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004050" cy="92900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orient="horz" pos="1049">
          <p15:clr>
            <a:srgbClr val="A4A3A4"/>
          </p15:clr>
        </p15:guide>
        <p15:guide id="3" orient="horz" pos="4128">
          <p15:clr>
            <a:srgbClr val="A4A3A4"/>
          </p15:clr>
        </p15:guide>
        <p15:guide id="4" pos="2880">
          <p15:clr>
            <a:srgbClr val="A4A3A4"/>
          </p15:clr>
        </p15:guide>
        <p15:guide id="5" pos="5507">
          <p15:clr>
            <a:srgbClr val="A4A3A4"/>
          </p15:clr>
        </p15:guide>
        <p15:guide id="6" pos="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rcC2MhOQxB8ssWrOxuGNFwGEn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3134AE-5FC6-4770-B5A7-F79EFD74AA75}">
  <a:tblStyle styleId="{D83134AE-5FC6-4770-B5A7-F79EFD74AA75}" styleName="Table_0">
    <a:wholeTbl>
      <a:tcTxStyle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96"/>
      </p:cViewPr>
      <p:guideLst>
        <p:guide orient="horz" pos="432"/>
        <p:guide orient="horz" pos="1049"/>
        <p:guide orient="horz" pos="4128"/>
        <p:guide pos="2880"/>
        <p:guide pos="5507"/>
        <p:guide pos="2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6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165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2088" y="0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6025"/>
            <a:ext cx="304165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260925b4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260925b4e_0_46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6260925b4e_0_46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260925b4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260925b4e_0_53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6260925b4e_0_53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260925b4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260925b4e_0_60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6260925b4e_0_60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260925b4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260925b4e_0_67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6260925b4e_0_67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260925b4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260925b4e_0_74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6260925b4e_0_74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260925b4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260925b4e_0_81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6260925b4e_0_81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260925b4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260925b4e_0_88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6260925b4e_0_88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260925b4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260925b4e_0_95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6260925b4e_0_95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260925b4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260925b4e_0_102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6260925b4e_0_102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260925b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260925b4e_0_109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6260925b4e_0_109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260925b4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260925b4e_0_25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6260925b4e_0_25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1cd776f6c_0_0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41cd776f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1cd776f6c_0_5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41cd776f6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1cd776f6c_0_10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41cd776f6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6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sp>
        <p:nvSpPr>
          <p:cNvPr id="219" name="Google Shape;21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56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260925b4e_0_13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6260925b4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260925b4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260925b4e_0_4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6260925b4e_0_4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260925b4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260925b4e_0_19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6260925b4e_0_19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260925b4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260925b4e_0_32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6260925b4e_0_32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260925b4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23900"/>
            <a:ext cx="4635500" cy="34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260925b4e_0_39:notes"/>
          <p:cNvSpPr txBox="1">
            <a:spLocks noGrp="1"/>
          </p:cNvSpPr>
          <p:nvPr>
            <p:ph type="body" idx="1"/>
          </p:nvPr>
        </p:nvSpPr>
        <p:spPr>
          <a:xfrm>
            <a:off x="960438" y="4418013"/>
            <a:ext cx="5121300" cy="42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6260925b4e_0_39:notes"/>
          <p:cNvSpPr txBox="1">
            <a:spLocks noGrp="1"/>
          </p:cNvSpPr>
          <p:nvPr>
            <p:ph type="sldNum" idx="12"/>
          </p:nvPr>
        </p:nvSpPr>
        <p:spPr>
          <a:xfrm>
            <a:off x="4002088" y="8836025"/>
            <a:ext cx="3040200" cy="43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6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6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6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2"/>
          <p:cNvSpPr/>
          <p:nvPr/>
        </p:nvSpPr>
        <p:spPr>
          <a:xfrm flipH="1">
            <a:off x="0" y="6553200"/>
            <a:ext cx="9144000" cy="330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62"/>
          <p:cNvSpPr txBox="1"/>
          <p:nvPr/>
        </p:nvSpPr>
        <p:spPr>
          <a:xfrm>
            <a:off x="6943725" y="6657975"/>
            <a:ext cx="227647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© 2011 by Saunders, an imprint of Elsevier Inc.</a:t>
            </a:r>
            <a:endParaRPr/>
          </a:p>
        </p:txBody>
      </p:sp>
      <p:sp>
        <p:nvSpPr>
          <p:cNvPr id="24" name="Google Shape;24;p62"/>
          <p:cNvSpPr txBox="1"/>
          <p:nvPr/>
        </p:nvSpPr>
        <p:spPr>
          <a:xfrm>
            <a:off x="2513013" y="6627813"/>
            <a:ext cx="6608762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Abbas, Lichtman, and Pillai. Cellular and Molecular Immunology, 7</a:t>
            </a:r>
            <a:r>
              <a:rPr lang="pt-BR" sz="900" b="1" u="sng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pt-BR" sz="9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edition. Copyright © 2012 by Saunders, an imprint of Elsevier Inc.</a:t>
            </a:r>
            <a:endParaRPr/>
          </a:p>
        </p:txBody>
      </p:sp>
      <p:sp>
        <p:nvSpPr>
          <p:cNvPr id="25" name="Google Shape;25;p62"/>
          <p:cNvSpPr/>
          <p:nvPr/>
        </p:nvSpPr>
        <p:spPr>
          <a:xfrm>
            <a:off x="0" y="0"/>
            <a:ext cx="9144000" cy="6826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69963" cy="68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6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6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6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6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6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6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57"/>
          <p:cNvSpPr txBox="1"/>
          <p:nvPr/>
        </p:nvSpPr>
        <p:spPr>
          <a:xfrm>
            <a:off x="0" y="65833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LIM-56  FMUSP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casseb@usp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 descr="FOTO_CINZ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9525"/>
            <a:ext cx="9140825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914400" y="381000"/>
            <a:ext cx="7315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Disciplina:</a:t>
            </a:r>
            <a:r>
              <a:rPr lang="pt-BR" sz="2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 IMT51</a:t>
            </a:r>
            <a:r>
              <a:rPr lang="pt-BR" sz="2400" dirty="0">
                <a:solidFill>
                  <a:srgbClr val="C00000"/>
                </a:solidFill>
              </a:rPr>
              <a:t>24-2</a:t>
            </a:r>
            <a:r>
              <a:rPr lang="pt-BR" sz="2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- Seminários sobre Vírus Persistência de </a:t>
            </a:r>
            <a:r>
              <a:rPr lang="pt-BR" sz="2400" dirty="0">
                <a:solidFill>
                  <a:srgbClr val="C00000"/>
                </a:solidFill>
              </a:rPr>
              <a:t>importância em Saúde Pública</a:t>
            </a:r>
            <a:r>
              <a:rPr lang="pt-BR" sz="2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400" b="1" i="1" dirty="0">
                <a:solidFill>
                  <a:srgbClr val="C00000"/>
                </a:solidFill>
              </a:rPr>
              <a:t>Introdução ao </a:t>
            </a:r>
            <a:r>
              <a:rPr lang="pt-BR" sz="2400" b="1" i="1" dirty="0" smtClean="0">
                <a:solidFill>
                  <a:srgbClr val="C00000"/>
                </a:solidFill>
              </a:rPr>
              <a:t>Curso</a:t>
            </a:r>
            <a:endParaRPr sz="2400" b="1" i="1" dirty="0">
              <a:solidFill>
                <a:srgbClr val="C00000"/>
              </a:solidFill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1142976" y="5429264"/>
            <a:ext cx="7500990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JORGE CASSEB- Professor Associado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INST. MEDICINA TROPICAL DE SP</a:t>
            </a:r>
            <a:r>
              <a:rPr lang="pt-BR" sz="1600" b="1" i="1">
                <a:solidFill>
                  <a:srgbClr val="990000"/>
                </a:solidFill>
              </a:rPr>
              <a:t>/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FACULDADE DE MEDICINA DA USP</a:t>
            </a:r>
            <a:endParaRPr sz="16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260925b4e_0_46"/>
          <p:cNvSpPr txBox="1">
            <a:spLocks noGrp="1"/>
          </p:cNvSpPr>
          <p:nvPr>
            <p:ph type="title"/>
          </p:nvPr>
        </p:nvSpPr>
        <p:spPr>
          <a:xfrm>
            <a:off x="512775" y="203026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Subversão das vias </a:t>
            </a:r>
            <a:r>
              <a:rPr lang="pt-BR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apoptóticas</a:t>
            </a:r>
            <a:endParaRPr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260925b4e_0_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Tempo de infecção</a:t>
            </a:r>
            <a:endParaRPr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6260925b4e_0_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Infecção aguda: vírus necessita evitar apoptose das células infectadas apenas o tempo suficiente para produção de partículas infecciosas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Infecção persistente: O vírus suprime a apoptose por um tempo mais longo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260925b4e_0_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Vias de sinalização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6260925b4e_0_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. miRNAs virais vs miRNAs do hospedeiro ou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Resulta na inibição da tradução de genes apoptóticos celulares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260925b4e_0_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Exemplos de vírus persistentes e células alvos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6260925b4e_0_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g6260925b4e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28" y="1787750"/>
            <a:ext cx="7697445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260925b4e_0_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Evasão do sistema imune pelo vírus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6260925b4e_0_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260925b4e_0_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Infecções agudas vs persistentes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6260925b4e_0_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g6260925b4e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225" y="838675"/>
            <a:ext cx="6907550" cy="518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260925b4e_0_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6260925b4e_0_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g6260925b4e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25" y="438925"/>
            <a:ext cx="7973550" cy="59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260925b4e_0_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6260925b4e_0_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g6260925b4e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413750"/>
            <a:ext cx="7772400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260925b4e_0_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6260925b4e_0_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g6260925b4e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525" y="644650"/>
            <a:ext cx="7424950" cy="55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260925b4e_0_1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In inibição da apresentação de antígenos virais pelo MHC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6260925b4e_0_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g6260925b4e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350" y="1600200"/>
            <a:ext cx="5907000" cy="44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" descr="Tabela OMS - Mortes em 20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089270"/>
            <a:ext cx="7992888" cy="558326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1115616" y="188640"/>
            <a:ext cx="677461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Principais causas de morte no mundo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2000-2011</a:t>
            </a:r>
            <a:endParaRPr sz="2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260925b4e_0_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Modificação da cromatinas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6260925b4e_0_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g6260925b4e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665300"/>
            <a:ext cx="6096000" cy="40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1cd776f6c_0_0"/>
          <p:cNvSpPr txBox="1">
            <a:spLocks noGrp="1"/>
          </p:cNvSpPr>
          <p:nvPr>
            <p:ph type="title"/>
          </p:nvPr>
        </p:nvSpPr>
        <p:spPr>
          <a:xfrm>
            <a:off x="457200" y="274644"/>
            <a:ext cx="82296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Comparative analysis of some characteristics among human retroviruses and human diploid cells</a:t>
            </a:r>
            <a:endParaRPr sz="18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8944" lvl="0" indent="450215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3" name="Google Shape;203;g41cd776f6c_0_0"/>
          <p:cNvGraphicFramePr/>
          <p:nvPr/>
        </p:nvGraphicFramePr>
        <p:xfrm>
          <a:off x="586575" y="10879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{D83134AE-5FC6-4770-B5A7-F79EFD74AA75}</a:tableStyleId>
              </a:tblPr>
              <a:tblGrid>
                <a:gridCol w="201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6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Variable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HIV-1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HTLV-1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HTLV-2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Endogenous retroviruses/ HERV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Human normal diploid cells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Mutation rate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-4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-5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-6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-6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-7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Viral load (no treatment)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Very low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absence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Absence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 CD4+ cells loss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____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 CD8 cells increasing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Yes?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Yes?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No data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______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IL-2 production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decreased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Increased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Very high?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Time with humans (years)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~ 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pt-BR" sz="1400" b="1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6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Apoptosis rate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Very low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Very low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0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Morbidity (no treatment)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Intermediate 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Rare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None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1cd776f6c_0_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g41cd776f6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25" y="301233"/>
            <a:ext cx="8340750" cy="625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1cd776f6c_0_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41cd776f6c_0_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g41cd776f6c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25" y="404575"/>
            <a:ext cx="8065150" cy="604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56"/>
          <p:cNvGrpSpPr/>
          <p:nvPr/>
        </p:nvGrpSpPr>
        <p:grpSpPr>
          <a:xfrm>
            <a:off x="-3175" y="0"/>
            <a:ext cx="9147175" cy="6858000"/>
            <a:chOff x="-2" y="0"/>
            <a:chExt cx="5762" cy="4320"/>
          </a:xfrm>
        </p:grpSpPr>
        <p:pic>
          <p:nvPicPr>
            <p:cNvPr id="223" name="Google Shape;223;p56" descr="FundoPret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2" y="0"/>
              <a:ext cx="5762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56"/>
            <p:cNvSpPr/>
            <p:nvPr/>
          </p:nvSpPr>
          <p:spPr>
            <a:xfrm>
              <a:off x="192" y="2112"/>
              <a:ext cx="5184" cy="201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6"/>
            <p:cNvSpPr txBox="1"/>
            <p:nvPr/>
          </p:nvSpPr>
          <p:spPr>
            <a:xfrm>
              <a:off x="288" y="2404"/>
              <a:ext cx="4800" cy="1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Universidade de São Paulo</a:t>
              </a: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>
                  <a:solidFill>
                    <a:schemeClr val="lt1"/>
                  </a:solidFill>
                </a:rPr>
                <a:t>Faculdade de Medicina/</a:t>
              </a:r>
              <a:r>
                <a:rPr lang="pt-BR" sz="2000" b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Instituto de Medicina Tropical/</a:t>
              </a: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Depart. Dermatologia</a:t>
              </a: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Laboratório de Investigação Médica Unidade 56 (LIM56)</a:t>
              </a: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chemeClr val="lt1"/>
                  </a:solidFill>
                </a:rPr>
                <a:t>www.napretrovirus.com</a:t>
              </a:r>
              <a:endParaRPr sz="1800" b="1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e-mail: </a:t>
              </a:r>
              <a:r>
                <a:rPr lang="pt-BR" sz="1800" b="1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jcasseb@usp.br</a:t>
              </a: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/>
        </p:nvSpPr>
        <p:spPr>
          <a:xfrm>
            <a:off x="1603275" y="350925"/>
            <a:ext cx="7272900" cy="784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sym typeface="Arial"/>
              </a:rPr>
              <a:t>1°- Doenças cerebrovasculares - 100 mil </a:t>
            </a:r>
            <a:endParaRPr sz="28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u="none" dirty="0">
                <a:solidFill>
                  <a:schemeClr val="dk1"/>
                </a:solidFill>
                <a:sym typeface="Arial"/>
              </a:rPr>
              <a:t>2° - Infarto agudo do miocárdio - 85,9 mil </a:t>
            </a:r>
            <a:endParaRPr sz="2800" b="1" u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u="none" dirty="0">
                <a:solidFill>
                  <a:schemeClr val="dk1"/>
                </a:solidFill>
                <a:sym typeface="Arial"/>
              </a:rPr>
              <a:t>4° - Diabetes - 58 mil 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5° - Homicídios por armas de fogo - 50 mil 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u="none" dirty="0">
                <a:solidFill>
                  <a:schemeClr val="dk1"/>
                </a:solidFill>
                <a:sym typeface="Arial"/>
              </a:rPr>
              <a:t>6° - Doenças hipertensivas - 46,8 mil </a:t>
            </a:r>
            <a:endParaRPr sz="2800" b="1" u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u="none" dirty="0">
                <a:solidFill>
                  <a:schemeClr val="dk1"/>
                </a:solidFill>
                <a:sym typeface="Arial"/>
              </a:rPr>
              <a:t>7° - Bronquite, enfi</a:t>
            </a:r>
            <a:r>
              <a:rPr lang="pt-BR" sz="2800" b="1" dirty="0">
                <a:solidFill>
                  <a:schemeClr val="dk1"/>
                </a:solidFill>
              </a:rPr>
              <a:t>s</a:t>
            </a:r>
            <a:r>
              <a:rPr lang="pt-BR" sz="2800" b="1" u="none" dirty="0">
                <a:solidFill>
                  <a:schemeClr val="dk1"/>
                </a:solidFill>
                <a:sym typeface="Arial"/>
              </a:rPr>
              <a:t>ema pulmonar e asma - 43,5 mil </a:t>
            </a:r>
            <a:r>
              <a:rPr lang="pt-BR" sz="2800" b="1" u="none" dirty="0" smtClean="0">
                <a:solidFill>
                  <a:schemeClr val="dk1"/>
                </a:solidFill>
                <a:sym typeface="Arial"/>
              </a:rPr>
              <a:t>8</a:t>
            </a:r>
            <a:r>
              <a:rPr lang="pt-BR" sz="2800" b="1" u="none" dirty="0">
                <a:solidFill>
                  <a:schemeClr val="dk1"/>
                </a:solidFill>
                <a:sym typeface="Arial"/>
              </a:rPr>
              <a:t>° - Acidentes de transporte terrestres - 41,7 mil </a:t>
            </a:r>
            <a:r>
              <a:rPr lang="pt-BR" sz="2800" b="1" u="none" dirty="0" smtClean="0">
                <a:solidFill>
                  <a:schemeClr val="dk1"/>
                </a:solidFill>
                <a:sym typeface="Arial"/>
              </a:rPr>
              <a:t>9</a:t>
            </a:r>
            <a:r>
              <a:rPr lang="pt-BR" sz="2800" b="1" u="none" dirty="0">
                <a:solidFill>
                  <a:schemeClr val="dk1"/>
                </a:solidFill>
                <a:sym typeface="Arial"/>
              </a:rPr>
              <a:t>° - Insuficiência cardíaca - 27,3 mil </a:t>
            </a:r>
            <a:r>
              <a:rPr lang="pt-BR" sz="2800" b="1" u="none" dirty="0" smtClean="0">
                <a:solidFill>
                  <a:schemeClr val="dk1"/>
                </a:solidFill>
                <a:sym typeface="Arial"/>
              </a:rPr>
              <a:t>10</a:t>
            </a:r>
            <a:r>
              <a:rPr lang="pt-BR" sz="2800" b="1" u="none" dirty="0">
                <a:solidFill>
                  <a:schemeClr val="dk1"/>
                </a:solidFill>
                <a:sym typeface="Arial"/>
              </a:rPr>
              <a:t>°- Câncer de pulmão - 24,4 </a:t>
            </a:r>
            <a:r>
              <a:rPr lang="pt-BR" sz="2800" b="1" u="none" dirty="0" smtClean="0">
                <a:solidFill>
                  <a:schemeClr val="dk1"/>
                </a:solidFill>
                <a:sym typeface="Arial"/>
              </a:rPr>
              <a:t>mil</a:t>
            </a:r>
            <a:endParaRPr sz="2800" b="1" u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u="sng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u="sng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u="sng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5148064" y="6309320"/>
            <a:ext cx="36856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Revista exame, 17 de junho, 2015</a:t>
            </a:r>
            <a:endParaRPr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999425" y="59201"/>
            <a:ext cx="64806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u="none" dirty="0">
                <a:solidFill>
                  <a:srgbClr val="C00000"/>
                </a:solidFill>
                <a:sym typeface="Arial"/>
              </a:rPr>
              <a:t>Principais causas de mortes no Brasil 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u="sng" dirty="0">
              <a:solidFill>
                <a:srgbClr val="C00000"/>
              </a:solidFill>
              <a:sym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260925b4e_0_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Infecção latente</a:t>
            </a:r>
            <a:endParaRPr sz="4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6260925b4e_0_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Alguns vírus podem ser eliminados pelo hospedeiro naturalmente… entretanto outros podem persistir….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260925b4e_0_4"/>
          <p:cNvSpPr txBox="1"/>
          <p:nvPr/>
        </p:nvSpPr>
        <p:spPr>
          <a:xfrm>
            <a:off x="1657750" y="1361725"/>
            <a:ext cx="56838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Infecção não produtiva: Herpes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Integração no genoma do hospedeiro: Retrovírus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Replicação contínua no hospedeiro: Flavivirus, Arena e poliovirus</a:t>
            </a:r>
            <a:endParaRPr/>
          </a:p>
        </p:txBody>
      </p:sp>
      <p:sp>
        <p:nvSpPr>
          <p:cNvPr id="87" name="Google Shape;87;g6260925b4e_0_4"/>
          <p:cNvSpPr txBox="1"/>
          <p:nvPr/>
        </p:nvSpPr>
        <p:spPr>
          <a:xfrm>
            <a:off x="1464775" y="354300"/>
            <a:ext cx="5683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980000"/>
                </a:solidFill>
              </a:rPr>
              <a:t>Mecanismos de persistência viral</a:t>
            </a:r>
            <a:endParaRPr b="1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Conceitos de persistência viral</a:t>
            </a:r>
            <a:endParaRPr sz="4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Capacidade fixar no genoma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Inabilidade do sistema imune </a:t>
            </a:r>
            <a:r>
              <a:rPr lang="pt-BR" i="1">
                <a:latin typeface="Arial"/>
                <a:ea typeface="Arial"/>
                <a:cs typeface="Arial"/>
                <a:sym typeface="Arial"/>
              </a:rPr>
              <a:t>per si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Modulação da resposta imune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seleção de subtipos celulares ideais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Inibição das vias apoptóticas 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260925b4e_0_19"/>
          <p:cNvSpPr txBox="1">
            <a:spLocks noGrp="1"/>
          </p:cNvSpPr>
          <p:nvPr>
            <p:ph type="title"/>
          </p:nvPr>
        </p:nvSpPr>
        <p:spPr>
          <a:xfrm>
            <a:off x="403225" y="15870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Diferentes estados de uma célula infectada podem determinar  proteção ou susceptibilidade 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Exemplos?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260925b4e_0_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Latência ?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6260925b4e_0_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Os vírus que não utilizam o núcleo da célula do hospedeiro não podem estabelecer infecções latentes nem modificar a cromatina para regular a sua expressão ao gênica.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Entretanto, isso não impede de estabelecer infecções persistentes, como  </a:t>
            </a:r>
            <a:r>
              <a:rPr lang="pt-BR" sz="2400" dirty="0" smtClean="0">
                <a:latin typeface="Arial"/>
                <a:ea typeface="Arial"/>
                <a:cs typeface="Arial"/>
                <a:sym typeface="Arial"/>
              </a:rPr>
              <a:t>exemplo: </a:t>
            </a:r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HCV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260925b4e_0_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Prevenção da tradução</a:t>
            </a:r>
            <a:endParaRPr sz="3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6260925b4e_0_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Os vírus utilizam tanto o próprio miRNAA como miRNA do hospedeiro para regular a expressão gênica, promovendo a manutenção da infecção..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ex.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HSV-2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2. SV40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3. HIV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516</Words>
  <Application>Microsoft Office PowerPoint</Application>
  <PresentationFormat>Apresentação na tela (4:3)</PresentationFormat>
  <Paragraphs>137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Estrutura padrão</vt:lpstr>
      <vt:lpstr>Apresentação do PowerPoint</vt:lpstr>
      <vt:lpstr>Apresentação do PowerPoint</vt:lpstr>
      <vt:lpstr>Apresentação do PowerPoint</vt:lpstr>
      <vt:lpstr>Infecção latente</vt:lpstr>
      <vt:lpstr>Apresentação do PowerPoint</vt:lpstr>
      <vt:lpstr>Conceitos de persistência viral</vt:lpstr>
      <vt:lpstr>Diferentes estados de uma célula infectada podem determinar  proteção ou susceptibilidade   Exemplos?</vt:lpstr>
      <vt:lpstr>Latência ?</vt:lpstr>
      <vt:lpstr>Prevenção da tradução</vt:lpstr>
      <vt:lpstr>Subversão das vias apoptóticas</vt:lpstr>
      <vt:lpstr>Tempo de infecção</vt:lpstr>
      <vt:lpstr>Vias de sinalização</vt:lpstr>
      <vt:lpstr>Exemplos de vírus persistentes e células alvos</vt:lpstr>
      <vt:lpstr>Evasão do sistema imune pelo vírus</vt:lpstr>
      <vt:lpstr>Infecções agudas vs persistentes</vt:lpstr>
      <vt:lpstr>Apresentação do PowerPoint</vt:lpstr>
      <vt:lpstr>Apresentação do PowerPoint</vt:lpstr>
      <vt:lpstr>Apresentação do PowerPoint</vt:lpstr>
      <vt:lpstr>In inibição da apresentação de antígenos virais pelo MHC</vt:lpstr>
      <vt:lpstr>Modificação da cromatinas</vt:lpstr>
      <vt:lpstr>Comparative analysis of some characteristics among human retroviruses and human diploid cells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</dc:creator>
  <cp:lastModifiedBy>Jorge Casseb</cp:lastModifiedBy>
  <cp:revision>2</cp:revision>
  <dcterms:created xsi:type="dcterms:W3CDTF">2000-08-17T17:07:37Z</dcterms:created>
  <dcterms:modified xsi:type="dcterms:W3CDTF">2019-09-10T13:44:07Z</dcterms:modified>
</cp:coreProperties>
</file>