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76" r:id="rId5"/>
    <p:sldId id="257" r:id="rId6"/>
    <p:sldId id="277" r:id="rId7"/>
    <p:sldId id="27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h0mkxPJXLn+qeYkUwQaz7ElUfB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>
      <p:cViewPr varScale="1">
        <p:scale>
          <a:sx n="103" d="100"/>
          <a:sy n="103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24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28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26" name="Google Shape;26;p4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47" name="Google Shape;47;p4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9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7" name="Google Shape;17;p3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b="1"/>
              <a:t>Investimento e Pitch</a:t>
            </a:r>
            <a:endParaRPr b="1"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en-US" sz="2040" dirty="0"/>
              <a:t>PROF. DR. GUILHERME ARY PLONSKI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en-US" sz="2040" dirty="0"/>
              <a:t>ARTUR VILAS BOAS</a:t>
            </a: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en-US" sz="2040" dirty="0"/>
              <a:t>PRO3213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3366477" y="2273249"/>
            <a:ext cx="407967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Seletora de Mudas de Eucalipto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7430" y="3697519"/>
            <a:ext cx="1884797" cy="811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5463349" y="3918509"/>
            <a:ext cx="1064701" cy="36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Contexto</a:t>
            </a: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1634" y="1646804"/>
            <a:ext cx="2538282" cy="44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5401" y="4182031"/>
            <a:ext cx="1498702" cy="156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3985" y="1766475"/>
            <a:ext cx="2972287" cy="247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19033" y="4262214"/>
            <a:ext cx="1299227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1006" y="1484785"/>
            <a:ext cx="6075294" cy="4351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Mercado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2079" y="1723080"/>
            <a:ext cx="1242145" cy="116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578" y="2511720"/>
            <a:ext cx="6050717" cy="252374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</a:t>
            </a:r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3989767" y="-552194"/>
            <a:ext cx="5082988" cy="37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C566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7DC5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500" b="1">
                <a:solidFill>
                  <a:srgbClr val="0F96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Seleção manual de mudas de eucalipto</a:t>
            </a:r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Solução</a:t>
            </a:r>
            <a:endParaRPr/>
          </a:p>
        </p:txBody>
      </p:sp>
      <p:sp>
        <p:nvSpPr>
          <p:cNvPr id="170" name="Google Shape;170;p28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065" y="1754814"/>
            <a:ext cx="582296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Protótipo Funcional</a:t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436" y="1808820"/>
            <a:ext cx="5645846" cy="398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Software de Inteligência Artificial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7037" y="2240868"/>
            <a:ext cx="5773240" cy="313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2450" y="1970839"/>
            <a:ext cx="4022772" cy="374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Valores</a:t>
            </a: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Benefícios</a:t>
            </a:r>
            <a:endParaRPr/>
          </a:p>
        </p:txBody>
      </p:sp>
      <p:sp>
        <p:nvSpPr>
          <p:cNvPr id="202" name="Google Shape;202;p32"/>
          <p:cNvSpPr txBox="1"/>
          <p:nvPr/>
        </p:nvSpPr>
        <p:spPr>
          <a:xfrm>
            <a:off x="8850307" y="1044461"/>
            <a:ext cx="348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3594" y="1519866"/>
            <a:ext cx="6391235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Clientes-piloto</a:t>
            </a:r>
            <a:endParaRPr/>
          </a:p>
        </p:txBody>
      </p:sp>
      <p:sp>
        <p:nvSpPr>
          <p:cNvPr id="210" name="Google Shape;210;p33"/>
          <p:cNvSpPr txBox="1"/>
          <p:nvPr/>
        </p:nvSpPr>
        <p:spPr>
          <a:xfrm>
            <a:off x="8826287" y="1044462"/>
            <a:ext cx="402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665" y="1852482"/>
            <a:ext cx="520301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305" y="3429000"/>
            <a:ext cx="4297680" cy="1450757"/>
          </a:xfrm>
        </p:spPr>
        <p:txBody>
          <a:bodyPr>
            <a:noAutofit/>
          </a:bodyPr>
          <a:lstStyle/>
          <a:p>
            <a:r>
              <a:rPr lang="pt-BR" sz="6000" b="1" dirty="0"/>
              <a:t>Por que perdemos ele?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1527" cy="6858000"/>
          </a:xfrm>
        </p:spPr>
      </p:pic>
    </p:spTree>
    <p:extLst>
      <p:ext uri="{BB962C8B-B14F-4D97-AF65-F5344CB8AC3E}">
        <p14:creationId xmlns:p14="http://schemas.microsoft.com/office/powerpoint/2010/main" val="117455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Parceria</a:t>
            </a:r>
            <a:endParaRPr/>
          </a:p>
        </p:txBody>
      </p:sp>
      <p:sp>
        <p:nvSpPr>
          <p:cNvPr id="218" name="Google Shape;218;p34"/>
          <p:cNvSpPr txBox="1"/>
          <p:nvPr/>
        </p:nvSpPr>
        <p:spPr>
          <a:xfrm>
            <a:off x="8826287" y="1044462"/>
            <a:ext cx="402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641" y="2456892"/>
            <a:ext cx="5642678" cy="268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432" y="1413742"/>
            <a:ext cx="6858000" cy="484621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Concorrência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8705" y="2704064"/>
            <a:ext cx="1565009" cy="34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8817" y="4137695"/>
            <a:ext cx="1329322" cy="48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9220" y="4612747"/>
            <a:ext cx="1224492" cy="89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8345" y="1970838"/>
            <a:ext cx="204353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8826287" y="1044462"/>
            <a:ext cx="402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002" y="1729896"/>
            <a:ext cx="5939420" cy="4197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Equipe</a:t>
            </a:r>
            <a:endParaRPr/>
          </a:p>
        </p:txBody>
      </p:sp>
      <p:sp>
        <p:nvSpPr>
          <p:cNvPr id="239" name="Google Shape;239;p36"/>
          <p:cNvSpPr txBox="1"/>
          <p:nvPr/>
        </p:nvSpPr>
        <p:spPr>
          <a:xfrm>
            <a:off x="8826287" y="1044462"/>
            <a:ext cx="402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9603" y="857250"/>
            <a:ext cx="68527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9602" y="1662746"/>
            <a:ext cx="6015038" cy="425053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/>
          <p:cNvSpPr txBox="1"/>
          <p:nvPr/>
        </p:nvSpPr>
        <p:spPr>
          <a:xfrm>
            <a:off x="2656136" y="825171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2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Consultores</a:t>
            </a:r>
            <a:endParaRPr/>
          </a:p>
        </p:txBody>
      </p:sp>
      <p:sp>
        <p:nvSpPr>
          <p:cNvPr id="247" name="Google Shape;247;p37"/>
          <p:cNvSpPr txBox="1"/>
          <p:nvPr/>
        </p:nvSpPr>
        <p:spPr>
          <a:xfrm>
            <a:off x="8826287" y="1044462"/>
            <a:ext cx="402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205"/>
          </a:xfrm>
        </p:spPr>
      </p:pic>
    </p:spTree>
    <p:extLst>
      <p:ext uri="{BB962C8B-B14F-4D97-AF65-F5344CB8AC3E}">
        <p14:creationId xmlns:p14="http://schemas.microsoft.com/office/powerpoint/2010/main" val="36046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11235" y="286603"/>
            <a:ext cx="2850777" cy="1450757"/>
          </a:xfrm>
        </p:spPr>
        <p:txBody>
          <a:bodyPr>
            <a:normAutofit/>
          </a:bodyPr>
          <a:lstStyle/>
          <a:p>
            <a:r>
              <a:rPr lang="pt-BR" sz="4000" b="1" dirty="0" err="1"/>
              <a:t>It’s</a:t>
            </a:r>
            <a:r>
              <a:rPr lang="pt-BR" sz="4000" b="1" dirty="0"/>
              <a:t> </a:t>
            </a:r>
            <a:r>
              <a:rPr lang="pt-BR" sz="4000" b="1" dirty="0" err="1"/>
              <a:t>all</a:t>
            </a:r>
            <a:r>
              <a:rPr lang="pt-BR" sz="4000" b="1" dirty="0"/>
              <a:t> </a:t>
            </a:r>
            <a:r>
              <a:rPr lang="pt-BR" sz="4000" b="1" dirty="0" err="1"/>
              <a:t>about</a:t>
            </a:r>
            <a:r>
              <a:rPr lang="pt-BR" sz="4000" b="1" dirty="0"/>
              <a:t> </a:t>
            </a:r>
            <a:r>
              <a:rPr lang="pt-BR" sz="4000" b="1" dirty="0" err="1"/>
              <a:t>ecosystem</a:t>
            </a:r>
            <a:r>
              <a:rPr lang="pt-BR" sz="4000" b="1" dirty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78470" y="2245659"/>
            <a:ext cx="2850777" cy="3953436"/>
          </a:xfrm>
        </p:spPr>
        <p:txBody>
          <a:bodyPr/>
          <a:lstStyle/>
          <a:p>
            <a:r>
              <a:rPr lang="pt-BR" dirty="0"/>
              <a:t>-Análogo à biologia, defende que empresas emergem a partir de uma trama de atores interagindo entre si.</a:t>
            </a:r>
          </a:p>
          <a:p>
            <a:endParaRPr lang="pt-BR" dirty="0"/>
          </a:p>
          <a:p>
            <a:r>
              <a:rPr lang="pt-BR" dirty="0"/>
              <a:t>-Importante se atentar que há ”ecossistemas locais” também (USP tem o seu ecossistema), bem como individuais.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55" r="2731"/>
          <a:stretch/>
        </p:blipFill>
        <p:spPr>
          <a:xfrm>
            <a:off x="0" y="0"/>
            <a:ext cx="921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097280" y="5146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 err="1"/>
              <a:t>Ecossistema</a:t>
            </a:r>
            <a:r>
              <a:rPr lang="en-US" b="1" dirty="0"/>
              <a:t> da USP</a:t>
            </a:r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452282" y="1912171"/>
            <a:ext cx="9703398" cy="419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Eventos</a:t>
            </a:r>
            <a:r>
              <a:rPr lang="en-US" sz="2400" dirty="0"/>
              <a:t> </a:t>
            </a:r>
            <a:r>
              <a:rPr lang="en-US" sz="2400" dirty="0" err="1"/>
              <a:t>diversos</a:t>
            </a:r>
            <a:r>
              <a:rPr lang="en-US" sz="2400" dirty="0"/>
              <a:t> (hackathons, </a:t>
            </a:r>
            <a:r>
              <a:rPr lang="en-US" sz="2400" dirty="0" err="1"/>
              <a:t>encontros</a:t>
            </a:r>
            <a:r>
              <a:rPr lang="en-US" sz="2400" dirty="0"/>
              <a:t> </a:t>
            </a:r>
            <a:r>
              <a:rPr lang="en-US" sz="2400" dirty="0" err="1"/>
              <a:t>acadêmicos</a:t>
            </a:r>
            <a:r>
              <a:rPr lang="en-US" sz="2400" dirty="0"/>
              <a:t> e </a:t>
            </a:r>
            <a:r>
              <a:rPr lang="en-US" sz="2400" dirty="0" err="1"/>
              <a:t>profissionais</a:t>
            </a:r>
            <a:r>
              <a:rPr lang="en-US" sz="2400" dirty="0"/>
              <a:t>).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Entidades</a:t>
            </a:r>
            <a:r>
              <a:rPr lang="en-US" sz="2400" dirty="0"/>
              <a:t>: </a:t>
            </a:r>
            <a:r>
              <a:rPr lang="en-US" sz="2400" dirty="0" err="1"/>
              <a:t>Agência</a:t>
            </a:r>
            <a:r>
              <a:rPr lang="en-US" sz="2400" dirty="0"/>
              <a:t> USP de </a:t>
            </a:r>
            <a:r>
              <a:rPr lang="en-US" sz="2400" dirty="0" err="1"/>
              <a:t>Inovação</a:t>
            </a:r>
            <a:r>
              <a:rPr lang="en-US" sz="2400" dirty="0"/>
              <a:t>, </a:t>
            </a:r>
            <a:r>
              <a:rPr lang="en-US" sz="2400" dirty="0" err="1"/>
              <a:t>áreas</a:t>
            </a:r>
            <a:r>
              <a:rPr lang="en-US" sz="2400" dirty="0"/>
              <a:t> de </a:t>
            </a:r>
            <a:r>
              <a:rPr lang="en-US" sz="2400" dirty="0" err="1"/>
              <a:t>inovação</a:t>
            </a:r>
            <a:r>
              <a:rPr lang="en-US" sz="2400" dirty="0"/>
              <a:t> das </a:t>
            </a:r>
            <a:r>
              <a:rPr lang="en-US" sz="2400" dirty="0" err="1"/>
              <a:t>faculdades</a:t>
            </a:r>
            <a:r>
              <a:rPr lang="en-US" sz="2400" dirty="0"/>
              <a:t>, </a:t>
            </a:r>
            <a:r>
              <a:rPr lang="en-US" sz="2400" dirty="0" err="1"/>
              <a:t>Incubadoras</a:t>
            </a:r>
            <a:r>
              <a:rPr lang="en-US" sz="2400" dirty="0"/>
              <a:t> (CIETEC e </a:t>
            </a:r>
            <a:r>
              <a:rPr lang="en-US" sz="2400" dirty="0" err="1"/>
              <a:t>outras</a:t>
            </a:r>
            <a:r>
              <a:rPr lang="en-US" sz="2400" dirty="0"/>
              <a:t>), </a:t>
            </a:r>
            <a:r>
              <a:rPr lang="en-US" sz="2400" dirty="0" err="1"/>
              <a:t>Núcleo</a:t>
            </a:r>
            <a:r>
              <a:rPr lang="en-US" sz="2400" dirty="0"/>
              <a:t> de </a:t>
            </a:r>
            <a:r>
              <a:rPr lang="en-US" sz="2400" dirty="0" err="1"/>
              <a:t>Empreendedorismo</a:t>
            </a:r>
            <a:r>
              <a:rPr lang="en-US" sz="2400" dirty="0"/>
              <a:t> da USP, alumni USP, </a:t>
            </a:r>
            <a:r>
              <a:rPr lang="en-US" sz="2400" dirty="0" err="1"/>
              <a:t>grupos</a:t>
            </a:r>
            <a:r>
              <a:rPr lang="en-US" sz="2400" dirty="0"/>
              <a:t> de </a:t>
            </a:r>
            <a:r>
              <a:rPr lang="en-US" sz="2400" dirty="0" err="1"/>
              <a:t>anjo</a:t>
            </a:r>
            <a:r>
              <a:rPr lang="en-US" sz="2400" dirty="0"/>
              <a:t> e endowments. 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Recursos</a:t>
            </a:r>
            <a:r>
              <a:rPr lang="en-US" sz="2400" dirty="0"/>
              <a:t> $: PIPE (FAPESP), </a:t>
            </a:r>
            <a:r>
              <a:rPr lang="en-US" sz="2400" dirty="0" err="1"/>
              <a:t>Bolsas</a:t>
            </a:r>
            <a:r>
              <a:rPr lang="en-US" sz="2400" dirty="0"/>
              <a:t> (</a:t>
            </a:r>
            <a:r>
              <a:rPr lang="en-US" sz="2400" dirty="0" err="1"/>
              <a:t>AUSPin</a:t>
            </a:r>
            <a:r>
              <a:rPr lang="en-US" sz="2400" dirty="0"/>
              <a:t>), Amigos da </a:t>
            </a:r>
            <a:r>
              <a:rPr lang="en-US" sz="2400" dirty="0" err="1"/>
              <a:t>Poli</a:t>
            </a:r>
            <a:r>
              <a:rPr lang="en-US" sz="2400" dirty="0"/>
              <a:t> e AWC.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Espaços</a:t>
            </a:r>
            <a:r>
              <a:rPr lang="en-US" sz="2400" dirty="0"/>
              <a:t> de </a:t>
            </a:r>
            <a:r>
              <a:rPr lang="en-US" sz="2400" dirty="0" err="1"/>
              <a:t>conexão</a:t>
            </a:r>
            <a:r>
              <a:rPr lang="en-US" sz="2400" dirty="0"/>
              <a:t>: </a:t>
            </a:r>
            <a:r>
              <a:rPr lang="en-US" sz="2400" dirty="0" err="1"/>
              <a:t>editais</a:t>
            </a:r>
            <a:r>
              <a:rPr lang="en-US" sz="2400" dirty="0"/>
              <a:t>, </a:t>
            </a:r>
            <a:r>
              <a:rPr lang="en-US" sz="2400" dirty="0" err="1"/>
              <a:t>parcerias</a:t>
            </a:r>
            <a:r>
              <a:rPr lang="en-US" sz="2400" dirty="0"/>
              <a:t> com </a:t>
            </a:r>
            <a:r>
              <a:rPr lang="en-US" sz="2400" dirty="0" err="1"/>
              <a:t>empresas</a:t>
            </a:r>
            <a:r>
              <a:rPr lang="en-US" sz="2400" dirty="0"/>
              <a:t> (</a:t>
            </a:r>
            <a:r>
              <a:rPr lang="en-US" sz="2400" dirty="0" err="1"/>
              <a:t>InovaUSP</a:t>
            </a:r>
            <a:r>
              <a:rPr lang="en-US" sz="2400" dirty="0"/>
              <a:t>), HC; </a:t>
            </a:r>
            <a:r>
              <a:rPr lang="en-US" sz="2400" dirty="0" err="1"/>
              <a:t>SciBiz</a:t>
            </a:r>
            <a:r>
              <a:rPr lang="en-US" sz="2400" dirty="0"/>
              <a:t>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Investidores-anjo</a:t>
            </a:r>
            <a:r>
              <a:rPr lang="en-US" sz="2400" dirty="0"/>
              <a:t>, </a:t>
            </a:r>
            <a:r>
              <a:rPr lang="en-US" sz="2400" dirty="0" err="1"/>
              <a:t>fundos</a:t>
            </a:r>
            <a:r>
              <a:rPr lang="en-US" sz="2400" dirty="0"/>
              <a:t> de </a:t>
            </a:r>
            <a:r>
              <a:rPr lang="en-US" sz="2400" dirty="0" err="1"/>
              <a:t>investimento</a:t>
            </a:r>
            <a:r>
              <a:rPr lang="en-US" sz="2400" dirty="0"/>
              <a:t> com alumni (Canary, Indicator e </a:t>
            </a:r>
            <a:r>
              <a:rPr lang="en-US" sz="2400" dirty="0" err="1"/>
              <a:t>Monashees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097280" y="5146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Fundraising 101</a:t>
            </a:r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452282" y="1912171"/>
            <a:ext cx="9703398" cy="46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 </a:t>
            </a:r>
            <a:r>
              <a:rPr lang="en-US" sz="2400" dirty="0" err="1"/>
              <a:t>Rodadas</a:t>
            </a:r>
            <a:r>
              <a:rPr lang="en-US" sz="2400" dirty="0"/>
              <a:t> = </a:t>
            </a:r>
            <a:r>
              <a:rPr lang="en-US" sz="2400" dirty="0" err="1"/>
              <a:t>paralelo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fases</a:t>
            </a:r>
            <a:r>
              <a:rPr lang="en-US" sz="2400" dirty="0"/>
              <a:t> de </a:t>
            </a:r>
            <a:r>
              <a:rPr lang="en-US" sz="2400" dirty="0" err="1"/>
              <a:t>criação</a:t>
            </a:r>
            <a:r>
              <a:rPr lang="en-US" sz="2400" dirty="0"/>
              <a:t> (stage funding).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 err="1"/>
              <a:t>Primeiro</a:t>
            </a:r>
            <a:r>
              <a:rPr lang="en-US" sz="2400" dirty="0"/>
              <a:t>, </a:t>
            </a:r>
            <a:r>
              <a:rPr lang="en-US" sz="2400" dirty="0" err="1"/>
              <a:t>convence</a:t>
            </a:r>
            <a:r>
              <a:rPr lang="en-US" sz="2400" dirty="0"/>
              <a:t> com a </a:t>
            </a:r>
            <a:r>
              <a:rPr lang="en-US" sz="2400" dirty="0" err="1"/>
              <a:t>ideia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time (</a:t>
            </a:r>
            <a:r>
              <a:rPr lang="en-US" sz="2400" dirty="0" err="1"/>
              <a:t>anjos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até</a:t>
            </a:r>
            <a:r>
              <a:rPr lang="en-US" sz="2400" dirty="0"/>
              <a:t> Seed);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e </a:t>
            </a:r>
            <a:r>
              <a:rPr lang="en-US" sz="2400" dirty="0" err="1"/>
              <a:t>visão</a:t>
            </a:r>
            <a:r>
              <a:rPr lang="en-US" sz="2400" dirty="0"/>
              <a:t> de </a:t>
            </a:r>
            <a:r>
              <a:rPr lang="en-US" sz="2400" dirty="0" err="1"/>
              <a:t>crescimento</a:t>
            </a:r>
            <a:r>
              <a:rPr lang="en-US" sz="2400" dirty="0"/>
              <a:t>; </a:t>
            </a:r>
            <a:r>
              <a:rPr lang="en-US" sz="2400" dirty="0" err="1"/>
              <a:t>depois</a:t>
            </a:r>
            <a:r>
              <a:rPr lang="en-US" sz="2400" dirty="0"/>
              <a:t>, CAC x LTV e </a:t>
            </a:r>
            <a:r>
              <a:rPr lang="en-US" sz="2400" dirty="0" err="1"/>
              <a:t>eficiência</a:t>
            </a:r>
            <a:r>
              <a:rPr lang="en-US" sz="2400" dirty="0"/>
              <a:t>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-Zero-stage &gt; seed &gt; series A &gt; B,C,D... &gt; </a:t>
            </a:r>
            <a:r>
              <a:rPr lang="en-US" sz="2400" dirty="0" err="1"/>
              <a:t>evento</a:t>
            </a:r>
            <a:r>
              <a:rPr lang="en-US" sz="2400" dirty="0"/>
              <a:t> de </a:t>
            </a:r>
            <a:r>
              <a:rPr lang="en-US" sz="2400" dirty="0" err="1"/>
              <a:t>liquidez</a:t>
            </a:r>
            <a:r>
              <a:rPr lang="en-US" sz="2400" dirty="0"/>
              <a:t>. 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Valuation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venda</a:t>
            </a:r>
            <a:r>
              <a:rPr lang="en-US" sz="2400" dirty="0"/>
              <a:t> = </a:t>
            </a:r>
            <a:r>
              <a:rPr lang="en-US" sz="2400" dirty="0" err="1"/>
              <a:t>múltiplo</a:t>
            </a:r>
            <a:r>
              <a:rPr lang="en-US" sz="2400" dirty="0"/>
              <a:t> da </a:t>
            </a:r>
            <a:r>
              <a:rPr lang="en-US" sz="2400" dirty="0" err="1"/>
              <a:t>receita</a:t>
            </a:r>
            <a:r>
              <a:rPr lang="en-US" sz="2400" dirty="0"/>
              <a:t> (D2C </a:t>
            </a:r>
            <a:r>
              <a:rPr lang="en-US" sz="2400" dirty="0" err="1"/>
              <a:t>é</a:t>
            </a:r>
            <a:r>
              <a:rPr lang="en-US" sz="2400" dirty="0"/>
              <a:t> 1x; Ed 6x; </a:t>
            </a:r>
            <a:r>
              <a:rPr lang="en-US" sz="2400" dirty="0" err="1"/>
              <a:t>Diag</a:t>
            </a:r>
            <a:r>
              <a:rPr lang="en-US" sz="2400" dirty="0"/>
              <a:t> 2x). 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 err="1"/>
              <a:t>Exemplo</a:t>
            </a:r>
            <a:r>
              <a:rPr lang="en-US" sz="2400" dirty="0"/>
              <a:t> da </a:t>
            </a:r>
            <a:r>
              <a:rPr lang="en-US" sz="2400" dirty="0" err="1"/>
              <a:t>Linx</a:t>
            </a:r>
            <a:r>
              <a:rPr lang="en-US" sz="2400" dirty="0"/>
              <a:t> – </a:t>
            </a:r>
            <a:r>
              <a:rPr lang="en-US" sz="2400" dirty="0" err="1"/>
              <a:t>faturamento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cerca</a:t>
            </a:r>
            <a:r>
              <a:rPr lang="en-US" sz="2400" dirty="0"/>
              <a:t> de R$30MM, </a:t>
            </a:r>
            <a:r>
              <a:rPr lang="en-US" sz="2400" dirty="0" err="1"/>
              <a:t>comprada</a:t>
            </a:r>
            <a:r>
              <a:rPr lang="en-US" sz="2400" dirty="0"/>
              <a:t> por </a:t>
            </a:r>
            <a:r>
              <a:rPr lang="en-US" sz="2400" dirty="0" err="1"/>
              <a:t>cerca</a:t>
            </a:r>
            <a:r>
              <a:rPr lang="en-US" sz="2400" dirty="0"/>
              <a:t> de R$110MM.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-”Equity free”: bootstrapping (Wildlife) </a:t>
            </a:r>
            <a:r>
              <a:rPr lang="en-US" sz="2400" dirty="0" err="1"/>
              <a:t>ou</a:t>
            </a:r>
            <a:r>
              <a:rPr lang="en-US" sz="2400" dirty="0"/>
              <a:t> via </a:t>
            </a:r>
            <a:r>
              <a:rPr lang="en-US" sz="2400" dirty="0" err="1"/>
              <a:t>fomento</a:t>
            </a:r>
            <a:r>
              <a:rPr lang="en-US" sz="2400" dirty="0"/>
              <a:t>/</a:t>
            </a:r>
            <a:r>
              <a:rPr lang="en-US" sz="2400" dirty="0" err="1"/>
              <a:t>prêmios</a:t>
            </a:r>
            <a:r>
              <a:rPr lang="en-US" sz="2400" dirty="0"/>
              <a:t> (</a:t>
            </a:r>
            <a:r>
              <a:rPr lang="en-US" sz="2400" dirty="0" err="1"/>
              <a:t>MVisia</a:t>
            </a:r>
            <a:r>
              <a:rPr lang="en-US" sz="2400" dirty="0"/>
              <a:t>): AWC &gt; </a:t>
            </a:r>
            <a:r>
              <a:rPr lang="en-US" sz="2400" dirty="0" err="1"/>
              <a:t>Premiações</a:t>
            </a:r>
            <a:r>
              <a:rPr lang="en-US" sz="2400" dirty="0"/>
              <a:t> &gt; Pipe FAPESP &gt; Bootstrapping &gt; </a:t>
            </a:r>
            <a:r>
              <a:rPr lang="en-US" sz="2400" dirty="0" err="1"/>
              <a:t>Aquisição</a:t>
            </a:r>
            <a:r>
              <a:rPr lang="en-US" sz="2400" dirty="0"/>
              <a:t> pela WEG. </a:t>
            </a:r>
          </a:p>
        </p:txBody>
      </p:sp>
    </p:spTree>
    <p:extLst>
      <p:ext uri="{BB962C8B-B14F-4D97-AF65-F5344CB8AC3E}">
        <p14:creationId xmlns:p14="http://schemas.microsoft.com/office/powerpoint/2010/main" val="34227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097280" y="5146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Fundraising 201</a:t>
            </a:r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452282" y="1912171"/>
            <a:ext cx="9703398" cy="46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Atenção</a:t>
            </a:r>
            <a:r>
              <a:rPr lang="en-US" sz="2400" dirty="0"/>
              <a:t> a </a:t>
            </a:r>
            <a:r>
              <a:rPr lang="en-US" sz="2400" dirty="0" err="1"/>
              <a:t>contratos</a:t>
            </a:r>
            <a:r>
              <a:rPr lang="en-US" sz="2400" dirty="0"/>
              <a:t>: SAFE, tag-along/drag-along, </a:t>
            </a:r>
            <a:r>
              <a:rPr lang="en-US" sz="2400" dirty="0" err="1"/>
              <a:t>opção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.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-Rounds: </a:t>
            </a:r>
            <a:r>
              <a:rPr lang="en-US" sz="2400" dirty="0" err="1"/>
              <a:t>Anjo</a:t>
            </a:r>
            <a:r>
              <a:rPr lang="en-US" sz="2400" dirty="0"/>
              <a:t> (30 a 300 mil, 5-10%), Seed (500 mil a 5MM, 15%-20%), Series A (10MM a 30MM, 20%-30%). </a:t>
            </a:r>
            <a:r>
              <a:rPr lang="en-US" sz="2400" dirty="0" err="1"/>
              <a:t>Olhar</a:t>
            </a:r>
            <a:r>
              <a:rPr lang="en-US" sz="2400" dirty="0"/>
              <a:t> </a:t>
            </a:r>
            <a:r>
              <a:rPr lang="en-US" sz="2400" dirty="0" err="1"/>
              <a:t>sempre</a:t>
            </a:r>
            <a:r>
              <a:rPr lang="en-US" sz="2400" dirty="0"/>
              <a:t> para o burn-rate (</a:t>
            </a:r>
            <a:r>
              <a:rPr lang="en-US" sz="2400" dirty="0" err="1"/>
              <a:t>meses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) e para o cap table (volume de </a:t>
            </a:r>
            <a:r>
              <a:rPr lang="en-US" sz="2400" dirty="0" err="1"/>
              <a:t>pessoas</a:t>
            </a:r>
            <a:r>
              <a:rPr lang="en-US" sz="2400" dirty="0"/>
              <a:t>,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entidades</a:t>
            </a:r>
            <a:r>
              <a:rPr lang="en-US" sz="2400" dirty="0"/>
              <a:t>). </a:t>
            </a:r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endParaRPr lang="en-US" sz="2400" dirty="0"/>
          </a:p>
          <a:p>
            <a:pPr marL="91440" lvl="0" indent="-1270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en-US" sz="2400" dirty="0"/>
              <a:t>-</a:t>
            </a:r>
            <a:r>
              <a:rPr lang="en-US" sz="2400" dirty="0" err="1"/>
              <a:t>Estrutura</a:t>
            </a:r>
            <a:r>
              <a:rPr lang="en-US" sz="2400" dirty="0"/>
              <a:t> de um </a:t>
            </a:r>
            <a:r>
              <a:rPr lang="en-US" sz="2400" dirty="0" err="1"/>
              <a:t>fundo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similar a um time da NBA: Owners (LPs); Coaches (</a:t>
            </a:r>
            <a:r>
              <a:rPr lang="en-US" sz="2400" dirty="0" err="1"/>
              <a:t>Gestores</a:t>
            </a:r>
            <a:r>
              <a:rPr lang="en-US" sz="2400" dirty="0"/>
              <a:t> do </a:t>
            </a:r>
            <a:r>
              <a:rPr lang="en-US" sz="2400" dirty="0" err="1"/>
              <a:t>fundo</a:t>
            </a:r>
            <a:r>
              <a:rPr lang="en-US" sz="2400" dirty="0"/>
              <a:t>); </a:t>
            </a:r>
            <a:r>
              <a:rPr lang="en-US" sz="2400" dirty="0" err="1"/>
              <a:t>Treinadores</a:t>
            </a:r>
            <a:r>
              <a:rPr lang="en-US" sz="2400" dirty="0"/>
              <a:t> e training camps (</a:t>
            </a:r>
            <a:r>
              <a:rPr lang="en-US" sz="2400" dirty="0" err="1"/>
              <a:t>conselho</a:t>
            </a:r>
            <a:r>
              <a:rPr lang="en-US" sz="2400" dirty="0"/>
              <a:t> e </a:t>
            </a:r>
            <a:r>
              <a:rPr lang="en-US" sz="2400" dirty="0" err="1"/>
              <a:t>aceleradoras</a:t>
            </a:r>
            <a:r>
              <a:rPr lang="en-US" sz="2400" dirty="0"/>
              <a:t>); </a:t>
            </a:r>
            <a:r>
              <a:rPr lang="en-US" sz="2400" dirty="0" err="1"/>
              <a:t>Capitão</a:t>
            </a:r>
            <a:r>
              <a:rPr lang="en-US" sz="2400" dirty="0"/>
              <a:t> (</a:t>
            </a:r>
            <a:r>
              <a:rPr lang="en-US" sz="2400" dirty="0" err="1"/>
              <a:t>fundadores</a:t>
            </a:r>
            <a:r>
              <a:rPr lang="en-US" sz="2400" dirty="0"/>
              <a:t>); </a:t>
            </a:r>
            <a:r>
              <a:rPr lang="en-US" sz="2400" dirty="0" err="1"/>
              <a:t>Jogadores</a:t>
            </a:r>
            <a:r>
              <a:rPr lang="en-US" sz="2400" dirty="0"/>
              <a:t> (</a:t>
            </a:r>
            <a:r>
              <a:rPr lang="en-US" sz="2400" dirty="0" err="1"/>
              <a:t>equipe</a:t>
            </a:r>
            <a:r>
              <a:rPr lang="en-US" sz="2400" dirty="0"/>
              <a:t>); </a:t>
            </a:r>
            <a:r>
              <a:rPr lang="en-US" sz="2400" dirty="0" err="1"/>
              <a:t>Árbitros</a:t>
            </a:r>
            <a:r>
              <a:rPr lang="en-US" sz="2400" dirty="0"/>
              <a:t> (</a:t>
            </a:r>
            <a:r>
              <a:rPr lang="en-US" sz="2400" dirty="0" err="1"/>
              <a:t>mídia</a:t>
            </a:r>
            <a:r>
              <a:rPr lang="en-US" sz="2400" dirty="0"/>
              <a:t>); </a:t>
            </a:r>
            <a:r>
              <a:rPr lang="en-US" sz="2400" dirty="0" err="1"/>
              <a:t>Fãs</a:t>
            </a:r>
            <a:r>
              <a:rPr lang="en-US" sz="2400" dirty="0"/>
              <a:t> (super </a:t>
            </a:r>
            <a:r>
              <a:rPr lang="en-US" sz="2400" dirty="0" err="1"/>
              <a:t>usuários</a:t>
            </a:r>
            <a:r>
              <a:rPr lang="en-US" sz="2400" dirty="0"/>
              <a:t>). A </a:t>
            </a:r>
            <a:r>
              <a:rPr lang="en-US" sz="2400" dirty="0" err="1"/>
              <a:t>dinâmica</a:t>
            </a:r>
            <a:r>
              <a:rPr lang="en-US" sz="2400" dirty="0"/>
              <a:t> de </a:t>
            </a:r>
            <a:r>
              <a:rPr lang="en-US" sz="2400" dirty="0" err="1"/>
              <a:t>investimentos</a:t>
            </a:r>
            <a:r>
              <a:rPr lang="en-US" sz="2400" dirty="0"/>
              <a:t> </a:t>
            </a:r>
            <a:r>
              <a:rPr lang="en-US" sz="2400" dirty="0" err="1"/>
              <a:t>tem</a:t>
            </a:r>
            <a:r>
              <a:rPr lang="en-US" sz="2400" dirty="0"/>
              <a:t> </a:t>
            </a:r>
            <a:r>
              <a:rPr lang="en-US" sz="2400" dirty="0" err="1"/>
              <a:t>muita</a:t>
            </a:r>
            <a:r>
              <a:rPr lang="en-US" sz="2400" dirty="0"/>
              <a:t> </a:t>
            </a:r>
            <a:r>
              <a:rPr lang="en-US" sz="2400" dirty="0" err="1"/>
              <a:t>negociação</a:t>
            </a:r>
            <a:r>
              <a:rPr lang="en-US" sz="2400" dirty="0"/>
              <a:t> e FOMO.</a:t>
            </a:r>
          </a:p>
        </p:txBody>
      </p:sp>
    </p:spTree>
    <p:extLst>
      <p:ext uri="{BB962C8B-B14F-4D97-AF65-F5344CB8AC3E}">
        <p14:creationId xmlns:p14="http://schemas.microsoft.com/office/powerpoint/2010/main" val="6691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2357" y="0"/>
            <a:ext cx="7799388" cy="6888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CBA0E99-2CB7-AD4C-BF12-54FCDAEB1C2E}"/>
              </a:ext>
            </a:extLst>
          </p:cNvPr>
          <p:cNvSpPr/>
          <p:nvPr/>
        </p:nvSpPr>
        <p:spPr>
          <a:xfrm>
            <a:off x="7920679" y="306556"/>
            <a:ext cx="4164229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</a:t>
            </a:r>
            <a:r>
              <a:rPr lang="pt-BR" sz="1600" b="1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 </a:t>
            </a:r>
            <a:r>
              <a:rPr lang="pt-BR" sz="1600" b="1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F’s</a:t>
            </a: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/anjo: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aposta inicial e suporte grande de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Foco em primeiras validações e aposta no time.</a:t>
            </a:r>
          </a:p>
          <a:p>
            <a:pPr fontAlgn="base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</a:t>
            </a: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rodada institucional, mas ainda estruturada no sonho e nas capacidades de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founders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Foco em validação, estruturação de um modelo de negócio redondo e construção de um time mais sólido.</a:t>
            </a:r>
          </a:p>
          <a:p>
            <a:pPr fontAlgn="base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 A: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modelo de negócios já provado e resultados demonstrados, começa-se um investimento pesado em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CACxLTV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 </a:t>
            </a:r>
            <a:b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600" dirty="0">
              <a:solidFill>
                <a:srgbClr val="3443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Fundos brasileiros relevantes: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Monashees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Canary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Astella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Valor,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RedPoint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e-ventures, Fundo Pitanga,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Mindset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Associações de anjos: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Harvard, GV, Poli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Angels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FEA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Angels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Anjos do Brasil etc.</a:t>
            </a:r>
          </a:p>
          <a:p>
            <a:pPr fontAlgn="base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Fontes importantes: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Livro Venture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(Brad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Feld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HTAHT; Both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Sides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Blog da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Combinator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Blog da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Round Capital; AVC; </a:t>
            </a:r>
            <a:r>
              <a:rPr lang="pt-BR" sz="1600" dirty="0" err="1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pt-BR" sz="1600" dirty="0">
                <a:solidFill>
                  <a:srgbClr val="34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140Mba, segunda temporada.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625705" y="464340"/>
            <a:ext cx="6807448" cy="1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>
                <a:solidFill>
                  <a:srgbClr val="3F3F3F"/>
                </a:solidFill>
              </a:rPr>
              <a:t>Como fazer um pitch?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198605" y="2004448"/>
            <a:ext cx="10760495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-Jab jab jab, hook: </a:t>
            </a:r>
            <a:r>
              <a:rPr lang="en-US" sz="2800" dirty="0" err="1"/>
              <a:t>conquistar</a:t>
            </a:r>
            <a:r>
              <a:rPr lang="en-US" sz="2800" dirty="0"/>
              <a:t> a </a:t>
            </a:r>
            <a:r>
              <a:rPr lang="en-US" sz="2800" dirty="0" err="1"/>
              <a:t>atenção</a:t>
            </a:r>
            <a:r>
              <a:rPr lang="en-US" sz="2800" dirty="0"/>
              <a:t> </a:t>
            </a:r>
            <a:r>
              <a:rPr lang="en-US" sz="2800" dirty="0" err="1"/>
              <a:t>primeiro</a:t>
            </a:r>
            <a:r>
              <a:rPr lang="en-US" sz="2800" dirty="0"/>
              <a:t> (jabs) para </a:t>
            </a:r>
            <a:r>
              <a:rPr lang="en-US" sz="2800" dirty="0" err="1"/>
              <a:t>depois</a:t>
            </a:r>
            <a:r>
              <a:rPr lang="en-US" sz="2800" dirty="0"/>
              <a:t> </a:t>
            </a:r>
            <a:r>
              <a:rPr lang="en-US" sz="2800" dirty="0" err="1"/>
              <a:t>apresentar</a:t>
            </a:r>
            <a:r>
              <a:rPr lang="en-US" sz="2800" dirty="0"/>
              <a:t> </a:t>
            </a:r>
            <a:r>
              <a:rPr lang="en-US" sz="2800" dirty="0" err="1"/>
              <a:t>detalhes</a:t>
            </a:r>
            <a:r>
              <a:rPr lang="en-US" sz="2800" dirty="0"/>
              <a:t>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complexos</a:t>
            </a:r>
            <a:r>
              <a:rPr lang="en-US" sz="2800" dirty="0"/>
              <a:t>. Jabs: </a:t>
            </a:r>
            <a:r>
              <a:rPr lang="en-US" sz="2800" dirty="0" err="1"/>
              <a:t>tamanho</a:t>
            </a:r>
            <a:r>
              <a:rPr lang="en-US" sz="2800" dirty="0"/>
              <a:t> de </a:t>
            </a:r>
            <a:r>
              <a:rPr lang="en-US" sz="2800" dirty="0" err="1"/>
              <a:t>mercado</a:t>
            </a:r>
            <a:r>
              <a:rPr lang="en-US" sz="2800" dirty="0"/>
              <a:t>, </a:t>
            </a:r>
            <a:r>
              <a:rPr lang="en-US" sz="2800" dirty="0" err="1"/>
              <a:t>dor</a:t>
            </a:r>
            <a:r>
              <a:rPr lang="en-US" sz="2800" dirty="0"/>
              <a:t> do </a:t>
            </a:r>
            <a:r>
              <a:rPr lang="en-US" sz="2800" dirty="0" err="1"/>
              <a:t>usuário</a:t>
            </a:r>
            <a:r>
              <a:rPr lang="en-US" sz="2800" dirty="0"/>
              <a:t>, </a:t>
            </a:r>
            <a:r>
              <a:rPr lang="en-US" sz="2800" dirty="0" err="1"/>
              <a:t>história</a:t>
            </a:r>
            <a:r>
              <a:rPr lang="en-US" sz="2800" dirty="0"/>
              <a:t> real, </a:t>
            </a:r>
            <a:r>
              <a:rPr lang="en-US" sz="2800" dirty="0" err="1"/>
              <a:t>aumento</a:t>
            </a:r>
            <a:r>
              <a:rPr lang="en-US" sz="2800" dirty="0"/>
              <a:t> de </a:t>
            </a:r>
            <a:r>
              <a:rPr lang="en-US" sz="2800" dirty="0" err="1"/>
              <a:t>produtividade</a:t>
            </a:r>
            <a:r>
              <a:rPr lang="en-US" sz="2800" dirty="0"/>
              <a:t>, unfair advantages.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-NABC: Needs, Approach, Benefits, Competition. 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-Make it simple, make it legible, make it obvious. </a:t>
            </a:r>
            <a:r>
              <a:rPr lang="en-US" sz="2800" dirty="0" err="1"/>
              <a:t>Projete</a:t>
            </a:r>
            <a:r>
              <a:rPr lang="en-US" sz="2800" dirty="0"/>
              <a:t> para </a:t>
            </a:r>
            <a:r>
              <a:rPr lang="en-US" sz="2800" dirty="0" err="1"/>
              <a:t>convencer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um </a:t>
            </a:r>
            <a:r>
              <a:rPr lang="en-US" sz="2800" dirty="0" err="1"/>
              <a:t>minuto</a:t>
            </a:r>
            <a:r>
              <a:rPr lang="en-US" sz="2800" dirty="0"/>
              <a:t> (elevator pitch).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-</a:t>
            </a:r>
            <a:r>
              <a:rPr lang="en-US" sz="2800" dirty="0" err="1"/>
              <a:t>Investidores</a:t>
            </a:r>
            <a:r>
              <a:rPr lang="en-US" sz="2800" dirty="0"/>
              <a:t>(as) </a:t>
            </a:r>
            <a:r>
              <a:rPr lang="en-US" sz="2800" dirty="0" err="1"/>
              <a:t>investem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time e </a:t>
            </a:r>
            <a:r>
              <a:rPr lang="en-US" sz="2800" dirty="0" err="1"/>
              <a:t>resultados</a:t>
            </a:r>
            <a:r>
              <a:rPr lang="en-US" sz="2800" dirty="0"/>
              <a:t>,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ppt.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-</a:t>
            </a:r>
            <a:r>
              <a:rPr lang="en-US" sz="2800" dirty="0" err="1"/>
              <a:t>Erros</a:t>
            </a:r>
            <a:r>
              <a:rPr lang="en-US" sz="2800" dirty="0"/>
              <a:t> </a:t>
            </a:r>
            <a:r>
              <a:rPr lang="en-US" sz="2800" dirty="0" err="1"/>
              <a:t>comuns</a:t>
            </a:r>
            <a:r>
              <a:rPr lang="en-US" sz="2800" dirty="0"/>
              <a:t>: </a:t>
            </a:r>
            <a:r>
              <a:rPr lang="en-US" sz="2800" dirty="0" err="1"/>
              <a:t>dimensionar</a:t>
            </a:r>
            <a:r>
              <a:rPr lang="en-US" sz="2800" dirty="0"/>
              <a:t> top-down; </a:t>
            </a:r>
            <a:r>
              <a:rPr lang="en-US" sz="2800" dirty="0" err="1"/>
              <a:t>matriz</a:t>
            </a:r>
            <a:r>
              <a:rPr lang="en-US" sz="2800" dirty="0"/>
              <a:t> </a:t>
            </a:r>
            <a:r>
              <a:rPr lang="en-US" sz="2800" dirty="0" err="1"/>
              <a:t>competição</a:t>
            </a:r>
            <a:r>
              <a:rPr lang="en-US" sz="2800" dirty="0"/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theme/theme1.xml><?xml version="1.0" encoding="utf-8"?>
<a:theme xmlns:a="http://schemas.openxmlformats.org/drawingml/2006/main" name="Retrospecto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</TotalTime>
  <Words>674</Words>
  <Application>Microsoft Macintosh PowerPoint</Application>
  <PresentationFormat>Widescreen</PresentationFormat>
  <Paragraphs>78</Paragraphs>
  <Slides>23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Calibri</vt:lpstr>
      <vt:lpstr>Arial</vt:lpstr>
      <vt:lpstr>Century Gothic</vt:lpstr>
      <vt:lpstr>Retrospecto</vt:lpstr>
      <vt:lpstr>Investimento e Pitch</vt:lpstr>
      <vt:lpstr>Por que perdemos ele?</vt:lpstr>
      <vt:lpstr>Apresentação do PowerPoint</vt:lpstr>
      <vt:lpstr>It’s all about ecosystem.</vt:lpstr>
      <vt:lpstr>Ecossistema da USP</vt:lpstr>
      <vt:lpstr>Fundraising 101</vt:lpstr>
      <vt:lpstr>Fundraising 201</vt:lpstr>
      <vt:lpstr>Apresentação do PowerPoint</vt:lpstr>
      <vt:lpstr>Como fazer um pitch?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Investimento e Pitch</dc:title>
  <dc:creator>Artur Vilas Boas</dc:creator>
  <cp:lastModifiedBy>Artur Vilas Boas</cp:lastModifiedBy>
  <cp:revision>4</cp:revision>
  <dcterms:created xsi:type="dcterms:W3CDTF">2019-06-04T23:30:45Z</dcterms:created>
  <dcterms:modified xsi:type="dcterms:W3CDTF">2020-11-22T22:41:08Z</dcterms:modified>
</cp:coreProperties>
</file>