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96" r:id="rId3"/>
    <p:sldId id="297" r:id="rId4"/>
    <p:sldId id="353" r:id="rId5"/>
    <p:sldId id="299" r:id="rId6"/>
    <p:sldId id="356" r:id="rId7"/>
    <p:sldId id="354" r:id="rId8"/>
    <p:sldId id="357" r:id="rId9"/>
    <p:sldId id="336" r:id="rId10"/>
    <p:sldId id="337" r:id="rId11"/>
    <p:sldId id="338" r:id="rId12"/>
    <p:sldId id="339" r:id="rId13"/>
    <p:sldId id="358" r:id="rId14"/>
    <p:sldId id="359" r:id="rId15"/>
    <p:sldId id="340" r:id="rId16"/>
    <p:sldId id="341" r:id="rId17"/>
    <p:sldId id="342" r:id="rId18"/>
    <p:sldId id="360" r:id="rId19"/>
    <p:sldId id="343" r:id="rId20"/>
    <p:sldId id="344" r:id="rId21"/>
    <p:sldId id="361" r:id="rId22"/>
    <p:sldId id="345" r:id="rId23"/>
    <p:sldId id="346" r:id="rId24"/>
    <p:sldId id="362" r:id="rId25"/>
    <p:sldId id="347" r:id="rId26"/>
    <p:sldId id="348" r:id="rId27"/>
    <p:sldId id="363" r:id="rId28"/>
    <p:sldId id="349" r:id="rId29"/>
    <p:sldId id="350" r:id="rId30"/>
    <p:sldId id="364" r:id="rId31"/>
    <p:sldId id="328" r:id="rId32"/>
    <p:sldId id="329" r:id="rId33"/>
    <p:sldId id="365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2" r:id="rId45"/>
    <p:sldId id="393" r:id="rId46"/>
    <p:sldId id="394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460" autoAdjust="0"/>
  </p:normalViewPr>
  <p:slideViewPr>
    <p:cSldViewPr>
      <p:cViewPr>
        <p:scale>
          <a:sx n="75" d="100"/>
          <a:sy n="75" d="100"/>
        </p:scale>
        <p:origin x="-118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9F45-DBDA-4B4C-B890-C41CA046462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B12-9AEF-46F0-8BEE-2623ACDC55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59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2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0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/>
              <a:t>05/08/2018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2"/>
          <p:cNvSpPr txBox="1">
            <a:spLocks noChangeArrowheads="1"/>
          </p:cNvSpPr>
          <p:nvPr/>
        </p:nvSpPr>
        <p:spPr bwMode="auto">
          <a:xfrm>
            <a:off x="683568" y="1394773"/>
            <a:ext cx="7680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Relatório </a:t>
            </a:r>
            <a:r>
              <a:rPr lang="pt-BR" altLang="pt-BR" sz="2800" b="1" dirty="0" smtClean="0">
                <a:latin typeface="Arial" pitchFamily="34" charset="0"/>
              </a:rPr>
              <a:t>Final</a:t>
            </a:r>
            <a:endParaRPr lang="pt-BR" altLang="pt-BR" sz="2800" b="1" dirty="0" smtClean="0">
              <a:effectLst/>
              <a:latin typeface="Arial" pitchFamily="34" charset="0"/>
            </a:endParaRPr>
          </a:p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de Atividades Clínicas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19672" y="5990393"/>
            <a:ext cx="5832648" cy="3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1600" dirty="0" smtClean="0">
                <a:latin typeface="Arial" pitchFamily="34" charset="0"/>
              </a:rPr>
              <a:t>Segundo Semestre 2018</a:t>
            </a:r>
            <a:endParaRPr lang="en-US" sz="2000" dirty="0" smtClean="0">
              <a:effectLst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87075" y="267503"/>
            <a:ext cx="5787097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200" b="1" dirty="0" err="1">
                <a:effectLst/>
                <a:latin typeface="Arial" pitchFamily="34" charset="0"/>
              </a:rPr>
              <a:t>Universidade</a:t>
            </a:r>
            <a:r>
              <a:rPr lang="en-US" altLang="pt-BR" sz="1200" b="1" dirty="0">
                <a:effectLst/>
                <a:latin typeface="Arial" pitchFamily="34" charset="0"/>
              </a:rPr>
              <a:t> de São Paulo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400" b="1" dirty="0" err="1">
                <a:effectLst/>
                <a:latin typeface="Arial" pitchFamily="34" charset="0"/>
              </a:rPr>
              <a:t>Faculdade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Odontologia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Ribeirão</a:t>
            </a:r>
            <a:r>
              <a:rPr lang="en-US" altLang="pt-BR" sz="1400" b="1" dirty="0">
                <a:effectLst/>
                <a:latin typeface="Arial" pitchFamily="34" charset="0"/>
              </a:rPr>
              <a:t> </a:t>
            </a:r>
            <a:r>
              <a:rPr lang="en-US" altLang="pt-BR" sz="1400" b="1" dirty="0" err="1">
                <a:effectLst/>
                <a:latin typeface="Arial" pitchFamily="34" charset="0"/>
              </a:rPr>
              <a:t>Preto</a:t>
            </a:r>
            <a:endParaRPr lang="en-US" altLang="pt-BR" sz="1400" b="1" dirty="0">
              <a:effectLst/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600" b="1" dirty="0" smtClean="0">
                <a:effectLst/>
                <a:latin typeface="Arial" pitchFamily="34" charset="0"/>
              </a:rPr>
              <a:t>Disciplína </a:t>
            </a:r>
            <a:r>
              <a:rPr lang="en-US" altLang="pt-BR" sz="1600" b="1" dirty="0">
                <a:effectLst/>
                <a:latin typeface="Arial" pitchFamily="34" charset="0"/>
              </a:rPr>
              <a:t>de </a:t>
            </a:r>
            <a:r>
              <a:rPr lang="pt-BR" altLang="pt-BR" sz="1600" b="1" dirty="0" smtClean="0">
                <a:latin typeface="Arial" pitchFamily="34" charset="0"/>
              </a:rPr>
              <a:t>Novas Tecnologias </a:t>
            </a:r>
            <a:r>
              <a:rPr lang="pt-BR" altLang="pt-BR" sz="1600" b="1" smtClean="0">
                <a:latin typeface="Arial" pitchFamily="34" charset="0"/>
              </a:rPr>
              <a:t>Voltadas </a:t>
            </a:r>
            <a:r>
              <a:rPr lang="pt-BR" altLang="pt-BR" sz="1600" b="1" smtClean="0">
                <a:latin typeface="Arial" pitchFamily="34" charset="0"/>
              </a:rPr>
              <a:t>para </a:t>
            </a:r>
            <a:r>
              <a:rPr lang="pt-BR" altLang="pt-BR" sz="1600" b="1" dirty="0" smtClean="0">
                <a:latin typeface="Arial" pitchFamily="34" charset="0"/>
              </a:rPr>
              <a:t>Dentística</a:t>
            </a:r>
            <a:endParaRPr lang="pt-BR" altLang="pt-BR" sz="1600" b="1" dirty="0" smtClean="0">
              <a:effectLst/>
              <a:latin typeface="Arial" pitchFamily="34" charset="0"/>
            </a:endParaRPr>
          </a:p>
        </p:txBody>
      </p:sp>
      <p:pic>
        <p:nvPicPr>
          <p:cNvPr id="17412" name="Picture 5" descr="USP BRASAOcolor_g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2" y="267503"/>
            <a:ext cx="78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USP-LogoFO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141" y="267503"/>
            <a:ext cx="880930" cy="1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769911" y="4705179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Nome aluno 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897135" y="2709692"/>
            <a:ext cx="1512168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95936" y="3461130"/>
            <a:ext cx="1319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FOTO do Aluno </a:t>
            </a:r>
            <a:endParaRPr lang="pt-BR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843808" y="5291916"/>
            <a:ext cx="329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Orientadora: </a:t>
            </a:r>
            <a:r>
              <a:rPr lang="pt-BR" sz="1600" dirty="0" smtClean="0"/>
              <a:t>Professora Doutora 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5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9011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04/04/2018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693464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84343" y="1226241"/>
          <a:ext cx="8724017" cy="394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Reparo</a:t>
                      </a:r>
                      <a:r>
                        <a:rPr lang="pt-BR" baseline="0" dirty="0" smtClean="0"/>
                        <a:t> de restauração de RC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23, 24, 25, 26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23,</a:t>
                      </a:r>
                      <a:r>
                        <a:rPr lang="pt-BR" baseline="0" dirty="0" smtClean="0"/>
                        <a:t> 24, 25, 26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4x0,4 = 1,6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V do</a:t>
                      </a:r>
                      <a:r>
                        <a:rPr lang="pt-BR" baseline="0" dirty="0" smtClean="0"/>
                        <a:t>  24, 25, 26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3x2,0 = 6,0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RG038279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04048" y="57151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*Restauração do dente 23 caiu e precisou ser refeita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4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1514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4525" y="-910350"/>
            <a:ext cx="6154947" cy="84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8695" y="-818495"/>
            <a:ext cx="6050627" cy="83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11/04/2018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16812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aluno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09990" y="548680"/>
          <a:ext cx="8724017" cy="508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baseline="0" dirty="0" err="1" smtClean="0"/>
                        <a:t>periapical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1x0,6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baseline="0" dirty="0" err="1" smtClean="0"/>
                        <a:t>interproximal</a:t>
                      </a:r>
                      <a:r>
                        <a:rPr lang="pt-BR" baseline="0" dirty="0" smtClean="0"/>
                        <a:t> com </a:t>
                      </a:r>
                      <a:r>
                        <a:rPr lang="pt-BR" baseline="0" dirty="0" err="1" smtClean="0"/>
                        <a:t>posicionador</a:t>
                      </a:r>
                      <a:r>
                        <a:rPr lang="pt-BR" baseline="0" dirty="0" smtClean="0"/>
                        <a:t> – digital –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Dentes 17 e 24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2x0,6</a:t>
                      </a:r>
                      <a:r>
                        <a:rPr lang="pt-BR" baseline="0" dirty="0" smtClean="0"/>
                        <a:t> = 1,2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–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2x0,2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CIV – </a:t>
                      </a:r>
                      <a:r>
                        <a:rPr lang="pt-BR" baseline="0" dirty="0" err="1" smtClean="0"/>
                        <a:t>Ketac</a:t>
                      </a:r>
                      <a:r>
                        <a:rPr lang="pt-BR" baseline="0" dirty="0" smtClean="0"/>
                        <a:t> Molar (3M) –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</a:t>
                      </a:r>
                      <a:r>
                        <a:rPr lang="pt-BR" baseline="0" dirty="0" smtClean="0"/>
                        <a:t> V dos dentes 34 e 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2x2,0</a:t>
                      </a:r>
                      <a:r>
                        <a:rPr lang="pt-BR" baseline="0" dirty="0" smtClean="0"/>
                        <a:t> = 4,0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da ficha de achados clínicos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 do </a:t>
                      </a:r>
                      <a:r>
                        <a:rPr lang="pt-BR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</p:spTree>
    <p:extLst>
      <p:ext uri="{BB962C8B-B14F-4D97-AF65-F5344CB8AC3E}">
        <p14:creationId xmlns:p14="http://schemas.microsoft.com/office/powerpoint/2010/main" val="22524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631" y="3635828"/>
            <a:ext cx="2961737" cy="2915816"/>
          </a:xfrm>
        </p:spPr>
      </p:pic>
      <p:pic>
        <p:nvPicPr>
          <p:cNvPr id="1026" name="Picture 2" descr="https://scontent.frao2-1.fna.fbcdn.net/v/t34.0-12/21622187_1439848802790052_780843248_n.jpg?oh=f291119aa1468ee553b364eeb512f591&amp;oe=5A159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47289"/>
            <a:ext cx="2915816" cy="296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64917"/>
            <a:ext cx="3312368" cy="17252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20072" y="4882545"/>
            <a:ext cx="3333653" cy="17186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7289"/>
            <a:ext cx="3304278" cy="172521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126179" y="6581001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03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20"/>
            <a:ext cx="4499991" cy="306895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188640"/>
            <a:ext cx="4499992" cy="30702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42" y="3573016"/>
            <a:ext cx="4499992" cy="30689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" y="3573016"/>
            <a:ext cx="4499991" cy="30598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490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6284" y="-1167643"/>
            <a:ext cx="6431431" cy="914399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46210" y="6630344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27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18/04/2018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75697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96452" y="1164888"/>
          <a:ext cx="8724017" cy="407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11(P), 12(MP),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16(O), 17(O),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22(P), 23(DP),</a:t>
                      </a:r>
                      <a:r>
                        <a:rPr lang="pt-BR" baseline="0" dirty="0" smtClean="0"/>
                        <a:t> 24(O), 44(MOL)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12X0,4 = 4,8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de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25(O), 26(O)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</a:t>
                      </a:r>
                      <a:r>
                        <a:rPr lang="pt-BR" baseline="0" dirty="0" smtClean="0"/>
                        <a:t>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Profilaxia</a:t>
                      </a:r>
                      <a:r>
                        <a:rPr lang="pt-BR" baseline="0" dirty="0" smtClean="0"/>
                        <a:t> (boca toda)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Radiografia </a:t>
                      </a:r>
                      <a:r>
                        <a:rPr lang="pt-BR" dirty="0" err="1" smtClean="0"/>
                        <a:t>interproximal</a:t>
                      </a:r>
                      <a:r>
                        <a:rPr lang="pt-BR" baseline="0" dirty="0" smtClean="0"/>
                        <a:t> – digital – correção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1x0x6</a:t>
                      </a:r>
                      <a:r>
                        <a:rPr lang="pt-BR" baseline="0" dirty="0" smtClean="0"/>
                        <a:t> = 0,6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Alta</a:t>
                      </a:r>
                      <a:r>
                        <a:rPr lang="pt-BR" baseline="0" dirty="0" smtClean="0"/>
                        <a:t> total do paciente na </a:t>
                      </a:r>
                      <a:r>
                        <a:rPr lang="pt-BR" baseline="0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572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14/03/2018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864474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73372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188640"/>
            <a:ext cx="4607600" cy="30243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536400" cy="302433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00" y="3501008"/>
            <a:ext cx="4607600" cy="293863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406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24936" cy="6048672"/>
          </a:xfrm>
        </p:spPr>
      </p:pic>
      <p:sp>
        <p:nvSpPr>
          <p:cNvPr id="5" name="CaixaDeTexto 4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433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25/04/2018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796873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70320" y="548680"/>
          <a:ext cx="872401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2208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Acabamento</a:t>
                      </a:r>
                      <a:r>
                        <a:rPr lang="pt-BR" baseline="0" dirty="0" smtClean="0"/>
                        <a:t> e polimento de restauração em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22(P), 24(O), 25(O), 33(P), 34(O),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35(O), 36(OV), 37(O), 44(O), 45(O),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47(OV)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14x0,2 = 2,8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em amálgama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24(O), 26(O) 34(O), 35(O), 36(O), 37(O), 44(O),</a:t>
                      </a:r>
                      <a:r>
                        <a:rPr lang="pt-BR" baseline="0" dirty="0" smtClean="0"/>
                        <a:t> 45(O), </a:t>
                      </a:r>
                      <a:r>
                        <a:rPr lang="pt-BR" dirty="0" smtClean="0"/>
                        <a:t>47(VO)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11x0,4 = 4,4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9025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32240" y="65253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372"/>
            <a:ext cx="4283968" cy="3284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73"/>
            <a:ext cx="4283968" cy="32849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2734"/>
            <a:ext cx="2880320" cy="3109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80357"/>
            <a:ext cx="2915816" cy="3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12427" cy="6309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1073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02/05/2018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110763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347699" y="1346410"/>
          <a:ext cx="8448600" cy="395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200"/>
                <a:gridCol w="2816200"/>
                <a:gridCol w="2816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r>
                        <a:rPr lang="pt-BR" baseline="0" dirty="0" smtClean="0"/>
                        <a:t> - 37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</a:t>
                      </a:r>
                      <a:r>
                        <a:rPr lang="pt-BR" baseline="0" dirty="0" smtClean="0"/>
                        <a:t> de amálgama com resina composta utilizando como adesivo o </a:t>
                      </a:r>
                      <a:r>
                        <a:rPr lang="pt-BR" baseline="0" dirty="0" err="1" smtClean="0"/>
                        <a:t>Panavia</a:t>
                      </a:r>
                      <a:r>
                        <a:rPr lang="pt-BR" baseline="0" dirty="0" smtClean="0"/>
                        <a:t> F2.0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OD</a:t>
                      </a:r>
                      <a:r>
                        <a:rPr lang="pt-BR" baseline="0" dirty="0" smtClean="0"/>
                        <a:t>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</a:t>
                      </a:r>
                      <a:r>
                        <a:rPr lang="pt-BR" baseline="0" dirty="0" smtClean="0"/>
                        <a:t> 3,2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Preenchimento</a:t>
                      </a:r>
                      <a:r>
                        <a:rPr lang="pt-BR" baseline="0" dirty="0" smtClean="0"/>
                        <a:t> do </a:t>
                      </a:r>
                      <a:r>
                        <a:rPr lang="pt-BR" baseline="0" dirty="0" err="1" smtClean="0"/>
                        <a:t>odontograma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Documentação fotográfica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4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0"/>
            <a:ext cx="4041826" cy="30963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28085" y="2884251"/>
            <a:ext cx="3096345" cy="4041825"/>
          </a:xfrm>
          <a:prstGeom prst="rect">
            <a:avLst/>
          </a:prstGeom>
        </p:spPr>
      </p:pic>
      <p:pic>
        <p:nvPicPr>
          <p:cNvPr id="7" name="Picture 2" descr="https://scontent.frao1-1.fna.fbcdn.net/v/t34.0-12/24282399_1511672708940994_1539757546_n.jpg?oh=26c675492a86947caba0aac63f3b7a4b&amp;oe=5A2496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7"/>
            <a:ext cx="405770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rao1-1.fna.fbcdn.net/v/t34.0-12/24273212_1511672645607667_58593396_n.jpg?oh=82bab2a9ed702e2ab64362466e157f05&amp;oe=5A25A5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343" y="332658"/>
            <a:ext cx="404182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6146" name="Picture 2" descr="https://scontent.frao1-1.fna.fbcdn.net/v/t34.0-12/23845036_1499669723474626_396376773_n.jpg?oh=81ba6fc0e8319bba9d41aaec40179040&amp;oe=5A25E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7" y="260648"/>
            <a:ext cx="853948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09/05/2018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94028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347697" y="1346410"/>
          <a:ext cx="8688798" cy="367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266"/>
                <a:gridCol w="2896266"/>
                <a:gridCol w="289626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– bloqueio</a:t>
                      </a:r>
                      <a:r>
                        <a:rPr lang="pt-BR" baseline="0" dirty="0" smtClean="0"/>
                        <a:t> alveolar inferior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Reparo da restauração de amálgama com resina composta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DO </a:t>
                      </a:r>
                      <a:r>
                        <a:rPr lang="pt-BR" baseline="0" dirty="0" err="1" smtClean="0"/>
                        <a:t>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4692096" y="58220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*Restauração do dente </a:t>
            </a:r>
            <a:r>
              <a:rPr lang="pt-BR" dirty="0" smtClean="0"/>
              <a:t>37 </a:t>
            </a:r>
            <a:r>
              <a:rPr lang="pt-BR" dirty="0"/>
              <a:t>caiu e precisou ser refeita </a:t>
            </a:r>
          </a:p>
        </p:txBody>
      </p:sp>
    </p:spTree>
    <p:extLst>
      <p:ext uri="{BB962C8B-B14F-4D97-AF65-F5344CB8AC3E}">
        <p14:creationId xmlns:p14="http://schemas.microsoft.com/office/powerpoint/2010/main" val="33392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3990784" cy="525658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7128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95" y="764704"/>
            <a:ext cx="413092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984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content.frao1-1.fna.fbcdn.net/v/t34.0-12/23972735_1503367063104892_1323612349_n.jpg?oh=a5d8d4fa7aaac71ff4486d1442f67bca&amp;oe=5A2556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39652" y="-999493"/>
            <a:ext cx="6264696" cy="87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983760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656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55861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508117"/>
              </p:ext>
            </p:extLst>
          </p:nvPr>
        </p:nvGraphicFramePr>
        <p:xfrm>
          <a:off x="251520" y="506112"/>
          <a:ext cx="8496945" cy="523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 MIE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 com ácido</a:t>
                      </a:r>
                      <a:r>
                        <a:rPr lang="pt-BR" baseline="0" dirty="0" smtClean="0"/>
                        <a:t>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 e</a:t>
                      </a:r>
                      <a:r>
                        <a:rPr lang="pt-BR" baseline="0" dirty="0" smtClean="0"/>
                        <a:t> 26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posterior com resina composta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V do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1X2,0 = 2,0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 –</a:t>
                      </a:r>
                      <a:r>
                        <a:rPr lang="pt-BR" baseline="0" dirty="0" smtClean="0"/>
                        <a:t> Dente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</a:t>
                      </a:r>
                      <a:r>
                        <a:rPr lang="pt-BR" baseline="0" dirty="0" smtClean="0"/>
                        <a:t> = 1,0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amálgama com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O</a:t>
                      </a:r>
                      <a:r>
                        <a:rPr lang="pt-BR" baseline="0" dirty="0" smtClean="0"/>
                        <a:t> do 26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1X1,6 = 1,6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Alta total do paciente em </a:t>
                      </a:r>
                      <a:r>
                        <a:rPr lang="pt-BR" dirty="0" err="1" smtClean="0"/>
                        <a:t>Dentística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16/05/2018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871922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08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83760" y="6608385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464496" cy="30467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8" y="3428999"/>
            <a:ext cx="4464496" cy="30467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69" y="231705"/>
            <a:ext cx="4464496" cy="30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content.frao1-1.fna.fbcdn.net/v/t34.0-12/24337349_1511672828940982_898102921_n.jpg?oh=1f68e20a6bd94b98cb8ca552a55231c7&amp;oe=5A2546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31641" y="-963488"/>
            <a:ext cx="6408712" cy="87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09509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12016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23/05/2018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114470"/>
              </p:ext>
            </p:extLst>
          </p:nvPr>
        </p:nvGraphicFramePr>
        <p:xfrm>
          <a:off x="13399" y="6076960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536377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24934"/>
              </p:ext>
            </p:extLst>
          </p:nvPr>
        </p:nvGraphicFramePr>
        <p:xfrm>
          <a:off x="56704" y="549751"/>
          <a:ext cx="9045639" cy="55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213"/>
                <a:gridCol w="3015213"/>
                <a:gridCol w="3015213"/>
              </a:tblGrid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 (todos</a:t>
                      </a:r>
                      <a:r>
                        <a:rPr lang="pt-BR" baseline="0" dirty="0" smtClean="0"/>
                        <a:t> os dentes)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Boca toda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Documentação fotográfica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baseline="0" dirty="0" smtClean="0"/>
                        <a:t>Preenchimento do plano de tratamento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Anestesia</a:t>
                      </a:r>
                      <a:r>
                        <a:rPr lang="pt-BR" baseline="0" dirty="0" smtClean="0"/>
                        <a:t> – Bloqueio alveolar inferior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 absoluto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342294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 de tecido cariado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9138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599014">
                <a:tc>
                  <a:txBody>
                    <a:bodyPr/>
                    <a:lstStyle/>
                    <a:p>
                      <a:r>
                        <a:rPr lang="pt-BR" dirty="0" smtClean="0"/>
                        <a:t>Reparo de restauração de RC</a:t>
                      </a:r>
                      <a:r>
                        <a:rPr lang="pt-BR" baseline="0" dirty="0" smtClean="0"/>
                        <a:t> com RC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MV do</a:t>
                      </a:r>
                      <a:r>
                        <a:rPr lang="pt-BR" baseline="0" dirty="0" smtClean="0"/>
                        <a:t> 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2x1,6 = 3,2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0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20481" cy="312749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0" y="3501008"/>
            <a:ext cx="4320481" cy="312749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4320481" cy="3127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698" y="-333869"/>
            <a:ext cx="3116230" cy="432779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27776" y="662562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3292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69891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30/05/2018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37927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946250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83311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17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0284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3629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5" cy="6336704"/>
          </a:xfrm>
        </p:spPr>
      </p:pic>
      <p:sp>
        <p:nvSpPr>
          <p:cNvPr id="3" name="CaixaDeTexto 2"/>
          <p:cNvSpPr txBox="1"/>
          <p:nvPr/>
        </p:nvSpPr>
        <p:spPr>
          <a:xfrm>
            <a:off x="7127776" y="659735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Paciente I. M. J. L.- 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49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27287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06/06/2018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57799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1151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" y="1693781"/>
            <a:ext cx="2843807" cy="31409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3905"/>
            <a:ext cx="5865758" cy="3240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73203"/>
            <a:ext cx="5865758" cy="32681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003296" y="6422047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9048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7031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13/06/2018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967301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70320" y="548680"/>
          <a:ext cx="8724017" cy="521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72208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Anamnese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Exame clínico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Acabamento</a:t>
                      </a:r>
                      <a:r>
                        <a:rPr lang="pt-BR" baseline="0" dirty="0" smtClean="0"/>
                        <a:t> e polimento de restauração em amálgama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22(P), 24(O), 25(O), 33(P), 34(O),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35(O), 36(OV), 37(O), 44(O), 45(O),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47(OV)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14x0,2 = 2,8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Recontorno</a:t>
                      </a:r>
                      <a:r>
                        <a:rPr lang="pt-BR" dirty="0" smtClean="0"/>
                        <a:t> e </a:t>
                      </a:r>
                      <a:r>
                        <a:rPr lang="pt-BR" dirty="0" err="1" smtClean="0"/>
                        <a:t>repolimento</a:t>
                      </a:r>
                      <a:r>
                        <a:rPr lang="pt-BR" dirty="0" smtClean="0"/>
                        <a:t> de restauração em amálgama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14(O), 24(O), 26(O) 34(O), 35(O), 36(O), 37(O), 44(O),</a:t>
                      </a:r>
                      <a:r>
                        <a:rPr lang="pt-BR" baseline="0" dirty="0" smtClean="0"/>
                        <a:t> 45(O), </a:t>
                      </a:r>
                      <a:r>
                        <a:rPr lang="pt-BR" dirty="0" smtClean="0"/>
                        <a:t>47(VO)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11x0,4 = 4,4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531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732240" y="652534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372"/>
            <a:ext cx="4283968" cy="32849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5373"/>
            <a:ext cx="4283968" cy="32849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2734"/>
            <a:ext cx="2880320" cy="310910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80357"/>
            <a:ext cx="2915816" cy="32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12427" cy="63093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76256" y="645333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</a:t>
            </a:r>
            <a:r>
              <a:rPr lang="pt-BR" sz="1200" dirty="0" smtClean="0"/>
              <a:t>C. R. G. S.- RG043403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1280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21/03/2018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786392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</a:t>
                      </a:r>
                      <a:r>
                        <a:rPr lang="pt-BR" sz="105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Beatriz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Ellen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400663"/>
              </p:ext>
            </p:extLst>
          </p:nvPr>
        </p:nvGraphicFramePr>
        <p:xfrm>
          <a:off x="323528" y="5733256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56173"/>
              </p:ext>
            </p:extLst>
          </p:nvPr>
        </p:nvGraphicFramePr>
        <p:xfrm>
          <a:off x="251520" y="1232402"/>
          <a:ext cx="8724017" cy="4091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6039"/>
                <a:gridCol w="1407228"/>
                <a:gridCol w="1710750"/>
              </a:tblGrid>
              <a:tr h="379846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Profilaxia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Anestesia tópica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absoluto do dente 14 ao 24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Remoção</a:t>
                      </a:r>
                      <a:r>
                        <a:rPr lang="pt-BR" baseline="0" dirty="0" smtClean="0"/>
                        <a:t> de restauração em resina composta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MV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2x0,8 = 1,6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Isolamento absoluto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1x1,0 = 1,0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- 23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 de sistema</a:t>
                      </a:r>
                      <a:r>
                        <a:rPr lang="pt-BR" baseline="0" dirty="0" smtClean="0"/>
                        <a:t> adesivo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23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 dente permanente anterior em RC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</a:t>
                      </a:r>
                      <a:r>
                        <a:rPr lang="pt-BR" baseline="0" dirty="0" smtClean="0"/>
                        <a:t> – DI do 23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4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486275" cy="32166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195389"/>
            <a:ext cx="4486275" cy="3209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486275" cy="32166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501008"/>
            <a:ext cx="4486275" cy="321468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206463" y="6361670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8555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5" y="260648"/>
            <a:ext cx="8568954" cy="619268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198257" y="6488668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142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7643" y="-855476"/>
            <a:ext cx="6264696" cy="849694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178219" y="6525345"/>
            <a:ext cx="294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Paciente I. M. J. L.- RG038279</a:t>
            </a:r>
          </a:p>
        </p:txBody>
      </p:sp>
    </p:spTree>
    <p:extLst>
      <p:ext uri="{BB962C8B-B14F-4D97-AF65-F5344CB8AC3E}">
        <p14:creationId xmlns:p14="http://schemas.microsoft.com/office/powerpoint/2010/main" val="12524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28/03/2018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397461"/>
              </p:ext>
            </p:extLst>
          </p:nvPr>
        </p:nvGraphicFramePr>
        <p:xfrm>
          <a:off x="209990" y="582714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</a:t>
                      </a:r>
                      <a:r>
                        <a:rPr lang="pt-BR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pt-BR" sz="9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Aluno</a:t>
                      </a:r>
                      <a:r>
                        <a:rPr lang="pt-BR" sz="9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5,0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107784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09990" y="1340768"/>
          <a:ext cx="8724017" cy="3985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126"/>
                <a:gridCol w="1512141"/>
                <a:gridCol w="1710750"/>
              </a:tblGrid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Procedimentos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Unidade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Pontos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Instruções</a:t>
                      </a:r>
                      <a:r>
                        <a:rPr lang="pt-BR" baseline="0" dirty="0" smtClean="0"/>
                        <a:t> sobre dieta e saúde bucal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Escovação</a:t>
                      </a:r>
                      <a:r>
                        <a:rPr lang="pt-BR" baseline="0" dirty="0" smtClean="0"/>
                        <a:t> supervisionada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Paciente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tópica de flúor em gel com escova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Sessão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1x0,4 = 0,4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r>
                        <a:rPr lang="pt-BR" dirty="0" smtClean="0"/>
                        <a:t>Isolamento</a:t>
                      </a:r>
                      <a:r>
                        <a:rPr lang="pt-BR" baseline="0" dirty="0" smtClean="0"/>
                        <a:t> relativo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Região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1x0,2 = 0,2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Condicionamento</a:t>
                      </a:r>
                      <a:r>
                        <a:rPr lang="pt-BR" baseline="0" dirty="0" smtClean="0"/>
                        <a:t> com ácido fosfórico 37%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 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602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Aplicação</a:t>
                      </a:r>
                      <a:r>
                        <a:rPr lang="pt-BR" baseline="0" dirty="0" smtClean="0"/>
                        <a:t> de sistema adesivo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Dente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–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2x0,4 = 0,8</a:t>
                      </a:r>
                      <a:endParaRPr lang="pt-BR" dirty="0"/>
                    </a:p>
                  </a:txBody>
                  <a:tcPr/>
                </a:tc>
              </a:tr>
              <a:tr h="344369">
                <a:tc>
                  <a:txBody>
                    <a:bodyPr/>
                    <a:lstStyle/>
                    <a:p>
                      <a:r>
                        <a:rPr lang="pt-BR" dirty="0" smtClean="0"/>
                        <a:t>Restauração</a:t>
                      </a:r>
                      <a:r>
                        <a:rPr lang="pt-BR" baseline="0" dirty="0" smtClean="0"/>
                        <a:t> dente permanente posterior com resina composta - </a:t>
                      </a:r>
                      <a:r>
                        <a:rPr lang="pt-BR" baseline="0" dirty="0" err="1" smtClean="0"/>
                        <a:t>abfração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Face – V do 15 e 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2x1,0 = 2,0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7020272" y="6453336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Paciente I. M. J. L.- </a:t>
            </a:r>
            <a:r>
              <a:rPr lang="pt-BR" sz="1200" dirty="0" smtClean="0"/>
              <a:t>RG038279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612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1940</Words>
  <Application>Microsoft Office PowerPoint</Application>
  <PresentationFormat>Apresentação na tela (4:3)</PresentationFormat>
  <Paragraphs>501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Thiago Vinicius Cortez</cp:lastModifiedBy>
  <cp:revision>248</cp:revision>
  <dcterms:created xsi:type="dcterms:W3CDTF">2017-01-09T12:47:03Z</dcterms:created>
  <dcterms:modified xsi:type="dcterms:W3CDTF">2018-08-05T20:08:03Z</dcterms:modified>
</cp:coreProperties>
</file>