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320" r:id="rId5"/>
    <p:sldId id="264" r:id="rId6"/>
    <p:sldId id="266"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60" r:id="rId23"/>
    <p:sldId id="336" r:id="rId24"/>
    <p:sldId id="337" r:id="rId25"/>
    <p:sldId id="338" r:id="rId26"/>
    <p:sldId id="361" r:id="rId27"/>
    <p:sldId id="339" r:id="rId28"/>
    <p:sldId id="362" r:id="rId29"/>
    <p:sldId id="363" r:id="rId30"/>
    <p:sldId id="340" r:id="rId31"/>
    <p:sldId id="341" r:id="rId32"/>
    <p:sldId id="364" r:id="rId33"/>
    <p:sldId id="365" r:id="rId34"/>
    <p:sldId id="342" r:id="rId35"/>
    <p:sldId id="343" r:id="rId36"/>
    <p:sldId id="366" r:id="rId37"/>
    <p:sldId id="344" r:id="rId38"/>
    <p:sldId id="367" r:id="rId39"/>
    <p:sldId id="345" r:id="rId40"/>
    <p:sldId id="368" r:id="rId41"/>
    <p:sldId id="346" r:id="rId42"/>
    <p:sldId id="347" r:id="rId43"/>
    <p:sldId id="370" r:id="rId44"/>
    <p:sldId id="348" r:id="rId45"/>
    <p:sldId id="371" r:id="rId46"/>
    <p:sldId id="373" r:id="rId47"/>
    <p:sldId id="372" r:id="rId48"/>
    <p:sldId id="349" r:id="rId49"/>
    <p:sldId id="350" r:id="rId50"/>
    <p:sldId id="374" r:id="rId51"/>
    <p:sldId id="351" r:id="rId52"/>
    <p:sldId id="375" r:id="rId53"/>
    <p:sldId id="359" r:id="rId54"/>
    <p:sldId id="356" r:id="rId55"/>
    <p:sldId id="358" r:id="rId56"/>
    <p:sldId id="357" r:id="rId5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6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3C25A54-B621-40AB-A675-EF4FA9E5F056}" type="datetimeFigureOut">
              <a:rPr lang="pt-BR" smtClean="0"/>
              <a:t>07/04/2020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pic>
        <p:nvPicPr>
          <p:cNvPr id="8" name="Picture 2" descr="logo eesc padra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548"/>
          <a:stretch/>
        </p:blipFill>
        <p:spPr bwMode="auto">
          <a:xfrm>
            <a:off x="115140" y="171388"/>
            <a:ext cx="1000476" cy="848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00" y="230398"/>
            <a:ext cx="793267" cy="64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www5.usp.br/wp-content/themes/usp2015/images/usp-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53359" y="6038423"/>
            <a:ext cx="1037283" cy="41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8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C25A54-B621-40AB-A675-EF4FA9E5F056}" type="datetimeFigureOut">
              <a:rPr lang="pt-BR" smtClean="0"/>
              <a:t>07/04/2020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53459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C25A54-B621-40AB-A675-EF4FA9E5F056}" type="datetimeFigureOut">
              <a:rPr lang="pt-BR" smtClean="0"/>
              <a:t>07/04/2020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09739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370013" y="301625"/>
            <a:ext cx="7313612"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1370013" y="1827213"/>
            <a:ext cx="7313612" cy="4114800"/>
          </a:xfrm>
        </p:spPr>
        <p:txBody>
          <a:bodyPr/>
          <a:lstStyle/>
          <a:p>
            <a:pPr lvl="0"/>
            <a:endParaRPr lang="pt-BR" noProof="0" smtClean="0"/>
          </a:p>
        </p:txBody>
      </p:sp>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648" y="24369"/>
            <a:ext cx="467351" cy="3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logo eesc padra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548"/>
          <a:stretch/>
        </p:blipFill>
        <p:spPr bwMode="auto">
          <a:xfrm>
            <a:off x="-36091" y="14242"/>
            <a:ext cx="500909" cy="42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1370013" y="301625"/>
            <a:ext cx="7313612"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1370013" y="1827213"/>
            <a:ext cx="3579812"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lip-art 3"/>
          <p:cNvSpPr>
            <a:spLocks noGrp="1"/>
          </p:cNvSpPr>
          <p:nvPr>
            <p:ph type="clipArt" sz="half" idx="2"/>
          </p:nvPr>
        </p:nvSpPr>
        <p:spPr>
          <a:xfrm>
            <a:off x="5102225" y="1827213"/>
            <a:ext cx="3581400" cy="4114800"/>
          </a:xfrm>
        </p:spPr>
        <p:txBody>
          <a:bodyPr/>
          <a:lstStyle/>
          <a:p>
            <a:pPr lvl="0"/>
            <a:endParaRPr lang="pt-BR" noProof="0" smtClean="0"/>
          </a:p>
        </p:txBody>
      </p:sp>
    </p:spTree>
    <p:extLst>
      <p:ext uri="{BB962C8B-B14F-4D97-AF65-F5344CB8AC3E}">
        <p14:creationId xmlns:p14="http://schemas.microsoft.com/office/powerpoint/2010/main" val="42048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lvl2pPr marL="971550" indent="-514350">
              <a:buFont typeface="Arial" panose="020B0604020202020204" pitchFamily="34" charset="0"/>
              <a:buChar char="•"/>
              <a:defRPr/>
            </a:lvl2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F3C25A54-B621-40AB-A675-EF4FA9E5F056}" type="datetimeFigureOut">
              <a:rPr lang="pt-BR" smtClean="0"/>
              <a:t>07/04/2020</a:t>
            </a:fld>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pic>
        <p:nvPicPr>
          <p:cNvPr id="7"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648" y="24369"/>
            <a:ext cx="467351" cy="3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logo eesc padra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548"/>
          <a:stretch/>
        </p:blipFill>
        <p:spPr bwMode="auto">
          <a:xfrm>
            <a:off x="-36091" y="14242"/>
            <a:ext cx="500909" cy="42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4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3C25A54-B621-40AB-A675-EF4FA9E5F056}" type="datetimeFigureOut">
              <a:rPr lang="pt-BR" smtClean="0"/>
              <a:t>07/04/2020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234316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3C25A54-B621-40AB-A675-EF4FA9E5F056}" type="datetimeFigureOut">
              <a:rPr lang="pt-BR" smtClean="0"/>
              <a:t>07/04/2020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09286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3C25A54-B621-40AB-A675-EF4FA9E5F056}" type="datetimeFigureOut">
              <a:rPr lang="pt-BR" smtClean="0"/>
              <a:t>07/04/2020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51006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3C25A54-B621-40AB-A675-EF4FA9E5F056}" type="datetimeFigureOut">
              <a:rPr lang="pt-BR" smtClean="0"/>
              <a:t>07/04/2020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763D0B-0C4C-4CDB-9325-BE438055C643}" type="slidenum">
              <a:rPr lang="pt-BR" smtClean="0"/>
              <a:t>‹nº›</a:t>
            </a:fld>
            <a:endParaRPr lang="pt-B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648" y="24369"/>
            <a:ext cx="467351" cy="3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logo eesc padra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548"/>
          <a:stretch/>
        </p:blipFill>
        <p:spPr bwMode="auto">
          <a:xfrm>
            <a:off x="-36091" y="14242"/>
            <a:ext cx="500909" cy="42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8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C25A54-B621-40AB-A675-EF4FA9E5F056}" type="datetimeFigureOut">
              <a:rPr lang="pt-BR" smtClean="0"/>
              <a:t>07/04/2020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13435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3C25A54-B621-40AB-A675-EF4FA9E5F056}" type="datetimeFigureOut">
              <a:rPr lang="pt-BR" smtClean="0"/>
              <a:t>07/04/2020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6741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3C25A54-B621-40AB-A675-EF4FA9E5F056}" type="datetimeFigureOut">
              <a:rPr lang="pt-BR" smtClean="0"/>
              <a:t>07/04/2020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42894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5A54-B621-40AB-A675-EF4FA9E5F056}" type="datetimeFigureOut">
              <a:rPr lang="pt-BR" smtClean="0"/>
              <a:t>07/04/2020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63D0B-0C4C-4CDB-9325-BE438055C643}" type="slidenum">
              <a:rPr lang="pt-BR" smtClean="0"/>
              <a:t>‹nº›</a:t>
            </a:fld>
            <a:endParaRPr lang="pt-BR"/>
          </a:p>
        </p:txBody>
      </p:sp>
    </p:spTree>
    <p:extLst>
      <p:ext uri="{BB962C8B-B14F-4D97-AF65-F5344CB8AC3E}">
        <p14:creationId xmlns:p14="http://schemas.microsoft.com/office/powerpoint/2010/main" val="73694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19.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10.wmf"/><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1.bin"/><Relationship Id="rId5" Type="http://schemas.openxmlformats.org/officeDocument/2006/relationships/image" Target="../media/image13.wmf"/><Relationship Id="rId15" Type="http://schemas.openxmlformats.org/officeDocument/2006/relationships/image" Target="../media/image21.jpeg"/><Relationship Id="rId10" Type="http://schemas.openxmlformats.org/officeDocument/2006/relationships/image" Target="../media/image18.wmf"/><Relationship Id="rId4" Type="http://schemas.openxmlformats.org/officeDocument/2006/relationships/image" Target="../media/image12.jpeg"/><Relationship Id="rId9" Type="http://schemas.openxmlformats.org/officeDocument/2006/relationships/image" Target="../media/image17.wmf"/><Relationship Id="rId1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normAutofit/>
          </a:bodyPr>
          <a:lstStyle/>
          <a:p>
            <a:r>
              <a:rPr lang="pt-BR" dirty="0" smtClean="0">
                <a:solidFill>
                  <a:schemeClr val="accent5">
                    <a:lumMod val="75000"/>
                  </a:schemeClr>
                </a:solidFill>
              </a:rPr>
              <a:t>SEL 360 e 616 </a:t>
            </a:r>
            <a:br>
              <a:rPr lang="pt-BR" dirty="0" smtClean="0">
                <a:solidFill>
                  <a:schemeClr val="accent5">
                    <a:lumMod val="75000"/>
                  </a:schemeClr>
                </a:solidFill>
              </a:rPr>
            </a:br>
            <a:r>
              <a:rPr lang="pt-BR" dirty="0" smtClean="0">
                <a:solidFill>
                  <a:schemeClr val="accent5">
                    <a:lumMod val="75000"/>
                  </a:schemeClr>
                </a:solidFill>
              </a:rPr>
              <a:t>Princípios de Comunicação</a:t>
            </a:r>
            <a:endParaRPr lang="pt-BR" dirty="0">
              <a:solidFill>
                <a:schemeClr val="accent5">
                  <a:lumMod val="75000"/>
                </a:schemeClr>
              </a:solidFill>
            </a:endParaRPr>
          </a:p>
        </p:txBody>
      </p:sp>
      <p:sp>
        <p:nvSpPr>
          <p:cNvPr id="3" name="Subtítulo 2"/>
          <p:cNvSpPr>
            <a:spLocks noGrp="1"/>
          </p:cNvSpPr>
          <p:nvPr>
            <p:ph type="subTitle" idx="1"/>
          </p:nvPr>
        </p:nvSpPr>
        <p:spPr>
          <a:xfrm>
            <a:off x="1371600" y="3886200"/>
            <a:ext cx="6400800" cy="1752600"/>
          </a:xfrm>
        </p:spPr>
        <p:txBody>
          <a:bodyPr/>
          <a:lstStyle/>
          <a:p>
            <a:r>
              <a:rPr lang="pt-BR" dirty="0" smtClean="0"/>
              <a:t>Mônica de Lacerda Rocha </a:t>
            </a:r>
            <a:r>
              <a:rPr lang="pt-BR" sz="2800" dirty="0" smtClean="0">
                <a:solidFill>
                  <a:schemeClr val="accent1">
                    <a:lumMod val="50000"/>
                  </a:schemeClr>
                </a:solidFill>
              </a:rPr>
              <a:t>monica.rocha@usp.br</a:t>
            </a:r>
          </a:p>
        </p:txBody>
      </p:sp>
      <p:sp>
        <p:nvSpPr>
          <p:cNvPr id="7" name="AutoShape 10" descr="https://mail.google.com/mail/u/1/?ui=2&amp;ik=349bba8a85&amp;view=fimg&amp;th=161b95c9dd5287f8&amp;attid=0.1.1&amp;disp=emb&amp;attbid=ANGjdJ_-F1fV4_IAqnQ5S1V2VdDYpxtWyHML5PNz5R1z7RpAovl2u5N3UHUbTmo2f731f-0W2lWjdvs6Vso1toupa-2AVn3LjB1hGgLx21lPcOJ5q4YpvE4AafxHM4U&amp;sz=s0-l75-ft&amp;ats=1519233311879&amp;rm=161b95c9dd5287f8&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220390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pt-BR" altLang="pt-BR" smtClean="0"/>
              <a:t>Comunicação com aparato técnico</a:t>
            </a:r>
          </a:p>
        </p:txBody>
      </p:sp>
      <p:sp>
        <p:nvSpPr>
          <p:cNvPr id="465923" name="Rectangle 3"/>
          <p:cNvSpPr>
            <a:spLocks noGrp="1" noChangeArrowheads="1"/>
          </p:cNvSpPr>
          <p:nvPr>
            <p:ph type="body" idx="1"/>
          </p:nvPr>
        </p:nvSpPr>
        <p:spPr/>
        <p:txBody>
          <a:bodyPr/>
          <a:lstStyle/>
          <a:p>
            <a:pPr eaLnBrk="1" hangingPunct="1">
              <a:lnSpc>
                <a:spcPct val="80000"/>
              </a:lnSpc>
              <a:defRPr/>
            </a:pPr>
            <a:r>
              <a:rPr lang="pt-BR" sz="1900" smtClean="0"/>
              <a:t>No processo de comunicação em que está envolvido algum tipo de aparato técnico que intermedia os locutores, diz-se que há uma </a:t>
            </a:r>
            <a:r>
              <a:rPr lang="pt-BR" sz="1900" smtClean="0">
                <a:solidFill>
                  <a:schemeClr val="tx2"/>
                </a:solidFill>
                <a:effectLst>
                  <a:outerShdw blurRad="38100" dist="38100" dir="2700000" algn="tl">
                    <a:srgbClr val="C0C0C0"/>
                  </a:outerShdw>
                </a:effectLst>
              </a:rPr>
              <a:t>comunicação mediada</a:t>
            </a:r>
            <a:r>
              <a:rPr lang="pt-BR" sz="1900" smtClean="0"/>
              <a:t>.</a:t>
            </a:r>
          </a:p>
          <a:p>
            <a:pPr eaLnBrk="1" hangingPunct="1">
              <a:lnSpc>
                <a:spcPct val="80000"/>
              </a:lnSpc>
              <a:defRPr/>
            </a:pPr>
            <a:r>
              <a:rPr lang="pt-BR" sz="1900" smtClean="0"/>
              <a:t>O estudo da Comunicação é amplo e sua aplicação é ainda maior. </a:t>
            </a:r>
          </a:p>
          <a:p>
            <a:pPr lvl="1" eaLnBrk="1" hangingPunct="1">
              <a:lnSpc>
                <a:spcPct val="80000"/>
              </a:lnSpc>
              <a:defRPr/>
            </a:pPr>
            <a:r>
              <a:rPr lang="pt-BR" sz="1700" smtClean="0"/>
              <a:t>Para a Semiótica, o ato de comunicar é a materialização do pensamento/sentimento em signos conhecidos pelas partes envolvidas. Estes símbolos são então transmitidos e reinterpretadas pelo receptor. </a:t>
            </a:r>
          </a:p>
          <a:p>
            <a:pPr lvl="1" eaLnBrk="1" hangingPunct="1">
              <a:lnSpc>
                <a:spcPct val="80000"/>
              </a:lnSpc>
              <a:defRPr/>
            </a:pPr>
            <a:r>
              <a:rPr lang="pt-BR" sz="1700" smtClean="0"/>
              <a:t>Hoje, é interessante pensar também em novos processos de comunicação, que englobam as redes colaborativas e os sistemas híbridos, que combinam comunicação de massa e comunicação pessoal e comunicação horizontal.</a:t>
            </a:r>
          </a:p>
          <a:p>
            <a:pPr eaLnBrk="1" hangingPunct="1">
              <a:lnSpc>
                <a:spcPct val="80000"/>
              </a:lnSpc>
              <a:defRPr/>
            </a:pPr>
            <a:r>
              <a:rPr lang="pt-BR" sz="1900" smtClean="0"/>
              <a:t>O termo </a:t>
            </a:r>
            <a:r>
              <a:rPr lang="pt-BR" sz="1900" b="1" smtClean="0"/>
              <a:t>comunicação</a:t>
            </a:r>
            <a:r>
              <a:rPr lang="pt-BR" sz="1900" smtClean="0"/>
              <a:t> também é usado no sentido de transportes (por exemplo, a comunicação entre duas cidades através de ônibus).</a:t>
            </a:r>
          </a:p>
        </p:txBody>
      </p:sp>
      <p:pic>
        <p:nvPicPr>
          <p:cNvPr id="327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581128"/>
            <a:ext cx="59626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5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altLang="pt-BR" smtClean="0"/>
              <a:t>Telecomunicação</a:t>
            </a:r>
          </a:p>
        </p:txBody>
      </p:sp>
      <p:sp>
        <p:nvSpPr>
          <p:cNvPr id="464899" name="Rectangle 3"/>
          <p:cNvSpPr>
            <a:spLocks noGrp="1" noChangeArrowheads="1"/>
          </p:cNvSpPr>
          <p:nvPr>
            <p:ph type="body" idx="1"/>
          </p:nvPr>
        </p:nvSpPr>
        <p:spPr/>
        <p:txBody>
          <a:bodyPr/>
          <a:lstStyle/>
          <a:p>
            <a:pPr eaLnBrk="1" hangingPunct="1">
              <a:lnSpc>
                <a:spcPct val="80000"/>
              </a:lnSpc>
              <a:defRPr/>
            </a:pPr>
            <a:r>
              <a:rPr lang="pt-BR" sz="1700" b="1" smtClean="0"/>
              <a:t>Telecomunicação</a:t>
            </a:r>
            <a:r>
              <a:rPr lang="pt-BR" sz="1700" smtClean="0"/>
              <a:t> é a transmissão, emissão ou recepção, por fio, radioeletricidade, meios ópticos ou qualquer outro </a:t>
            </a:r>
            <a:r>
              <a:rPr lang="pt-BR" sz="1700" smtClean="0">
                <a:solidFill>
                  <a:schemeClr val="tx2"/>
                </a:solidFill>
                <a:effectLst>
                  <a:outerShdw blurRad="38100" dist="38100" dir="2700000" algn="tl">
                    <a:srgbClr val="C0C0C0"/>
                  </a:outerShdw>
                </a:effectLst>
              </a:rPr>
              <a:t>processo</a:t>
            </a:r>
            <a:r>
              <a:rPr lang="pt-BR" sz="1700" smtClean="0"/>
              <a:t> </a:t>
            </a:r>
            <a:r>
              <a:rPr lang="pt-BR" sz="1700" smtClean="0">
                <a:solidFill>
                  <a:schemeClr val="tx2"/>
                </a:solidFill>
                <a:effectLst>
                  <a:outerShdw blurRad="38100" dist="38100" dir="2700000" algn="tl">
                    <a:srgbClr val="C0C0C0"/>
                  </a:outerShdw>
                </a:effectLst>
              </a:rPr>
              <a:t>eletromagnético</a:t>
            </a:r>
            <a:r>
              <a:rPr lang="pt-BR" sz="1700" smtClean="0"/>
              <a:t>, de símbolos, caracteres, sinais, escritos, imagens, sons ou informações de qualquer natureza.</a:t>
            </a:r>
            <a:endParaRPr lang="pt-BR" sz="1700" b="1" smtClean="0"/>
          </a:p>
          <a:p>
            <a:pPr eaLnBrk="1" hangingPunct="1">
              <a:lnSpc>
                <a:spcPct val="80000"/>
              </a:lnSpc>
              <a:defRPr/>
            </a:pPr>
            <a:r>
              <a:rPr lang="pt-BR" sz="1700" b="1" smtClean="0"/>
              <a:t>Comunicação</a:t>
            </a:r>
            <a:r>
              <a:rPr lang="pt-BR" sz="1700" smtClean="0"/>
              <a:t> é o processo pelo qual uma </a:t>
            </a:r>
            <a:r>
              <a:rPr lang="pt-BR" sz="1700" b="1" smtClean="0"/>
              <a:t>informação</a:t>
            </a:r>
            <a:r>
              <a:rPr lang="pt-BR" sz="1700" smtClean="0"/>
              <a:t> gerada em um ponto no espaço e no tempo chamado </a:t>
            </a:r>
            <a:r>
              <a:rPr lang="pt-BR" sz="1700" b="1" smtClean="0"/>
              <a:t>fonte</a:t>
            </a:r>
            <a:r>
              <a:rPr lang="pt-BR" sz="1700" smtClean="0"/>
              <a:t> é transferida a outro ponto no espaço e no tempo chamado </a:t>
            </a:r>
            <a:r>
              <a:rPr lang="pt-BR" sz="1700" b="1" smtClean="0"/>
              <a:t>destino</a:t>
            </a:r>
            <a:r>
              <a:rPr lang="pt-BR" sz="1700" smtClean="0"/>
              <a:t>.</a:t>
            </a:r>
            <a:endParaRPr lang="pt-BR" sz="1700" i="1" smtClean="0"/>
          </a:p>
          <a:p>
            <a:pPr eaLnBrk="1" hangingPunct="1">
              <a:lnSpc>
                <a:spcPct val="80000"/>
              </a:lnSpc>
              <a:defRPr/>
            </a:pPr>
            <a:r>
              <a:rPr lang="pt-BR" sz="1700" i="1" smtClean="0"/>
              <a:t>Telecomunicação</a:t>
            </a:r>
            <a:r>
              <a:rPr lang="pt-BR" sz="1700" smtClean="0"/>
              <a:t>, é uma forma de </a:t>
            </a:r>
            <a:r>
              <a:rPr lang="pt-BR" sz="1700" b="1" smtClean="0"/>
              <a:t>estender</a:t>
            </a:r>
            <a:r>
              <a:rPr lang="pt-BR" sz="1700" smtClean="0"/>
              <a:t> o alcance normal da comunicação (</a:t>
            </a:r>
            <a:r>
              <a:rPr lang="pt-BR" sz="1700" i="1" smtClean="0"/>
              <a:t>tele</a:t>
            </a:r>
            <a:r>
              <a:rPr lang="pt-BR" sz="1700" smtClean="0"/>
              <a:t> em grego significa "distância"). Quando o destino da informação está próximo da fonte, a transmissão é direta e imediata, tal como se processa a conversação entre duas pessoas num mesmo ambiente. Quando a distância entre elas aumenta, no entanto, o processo de comunicação direta se torna mais difícil. Há então a necessidade de um sistema de telecomunicação - um conjunto de meios e dispositivos que permita a fonte e destino se comunicarem a distância.</a:t>
            </a:r>
          </a:p>
        </p:txBody>
      </p:sp>
      <p:pic>
        <p:nvPicPr>
          <p:cNvPr id="4"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471076"/>
            <a:ext cx="3782232" cy="236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2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altLang="pt-BR" smtClean="0"/>
              <a:t>Sistemas de Comunicação</a:t>
            </a:r>
          </a:p>
        </p:txBody>
      </p:sp>
      <p:grpSp>
        <p:nvGrpSpPr>
          <p:cNvPr id="15363" name="Group 3"/>
          <p:cNvGrpSpPr>
            <a:grpSpLocks/>
          </p:cNvGrpSpPr>
          <p:nvPr/>
        </p:nvGrpSpPr>
        <p:grpSpPr bwMode="auto">
          <a:xfrm>
            <a:off x="323850" y="1700213"/>
            <a:ext cx="8640763" cy="4638675"/>
            <a:chOff x="204" y="1071"/>
            <a:chExt cx="5443" cy="2922"/>
          </a:xfrm>
        </p:grpSpPr>
        <p:sp>
          <p:nvSpPr>
            <p:cNvPr id="15364" name="Rectangle 4"/>
            <p:cNvSpPr>
              <a:spLocks noChangeArrowheads="1"/>
            </p:cNvSpPr>
            <p:nvPr/>
          </p:nvSpPr>
          <p:spPr bwMode="auto">
            <a:xfrm>
              <a:off x="2407" y="2251"/>
              <a:ext cx="1196" cy="349"/>
            </a:xfrm>
            <a:prstGeom prst="rect">
              <a:avLst/>
            </a:prstGeom>
            <a:gradFill rotWithShape="1">
              <a:gsLst>
                <a:gs pos="0">
                  <a:srgbClr val="756273"/>
                </a:gs>
                <a:gs pos="50000">
                  <a:srgbClr val="FDD3F8"/>
                </a:gs>
                <a:gs pos="100000">
                  <a:srgbClr val="75627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pt-BR" altLang="pt-BR" sz="1600" b="1">
                  <a:solidFill>
                    <a:schemeClr val="tx2"/>
                  </a:solidFill>
                  <a:latin typeface="Arial" charset="0"/>
                </a:rPr>
                <a:t>CANAL</a:t>
              </a:r>
            </a:p>
          </p:txBody>
        </p:sp>
        <p:sp>
          <p:nvSpPr>
            <p:cNvPr id="15365" name="Text Box 5"/>
            <p:cNvSpPr txBox="1">
              <a:spLocks noChangeArrowheads="1"/>
            </p:cNvSpPr>
            <p:nvPr/>
          </p:nvSpPr>
          <p:spPr bwMode="auto">
            <a:xfrm>
              <a:off x="432" y="2319"/>
              <a:ext cx="1951" cy="212"/>
            </a:xfrm>
            <a:prstGeom prst="rect">
              <a:avLst/>
            </a:prstGeom>
            <a:gradFill rotWithShape="1">
              <a:gsLst>
                <a:gs pos="0">
                  <a:srgbClr val="637663"/>
                </a:gs>
                <a:gs pos="50000">
                  <a:srgbClr val="D5FFD5"/>
                </a:gs>
                <a:gs pos="100000">
                  <a:srgbClr val="63766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50000"/>
                </a:spcBef>
                <a:buClrTx/>
                <a:buSzTx/>
                <a:buFontTx/>
                <a:buNone/>
              </a:pPr>
              <a:r>
                <a:rPr lang="pt-BR" altLang="pt-BR" sz="1600" b="1">
                  <a:solidFill>
                    <a:schemeClr val="hlink"/>
                  </a:solidFill>
                  <a:latin typeface="Arial" charset="0"/>
                </a:rPr>
                <a:t>TRANSMISSOR / RECEPTOR</a:t>
              </a:r>
            </a:p>
          </p:txBody>
        </p:sp>
        <p:pic>
          <p:nvPicPr>
            <p:cNvPr id="15366" name="Picture 6" descr="MCj04102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 y="1389"/>
              <a:ext cx="1063"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noChangeArrowheads="1"/>
            </p:cNvPicPr>
            <p:nvPr/>
          </p:nvPicPr>
          <p:blipFill>
            <a:blip r:embed="rId4">
              <a:extLst>
                <a:ext uri="{28A0092B-C50C-407E-A947-70E740481C1C}">
                  <a14:useLocalDpi xmlns:a14="http://schemas.microsoft.com/office/drawing/2010/main" val="0"/>
                </a:ext>
              </a:extLst>
            </a:blip>
            <a:srcRect l="56007"/>
            <a:stretch>
              <a:fillRect/>
            </a:stretch>
          </p:blipFill>
          <p:spPr bwMode="auto">
            <a:xfrm>
              <a:off x="4763" y="2568"/>
              <a:ext cx="884"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8" name="Picture 8" descr="MCj041018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 y="2659"/>
              <a:ext cx="740"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MCj040438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2" y="3294"/>
              <a:ext cx="771"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MCj030358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06" y="1525"/>
              <a:ext cx="591"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MCj0396750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 y="1253"/>
              <a:ext cx="998"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MCj0396654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0" y="2614"/>
              <a:ext cx="684"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MCj0396674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 y="3203"/>
              <a:ext cx="675"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74" name="Object 14"/>
            <p:cNvGraphicFramePr>
              <a:graphicFrameLocks noChangeAspect="1"/>
            </p:cNvGraphicFramePr>
            <p:nvPr/>
          </p:nvGraphicFramePr>
          <p:xfrm>
            <a:off x="1657" y="1707"/>
            <a:ext cx="619" cy="574"/>
          </p:xfrm>
          <a:graphic>
            <a:graphicData uri="http://schemas.openxmlformats.org/presentationml/2006/ole">
              <mc:AlternateContent xmlns:mc="http://schemas.openxmlformats.org/markup-compatibility/2006">
                <mc:Choice xmlns:v="urn:schemas-microsoft-com:vml" Requires="v">
                  <p:oleObj spid="_x0000_s1032" name="Clip" r:id="rId11" imgW="4168775" imgH="3862388" progId="MS_ClipArt_Gallery.2">
                    <p:embed/>
                  </p:oleObj>
                </mc:Choice>
                <mc:Fallback>
                  <p:oleObj name="Clip" r:id="rId11" imgW="4168775" imgH="3862388"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7" y="1707"/>
                          <a:ext cx="619" cy="574"/>
                        </a:xfrm>
                        <a:prstGeom prst="rect">
                          <a:avLst/>
                        </a:prstGeom>
                        <a:solidFill>
                          <a:schemeClr val="hlink"/>
                        </a:solidFill>
                        <a:ln>
                          <a:noFill/>
                        </a:ln>
                        <a:effectLst>
                          <a:prstShdw prst="shdw17" dist="17961" dir="2700000">
                            <a:srgbClr val="003D3D"/>
                          </a:prst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5375" name="Picture 15" descr="MCj0292078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2" y="2478"/>
              <a:ext cx="726"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16"/>
            <p:cNvSpPr txBox="1">
              <a:spLocks noChangeArrowheads="1"/>
            </p:cNvSpPr>
            <p:nvPr/>
          </p:nvSpPr>
          <p:spPr bwMode="auto">
            <a:xfrm>
              <a:off x="3628" y="2319"/>
              <a:ext cx="1951" cy="212"/>
            </a:xfrm>
            <a:prstGeom prst="rect">
              <a:avLst/>
            </a:prstGeom>
            <a:gradFill rotWithShape="1">
              <a:gsLst>
                <a:gs pos="0">
                  <a:srgbClr val="637663"/>
                </a:gs>
                <a:gs pos="50000">
                  <a:srgbClr val="D5FFD5"/>
                </a:gs>
                <a:gs pos="100000">
                  <a:srgbClr val="63766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50000"/>
                </a:spcBef>
                <a:buClrTx/>
                <a:buSzTx/>
                <a:buFontTx/>
                <a:buNone/>
              </a:pPr>
              <a:r>
                <a:rPr lang="pt-BR" altLang="pt-BR" sz="1600" b="1">
                  <a:solidFill>
                    <a:schemeClr val="hlink"/>
                  </a:solidFill>
                  <a:latin typeface="Arial" charset="0"/>
                </a:rPr>
                <a:t>TRANSMISSOR / RECEPTOR</a:t>
              </a:r>
            </a:p>
          </p:txBody>
        </p:sp>
        <p:pic>
          <p:nvPicPr>
            <p:cNvPr id="15377" name="Picture 17" descr="MCj0398031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5" y="3385"/>
              <a:ext cx="52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MPj0403480000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4" y="3203"/>
              <a:ext cx="40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9" descr="MCj0307913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69" y="3475"/>
              <a:ext cx="48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MCj0238919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4105" y="1071"/>
              <a:ext cx="50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667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altLang="pt-BR" smtClean="0"/>
              <a:t>Sistemas de Comunicações</a:t>
            </a:r>
          </a:p>
        </p:txBody>
      </p:sp>
      <p:sp>
        <p:nvSpPr>
          <p:cNvPr id="16387" name="Rectangle 3"/>
          <p:cNvSpPr>
            <a:spLocks noGrp="1" noChangeArrowheads="1"/>
          </p:cNvSpPr>
          <p:nvPr>
            <p:ph type="body" sz="half" idx="1"/>
          </p:nvPr>
        </p:nvSpPr>
        <p:spPr>
          <a:xfrm>
            <a:off x="1370013" y="1827213"/>
            <a:ext cx="7162800" cy="4114800"/>
          </a:xfrm>
        </p:spPr>
        <p:txBody>
          <a:bodyPr/>
          <a:lstStyle/>
          <a:p>
            <a:pPr eaLnBrk="1" hangingPunct="1"/>
            <a:r>
              <a:rPr lang="pt-BR" altLang="pt-BR" sz="2000" smtClean="0"/>
              <a:t>Comunicação: Transferência de Informação</a:t>
            </a:r>
          </a:p>
          <a:p>
            <a:pPr eaLnBrk="1" hangingPunct="1"/>
            <a:r>
              <a:rPr lang="pt-BR" altLang="pt-BR" sz="2000" smtClean="0"/>
              <a:t>Fonte: Voz, áudio, imagem, vídeo, dados...</a:t>
            </a:r>
          </a:p>
          <a:p>
            <a:pPr eaLnBrk="1" hangingPunct="1"/>
            <a:r>
              <a:rPr lang="pt-BR" altLang="pt-BR" sz="2000" smtClean="0"/>
              <a:t>Transmissor: Processa a informação para a transmissão através do canal (modulação)</a:t>
            </a:r>
          </a:p>
          <a:p>
            <a:pPr eaLnBrk="1" hangingPunct="1"/>
            <a:r>
              <a:rPr lang="pt-BR" altLang="pt-BR" sz="2000" smtClean="0"/>
              <a:t>Canal: É o meio físico de transmissão entre locações (Introdução de ruído)</a:t>
            </a:r>
          </a:p>
          <a:p>
            <a:pPr eaLnBrk="1" hangingPunct="1"/>
            <a:r>
              <a:rPr lang="pt-BR" altLang="pt-BR" sz="2000" smtClean="0"/>
              <a:t>Receptor: Recupera a informação (operações inversas às do transmissor)</a:t>
            </a:r>
          </a:p>
          <a:p>
            <a:pPr eaLnBrk="1" hangingPunct="1"/>
            <a:r>
              <a:rPr lang="pt-BR" altLang="pt-BR" sz="2000" smtClean="0"/>
              <a:t>Transmissão Analógica: Transmite sinais contínuos no tempo, na sua forma natural</a:t>
            </a:r>
          </a:p>
          <a:p>
            <a:pPr eaLnBrk="1" hangingPunct="1"/>
            <a:r>
              <a:rPr lang="pt-BR" altLang="pt-BR" sz="2000" smtClean="0"/>
              <a:t>Transmissão Digital: A informação está colocada na forma digital</a:t>
            </a:r>
          </a:p>
        </p:txBody>
      </p:sp>
    </p:spTree>
    <p:extLst>
      <p:ext uri="{BB962C8B-B14F-4D97-AF65-F5344CB8AC3E}">
        <p14:creationId xmlns:p14="http://schemas.microsoft.com/office/powerpoint/2010/main" val="349372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17411" name="Rectangle 3"/>
          <p:cNvSpPr>
            <a:spLocks noGrp="1" noChangeArrowheads="1"/>
          </p:cNvSpPr>
          <p:nvPr>
            <p:ph type="body" idx="1"/>
          </p:nvPr>
        </p:nvSpPr>
        <p:spPr/>
        <p:txBody>
          <a:bodyPr/>
          <a:lstStyle/>
          <a:p>
            <a:pPr eaLnBrk="1" hangingPunct="1"/>
            <a:r>
              <a:rPr lang="pt-BR" altLang="pt-BR" smtClean="0"/>
              <a:t>Comunicação através do contato pessoal. </a:t>
            </a:r>
          </a:p>
          <a:p>
            <a:pPr eaLnBrk="1" hangingPunct="1"/>
            <a:r>
              <a:rPr lang="pt-BR" altLang="pt-BR" smtClean="0"/>
              <a:t>Sinais mímicos ou sons guturais. </a:t>
            </a:r>
          </a:p>
        </p:txBody>
      </p:sp>
      <p:sp>
        <p:nvSpPr>
          <p:cNvPr id="17412" name="Rectangle 6"/>
          <p:cNvSpPr>
            <a:spLocks noChangeArrowheads="1"/>
          </p:cNvSpPr>
          <p:nvPr/>
        </p:nvSpPr>
        <p:spPr bwMode="auto">
          <a:xfrm>
            <a:off x="1720850" y="2776538"/>
            <a:ext cx="28511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pt-BR" altLang="pt-BR" sz="1800"/>
          </a:p>
        </p:txBody>
      </p:sp>
      <p:pic>
        <p:nvPicPr>
          <p:cNvPr id="17413" name="Picture 4" descr="fig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2924944"/>
            <a:ext cx="51117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72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18435" name="Rectangle 3"/>
          <p:cNvSpPr>
            <a:spLocks noGrp="1" noChangeArrowheads="1"/>
          </p:cNvSpPr>
          <p:nvPr>
            <p:ph type="body" idx="1"/>
          </p:nvPr>
        </p:nvSpPr>
        <p:spPr/>
        <p:txBody>
          <a:bodyPr/>
          <a:lstStyle/>
          <a:p>
            <a:pPr eaLnBrk="1" hangingPunct="1"/>
            <a:r>
              <a:rPr lang="pt-BR" altLang="pt-BR" smtClean="0"/>
              <a:t>Linguagem falada</a:t>
            </a:r>
          </a:p>
        </p:txBody>
      </p:sp>
      <p:pic>
        <p:nvPicPr>
          <p:cNvPr id="184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781300"/>
            <a:ext cx="47529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5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19459" name="Rectangle 3"/>
          <p:cNvSpPr>
            <a:spLocks noGrp="1" noChangeArrowheads="1"/>
          </p:cNvSpPr>
          <p:nvPr>
            <p:ph type="body" idx="1"/>
          </p:nvPr>
        </p:nvSpPr>
        <p:spPr/>
        <p:txBody>
          <a:bodyPr/>
          <a:lstStyle/>
          <a:p>
            <a:pPr eaLnBrk="1" hangingPunct="1"/>
            <a:r>
              <a:rPr lang="pt-BR" altLang="pt-BR" smtClean="0"/>
              <a:t>Linguagem escrita</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924175"/>
            <a:ext cx="51847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15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0483" name="Rectangle 3"/>
          <p:cNvSpPr>
            <a:spLocks noGrp="1" noChangeArrowheads="1"/>
          </p:cNvSpPr>
          <p:nvPr>
            <p:ph type="body" idx="1"/>
          </p:nvPr>
        </p:nvSpPr>
        <p:spPr/>
        <p:txBody>
          <a:bodyPr/>
          <a:lstStyle/>
          <a:p>
            <a:pPr eaLnBrk="1" hangingPunct="1"/>
            <a:r>
              <a:rPr lang="pt-BR" altLang="pt-BR" smtClean="0"/>
              <a:t>Transmissão por meio de fumaça</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636838"/>
            <a:ext cx="294798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48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1507" name="Rectangle 3"/>
          <p:cNvSpPr>
            <a:spLocks noGrp="1" noChangeArrowheads="1"/>
          </p:cNvSpPr>
          <p:nvPr>
            <p:ph type="body" idx="1"/>
          </p:nvPr>
        </p:nvSpPr>
        <p:spPr/>
        <p:txBody>
          <a:bodyPr/>
          <a:lstStyle/>
          <a:p>
            <a:pPr eaLnBrk="1" hangingPunct="1"/>
            <a:r>
              <a:rPr lang="pt-BR" altLang="pt-BR" smtClean="0"/>
              <a:t>Pombo correio</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276872"/>
            <a:ext cx="43195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339974" y="5373216"/>
            <a:ext cx="4319589" cy="1600438"/>
          </a:xfrm>
          <a:prstGeom prst="rect">
            <a:avLst/>
          </a:prstGeom>
          <a:noFill/>
        </p:spPr>
        <p:txBody>
          <a:bodyPr wrap="square" rtlCol="0">
            <a:spAutoFit/>
          </a:bodyPr>
          <a:lstStyle/>
          <a:p>
            <a:r>
              <a:rPr lang="pt-BR" sz="1400" dirty="0"/>
              <a:t>Até o século XVIII, o melhor sistema de comunicações inventado pelo homem havia sido  o de </a:t>
            </a:r>
            <a:r>
              <a:rPr lang="pt-BR" sz="1400" dirty="0" smtClean="0"/>
              <a:t>pombo-correio. </a:t>
            </a:r>
            <a:r>
              <a:rPr lang="pt-BR" sz="1400" dirty="0"/>
              <a:t>Um alemão chamado Reuther, fundou a Agência Internacional de Notícias, transmitindo mensagens entre as cidades da Alemanha, e mais tarde, entre  Alemanha, França e Inglaterra.</a:t>
            </a:r>
          </a:p>
          <a:p>
            <a:endParaRPr lang="pt-BR" sz="1400" dirty="0"/>
          </a:p>
        </p:txBody>
      </p:sp>
    </p:spTree>
    <p:extLst>
      <p:ext uri="{BB962C8B-B14F-4D97-AF65-F5344CB8AC3E}">
        <p14:creationId xmlns:p14="http://schemas.microsoft.com/office/powerpoint/2010/main" val="4282811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2531" name="Rectangle 3"/>
          <p:cNvSpPr>
            <a:spLocks noGrp="1" noChangeArrowheads="1"/>
          </p:cNvSpPr>
          <p:nvPr>
            <p:ph type="body" idx="1"/>
          </p:nvPr>
        </p:nvSpPr>
        <p:spPr/>
        <p:txBody>
          <a:bodyPr/>
          <a:lstStyle/>
          <a:p>
            <a:pPr eaLnBrk="1" hangingPunct="1"/>
            <a:r>
              <a:rPr lang="pt-BR" altLang="pt-BR" dirty="0" smtClean="0"/>
              <a:t>Telegrafia por meio de fios</a:t>
            </a:r>
          </a:p>
        </p:txBody>
      </p:sp>
      <p:pic>
        <p:nvPicPr>
          <p:cNvPr id="22532" name="Picture 4" descr="fig1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49499"/>
            <a:ext cx="48974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fig1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694" y="4370028"/>
            <a:ext cx="3245638" cy="138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017898" y="2276872"/>
            <a:ext cx="4126102" cy="2031325"/>
          </a:xfrm>
          <a:prstGeom prst="rect">
            <a:avLst/>
          </a:prstGeom>
          <a:noFill/>
        </p:spPr>
        <p:txBody>
          <a:bodyPr wrap="square" rtlCol="0">
            <a:spAutoFit/>
          </a:bodyPr>
          <a:lstStyle/>
          <a:p>
            <a:r>
              <a:rPr lang="pt-BR" sz="1400" dirty="0"/>
              <a:t>O grande passo para a melhoria das comunicações foi a telegrafia por meio de fios inventada por Samuel Morse em 1835. </a:t>
            </a:r>
            <a:endParaRPr lang="pt-BR" sz="1400" dirty="0" smtClean="0"/>
          </a:p>
          <a:p>
            <a:r>
              <a:rPr lang="pt-BR" sz="1400" dirty="0" smtClean="0"/>
              <a:t>Naturalmente, tal </a:t>
            </a:r>
            <a:r>
              <a:rPr lang="pt-BR" sz="1400" dirty="0"/>
              <a:t>sistema somente foi possível com o descobrimento da eletricidade, do magnetismo e eletromagnetismo, suas propriedades e aplicações, graças aos trabalhos de Coulomb</a:t>
            </a:r>
            <a:r>
              <a:rPr lang="pt-BR" sz="1400" dirty="0" smtClean="0"/>
              <a:t>, Volta</a:t>
            </a:r>
            <a:r>
              <a:rPr lang="pt-BR" sz="1400" dirty="0"/>
              <a:t>, </a:t>
            </a:r>
            <a:r>
              <a:rPr lang="pt-BR" sz="1400" dirty="0" err="1"/>
              <a:t>Oersted</a:t>
            </a:r>
            <a:r>
              <a:rPr lang="pt-BR" sz="1400" dirty="0"/>
              <a:t>, Ampere, Ohm, </a:t>
            </a:r>
            <a:r>
              <a:rPr lang="pt-BR" sz="1400" dirty="0" err="1"/>
              <a:t>Biot</a:t>
            </a:r>
            <a:r>
              <a:rPr lang="pt-BR" sz="1400" dirty="0"/>
              <a:t>, </a:t>
            </a:r>
            <a:r>
              <a:rPr lang="pt-BR" sz="1400" dirty="0" err="1"/>
              <a:t>Savart</a:t>
            </a:r>
            <a:r>
              <a:rPr lang="pt-BR" sz="1400" dirty="0"/>
              <a:t>, Faraday, Maxwell, etc.</a:t>
            </a:r>
          </a:p>
          <a:p>
            <a:endParaRPr lang="pt-BR" sz="1400" dirty="0"/>
          </a:p>
        </p:txBody>
      </p:sp>
      <p:sp>
        <p:nvSpPr>
          <p:cNvPr id="3" name="CaixaDeTexto 2"/>
          <p:cNvSpPr txBox="1"/>
          <p:nvPr/>
        </p:nvSpPr>
        <p:spPr>
          <a:xfrm>
            <a:off x="0" y="4370028"/>
            <a:ext cx="5940152" cy="1492716"/>
          </a:xfrm>
          <a:prstGeom prst="rect">
            <a:avLst/>
          </a:prstGeom>
          <a:noFill/>
        </p:spPr>
        <p:txBody>
          <a:bodyPr wrap="square" rtlCol="0">
            <a:spAutoFit/>
          </a:bodyPr>
          <a:lstStyle/>
          <a:p>
            <a:r>
              <a:rPr lang="pt-BR" sz="1300" dirty="0"/>
              <a:t>Em 1843 uma linha telegráfica foi construída entre Washington e Baltimore e em 1850 foi constituída uma rede pública de telegrafia. </a:t>
            </a:r>
            <a:endParaRPr lang="pt-BR" sz="1300" dirty="0" smtClean="0"/>
          </a:p>
          <a:p>
            <a:r>
              <a:rPr lang="pt-BR" sz="1300" dirty="0" smtClean="0"/>
              <a:t>Em </a:t>
            </a:r>
            <a:r>
              <a:rPr lang="pt-BR" sz="1300" dirty="0"/>
              <a:t>5 de agosto de 1858, é inaugurado o primeiro cabo telegráfico submarino através do Atlântico, mas 26 dias depois a comunicação é interrompida, por  excesso de corrente elétrica. </a:t>
            </a:r>
            <a:endParaRPr lang="pt-BR" sz="1300" dirty="0" smtClean="0"/>
          </a:p>
          <a:p>
            <a:r>
              <a:rPr lang="pt-BR" sz="1300" dirty="0" smtClean="0"/>
              <a:t>Em </a:t>
            </a:r>
            <a:r>
              <a:rPr lang="pt-BR" sz="1300" dirty="0"/>
              <a:t>24 de outubro de 1861 completa-se a ligação telegráfica costa a costa nos Estados Unidos. </a:t>
            </a:r>
            <a:endParaRPr lang="pt-BR" sz="1300" dirty="0" smtClean="0"/>
          </a:p>
        </p:txBody>
      </p:sp>
      <p:sp>
        <p:nvSpPr>
          <p:cNvPr id="4" name="CaixaDeTexto 3"/>
          <p:cNvSpPr txBox="1"/>
          <p:nvPr/>
        </p:nvSpPr>
        <p:spPr>
          <a:xfrm>
            <a:off x="0" y="5898125"/>
            <a:ext cx="9144000" cy="954107"/>
          </a:xfrm>
          <a:prstGeom prst="rect">
            <a:avLst/>
          </a:prstGeom>
          <a:noFill/>
        </p:spPr>
        <p:txBody>
          <a:bodyPr wrap="square" rtlCol="0">
            <a:spAutoFit/>
          </a:bodyPr>
          <a:lstStyle/>
          <a:p>
            <a:r>
              <a:rPr lang="pt-BR" sz="1400" dirty="0"/>
              <a:t>Em 27 de julho de 1866, é inaugurado o segundo cabo telegráfico transatlântico, estabelecendo assim, comunicação permanente entre os Estados Unidos e a Europa. </a:t>
            </a:r>
          </a:p>
          <a:p>
            <a:r>
              <a:rPr lang="pt-BR" sz="1400" dirty="0"/>
              <a:t>Em 1874 foi instalado o primeiro cabo submarino telegráfico unindo a Europa ao Brasil e à Argentina. Esse cabo, com melhorias técnicas, funcionou, durante quase um século, quando foi substituído pelo </a:t>
            </a:r>
            <a:r>
              <a:rPr lang="pt-BR" sz="1400" dirty="0" err="1"/>
              <a:t>BraCan</a:t>
            </a:r>
            <a:r>
              <a:rPr lang="pt-BR" sz="1400" dirty="0"/>
              <a:t> (Brasil-Canárias) em 1974.  </a:t>
            </a:r>
          </a:p>
        </p:txBody>
      </p:sp>
    </p:spTree>
    <p:extLst>
      <p:ext uri="{BB962C8B-B14F-4D97-AF65-F5344CB8AC3E}">
        <p14:creationId xmlns:p14="http://schemas.microsoft.com/office/powerpoint/2010/main" val="3509402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dirty="0" smtClean="0"/>
              <a:t>Agenda - 1º </a:t>
            </a:r>
            <a:r>
              <a:rPr lang="pt-BR" sz="4000" smtClean="0"/>
              <a:t>semestre </a:t>
            </a:r>
            <a:r>
              <a:rPr lang="pt-BR" sz="4000" smtClean="0"/>
              <a:t>2020</a:t>
            </a:r>
            <a:endParaRPr lang="pt-BR" sz="4000" dirty="0"/>
          </a:p>
        </p:txBody>
      </p:sp>
      <p:graphicFrame>
        <p:nvGraphicFramePr>
          <p:cNvPr id="4" name="Group 87"/>
          <p:cNvGraphicFramePr>
            <a:graphicFrameLocks noGrp="1"/>
          </p:cNvGraphicFramePr>
          <p:nvPr>
            <p:ph idx="1"/>
            <p:extLst>
              <p:ext uri="{D42A27DB-BD31-4B8C-83A1-F6EECF244321}">
                <p14:modId xmlns:p14="http://schemas.microsoft.com/office/powerpoint/2010/main" val="3233672691"/>
              </p:ext>
            </p:extLst>
          </p:nvPr>
        </p:nvGraphicFramePr>
        <p:xfrm>
          <a:off x="611560" y="1196752"/>
          <a:ext cx="8136905" cy="5520550"/>
        </p:xfrm>
        <a:graphic>
          <a:graphicData uri="http://schemas.openxmlformats.org/drawingml/2006/table">
            <a:tbl>
              <a:tblPr/>
              <a:tblGrid>
                <a:gridCol w="621832"/>
                <a:gridCol w="996985"/>
                <a:gridCol w="6518088"/>
              </a:tblGrid>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mn-lt"/>
                          <a:ea typeface="Batang" pitchFamily="18" charset="-127"/>
                          <a:cs typeface="Times New Roman" pitchFamily="18" charset="0"/>
                        </a:rPr>
                        <a:t>Aula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mn-lt"/>
                          <a:ea typeface="Batang" pitchFamily="18" charset="-127"/>
                          <a:cs typeface="Times New Roman" pitchFamily="18" charset="0"/>
                        </a:rPr>
                        <a:t>Data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mn-lt"/>
                          <a:ea typeface="Batang" pitchFamily="18" charset="-127"/>
                          <a:cs typeface="Times New Roman" pitchFamily="18" charset="0"/>
                        </a:rPr>
                        <a:t>Assunto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mn-lt"/>
                          <a:ea typeface="Batang" pitchFamily="18" charset="-127"/>
                          <a:cs typeface="Times New Roman" pitchFamily="18"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 Introdução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mn-lt"/>
                          <a:ea typeface="Batang" pitchFamily="18" charset="-127"/>
                          <a:cs typeface="Times New Roman" pitchFamily="18"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2.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Representação de Sinais e Sistemas</a:t>
                      </a:r>
                      <a:endPar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mn-lt"/>
                          <a:ea typeface="Batang" pitchFamily="18" charset="-127"/>
                          <a:cs typeface="Times New Roman" pitchFamily="18"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3.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Representação de Sinais e Sistemas</a:t>
                      </a:r>
                      <a:endPar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mn-lt"/>
                          <a:ea typeface="Batang" pitchFamily="18" charset="-127"/>
                          <a:cs typeface="Times New Roman" pitchFamily="18"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4. </a:t>
                      </a:r>
                      <a:r>
                        <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rPr>
                        <a:t>Modulação de Amplitude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5. </a:t>
                      </a:r>
                      <a:r>
                        <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rPr>
                        <a:t>Modulação de Amplitude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6.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Modulação Angular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7.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Modulação Angular</a:t>
                      </a:r>
                      <a:endPar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8.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Transmissão de Sinais e Densidade Espectral de Potência</a:t>
                      </a:r>
                      <a:endPar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TRABALHO (P1)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9.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Transmissão de Sinais e Densidade Espectral de Potência</a:t>
                      </a:r>
                      <a:endPar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10.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Teoria da Probabilidade e Processos Aleatórios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11.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Teoria da Probabilidade e Processos Aleatórios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12.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Ruído em Sistemas de Modulação de Ondas Contínuas (CW)</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13.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Ruído em Sistemas de Modulação de Ondas Contínuas (CW)</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91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sz="1200" b="0" i="0" u="none" strike="noStrike" cap="none" normalizeH="0" baseline="0" smtClean="0">
                          <a:ln>
                            <a:noFill/>
                          </a:ln>
                          <a:solidFill>
                            <a:schemeClr val="tx1"/>
                          </a:solidFill>
                          <a:effectLst/>
                          <a:latin typeface="+mn-lt"/>
                        </a:rPr>
                        <a:t>15</a:t>
                      </a:r>
                      <a:endParaRPr kumimoji="0" lang="pt-BR" sz="12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14.  A Transição de Analógico para Digital</a:t>
                      </a:r>
                      <a:endPar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sz="1200" b="0" i="0" u="none" strike="noStrike" cap="none" normalizeH="0" baseline="0" dirty="0" smtClean="0">
                          <a:ln>
                            <a:noFill/>
                          </a:ln>
                          <a:solidFill>
                            <a:schemeClr val="tx1"/>
                          </a:solidFill>
                          <a:effectLst/>
                          <a:latin typeface="+mn-lt"/>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15.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Modulação Digital (ASK, PSK, FSK)</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sz="1200" b="0" i="0" u="none" strike="noStrike" cap="none" normalizeH="0" baseline="0" dirty="0" smtClean="0">
                          <a:ln>
                            <a:noFill/>
                          </a:ln>
                          <a:solidFill>
                            <a:schemeClr val="tx1"/>
                          </a:solidFill>
                          <a:effectLst/>
                          <a:latin typeface="+mn-lt"/>
                        </a:rPr>
                        <a:t>17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16. </a:t>
                      </a:r>
                      <a:r>
                        <a:rPr kumimoji="0" lang="pt-BR" sz="1200" b="0" i="0" u="none" strike="noStrike" cap="none" normalizeH="0" baseline="0" dirty="0" smtClean="0">
                          <a:ln>
                            <a:noFill/>
                          </a:ln>
                          <a:solidFill>
                            <a:schemeClr val="tx1"/>
                          </a:solidFill>
                          <a:effectLst/>
                          <a:latin typeface="Bookman Old Style" pitchFamily="18" charset="0"/>
                          <a:ea typeface="Batang" charset="-127"/>
                          <a:cs typeface="Times New Roman" pitchFamily="18" charset="0"/>
                        </a:rPr>
                        <a:t>Multiplexação por Divisão de Frequências Ortogonais (OFDM)</a:t>
                      </a:r>
                      <a:endParaRPr kumimoji="0" lang="pt-BR" sz="12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sz="1200" b="0" i="0" u="none" strike="noStrike" cap="none" normalizeH="0" baseline="0" dirty="0" smtClean="0">
                          <a:ln>
                            <a:noFill/>
                          </a:ln>
                          <a:solidFill>
                            <a:schemeClr val="tx1"/>
                          </a:solidFill>
                          <a:effectLst/>
                          <a:latin typeface="+mn-lt"/>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n-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n-lt"/>
                          <a:ea typeface="Batang" pitchFamily="18" charset="-127"/>
                          <a:cs typeface="Times New Roman" pitchFamily="18" charset="0"/>
                        </a:rPr>
                        <a:t>PROVA  FINAL (P)</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79021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3555" name="Rectangle 3"/>
          <p:cNvSpPr>
            <a:spLocks noGrp="1" noChangeArrowheads="1"/>
          </p:cNvSpPr>
          <p:nvPr>
            <p:ph type="body" idx="1"/>
          </p:nvPr>
        </p:nvSpPr>
        <p:spPr/>
        <p:txBody>
          <a:bodyPr/>
          <a:lstStyle/>
          <a:p>
            <a:pPr eaLnBrk="1" hangingPunct="1"/>
            <a:r>
              <a:rPr lang="pt-BR" altLang="pt-BR" smtClean="0"/>
              <a:t>Grahan Bell e o Telefone</a:t>
            </a:r>
          </a:p>
        </p:txBody>
      </p:sp>
      <p:pic>
        <p:nvPicPr>
          <p:cNvPr id="23556" name="Picture 4" descr="fig1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564904"/>
            <a:ext cx="57594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6896" y="4725144"/>
            <a:ext cx="8495583" cy="2062103"/>
          </a:xfrm>
          <a:prstGeom prst="rect">
            <a:avLst/>
          </a:prstGeom>
          <a:noFill/>
        </p:spPr>
        <p:txBody>
          <a:bodyPr wrap="square" rtlCol="0">
            <a:spAutoFit/>
          </a:bodyPr>
          <a:lstStyle/>
          <a:p>
            <a:r>
              <a:rPr lang="pt-BR" sz="1600" dirty="0"/>
              <a:t>Em 1876, Alexandre Graham Bell, no dia 7 de março, depositou a patente nº  174.465, no US </a:t>
            </a:r>
            <a:r>
              <a:rPr lang="pt-BR" sz="1600" dirty="0" err="1"/>
              <a:t>Pattent</a:t>
            </a:r>
            <a:r>
              <a:rPr lang="pt-BR" sz="1600" dirty="0"/>
              <a:t> Office  da </a:t>
            </a:r>
            <a:r>
              <a:rPr lang="pt-BR" sz="1600" dirty="0" err="1"/>
              <a:t>invensão</a:t>
            </a:r>
            <a:r>
              <a:rPr lang="pt-BR" sz="1600" dirty="0"/>
              <a:t> do telefone. Em 25 de junho ocorreu o diálogo entre Graham Bell e D. Pedro II, na Exposição do Primeiro Centenário da Independência dos Estados Unidos. Foi o primeiro diálogo telefônico em público onde D. Pedro exclamou admirado: “Meu Deus isto fala!” </a:t>
            </a:r>
          </a:p>
          <a:p>
            <a:r>
              <a:rPr lang="pt-BR" sz="1600" dirty="0"/>
              <a:t>Em 1877 foi fundada a Bell </a:t>
            </a:r>
            <a:r>
              <a:rPr lang="pt-BR" sz="1600" dirty="0" err="1"/>
              <a:t>Telephone</a:t>
            </a:r>
            <a:r>
              <a:rPr lang="pt-BR" sz="1600" dirty="0"/>
              <a:t> </a:t>
            </a:r>
            <a:r>
              <a:rPr lang="pt-BR" sz="1600" dirty="0" err="1"/>
              <a:t>Company</a:t>
            </a:r>
            <a:r>
              <a:rPr lang="pt-BR" sz="1600" dirty="0"/>
              <a:t>. Em 15 de novembro de 1879, D. Pedro II outorgou a primeira autorização para exploração de serviços telefônicos no Brasil para um representante da Bell </a:t>
            </a:r>
            <a:r>
              <a:rPr lang="pt-BR" sz="1600" dirty="0" err="1"/>
              <a:t>Telephone</a:t>
            </a:r>
            <a:r>
              <a:rPr lang="pt-BR" sz="1600" dirty="0"/>
              <a:t> </a:t>
            </a:r>
            <a:r>
              <a:rPr lang="pt-BR" sz="1600" dirty="0" err="1"/>
              <a:t>Company</a:t>
            </a:r>
            <a:r>
              <a:rPr lang="pt-BR" sz="1600" dirty="0"/>
              <a:t>,  nascendo assim a </a:t>
            </a:r>
            <a:r>
              <a:rPr lang="pt-BR" sz="1600" dirty="0" err="1"/>
              <a:t>Brazilian</a:t>
            </a:r>
            <a:r>
              <a:rPr lang="pt-BR" sz="1600" dirty="0"/>
              <a:t> </a:t>
            </a:r>
            <a:r>
              <a:rPr lang="pt-BR" sz="1600" dirty="0" err="1"/>
              <a:t>Telephone</a:t>
            </a:r>
            <a:r>
              <a:rPr lang="pt-BR" sz="1600" dirty="0"/>
              <a:t> </a:t>
            </a:r>
            <a:r>
              <a:rPr lang="pt-BR" sz="1600" dirty="0" err="1"/>
              <a:t>Company</a:t>
            </a:r>
            <a:r>
              <a:rPr lang="pt-BR" sz="1600" dirty="0"/>
              <a:t>, primeira empresa a operar com esse nome</a:t>
            </a:r>
            <a:r>
              <a:rPr lang="pt-BR" sz="1600" dirty="0" smtClean="0"/>
              <a:t>.</a:t>
            </a:r>
            <a:endParaRPr lang="pt-BR" sz="1600" dirty="0"/>
          </a:p>
        </p:txBody>
      </p:sp>
    </p:spTree>
    <p:extLst>
      <p:ext uri="{BB962C8B-B14F-4D97-AF65-F5344CB8AC3E}">
        <p14:creationId xmlns:p14="http://schemas.microsoft.com/office/powerpoint/2010/main" val="1723572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4579" name="Rectangle 3"/>
          <p:cNvSpPr>
            <a:spLocks noGrp="1" noChangeArrowheads="1"/>
          </p:cNvSpPr>
          <p:nvPr>
            <p:ph type="body" idx="1"/>
          </p:nvPr>
        </p:nvSpPr>
        <p:spPr/>
        <p:txBody>
          <a:bodyPr/>
          <a:lstStyle/>
          <a:p>
            <a:pPr eaLnBrk="1" hangingPunct="1"/>
            <a:r>
              <a:rPr lang="pt-BR" altLang="pt-BR" smtClean="0"/>
              <a:t>Experiência de Hertz</a:t>
            </a:r>
          </a:p>
        </p:txBody>
      </p:sp>
      <p:sp>
        <p:nvSpPr>
          <p:cNvPr id="2" name="CaixaDeTexto 1"/>
          <p:cNvSpPr txBox="1"/>
          <p:nvPr/>
        </p:nvSpPr>
        <p:spPr>
          <a:xfrm>
            <a:off x="0" y="4005064"/>
            <a:ext cx="9144000" cy="2893100"/>
          </a:xfrm>
          <a:prstGeom prst="rect">
            <a:avLst/>
          </a:prstGeom>
          <a:noFill/>
        </p:spPr>
        <p:txBody>
          <a:bodyPr wrap="square" rtlCol="0">
            <a:spAutoFit/>
          </a:bodyPr>
          <a:lstStyle/>
          <a:p>
            <a:r>
              <a:rPr lang="pt-BR" sz="1400" dirty="0"/>
              <a:t>No ano de 1888, um jovem físico alemão, Hertz, realizou uma série de experiências que revelaram ao mundo científico a existência e características que ele na época chamou de </a:t>
            </a:r>
            <a:r>
              <a:rPr lang="pt-BR" sz="1400" i="1" dirty="0"/>
              <a:t>forças elétricas que se dispersam,</a:t>
            </a:r>
            <a:r>
              <a:rPr lang="pt-BR" sz="1400" dirty="0"/>
              <a:t> e que correspondem às ondas eletromagnéticas, cuja existência havia sido provada matematicamente pelo grande físico inglês Maxwell. Para descobrir as ondas eletromagnéticas ou ondas de rádio, Hertz utilizou vários aparelhos de laboratório que consistiam primariamente de uma garrafa de </a:t>
            </a:r>
            <a:r>
              <a:rPr lang="pt-BR" sz="1400" dirty="0" err="1"/>
              <a:t>Leyden</a:t>
            </a:r>
            <a:r>
              <a:rPr lang="pt-BR" sz="1400" dirty="0"/>
              <a:t> ou capacitor, utilizado como fonte de energia  elétrica. A eletricidade armazenada na garrafa de </a:t>
            </a:r>
            <a:r>
              <a:rPr lang="pt-BR" sz="1400" dirty="0" err="1"/>
              <a:t>Leyden</a:t>
            </a:r>
            <a:r>
              <a:rPr lang="pt-BR" sz="1400" dirty="0"/>
              <a:t> era obtida por uma máquina eletrostática e conduzida por dois  arcos metálicos que terminavam em duas bolas de cobre chamadas eletrodos. Este conjunto constituía o transmissor ou gerador de ondas eletromagnéticas. Como receptor Hertz utilizou dois arcos isolados terminados por  dois eletrodos  similares aos do transmissor.  A figura </a:t>
            </a:r>
            <a:r>
              <a:rPr lang="pt-BR" sz="1400" dirty="0" smtClean="0"/>
              <a:t>ilustra </a:t>
            </a:r>
            <a:r>
              <a:rPr lang="pt-BR" sz="1400" dirty="0"/>
              <a:t>os aparelhos utilizados por Hertz em sua experiência original</a:t>
            </a:r>
            <a:r>
              <a:rPr lang="pt-BR" sz="1400" dirty="0" smtClean="0"/>
              <a:t>.</a:t>
            </a:r>
          </a:p>
          <a:p>
            <a:r>
              <a:rPr lang="pt-BR" sz="1400" dirty="0"/>
              <a:t>Quando a eletricidade armazenada na garrafa de </a:t>
            </a:r>
            <a:r>
              <a:rPr lang="pt-BR" sz="1400" dirty="0" err="1"/>
              <a:t>Leyden</a:t>
            </a:r>
            <a:r>
              <a:rPr lang="pt-BR" sz="1400" dirty="0"/>
              <a:t> alcançava sua intensidade máxima, uma descarga elétrica ocorria entre os eletrodos, produzindo uma centelha ou um arco elétrico.</a:t>
            </a:r>
          </a:p>
          <a:p>
            <a:r>
              <a:rPr lang="pt-BR" sz="1400" dirty="0"/>
              <a:t>Ao produzir esta descarga nos eletrodos do transmissor, outra centelha semelhante, mas de menor intensidade, era produzida simultaneamente no receptor que estava colocado a uma distância  de dois metros do transmissor</a:t>
            </a:r>
            <a:r>
              <a:rPr lang="pt-BR" sz="1400" dirty="0" smtClean="0"/>
              <a:t>.</a:t>
            </a:r>
            <a:endParaRPr lang="pt-BR" sz="1400" dirty="0"/>
          </a:p>
        </p:txBody>
      </p:sp>
      <p:pic>
        <p:nvPicPr>
          <p:cNvPr id="6" name="Picture 4" descr="fig1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4392464" cy="19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007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4579" name="Rectangle 3"/>
          <p:cNvSpPr>
            <a:spLocks noGrp="1" noChangeArrowheads="1"/>
          </p:cNvSpPr>
          <p:nvPr>
            <p:ph type="body" idx="1"/>
          </p:nvPr>
        </p:nvSpPr>
        <p:spPr/>
        <p:txBody>
          <a:bodyPr/>
          <a:lstStyle/>
          <a:p>
            <a:pPr eaLnBrk="1" hangingPunct="1"/>
            <a:r>
              <a:rPr lang="pt-BR" altLang="pt-BR" smtClean="0"/>
              <a:t>Experiência de Hertz</a:t>
            </a:r>
          </a:p>
        </p:txBody>
      </p:sp>
      <p:sp>
        <p:nvSpPr>
          <p:cNvPr id="2" name="CaixaDeTexto 1"/>
          <p:cNvSpPr txBox="1"/>
          <p:nvPr/>
        </p:nvSpPr>
        <p:spPr>
          <a:xfrm>
            <a:off x="0" y="4221088"/>
            <a:ext cx="9144000" cy="2377574"/>
          </a:xfrm>
          <a:prstGeom prst="rect">
            <a:avLst/>
          </a:prstGeom>
          <a:noFill/>
        </p:spPr>
        <p:txBody>
          <a:bodyPr wrap="square" rtlCol="0">
            <a:spAutoFit/>
          </a:bodyPr>
          <a:lstStyle/>
          <a:p>
            <a:r>
              <a:rPr lang="pt-BR" sz="1350" dirty="0" smtClean="0"/>
              <a:t>Hertz </a:t>
            </a:r>
            <a:r>
              <a:rPr lang="pt-BR" sz="1350" dirty="0"/>
              <a:t>demonstrou com esta experiência que certa classe de eletricidade podia ser conduzida  através do espaço ( uma vez que não existia nenhum condutor metálico entre o transmissor e o receptor), sendo desta forma descoberto o princípio da telegrafia sem fio. Nas experiências realizadas posteriormente, Hertz também verificou que essas ondas se comportavam de acordo com todas as leis de reflexão, refração e polarização aplicáveis à luz visível, demonstrando assim que elas diferiam apenas no comprimento de onda. Hertz também mediu a velocidade dessas ondas, descobrindo que era a mesma das ondas de luz, ou seja, aproximadamente 300.000 Km/s.</a:t>
            </a:r>
          </a:p>
          <a:p>
            <a:r>
              <a:rPr lang="pt-BR" sz="1350" dirty="0"/>
              <a:t>Embora Hertz não tenha dado nenhuma aplicação prática as suas experiências, a posteridade honrou seu nome batizando essa classe  de ondas como </a:t>
            </a:r>
            <a:r>
              <a:rPr lang="pt-BR" sz="1350" i="1" dirty="0"/>
              <a:t>ondas </a:t>
            </a:r>
            <a:r>
              <a:rPr lang="pt-BR" sz="1350" i="1" dirty="0" err="1"/>
              <a:t>hertezianas</a:t>
            </a:r>
            <a:r>
              <a:rPr lang="pt-BR" sz="1350" i="1" dirty="0"/>
              <a:t>,</a:t>
            </a:r>
            <a:r>
              <a:rPr lang="pt-BR" sz="1350" dirty="0"/>
              <a:t> expressão esta comumente usada para identificar as ondas de rádio.</a:t>
            </a:r>
          </a:p>
          <a:p>
            <a:r>
              <a:rPr lang="pt-BR" sz="1350" dirty="0" smtClean="0"/>
              <a:t>A </a:t>
            </a:r>
            <a:r>
              <a:rPr lang="pt-BR" sz="1350" dirty="0"/>
              <a:t>partir das experiências de Hertz, os cientistas da época compreenderam a grande aplicação prática   que se podia dar as ondas </a:t>
            </a:r>
            <a:r>
              <a:rPr lang="pt-BR" sz="1350" dirty="0" err="1"/>
              <a:t>hertezianas</a:t>
            </a:r>
            <a:r>
              <a:rPr lang="pt-BR" sz="1350" dirty="0"/>
              <a:t>, como um meio para manter comunicações sem fio, mediante uma combinação de sinais de longa e curta duração, de maneira semelhante ao código Morse usado na telegrafia com fios</a:t>
            </a:r>
          </a:p>
        </p:txBody>
      </p:sp>
      <p:pic>
        <p:nvPicPr>
          <p:cNvPr id="6" name="Picture 4" descr="fig1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4392464" cy="19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69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5603" name="Rectangle 3"/>
          <p:cNvSpPr>
            <a:spLocks noGrp="1" noChangeArrowheads="1"/>
          </p:cNvSpPr>
          <p:nvPr>
            <p:ph type="body" idx="1"/>
          </p:nvPr>
        </p:nvSpPr>
        <p:spPr/>
        <p:txBody>
          <a:bodyPr>
            <a:normAutofit/>
          </a:bodyPr>
          <a:lstStyle/>
          <a:p>
            <a:pPr eaLnBrk="1" hangingPunct="1"/>
            <a:r>
              <a:rPr lang="pt-BR" altLang="pt-BR" sz="2400" dirty="0" smtClean="0"/>
              <a:t>Primeira comunicação por rádio – a Experiência de Marconi</a:t>
            </a:r>
          </a:p>
        </p:txBody>
      </p:sp>
      <p:pic>
        <p:nvPicPr>
          <p:cNvPr id="25604" name="Picture 4" descr="fig1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081681"/>
            <a:ext cx="5760640" cy="300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5111190"/>
            <a:ext cx="9144000" cy="1815882"/>
          </a:xfrm>
          <a:prstGeom prst="rect">
            <a:avLst/>
          </a:prstGeom>
          <a:noFill/>
        </p:spPr>
        <p:txBody>
          <a:bodyPr wrap="square" rtlCol="0">
            <a:spAutoFit/>
          </a:bodyPr>
          <a:lstStyle/>
          <a:p>
            <a:r>
              <a:rPr lang="pt-BR" sz="1400" dirty="0"/>
              <a:t>A introdução de uma antena transmissora foi o mais importante aperfeiçoamento realizado por Marconi. Essa antena era constituída por um fio condutor estendido a uma certa distância do chão, suspenso por isoladores, tal como ainda hoje é utilizada. A antena servia para facilitar a radiação das ondas eletromagnéticas, pois o fio que constituía a antena era muito maior que a superfície do arco transmissor utilizado por Hertz. Observou-se também que as ondas eletromagnéticas de </a:t>
            </a:r>
            <a:r>
              <a:rPr lang="pt-BR" sz="1400" dirty="0" smtClean="0"/>
              <a:t>frequências </a:t>
            </a:r>
            <a:r>
              <a:rPr lang="pt-BR" sz="1400" dirty="0"/>
              <a:t>mais altas (algumas centenas de KHz) se propagavam melhor que aquelas de </a:t>
            </a:r>
            <a:r>
              <a:rPr lang="pt-BR" sz="1400" dirty="0" smtClean="0"/>
              <a:t>frequência </a:t>
            </a:r>
            <a:r>
              <a:rPr lang="pt-BR" sz="1400" dirty="0"/>
              <a:t>menores podendo alcançar centenas de quilômetros, dependendo da sua intensidade. Por isso, são capazes de induzir pequenas tensões em qualquer condutor que existir em seu raio de alcance, inclusive numa antena receptora construída especialmente para esse fim</a:t>
            </a:r>
            <a:r>
              <a:rPr lang="pt-BR" sz="1400" dirty="0" smtClean="0"/>
              <a:t>.</a:t>
            </a:r>
            <a:endParaRPr lang="pt-BR" sz="1400" dirty="0"/>
          </a:p>
        </p:txBody>
      </p:sp>
    </p:spTree>
    <p:extLst>
      <p:ext uri="{BB962C8B-B14F-4D97-AF65-F5344CB8AC3E}">
        <p14:creationId xmlns:p14="http://schemas.microsoft.com/office/powerpoint/2010/main" val="203543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6627" name="Rectangle 3"/>
          <p:cNvSpPr>
            <a:spLocks noGrp="1" noChangeArrowheads="1"/>
          </p:cNvSpPr>
          <p:nvPr>
            <p:ph type="body" idx="1"/>
          </p:nvPr>
        </p:nvSpPr>
        <p:spPr/>
        <p:txBody>
          <a:bodyPr/>
          <a:lstStyle/>
          <a:p>
            <a:pPr eaLnBrk="1" hangingPunct="1"/>
            <a:r>
              <a:rPr lang="pt-BR" altLang="pt-BR" dirty="0" smtClean="0"/>
              <a:t>Antena Transmissora e Receptora</a:t>
            </a:r>
          </a:p>
        </p:txBody>
      </p:sp>
      <p:pic>
        <p:nvPicPr>
          <p:cNvPr id="26628" name="Picture 4" descr="fig1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132856"/>
            <a:ext cx="4680942" cy="239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179512" y="4581128"/>
            <a:ext cx="8964488" cy="2554545"/>
          </a:xfrm>
          <a:prstGeom prst="rect">
            <a:avLst/>
          </a:prstGeom>
          <a:noFill/>
        </p:spPr>
        <p:txBody>
          <a:bodyPr wrap="square" rtlCol="0">
            <a:spAutoFit/>
          </a:bodyPr>
          <a:lstStyle/>
          <a:p>
            <a:r>
              <a:rPr lang="pt-BR" sz="1600" dirty="0"/>
              <a:t>Mediante o emprego de tais dispositivos, Marconi em 1896 conseguiu fazer uma comunicação sem fios (radiotelegráfica) a uma distância de dois quilômetros quando lhe foi concedido na Inglaterra a primeira patente sobre aparelhos de telegrafia sem fios. </a:t>
            </a:r>
            <a:endParaRPr lang="pt-BR" sz="1600" dirty="0" smtClean="0"/>
          </a:p>
          <a:p>
            <a:r>
              <a:rPr lang="pt-BR" sz="1600" dirty="0" smtClean="0"/>
              <a:t>A </a:t>
            </a:r>
            <a:r>
              <a:rPr lang="pt-BR" sz="1600" dirty="0"/>
              <a:t>partir desta data Marconi fez rápidos progressos, conseguindo em 1898 estabelecer uma comunicação sem fios entre dois navios de guerra separados por uma distância de 40 quilômetros. </a:t>
            </a:r>
            <a:endParaRPr lang="pt-BR" sz="1600" dirty="0" smtClean="0"/>
          </a:p>
          <a:p>
            <a:r>
              <a:rPr lang="pt-BR" sz="1600" dirty="0" smtClean="0"/>
              <a:t>Nesta </a:t>
            </a:r>
            <a:r>
              <a:rPr lang="pt-BR" sz="1600" dirty="0"/>
              <a:t>época Marconi já havia instalado e era proprietário da primeira estação telegráfica comercial que estava situada na ilha de </a:t>
            </a:r>
            <a:r>
              <a:rPr lang="pt-BR" sz="1600" dirty="0" err="1"/>
              <a:t>Wight</a:t>
            </a:r>
            <a:r>
              <a:rPr lang="pt-BR" sz="1600" dirty="0"/>
              <a:t>, Inglaterra.</a:t>
            </a:r>
          </a:p>
          <a:p>
            <a:r>
              <a:rPr lang="pt-BR" sz="1600" dirty="0"/>
              <a:t>Em 1899 Marconi criou a American Marconi Wireless </a:t>
            </a:r>
            <a:r>
              <a:rPr lang="pt-BR" sz="1600" dirty="0" err="1"/>
              <a:t>Telegraphy</a:t>
            </a:r>
            <a:r>
              <a:rPr lang="pt-BR" sz="1600" dirty="0"/>
              <a:t> </a:t>
            </a:r>
            <a:r>
              <a:rPr lang="pt-BR" sz="1600" dirty="0" err="1"/>
              <a:t>Co</a:t>
            </a:r>
            <a:r>
              <a:rPr lang="pt-BR" sz="1600" dirty="0"/>
              <a:t>. que, competiu diretamente com os operadores de cabo submarino através do Atlântico.</a:t>
            </a:r>
          </a:p>
          <a:p>
            <a:endParaRPr lang="pt-BR" sz="1600" dirty="0"/>
          </a:p>
        </p:txBody>
      </p:sp>
    </p:spTree>
    <p:extLst>
      <p:ext uri="{BB962C8B-B14F-4D97-AF65-F5344CB8AC3E}">
        <p14:creationId xmlns:p14="http://schemas.microsoft.com/office/powerpoint/2010/main" val="20357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27651" name="Rectangle 3"/>
          <p:cNvSpPr>
            <a:spLocks noGrp="1" noChangeArrowheads="1"/>
          </p:cNvSpPr>
          <p:nvPr>
            <p:ph type="body" idx="1"/>
          </p:nvPr>
        </p:nvSpPr>
        <p:spPr/>
        <p:txBody>
          <a:bodyPr/>
          <a:lstStyle/>
          <a:p>
            <a:pPr eaLnBrk="1" hangingPunct="1"/>
            <a:r>
              <a:rPr lang="pt-BR" altLang="pt-BR" smtClean="0"/>
              <a:t>Radiotelegrafia entre Inglaterra e Canadá</a:t>
            </a:r>
          </a:p>
        </p:txBody>
      </p:sp>
      <p:pic>
        <p:nvPicPr>
          <p:cNvPr id="27652" name="Picture 4" descr="fig1_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348879"/>
            <a:ext cx="4104308" cy="17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51520" y="4063454"/>
            <a:ext cx="8892480" cy="2554545"/>
          </a:xfrm>
          <a:prstGeom prst="rect">
            <a:avLst/>
          </a:prstGeom>
          <a:noFill/>
        </p:spPr>
        <p:txBody>
          <a:bodyPr wrap="square" rtlCol="0">
            <a:spAutoFit/>
          </a:bodyPr>
          <a:lstStyle/>
          <a:p>
            <a:r>
              <a:rPr lang="pt-BR" sz="1600" dirty="0"/>
              <a:t>Nos primeiros meses de 1901, Marconi alcançou seu maior êxito ao receber a letra “S” através do Atlântico. A transmissão se deu entre  Gales, na Inglaterra, e St. John’s  </a:t>
            </a:r>
            <a:r>
              <a:rPr lang="pt-BR" sz="1600" dirty="0" err="1"/>
              <a:t>Newfoundland</a:t>
            </a:r>
            <a:r>
              <a:rPr lang="pt-BR" sz="1600" dirty="0"/>
              <a:t>, no Canadá. Na madrugada de 15 de abril de 1912 um telegrafista de Marconi de 21 anos de idade chamado David Sarnoff recebeu na cidade de Nova </a:t>
            </a:r>
            <a:r>
              <a:rPr lang="pt-BR" sz="1600" dirty="0" err="1"/>
              <a:t>Yorque</a:t>
            </a:r>
            <a:r>
              <a:rPr lang="pt-BR" sz="1600" dirty="0"/>
              <a:t> uma mensagem, através de comunicação sem fio, da estação Marconi em </a:t>
            </a:r>
            <a:r>
              <a:rPr lang="pt-BR" sz="1600" dirty="0" err="1"/>
              <a:t>Newfoundland</a:t>
            </a:r>
            <a:r>
              <a:rPr lang="pt-BR" sz="1600" dirty="0"/>
              <a:t>, que esta havia captado sinais de S. O. S. do navio </a:t>
            </a:r>
            <a:r>
              <a:rPr lang="pt-BR" sz="1600" i="1" dirty="0"/>
              <a:t>Titanic. </a:t>
            </a:r>
            <a:r>
              <a:rPr lang="pt-BR" sz="1600" dirty="0"/>
              <a:t>Sarnoff  transmitiu a notícia do naufrágio para o mundo. A mensagem telegráfica pedindo socorro foi captada por navios próximos, no Atlântico Norte o que permitiu que centenas de náufragos pudessem ser salvos. É, provavelmente, o primeiro pedido de socorro telegráfico da história a utilizar o código S.O.S.. Alguns autores afirmam que S.O.S. é a abreviação de: “</a:t>
            </a:r>
            <a:r>
              <a:rPr lang="pt-BR" sz="1600" dirty="0" err="1"/>
              <a:t>save</a:t>
            </a:r>
            <a:r>
              <a:rPr lang="pt-BR" sz="1600" dirty="0"/>
              <a:t> </a:t>
            </a:r>
            <a:r>
              <a:rPr lang="pt-BR" sz="1600" dirty="0" err="1"/>
              <a:t>our</a:t>
            </a:r>
            <a:r>
              <a:rPr lang="pt-BR" sz="1600" dirty="0"/>
              <a:t> souls” </a:t>
            </a:r>
            <a:r>
              <a:rPr lang="pt-BR" sz="1600" dirty="0" smtClean="0"/>
              <a:t>. </a:t>
            </a:r>
            <a:r>
              <a:rPr lang="pt-BR" sz="1600" dirty="0"/>
              <a:t>Este  evento dramatizou a importância desse novo meio de comunicação</a:t>
            </a:r>
            <a:r>
              <a:rPr lang="pt-BR" sz="1600" dirty="0" smtClean="0"/>
              <a:t>.</a:t>
            </a:r>
            <a:endParaRPr lang="pt-BR" sz="1600" dirty="0"/>
          </a:p>
        </p:txBody>
      </p:sp>
    </p:spTree>
    <p:extLst>
      <p:ext uri="{BB962C8B-B14F-4D97-AF65-F5344CB8AC3E}">
        <p14:creationId xmlns:p14="http://schemas.microsoft.com/office/powerpoint/2010/main" val="51950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686800" cy="3052935"/>
          </a:xfrm>
        </p:spPr>
        <p:txBody>
          <a:bodyPr>
            <a:normAutofit fontScale="55000" lnSpcReduction="20000"/>
          </a:bodyPr>
          <a:lstStyle/>
          <a:p>
            <a:r>
              <a:rPr lang="pt-BR" dirty="0"/>
              <a:t>É importante ressaltar que em 1893, muito antes da primeira experiência realizada por </a:t>
            </a:r>
            <a:r>
              <a:rPr lang="pt-BR" dirty="0" err="1"/>
              <a:t>Guglielmo</a:t>
            </a:r>
            <a:r>
              <a:rPr lang="pt-BR" dirty="0"/>
              <a:t> Marconi, o gaúcho padre Roberto </a:t>
            </a:r>
            <a:r>
              <a:rPr lang="pt-BR" dirty="0" err="1"/>
              <a:t>Landell</a:t>
            </a:r>
            <a:r>
              <a:rPr lang="pt-BR" dirty="0"/>
              <a:t> de Moura realizou, em São Paulo, do alto da Av. Paulista para o alto de Sant’Ana, as primeiras transmissões de telegrafia e telefonia sem fio, com aparelhos de sua invenção, numa distância de aproximadamente 8 quilômetros em linha reta. </a:t>
            </a:r>
            <a:endParaRPr lang="pt-BR" dirty="0" smtClean="0"/>
          </a:p>
          <a:p>
            <a:r>
              <a:rPr lang="pt-BR" dirty="0" smtClean="0"/>
              <a:t>Só </a:t>
            </a:r>
            <a:r>
              <a:rPr lang="pt-BR" dirty="0"/>
              <a:t>um ano depois foi que Marconi iniciou as experiências com seu telégrafo sem fio</a:t>
            </a:r>
            <a:r>
              <a:rPr lang="pt-BR" dirty="0" smtClean="0"/>
              <a:t>.</a:t>
            </a:r>
          </a:p>
          <a:p>
            <a:r>
              <a:rPr lang="pt-BR" dirty="0" smtClean="0"/>
              <a:t>Os </a:t>
            </a:r>
            <a:r>
              <a:rPr lang="pt-BR" dirty="0"/>
              <a:t>desenhos e esquemas, do padre </a:t>
            </a:r>
            <a:r>
              <a:rPr lang="pt-BR" dirty="0" err="1"/>
              <a:t>Landell</a:t>
            </a:r>
            <a:r>
              <a:rPr lang="pt-BR" dirty="0"/>
              <a:t> de Moura, provam que foi ele o verdadeiro inventor da válvula de três </a:t>
            </a:r>
            <a:r>
              <a:rPr lang="pt-BR" dirty="0" err="1"/>
              <a:t>pólos</a:t>
            </a:r>
            <a:r>
              <a:rPr lang="pt-BR" dirty="0"/>
              <a:t>, ou </a:t>
            </a:r>
            <a:r>
              <a:rPr lang="pt-BR" dirty="0" err="1"/>
              <a:t>triodo</a:t>
            </a:r>
            <a:r>
              <a:rPr lang="pt-BR" dirty="0"/>
              <a:t>, com a qual era possível modular uma corrente elétrica e transmiti-la, sem fios, a longas distâncias. </a:t>
            </a:r>
            <a:endParaRPr lang="pt-BR" dirty="0" smtClean="0"/>
          </a:p>
          <a:p>
            <a:r>
              <a:rPr lang="pt-BR" dirty="0" smtClean="0"/>
              <a:t>No </a:t>
            </a:r>
            <a:r>
              <a:rPr lang="pt-BR" dirty="0"/>
              <a:t>entanto, o mundo atribui a Lee De Forest a invenção da válvula eletrônica (</a:t>
            </a:r>
            <a:r>
              <a:rPr lang="pt-BR" dirty="0" err="1"/>
              <a:t>triodo</a:t>
            </a:r>
            <a:r>
              <a:rPr lang="pt-BR" dirty="0"/>
              <a:t>).     </a:t>
            </a:r>
          </a:p>
          <a:p>
            <a:endParaRPr lang="pt-BR" dirty="0"/>
          </a:p>
        </p:txBody>
      </p:sp>
      <p:pic>
        <p:nvPicPr>
          <p:cNvPr id="36866" name="Picture 2" descr="Image result for Roberto Landell de Mour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88258"/>
            <a:ext cx="428625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Image result for Roberto Landell de Mour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44" y="4063749"/>
            <a:ext cx="3240360" cy="258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7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28675" name="Rectangle 3"/>
          <p:cNvSpPr>
            <a:spLocks noGrp="1" noChangeArrowheads="1"/>
          </p:cNvSpPr>
          <p:nvPr>
            <p:ph type="body" idx="1"/>
          </p:nvPr>
        </p:nvSpPr>
        <p:spPr/>
        <p:txBody>
          <a:bodyPr/>
          <a:lstStyle/>
          <a:p>
            <a:pPr eaLnBrk="1" hangingPunct="1"/>
            <a:r>
              <a:rPr lang="pt-BR" altLang="pt-BR" smtClean="0"/>
              <a:t>Lee de Forest e a válvula eletrônica</a:t>
            </a:r>
          </a:p>
        </p:txBody>
      </p:sp>
      <p:pic>
        <p:nvPicPr>
          <p:cNvPr id="28676" name="Picture 4" descr="fig1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18591"/>
            <a:ext cx="5616549" cy="174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9925" y="3933056"/>
            <a:ext cx="9036496" cy="2893100"/>
          </a:xfrm>
          <a:prstGeom prst="rect">
            <a:avLst/>
          </a:prstGeom>
          <a:noFill/>
        </p:spPr>
        <p:txBody>
          <a:bodyPr wrap="square" rtlCol="0">
            <a:spAutoFit/>
          </a:bodyPr>
          <a:lstStyle/>
          <a:p>
            <a:r>
              <a:rPr lang="pt-BR" sz="1400" dirty="0"/>
              <a:t>Em 20 de outubro de 1906, o engenheiro norte-americano Lee De Forest anunciou a invenção da válvula  eletrônica a vácuo, também chamada válvula </a:t>
            </a:r>
            <a:r>
              <a:rPr lang="pt-BR" sz="1400" dirty="0" err="1"/>
              <a:t>triodo</a:t>
            </a:r>
            <a:r>
              <a:rPr lang="pt-BR" sz="1400" dirty="0"/>
              <a:t>, que deu origem à eletrônica moderna. Com a válvula a vácuo, tornaram-se realidade, ao longo do século XX, as primeiras transmissões de rádio, telefonia de longa distância, televisão, áudio de alta fidelidade, comunicações de ondas curtas e </a:t>
            </a:r>
            <a:r>
              <a:rPr lang="pt-BR" sz="1400" dirty="0" smtClean="0"/>
              <a:t>micro-ondas</a:t>
            </a:r>
            <a:r>
              <a:rPr lang="pt-BR" sz="1400" dirty="0"/>
              <a:t>. </a:t>
            </a:r>
            <a:endParaRPr lang="pt-BR" sz="1400" dirty="0" smtClean="0"/>
          </a:p>
          <a:p>
            <a:r>
              <a:rPr lang="pt-BR" sz="1400" dirty="0"/>
              <a:t>Em 1907, De Forest  construiu e instalou na cidade de Nova York  o primeiro Transmissor de rádio capaz de lançar ao espaço as vibrações da voz humana. Seu êxito foi grande que imediatamente o Ministério da Marinha dos Estados Unidos encomendou a instalação de aparelhos radiofônicos em 24 navios de guerra. Embora De Forest tivesse projetado tais aparelhos para abranger um raio de 8  </a:t>
            </a:r>
            <a:r>
              <a:rPr lang="pt-BR" sz="1400" dirty="0" smtClean="0"/>
              <a:t>quilômetros, </a:t>
            </a:r>
            <a:r>
              <a:rPr lang="pt-BR" sz="1400" dirty="0"/>
              <a:t>seu alcance se estendia a uma distância de 40 quilômetros.</a:t>
            </a:r>
          </a:p>
          <a:p>
            <a:r>
              <a:rPr lang="pt-BR" sz="1400" dirty="0"/>
              <a:t>Em 1908, De Forest fez uma viagem à França a convite do governo daquele país para instalar um transmissor de radiotelefonia no alto da Torre Eiffel  em Paris. Com esse transmissor de radiodifusão era possível transmitir música gravada em discos fonográficos a distâncias de 800 quilômetros. Embora os aparelhos transmissores fossem capazes de cobrir distâncias tão largas, os programas só eram captados por radioamadores, uma vez que eram os únicos na época que possuíam receptores de rádio, em virtude dos mesmos, não serem fabricados em escala comercial. </a:t>
            </a:r>
          </a:p>
        </p:txBody>
      </p:sp>
    </p:spTree>
    <p:extLst>
      <p:ext uri="{BB962C8B-B14F-4D97-AF65-F5344CB8AC3E}">
        <p14:creationId xmlns:p14="http://schemas.microsoft.com/office/powerpoint/2010/main" val="305807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0"/>
            <a:ext cx="8229600" cy="3262487"/>
          </a:xfrm>
        </p:spPr>
        <p:txBody>
          <a:bodyPr>
            <a:normAutofit fontScale="70000" lnSpcReduction="20000"/>
          </a:bodyPr>
          <a:lstStyle/>
          <a:p>
            <a:r>
              <a:rPr lang="pt-BR" dirty="0"/>
              <a:t>A primeira guerra mundial paralisou consideravelmente a radiodifusão nos Estados Unidos  e somente em 1916 é que  David Sarnoff concebeu a </a:t>
            </a:r>
            <a:r>
              <a:rPr lang="pt-BR" dirty="0" smtClean="0"/>
              <a:t>ideia </a:t>
            </a:r>
            <a:r>
              <a:rPr lang="pt-BR" dirty="0"/>
              <a:t>de fabricar receptores de rádio em larga escala de modo a tornar o rádio uma diversão caseira. </a:t>
            </a:r>
            <a:endParaRPr lang="pt-BR" dirty="0" smtClean="0"/>
          </a:p>
          <a:p>
            <a:r>
              <a:rPr lang="pt-BR" dirty="0" smtClean="0"/>
              <a:t>Isso </a:t>
            </a:r>
            <a:r>
              <a:rPr lang="pt-BR" dirty="0"/>
              <a:t>somente aconteceu em 1920, quando a companhia </a:t>
            </a:r>
            <a:r>
              <a:rPr lang="pt-BR" dirty="0" err="1"/>
              <a:t>Westinghouse</a:t>
            </a:r>
            <a:r>
              <a:rPr lang="pt-BR" dirty="0"/>
              <a:t> despertou o interesse do público com a instalação da primeira estação de radiodifusão comercial que transmitia programas regulares sob o prefixo de KDKA. </a:t>
            </a:r>
            <a:endParaRPr lang="pt-BR" dirty="0" smtClean="0"/>
          </a:p>
          <a:p>
            <a:r>
              <a:rPr lang="pt-BR" dirty="0" smtClean="0"/>
              <a:t>Nessa </a:t>
            </a:r>
            <a:r>
              <a:rPr lang="pt-BR" dirty="0"/>
              <a:t>época  a American Marconi </a:t>
            </a:r>
            <a:r>
              <a:rPr lang="pt-BR" dirty="0" err="1"/>
              <a:t>Co</a:t>
            </a:r>
            <a:r>
              <a:rPr lang="pt-BR" dirty="0"/>
              <a:t>. transformou-se na Radio Corporation </a:t>
            </a:r>
            <a:r>
              <a:rPr lang="pt-BR" dirty="0" err="1"/>
              <a:t>of</a:t>
            </a:r>
            <a:r>
              <a:rPr lang="pt-BR" dirty="0"/>
              <a:t> </a:t>
            </a:r>
            <a:r>
              <a:rPr lang="pt-BR" dirty="0" err="1"/>
              <a:t>America</a:t>
            </a:r>
            <a:r>
              <a:rPr lang="pt-BR" dirty="0"/>
              <a:t> (RCA), tendo David Sarnoff como seu diretor.</a:t>
            </a:r>
          </a:p>
          <a:p>
            <a:endParaRPr lang="pt-BR" dirty="0"/>
          </a:p>
        </p:txBody>
      </p:sp>
      <p:pic>
        <p:nvPicPr>
          <p:cNvPr id="3891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632" y="4293094"/>
            <a:ext cx="2058368" cy="256009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Radio Corporation of Americ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090220"/>
            <a:ext cx="3095625" cy="7239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411760" y="5867980"/>
            <a:ext cx="2448272" cy="369332"/>
          </a:xfrm>
          <a:prstGeom prst="rect">
            <a:avLst/>
          </a:prstGeom>
          <a:noFill/>
        </p:spPr>
        <p:txBody>
          <a:bodyPr wrap="square" rtlCol="0">
            <a:spAutoFit/>
          </a:bodyPr>
          <a:lstStyle/>
          <a:p>
            <a:r>
              <a:rPr lang="pt-BR" dirty="0" smtClean="0"/>
              <a:t>Logo da RCA em 1921</a:t>
            </a:r>
            <a:endParaRPr lang="pt-BR" dirty="0"/>
          </a:p>
        </p:txBody>
      </p:sp>
    </p:spTree>
    <p:extLst>
      <p:ext uri="{BB962C8B-B14F-4D97-AF65-F5344CB8AC3E}">
        <p14:creationId xmlns:p14="http://schemas.microsoft.com/office/powerpoint/2010/main" val="350138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3412976"/>
          </a:xfrm>
        </p:spPr>
        <p:txBody>
          <a:bodyPr>
            <a:normAutofit fontScale="55000" lnSpcReduction="20000"/>
          </a:bodyPr>
          <a:lstStyle/>
          <a:p>
            <a:r>
              <a:rPr lang="pt-BR" dirty="0"/>
              <a:t>No dia 5 de maio é comemorado o Dia Nacional das Comunicações porque nessa data, em 1865, nasceu uma grande figura das telecomunicações brasileira: o Marechal Cândido Mariano da Silva Rondon. Rondon se tornou o Patrono das Comunicações por suas contribuições de grande relevância. </a:t>
            </a:r>
            <a:endParaRPr lang="pt-BR" dirty="0" smtClean="0"/>
          </a:p>
          <a:p>
            <a:r>
              <a:rPr lang="pt-BR" dirty="0" smtClean="0"/>
              <a:t>De </a:t>
            </a:r>
            <a:r>
              <a:rPr lang="pt-BR" dirty="0"/>
              <a:t>1890 a 1916, participou das Comissões de Construções de Linhas Telegráficas do Estado de Mato Grosso, que interligam as linhas existentes do Rio de Janeiro, de São Paulo e do Triângulo Mineiro à Amazônia, sendo o primeiro esforço, de grande proporções, para  a integração nacional através das comunicações</a:t>
            </a:r>
            <a:r>
              <a:rPr lang="pt-BR" dirty="0" smtClean="0"/>
              <a:t>.</a:t>
            </a:r>
          </a:p>
          <a:p>
            <a:r>
              <a:rPr lang="pt-BR" dirty="0" smtClean="0"/>
              <a:t> </a:t>
            </a:r>
            <a:r>
              <a:rPr lang="pt-BR" dirty="0"/>
              <a:t>Só no período de 1907 a 1909, Rondon percorreu 5666 quilômetros no trabalho conjunto de construção de linhas telegráficas e no levantamento </a:t>
            </a:r>
            <a:r>
              <a:rPr lang="pt-BR" dirty="0" smtClean="0"/>
              <a:t>carto geográfico </a:t>
            </a:r>
            <a:r>
              <a:rPr lang="pt-BR" dirty="0"/>
              <a:t>da região que forma o atual Estado de Rondônia (nome atribuído em sua homenagem por Roquete Pinto), numa área de mais de 50 mil quilômetros quadrados. </a:t>
            </a:r>
          </a:p>
          <a:p>
            <a:endParaRPr lang="pt-BR" dirty="0"/>
          </a:p>
        </p:txBody>
      </p:sp>
      <p:pic>
        <p:nvPicPr>
          <p:cNvPr id="39938" name="Picture 2" descr="Image result for Marechal Cândido Mariano da Silva Rond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7086" y="5025477"/>
            <a:ext cx="2773171" cy="1280054"/>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Image result for Marechal Cândido Mariano da Silva Rondon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5025078"/>
            <a:ext cx="2774903" cy="1280853"/>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Image result for Marechal Cândido Mariano da Silva Rondon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r="13238" b="16618"/>
          <a:stretch/>
        </p:blipFill>
        <p:spPr bwMode="auto">
          <a:xfrm>
            <a:off x="3007483" y="4649816"/>
            <a:ext cx="3122519" cy="203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5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Bibliográficas</a:t>
            </a:r>
            <a:endParaRPr lang="pt-BR" dirty="0"/>
          </a:p>
        </p:txBody>
      </p:sp>
      <p:sp>
        <p:nvSpPr>
          <p:cNvPr id="3" name="Espaço Reservado para Conteúdo 2"/>
          <p:cNvSpPr>
            <a:spLocks noGrp="1"/>
          </p:cNvSpPr>
          <p:nvPr>
            <p:ph idx="1"/>
          </p:nvPr>
        </p:nvSpPr>
        <p:spPr>
          <a:xfrm>
            <a:off x="457200" y="1600200"/>
            <a:ext cx="8229600" cy="4853136"/>
          </a:xfrm>
        </p:spPr>
        <p:txBody>
          <a:bodyPr>
            <a:normAutofit fontScale="70000" lnSpcReduction="20000"/>
          </a:bodyPr>
          <a:lstStyle/>
          <a:p>
            <a:pPr marL="552450" indent="-552450">
              <a:lnSpc>
                <a:spcPct val="80000"/>
              </a:lnSpc>
            </a:pPr>
            <a:r>
              <a:rPr lang="pt-BR" altLang="pt-BR" dirty="0"/>
              <a:t>Notas de </a:t>
            </a:r>
            <a:r>
              <a:rPr lang="pt-BR" altLang="pt-BR" dirty="0" smtClean="0"/>
              <a:t>Aula</a:t>
            </a:r>
          </a:p>
          <a:p>
            <a:pPr marL="552450" indent="-552450">
              <a:lnSpc>
                <a:spcPct val="80000"/>
              </a:lnSpc>
            </a:pPr>
            <a:r>
              <a:rPr lang="pt-BR" altLang="pt-BR" dirty="0" err="1" smtClean="0"/>
              <a:t>Moodle</a:t>
            </a:r>
            <a:endParaRPr lang="pt-BR" altLang="pt-BR" dirty="0"/>
          </a:p>
          <a:p>
            <a:pPr marL="552450" indent="-552450">
              <a:lnSpc>
                <a:spcPct val="80000"/>
              </a:lnSpc>
            </a:pPr>
            <a:r>
              <a:rPr lang="pt-BR" altLang="pt-BR" dirty="0"/>
              <a:t>Disciplina on-line:  </a:t>
            </a:r>
            <a:r>
              <a:rPr lang="pt-BR" altLang="pt-BR" dirty="0" err="1"/>
              <a:t>login</a:t>
            </a:r>
            <a:r>
              <a:rPr lang="pt-BR" altLang="pt-BR" dirty="0"/>
              <a:t>: </a:t>
            </a:r>
            <a:r>
              <a:rPr lang="pt-BR" altLang="pt-BR" dirty="0" smtClean="0"/>
              <a:t>sel0360  </a:t>
            </a:r>
            <a:r>
              <a:rPr lang="pt-BR" altLang="pt-BR" dirty="0"/>
              <a:t>– senha: </a:t>
            </a:r>
            <a:r>
              <a:rPr lang="pt-BR" altLang="pt-BR" dirty="0" err="1"/>
              <a:t>monica</a:t>
            </a:r>
            <a:endParaRPr lang="pt-BR" altLang="pt-BR" dirty="0"/>
          </a:p>
          <a:p>
            <a:pPr marL="552450" indent="-552450">
              <a:lnSpc>
                <a:spcPct val="80000"/>
              </a:lnSpc>
            </a:pPr>
            <a:r>
              <a:rPr lang="pt-BR" altLang="pt-BR" dirty="0"/>
              <a:t>S. </a:t>
            </a:r>
            <a:r>
              <a:rPr lang="pt-BR" altLang="pt-BR" dirty="0" err="1"/>
              <a:t>Haykin</a:t>
            </a:r>
            <a:r>
              <a:rPr lang="pt-BR" altLang="pt-BR" dirty="0"/>
              <a:t>, </a:t>
            </a:r>
            <a:r>
              <a:rPr lang="pt-BR" altLang="pt-BR" i="1" dirty="0"/>
              <a:t>Communication Systems</a:t>
            </a:r>
            <a:r>
              <a:rPr lang="pt-BR" altLang="pt-BR" dirty="0"/>
              <a:t>, John </a:t>
            </a:r>
            <a:r>
              <a:rPr lang="pt-BR" altLang="pt-BR" dirty="0" err="1"/>
              <a:t>Wiley</a:t>
            </a:r>
            <a:r>
              <a:rPr lang="pt-BR" altLang="pt-BR" dirty="0"/>
              <a:t> &amp; Sons, 1994. </a:t>
            </a:r>
          </a:p>
          <a:p>
            <a:pPr marL="552450" indent="-552450">
              <a:lnSpc>
                <a:spcPct val="80000"/>
              </a:lnSpc>
            </a:pPr>
            <a:r>
              <a:rPr lang="pt-BR" altLang="pt-BR" dirty="0"/>
              <a:t>B.P. </a:t>
            </a:r>
            <a:r>
              <a:rPr lang="pt-BR" altLang="pt-BR" dirty="0" err="1"/>
              <a:t>Lathi</a:t>
            </a:r>
            <a:r>
              <a:rPr lang="pt-BR" altLang="pt-BR" dirty="0"/>
              <a:t>, </a:t>
            </a:r>
            <a:r>
              <a:rPr lang="pt-BR" altLang="pt-BR" i="1" dirty="0"/>
              <a:t>Communication Systems</a:t>
            </a:r>
            <a:r>
              <a:rPr lang="pt-BR" altLang="pt-BR" dirty="0"/>
              <a:t>, John </a:t>
            </a:r>
            <a:r>
              <a:rPr lang="pt-BR" altLang="pt-BR" dirty="0" err="1"/>
              <a:t>Wiley</a:t>
            </a:r>
            <a:r>
              <a:rPr lang="pt-BR" altLang="pt-BR" dirty="0"/>
              <a:t> &amp; Sons, 1968.</a:t>
            </a:r>
          </a:p>
          <a:p>
            <a:pPr marL="552450" indent="-552450">
              <a:lnSpc>
                <a:spcPct val="80000"/>
              </a:lnSpc>
            </a:pPr>
            <a:r>
              <a:rPr lang="pt-BR" altLang="pt-BR" dirty="0"/>
              <a:t>A.B. </a:t>
            </a:r>
            <a:r>
              <a:rPr lang="pt-BR" altLang="pt-BR" dirty="0" err="1"/>
              <a:t>Carlson</a:t>
            </a:r>
            <a:r>
              <a:rPr lang="pt-BR" altLang="pt-BR" dirty="0"/>
              <a:t>, </a:t>
            </a:r>
            <a:r>
              <a:rPr lang="pt-BR" altLang="pt-BR" i="1" dirty="0"/>
              <a:t>Sistemas de Comunicação</a:t>
            </a:r>
            <a:r>
              <a:rPr lang="pt-BR" altLang="pt-BR" dirty="0"/>
              <a:t>, McGraw0Hill, 1981 </a:t>
            </a:r>
          </a:p>
          <a:p>
            <a:pPr marL="552450" indent="-552450">
              <a:lnSpc>
                <a:spcPct val="80000"/>
              </a:lnSpc>
            </a:pPr>
            <a:r>
              <a:rPr lang="pt-BR" altLang="pt-BR" dirty="0"/>
              <a:t>M. S. </a:t>
            </a:r>
            <a:r>
              <a:rPr lang="pt-BR" altLang="pt-BR" dirty="0" err="1"/>
              <a:t>Roden</a:t>
            </a:r>
            <a:r>
              <a:rPr lang="pt-BR" altLang="pt-BR" dirty="0"/>
              <a:t>, </a:t>
            </a:r>
            <a:r>
              <a:rPr lang="pt-BR" altLang="pt-BR" i="1" dirty="0" err="1"/>
              <a:t>Analog</a:t>
            </a:r>
            <a:r>
              <a:rPr lang="pt-BR" altLang="pt-BR" i="1" dirty="0"/>
              <a:t> </a:t>
            </a:r>
            <a:r>
              <a:rPr lang="pt-BR" altLang="pt-BR" i="1" dirty="0" err="1"/>
              <a:t>and</a:t>
            </a:r>
            <a:r>
              <a:rPr lang="pt-BR" altLang="pt-BR" i="1" dirty="0"/>
              <a:t> Digital Communication Systems</a:t>
            </a:r>
            <a:r>
              <a:rPr lang="pt-BR" altLang="pt-BR" dirty="0"/>
              <a:t>, Prentice Hall,1996. </a:t>
            </a:r>
          </a:p>
          <a:p>
            <a:pPr marL="552450" indent="-552450">
              <a:lnSpc>
                <a:spcPct val="80000"/>
              </a:lnSpc>
            </a:pPr>
            <a:r>
              <a:rPr lang="pt-BR" altLang="pt-BR" dirty="0"/>
              <a:t>J. Pearson, </a:t>
            </a:r>
            <a:r>
              <a:rPr lang="pt-BR" altLang="pt-BR" i="1" dirty="0"/>
              <a:t>Basic Communication </a:t>
            </a:r>
            <a:r>
              <a:rPr lang="pt-BR" altLang="pt-BR" i="1" dirty="0" err="1"/>
              <a:t>Theory</a:t>
            </a:r>
            <a:r>
              <a:rPr lang="pt-BR" altLang="pt-BR" dirty="0"/>
              <a:t>, Prentice Hall, 1992</a:t>
            </a:r>
          </a:p>
          <a:p>
            <a:pPr marL="552450" indent="-552450">
              <a:lnSpc>
                <a:spcPct val="110000"/>
              </a:lnSpc>
            </a:pPr>
            <a:r>
              <a:rPr lang="pt-BR" altLang="pt-BR" dirty="0"/>
              <a:t>C. </a:t>
            </a:r>
            <a:r>
              <a:rPr lang="pt-BR" altLang="pt-BR" dirty="0" err="1"/>
              <a:t>Roddy</a:t>
            </a:r>
            <a:r>
              <a:rPr lang="pt-BR" altLang="pt-BR" dirty="0"/>
              <a:t> &amp; J. </a:t>
            </a:r>
            <a:r>
              <a:rPr lang="pt-BR" altLang="pt-BR" dirty="0" err="1"/>
              <a:t>Coolen</a:t>
            </a:r>
            <a:r>
              <a:rPr lang="pt-BR" altLang="pt-BR" dirty="0"/>
              <a:t>, </a:t>
            </a:r>
            <a:r>
              <a:rPr lang="pt-BR" altLang="pt-BR" i="1" dirty="0" err="1"/>
              <a:t>Electronic</a:t>
            </a:r>
            <a:r>
              <a:rPr lang="pt-BR" altLang="pt-BR" i="1" dirty="0"/>
              <a:t> Communications</a:t>
            </a:r>
            <a:r>
              <a:rPr lang="pt-BR" altLang="pt-BR" dirty="0"/>
              <a:t>, Prentice Hall, 1995.</a:t>
            </a:r>
          </a:p>
          <a:p>
            <a:pPr marL="552450" indent="-552450">
              <a:lnSpc>
                <a:spcPct val="110000"/>
              </a:lnSpc>
            </a:pPr>
            <a:r>
              <a:rPr lang="pt-BR" altLang="pt-BR" dirty="0"/>
              <a:t>P. H. Young, </a:t>
            </a:r>
            <a:r>
              <a:rPr lang="pt-BR" altLang="pt-BR" i="1" dirty="0"/>
              <a:t>Técnicas de Comunicação Eletrônica</a:t>
            </a:r>
            <a:r>
              <a:rPr lang="pt-BR" altLang="pt-BR" dirty="0"/>
              <a:t>, Pearson-Prentice-</a:t>
            </a:r>
            <a:r>
              <a:rPr lang="pt-BR" altLang="pt-BR" dirty="0" err="1"/>
              <a:t>Halll</a:t>
            </a:r>
            <a:r>
              <a:rPr lang="pt-BR" altLang="pt-BR" dirty="0"/>
              <a:t>, 2006</a:t>
            </a:r>
            <a:r>
              <a:rPr lang="pt-BR" altLang="pt-BR" dirty="0" smtClean="0"/>
              <a:t>.</a:t>
            </a:r>
            <a:endParaRPr lang="pt-BR" dirty="0" smtClean="0"/>
          </a:p>
          <a:p>
            <a:endParaRPr lang="pt-BR" dirty="0"/>
          </a:p>
        </p:txBody>
      </p:sp>
    </p:spTree>
    <p:extLst>
      <p:ext uri="{BB962C8B-B14F-4D97-AF65-F5344CB8AC3E}">
        <p14:creationId xmlns:p14="http://schemas.microsoft.com/office/powerpoint/2010/main" val="3416758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29699" name="Rectangle 3"/>
          <p:cNvSpPr>
            <a:spLocks noGrp="1" noChangeArrowheads="1"/>
          </p:cNvSpPr>
          <p:nvPr>
            <p:ph type="body" idx="1"/>
          </p:nvPr>
        </p:nvSpPr>
        <p:spPr/>
        <p:txBody>
          <a:bodyPr/>
          <a:lstStyle/>
          <a:p>
            <a:pPr eaLnBrk="1" hangingPunct="1"/>
            <a:r>
              <a:rPr lang="pt-BR" altLang="pt-BR" smtClean="0"/>
              <a:t>Receptores de rádio</a:t>
            </a:r>
          </a:p>
        </p:txBody>
      </p:sp>
      <p:pic>
        <p:nvPicPr>
          <p:cNvPr id="29700" name="Picture 4" descr="fig1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565400"/>
            <a:ext cx="6624638"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95536" y="5157192"/>
            <a:ext cx="8280920" cy="923330"/>
          </a:xfrm>
          <a:prstGeom prst="rect">
            <a:avLst/>
          </a:prstGeom>
          <a:noFill/>
        </p:spPr>
        <p:txBody>
          <a:bodyPr wrap="square" rtlCol="0">
            <a:spAutoFit/>
          </a:bodyPr>
          <a:lstStyle/>
          <a:p>
            <a:r>
              <a:rPr lang="pt-BR" dirty="0"/>
              <a:t>A primeira transmissão de rádio no Brasil ocorreu no dia 7 de setembro de 1922 com o discurso do presidente Epitácio Pessoa, do Rio de Janeiro para a Praça da Sé em São Paulo</a:t>
            </a:r>
            <a:r>
              <a:rPr lang="pt-BR" dirty="0" smtClean="0"/>
              <a:t>.</a:t>
            </a:r>
            <a:endParaRPr lang="pt-BR" dirty="0"/>
          </a:p>
        </p:txBody>
      </p:sp>
    </p:spTree>
    <p:extLst>
      <p:ext uri="{BB962C8B-B14F-4D97-AF65-F5344CB8AC3E}">
        <p14:creationId xmlns:p14="http://schemas.microsoft.com/office/powerpoint/2010/main" val="117802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0723" name="Rectangle 3"/>
          <p:cNvSpPr>
            <a:spLocks noGrp="1" noChangeArrowheads="1"/>
          </p:cNvSpPr>
          <p:nvPr>
            <p:ph type="body" idx="1"/>
          </p:nvPr>
        </p:nvSpPr>
        <p:spPr/>
        <p:txBody>
          <a:bodyPr/>
          <a:lstStyle/>
          <a:p>
            <a:pPr eaLnBrk="1" hangingPunct="1"/>
            <a:r>
              <a:rPr lang="pt-BR" altLang="pt-BR" smtClean="0"/>
              <a:t>Receptores de televisão</a:t>
            </a:r>
          </a:p>
        </p:txBody>
      </p:sp>
      <p:pic>
        <p:nvPicPr>
          <p:cNvPr id="30724" name="Picture 4" descr="fig1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20938"/>
            <a:ext cx="583247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899592" y="5589240"/>
            <a:ext cx="7416824" cy="923330"/>
          </a:xfrm>
          <a:prstGeom prst="rect">
            <a:avLst/>
          </a:prstGeom>
          <a:noFill/>
        </p:spPr>
        <p:txBody>
          <a:bodyPr wrap="square" rtlCol="0">
            <a:spAutoFit/>
          </a:bodyPr>
          <a:lstStyle/>
          <a:p>
            <a:r>
              <a:rPr lang="pt-BR" dirty="0"/>
              <a:t>Em 1926, dois inventores, cada um trabalhando separadamente e sem tomar conhecimento dos projetos um do outro, criaram a televisão. Um lado, o inglês John </a:t>
            </a:r>
            <a:r>
              <a:rPr lang="pt-BR" dirty="0" err="1"/>
              <a:t>Bayrd</a:t>
            </a:r>
            <a:r>
              <a:rPr lang="pt-BR" dirty="0"/>
              <a:t> e, de outro, o norte-americano Philo Farnsworth.  </a:t>
            </a:r>
          </a:p>
        </p:txBody>
      </p:sp>
    </p:spTree>
    <p:extLst>
      <p:ext uri="{BB962C8B-B14F-4D97-AF65-F5344CB8AC3E}">
        <p14:creationId xmlns:p14="http://schemas.microsoft.com/office/powerpoint/2010/main" val="3156254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1972816"/>
          </a:xfrm>
        </p:spPr>
        <p:txBody>
          <a:bodyPr>
            <a:normAutofit fontScale="92500" lnSpcReduction="20000"/>
          </a:bodyPr>
          <a:lstStyle/>
          <a:p>
            <a:r>
              <a:rPr lang="pt-BR" dirty="0"/>
              <a:t>Na inauguração da estátua do Cristo Redentor, no alto do Corcovado, Rio de Janeiro, em 1931, a iluminação foi acionada por um sinal de rádio em ondas curtas, transmitido diretamente da Itália por </a:t>
            </a:r>
            <a:r>
              <a:rPr lang="pt-BR" dirty="0" err="1"/>
              <a:t>Guglielmo</a:t>
            </a:r>
            <a:r>
              <a:rPr lang="pt-BR" dirty="0"/>
              <a:t> Marconi</a:t>
            </a:r>
            <a:r>
              <a:rPr lang="pt-BR" dirty="0" smtClean="0"/>
              <a:t>.</a:t>
            </a:r>
            <a:endParaRPr lang="pt-BR" dirty="0"/>
          </a:p>
        </p:txBody>
      </p:sp>
      <p:pic>
        <p:nvPicPr>
          <p:cNvPr id="40962" name="Picture 2" descr="Image result for iluminação do cristo redentor por marconi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145" y="3715254"/>
            <a:ext cx="299668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Image result for iluminação do cristo redentor por marconi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3" y="4003286"/>
            <a:ext cx="285566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399" y="3051158"/>
            <a:ext cx="2562601" cy="37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56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2692895"/>
          </a:xfrm>
        </p:spPr>
        <p:txBody>
          <a:bodyPr>
            <a:normAutofit fontScale="92500"/>
          </a:bodyPr>
          <a:lstStyle/>
          <a:p>
            <a:r>
              <a:rPr lang="pt-BR" dirty="0"/>
              <a:t>Estimulados, pela invenção do radar, durante a Segunda Guerra Mundial, consideráveis pesquisas e desenvolvimento ocorreram na década de 1940 em rádio comunicação em frequências de </a:t>
            </a:r>
            <a:r>
              <a:rPr lang="pt-BR" dirty="0" smtClean="0"/>
              <a:t>micro-ondas </a:t>
            </a:r>
            <a:r>
              <a:rPr lang="pt-BR" dirty="0"/>
              <a:t>e ondas </a:t>
            </a:r>
            <a:r>
              <a:rPr lang="pt-BR" dirty="0" err="1"/>
              <a:t>centimétricas</a:t>
            </a:r>
            <a:r>
              <a:rPr lang="pt-BR" dirty="0" smtClean="0"/>
              <a:t>.</a:t>
            </a:r>
            <a:endParaRPr lang="pt-BR" dirty="0"/>
          </a:p>
        </p:txBody>
      </p:sp>
      <p:pic>
        <p:nvPicPr>
          <p:cNvPr id="41986" name="Picture 2" descr="Image result for radar communication in the 40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30831"/>
            <a:ext cx="4189004" cy="2356315"/>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488" y="4144278"/>
            <a:ext cx="4158590" cy="234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08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1747" name="Rectangle 3"/>
          <p:cNvSpPr>
            <a:spLocks noGrp="1" noChangeArrowheads="1"/>
          </p:cNvSpPr>
          <p:nvPr>
            <p:ph type="body" idx="1"/>
          </p:nvPr>
        </p:nvSpPr>
        <p:spPr/>
        <p:txBody>
          <a:bodyPr/>
          <a:lstStyle/>
          <a:p>
            <a:pPr eaLnBrk="1" hangingPunct="1"/>
            <a:r>
              <a:rPr lang="pt-BR" altLang="pt-BR" smtClean="0"/>
              <a:t>Sistemas geoestacionários</a:t>
            </a:r>
          </a:p>
        </p:txBody>
      </p:sp>
      <p:pic>
        <p:nvPicPr>
          <p:cNvPr id="31748" name="Picture 4" descr="fig1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492375"/>
            <a:ext cx="57594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755576" y="5445224"/>
            <a:ext cx="7632848" cy="1200329"/>
          </a:xfrm>
          <a:prstGeom prst="rect">
            <a:avLst/>
          </a:prstGeom>
          <a:noFill/>
        </p:spPr>
        <p:txBody>
          <a:bodyPr wrap="square" rtlCol="0">
            <a:spAutoFit/>
          </a:bodyPr>
          <a:lstStyle/>
          <a:p>
            <a:r>
              <a:rPr lang="pt-BR" dirty="0"/>
              <a:t>Em outubro de 1945, a revista inglesa Wireless World  publicou o artigo de Arthur Clarke, que previa um sistema geoestacionário de três satélites de comunicação, localizados a 36 mil quilômetros de altura sobre o equador terrestre para cobertura global</a:t>
            </a:r>
            <a:r>
              <a:rPr lang="pt-BR" dirty="0" smtClean="0"/>
              <a:t>.</a:t>
            </a:r>
            <a:endParaRPr lang="pt-BR" dirty="0"/>
          </a:p>
        </p:txBody>
      </p:sp>
    </p:spTree>
    <p:extLst>
      <p:ext uri="{BB962C8B-B14F-4D97-AF65-F5344CB8AC3E}">
        <p14:creationId xmlns:p14="http://schemas.microsoft.com/office/powerpoint/2010/main" val="45544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32771" name="Rectangle 3"/>
          <p:cNvSpPr>
            <a:spLocks noGrp="1" noChangeArrowheads="1"/>
          </p:cNvSpPr>
          <p:nvPr>
            <p:ph type="body" idx="1"/>
          </p:nvPr>
        </p:nvSpPr>
        <p:spPr/>
        <p:txBody>
          <a:bodyPr/>
          <a:lstStyle/>
          <a:p>
            <a:pPr eaLnBrk="1" hangingPunct="1"/>
            <a:r>
              <a:rPr lang="pt-BR" altLang="pt-BR" smtClean="0"/>
              <a:t>Primeiro computador eletrônico</a:t>
            </a:r>
          </a:p>
        </p:txBody>
      </p:sp>
      <p:pic>
        <p:nvPicPr>
          <p:cNvPr id="32772" name="Picture 4" descr="fig1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06656"/>
            <a:ext cx="518477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6300192" y="2411846"/>
            <a:ext cx="2592288" cy="4278094"/>
          </a:xfrm>
          <a:prstGeom prst="rect">
            <a:avLst/>
          </a:prstGeom>
          <a:noFill/>
        </p:spPr>
        <p:txBody>
          <a:bodyPr wrap="square" rtlCol="0">
            <a:spAutoFit/>
          </a:bodyPr>
          <a:lstStyle/>
          <a:p>
            <a:r>
              <a:rPr lang="pt-BR" sz="1600" dirty="0"/>
              <a:t>Em fevereiro de 1946, a Universidade da Pensilvânia apresentou o ENIAC (</a:t>
            </a:r>
            <a:r>
              <a:rPr lang="pt-BR" sz="1600" dirty="0" err="1"/>
              <a:t>Electronic</a:t>
            </a:r>
            <a:r>
              <a:rPr lang="pt-BR" sz="1600" dirty="0"/>
              <a:t> </a:t>
            </a:r>
            <a:r>
              <a:rPr lang="pt-BR" sz="1600" dirty="0" err="1"/>
              <a:t>Numerical</a:t>
            </a:r>
            <a:r>
              <a:rPr lang="pt-BR" sz="1600" dirty="0"/>
              <a:t> </a:t>
            </a:r>
            <a:r>
              <a:rPr lang="pt-BR" sz="1600" dirty="0" err="1"/>
              <a:t>Integrator</a:t>
            </a:r>
            <a:r>
              <a:rPr lang="pt-BR" sz="1600" dirty="0"/>
              <a:t> </a:t>
            </a:r>
            <a:r>
              <a:rPr lang="pt-BR" sz="1600" dirty="0" err="1"/>
              <a:t>and</a:t>
            </a:r>
            <a:r>
              <a:rPr lang="pt-BR" sz="1600" dirty="0"/>
              <a:t> Computer), o primeiro computador eletrônico do mundo que já operava desde novembro de 1945. </a:t>
            </a:r>
            <a:endParaRPr lang="pt-BR" sz="1600" dirty="0" smtClean="0"/>
          </a:p>
          <a:p>
            <a:r>
              <a:rPr lang="pt-BR" sz="1600" dirty="0" smtClean="0"/>
              <a:t>A </a:t>
            </a:r>
            <a:r>
              <a:rPr lang="pt-BR" sz="1600" dirty="0"/>
              <a:t>imensa máquina tinha 18 mil válvulas, radiava tanto calor que aquecia o ambiente de forma insuportável. Seu custo ficou em mais de US$20 milhões da época.      </a:t>
            </a:r>
          </a:p>
          <a:p>
            <a:endParaRPr lang="pt-BR" sz="1600" dirty="0"/>
          </a:p>
        </p:txBody>
      </p:sp>
    </p:spTree>
    <p:extLst>
      <p:ext uri="{BB962C8B-B14F-4D97-AF65-F5344CB8AC3E}">
        <p14:creationId xmlns:p14="http://schemas.microsoft.com/office/powerpoint/2010/main" val="2934004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1612776"/>
          </a:xfrm>
        </p:spPr>
        <p:txBody>
          <a:bodyPr>
            <a:normAutofit fontScale="70000" lnSpcReduction="20000"/>
          </a:bodyPr>
          <a:lstStyle/>
          <a:p>
            <a:r>
              <a:rPr lang="pt-BR" dirty="0"/>
              <a:t>Em dezembro de 1947, três cientistas dos Laboratórios Bell (</a:t>
            </a:r>
            <a:r>
              <a:rPr lang="pt-BR" dirty="0" err="1"/>
              <a:t>Wílliam</a:t>
            </a:r>
            <a:r>
              <a:rPr lang="pt-BR" dirty="0"/>
              <a:t> </a:t>
            </a:r>
            <a:r>
              <a:rPr lang="pt-BR" dirty="0" err="1"/>
              <a:t>Shocley</a:t>
            </a:r>
            <a:r>
              <a:rPr lang="pt-BR" dirty="0"/>
              <a:t>, Walter Brattain e John Bardeen) inventaram o transistor, que deu origem à microeletrônica, sendo considerado uma das maiores invenções do século XX. </a:t>
            </a:r>
            <a:endParaRPr lang="pt-BR" dirty="0" smtClean="0"/>
          </a:p>
          <a:p>
            <a:r>
              <a:rPr lang="pt-BR" dirty="0" smtClean="0"/>
              <a:t>Os </a:t>
            </a:r>
            <a:r>
              <a:rPr lang="pt-BR" dirty="0"/>
              <a:t>três cientistas ganharam o Prêmio Nobel de Física de 1956.</a:t>
            </a:r>
          </a:p>
          <a:p>
            <a:endParaRPr lang="pt-BR" dirty="0"/>
          </a:p>
        </p:txBody>
      </p:sp>
      <p:pic>
        <p:nvPicPr>
          <p:cNvPr id="43010" name="Picture 2" descr="Image result for Wílliam Shockley, Walter Brattain and John Bardee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324" y="3212976"/>
            <a:ext cx="446722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66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3795" name="Rectangle 3"/>
          <p:cNvSpPr>
            <a:spLocks noGrp="1" noChangeArrowheads="1"/>
          </p:cNvSpPr>
          <p:nvPr>
            <p:ph type="body" idx="1"/>
          </p:nvPr>
        </p:nvSpPr>
        <p:spPr/>
        <p:txBody>
          <a:bodyPr/>
          <a:lstStyle/>
          <a:p>
            <a:pPr eaLnBrk="1" hangingPunct="1"/>
            <a:r>
              <a:rPr lang="pt-BR" altLang="pt-BR" dirty="0" smtClean="0"/>
              <a:t>Primeiro satélite artificial da Terra</a:t>
            </a:r>
          </a:p>
        </p:txBody>
      </p:sp>
      <p:pic>
        <p:nvPicPr>
          <p:cNvPr id="33796" name="Picture 4" descr="fig1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492375"/>
            <a:ext cx="6337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827584" y="5373216"/>
            <a:ext cx="7488832" cy="1200329"/>
          </a:xfrm>
          <a:prstGeom prst="rect">
            <a:avLst/>
          </a:prstGeom>
          <a:noFill/>
        </p:spPr>
        <p:txBody>
          <a:bodyPr wrap="square" rtlCol="0">
            <a:spAutoFit/>
          </a:bodyPr>
          <a:lstStyle/>
          <a:p>
            <a:r>
              <a:rPr lang="pt-BR" dirty="0"/>
              <a:t>Em 4 de outubro de 1957,os russos lançam ao espaço o primeiro satélite artificial da Terra, o Sputnik 1</a:t>
            </a:r>
            <a:r>
              <a:rPr lang="pt-BR" dirty="0" smtClean="0"/>
              <a:t>.</a:t>
            </a:r>
          </a:p>
          <a:p>
            <a:r>
              <a:rPr lang="pt-BR" dirty="0"/>
              <a:t>Em 1957 é estabelecida a primeira instalação telefônica interurbana através de enlaces por </a:t>
            </a:r>
            <a:r>
              <a:rPr lang="pt-BR" dirty="0" smtClean="0"/>
              <a:t>micro-ondas </a:t>
            </a:r>
            <a:r>
              <a:rPr lang="pt-BR" dirty="0"/>
              <a:t>no Brasil entre o Rio de Janeiro e São Paulo. </a:t>
            </a:r>
          </a:p>
        </p:txBody>
      </p:sp>
    </p:spTree>
    <p:extLst>
      <p:ext uri="{BB962C8B-B14F-4D97-AF65-F5344CB8AC3E}">
        <p14:creationId xmlns:p14="http://schemas.microsoft.com/office/powerpoint/2010/main" val="254850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a:t>Trabalhando no campo da eletrônica quântica, em 1958, </a:t>
            </a:r>
            <a:r>
              <a:rPr lang="pt-BR" dirty="0" smtClean="0"/>
              <a:t>Charles </a:t>
            </a:r>
            <a:r>
              <a:rPr lang="pt-BR" dirty="0"/>
              <a:t>H. Townes e sua equipe nos Laboratórios da Bell construíram osciladores e amplificadores baseados no princípio do laser e do maser. Por esses trabalhos, Townes recebeu o Prêmio Nobel de Física de 1964.</a:t>
            </a:r>
          </a:p>
          <a:p>
            <a:r>
              <a:rPr lang="pt-BR" dirty="0"/>
              <a:t>Em 1959 a Texas </a:t>
            </a:r>
            <a:r>
              <a:rPr lang="pt-BR" dirty="0" err="1"/>
              <a:t>Instruments</a:t>
            </a:r>
            <a:r>
              <a:rPr lang="pt-BR" dirty="0"/>
              <a:t> e a </a:t>
            </a:r>
            <a:r>
              <a:rPr lang="pt-BR" dirty="0" err="1"/>
              <a:t>Fairchild</a:t>
            </a:r>
            <a:r>
              <a:rPr lang="pt-BR" dirty="0"/>
              <a:t> </a:t>
            </a:r>
            <a:r>
              <a:rPr lang="pt-BR" dirty="0" err="1"/>
              <a:t>Semiconductors</a:t>
            </a:r>
            <a:r>
              <a:rPr lang="pt-BR" dirty="0"/>
              <a:t> produziram os primeiros circuitos integrados.</a:t>
            </a:r>
          </a:p>
          <a:p>
            <a:r>
              <a:rPr lang="pt-BR" dirty="0"/>
              <a:t>Em 12 de agosto de 1960, foi lançado e posto em órbita o satélite do Projeto </a:t>
            </a:r>
            <a:r>
              <a:rPr lang="pt-BR" dirty="0" err="1"/>
              <a:t>Echo</a:t>
            </a:r>
            <a:r>
              <a:rPr lang="pt-BR" dirty="0"/>
              <a:t>, um imenso globo de alumínio, de 30 metros de diâmetro, um satélite passivo de telecomunicações.</a:t>
            </a:r>
          </a:p>
          <a:p>
            <a:endParaRPr lang="pt-BR" dirty="0"/>
          </a:p>
        </p:txBody>
      </p:sp>
      <p:pic>
        <p:nvPicPr>
          <p:cNvPr id="44036" name="Picture 4" descr="Image result for Provost Charles H. Town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941168"/>
            <a:ext cx="1905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51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4819" name="Rectangle 3"/>
          <p:cNvSpPr>
            <a:spLocks noGrp="1" noChangeArrowheads="1"/>
          </p:cNvSpPr>
          <p:nvPr>
            <p:ph type="body" idx="1"/>
          </p:nvPr>
        </p:nvSpPr>
        <p:spPr/>
        <p:txBody>
          <a:bodyPr/>
          <a:lstStyle/>
          <a:p>
            <a:pPr eaLnBrk="1" hangingPunct="1"/>
            <a:r>
              <a:rPr lang="pt-BR" altLang="pt-BR" smtClean="0"/>
              <a:t>Primeiro homem no espaço</a:t>
            </a:r>
          </a:p>
        </p:txBody>
      </p:sp>
      <p:pic>
        <p:nvPicPr>
          <p:cNvPr id="34820" name="Picture 4" descr="fig1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349500"/>
            <a:ext cx="59753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899592" y="5373216"/>
            <a:ext cx="7416824" cy="923330"/>
          </a:xfrm>
          <a:prstGeom prst="rect">
            <a:avLst/>
          </a:prstGeom>
          <a:noFill/>
        </p:spPr>
        <p:txBody>
          <a:bodyPr wrap="square" rtlCol="0">
            <a:spAutoFit/>
          </a:bodyPr>
          <a:lstStyle/>
          <a:p>
            <a:r>
              <a:rPr lang="pt-BR" dirty="0"/>
              <a:t>Em 12 de abril de 1961, o engenheiro soviético Yuri </a:t>
            </a:r>
            <a:r>
              <a:rPr lang="pt-BR" dirty="0" err="1"/>
              <a:t>Gagarin</a:t>
            </a:r>
            <a:r>
              <a:rPr lang="pt-BR" dirty="0"/>
              <a:t> tornou-se o primeiro homem a ir para o espaço cósmico, percorrendo uma órbita completa em torno da Terra</a:t>
            </a:r>
            <a:r>
              <a:rPr lang="pt-BR" dirty="0" smtClean="0"/>
              <a:t>.</a:t>
            </a:r>
            <a:endParaRPr lang="pt-BR" dirty="0"/>
          </a:p>
        </p:txBody>
      </p:sp>
    </p:spTree>
    <p:extLst>
      <p:ext uri="{BB962C8B-B14F-4D97-AF65-F5344CB8AC3E}">
        <p14:creationId xmlns:p14="http://schemas.microsoft.com/office/powerpoint/2010/main" val="232512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da Aula</a:t>
            </a:r>
            <a:endParaRPr lang="pt-BR" dirty="0"/>
          </a:p>
        </p:txBody>
      </p:sp>
      <p:sp>
        <p:nvSpPr>
          <p:cNvPr id="4" name="Espaço Reservado para Conteúdo 3"/>
          <p:cNvSpPr>
            <a:spLocks noGrp="1"/>
          </p:cNvSpPr>
          <p:nvPr>
            <p:ph idx="1"/>
          </p:nvPr>
        </p:nvSpPr>
        <p:spPr/>
        <p:txBody>
          <a:bodyPr>
            <a:normAutofit fontScale="85000" lnSpcReduction="20000"/>
          </a:bodyPr>
          <a:lstStyle/>
          <a:p>
            <a:r>
              <a:rPr lang="pt-BR" dirty="0" smtClean="0"/>
              <a:t>Aula expositiva, aberta a perguntas e debate de ideias</a:t>
            </a:r>
          </a:p>
          <a:p>
            <a:pPr lvl="1"/>
            <a:r>
              <a:rPr lang="pt-BR" dirty="0" smtClean="0"/>
              <a:t>O aluno pode e deve esclarecer dúvidas de compreensão </a:t>
            </a:r>
          </a:p>
          <a:p>
            <a:r>
              <a:rPr lang="pt-BR" dirty="0" smtClean="0"/>
              <a:t>Como o programa do curso é muito extenso, a carga horária (3 horas-aula/semana) precisa ser cumprida com rigor</a:t>
            </a:r>
          </a:p>
          <a:p>
            <a:pPr lvl="1"/>
            <a:r>
              <a:rPr lang="pt-BR" dirty="0" smtClean="0"/>
              <a:t>Haverá intervalo de 15 minutos na metade da segunda aula.</a:t>
            </a:r>
          </a:p>
          <a:p>
            <a:r>
              <a:rPr lang="pt-BR" dirty="0" smtClean="0"/>
              <a:t>Para controle de frequência, a presença e ausência de alunos na sala de aula serão registradas por chamadas, a serem feitas em momentos aleatórios.</a:t>
            </a:r>
          </a:p>
          <a:p>
            <a:r>
              <a:rPr lang="pt-BR" dirty="0" smtClean="0"/>
              <a:t>Em tempos de Quarentena, aula via </a:t>
            </a:r>
            <a:r>
              <a:rPr lang="pt-BR" dirty="0" err="1" smtClean="0"/>
              <a:t>google.meet</a:t>
            </a:r>
            <a:r>
              <a:rPr lang="pt-BR" dirty="0" smtClean="0"/>
              <a:t> no mesmo horário das aulas presenciais</a:t>
            </a:r>
          </a:p>
        </p:txBody>
      </p:sp>
    </p:spTree>
    <p:extLst>
      <p:ext uri="{BB962C8B-B14F-4D97-AF65-F5344CB8AC3E}">
        <p14:creationId xmlns:p14="http://schemas.microsoft.com/office/powerpoint/2010/main" val="188069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Em 20 de fevereiro de 1962, John Glenn, astronauta norte-americano, foi lançado ao espaço e deu três voltas em torno da Terra. Em 10 de julho do mesmo ano, foi posto em órbita o primeiro satélite de telecomunicações, o </a:t>
            </a:r>
            <a:r>
              <a:rPr lang="pt-BR" dirty="0" err="1"/>
              <a:t>Telstar</a:t>
            </a:r>
            <a:r>
              <a:rPr lang="pt-BR" dirty="0"/>
              <a:t> I, que faria dias depois as primeiras transmissões de TV entre os Estados Unidos e a Europa.        </a:t>
            </a:r>
          </a:p>
          <a:p>
            <a:r>
              <a:rPr lang="pt-BR" dirty="0"/>
              <a:t>Em 1963: no dia 1</a:t>
            </a:r>
            <a:r>
              <a:rPr lang="pt-BR" baseline="30000" dirty="0"/>
              <a:t>º</a:t>
            </a:r>
            <a:r>
              <a:rPr lang="pt-BR" dirty="0"/>
              <a:t> de janeiro, o mundo atingiu 160 milhões de telefones, segundo a publicação The </a:t>
            </a:r>
            <a:r>
              <a:rPr lang="pt-BR" dirty="0" err="1"/>
              <a:t>World’s</a:t>
            </a:r>
            <a:r>
              <a:rPr lang="pt-BR" dirty="0"/>
              <a:t> </a:t>
            </a:r>
            <a:r>
              <a:rPr lang="pt-BR" dirty="0" err="1"/>
              <a:t>Telephones</a:t>
            </a:r>
            <a:r>
              <a:rPr lang="pt-BR" dirty="0"/>
              <a:t>, da AT&amp;T. Em 7 de maio foi  posto em órbita o </a:t>
            </a:r>
            <a:r>
              <a:rPr lang="pt-BR" dirty="0" err="1"/>
              <a:t>Telstar</a:t>
            </a:r>
            <a:r>
              <a:rPr lang="pt-BR" dirty="0"/>
              <a:t> II. Em 10 de agosto, começou a funcionar o primeiro satélite geoestacionário da Terra, o </a:t>
            </a:r>
            <a:r>
              <a:rPr lang="pt-BR" dirty="0" err="1"/>
              <a:t>Syncom</a:t>
            </a:r>
            <a:r>
              <a:rPr lang="pt-BR" dirty="0"/>
              <a:t> II, retransmitindo suas primeiras mensagens telefônicas entre os Estados Unidos e a África. O </a:t>
            </a:r>
            <a:r>
              <a:rPr lang="pt-BR" dirty="0" err="1"/>
              <a:t>Syncom</a:t>
            </a:r>
            <a:r>
              <a:rPr lang="pt-BR" dirty="0"/>
              <a:t> I explodiu.  </a:t>
            </a:r>
          </a:p>
          <a:p>
            <a:r>
              <a:rPr lang="pt-BR" dirty="0"/>
              <a:t> Em 1964 deu-se a  criação do sistema INTELSAT. Sociedade comercial internacional, com a participação do Brasil, destinada a planejar, implantar e controlar o sistema mundial de comunicação por satélites.  </a:t>
            </a:r>
          </a:p>
          <a:p>
            <a:r>
              <a:rPr lang="pt-BR" dirty="0"/>
              <a:t>Em 16 de setembro de 1965 foi criada a Empresa Brasileira de </a:t>
            </a:r>
            <a:r>
              <a:rPr lang="pt-BR" dirty="0" err="1"/>
              <a:t>Teleconunicações</a:t>
            </a:r>
            <a:r>
              <a:rPr lang="pt-BR" dirty="0"/>
              <a:t> (Embratel), iniciando o processo de modernização das telecomunicações no Brasil. </a:t>
            </a:r>
          </a:p>
          <a:p>
            <a:r>
              <a:rPr lang="pt-BR" dirty="0"/>
              <a:t>Em 6 de abril de 1965, o primeiro satélite (</a:t>
            </a:r>
            <a:r>
              <a:rPr lang="pt-BR" dirty="0" err="1"/>
              <a:t>Early</a:t>
            </a:r>
            <a:r>
              <a:rPr lang="pt-BR" dirty="0"/>
              <a:t> Bird) foi lançado e posto em órbita com sucesso, com apenas 240 canais de voz ou telefônicos e um de transmissão de imagens ou televisão.          </a:t>
            </a:r>
          </a:p>
          <a:p>
            <a:endParaRPr lang="pt-BR" dirty="0"/>
          </a:p>
        </p:txBody>
      </p:sp>
      <p:pic>
        <p:nvPicPr>
          <p:cNvPr id="45060" name="Picture 4"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636"/>
          <a:stretch/>
        </p:blipFill>
        <p:spPr bwMode="auto">
          <a:xfrm>
            <a:off x="3635896" y="5445224"/>
            <a:ext cx="2348980" cy="123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3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5843" name="Rectangle 3"/>
          <p:cNvSpPr>
            <a:spLocks noGrp="1" noChangeArrowheads="1"/>
          </p:cNvSpPr>
          <p:nvPr>
            <p:ph type="body" idx="1"/>
          </p:nvPr>
        </p:nvSpPr>
        <p:spPr/>
        <p:txBody>
          <a:bodyPr/>
          <a:lstStyle/>
          <a:p>
            <a:pPr eaLnBrk="1" hangingPunct="1"/>
            <a:r>
              <a:rPr lang="pt-BR" altLang="pt-BR" smtClean="0"/>
              <a:t>Fibra Óptica</a:t>
            </a:r>
          </a:p>
        </p:txBody>
      </p:sp>
      <p:pic>
        <p:nvPicPr>
          <p:cNvPr id="35844" name="Picture 4" descr="fig1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565400"/>
            <a:ext cx="59769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39552" y="5589240"/>
            <a:ext cx="7704856" cy="923330"/>
          </a:xfrm>
          <a:prstGeom prst="rect">
            <a:avLst/>
          </a:prstGeom>
          <a:noFill/>
        </p:spPr>
        <p:txBody>
          <a:bodyPr wrap="square" rtlCol="0">
            <a:spAutoFit/>
          </a:bodyPr>
          <a:lstStyle/>
          <a:p>
            <a:r>
              <a:rPr lang="pt-BR" dirty="0"/>
              <a:t>Os primeiros resultados positivos do uso das fibras ópticas, como um novo meio de transmissão foram publicados em 1966, sendo um dos pioneiros neste campo o cientista chinês naturalizado norte-americano Charles </a:t>
            </a:r>
            <a:r>
              <a:rPr lang="pt-BR" dirty="0" err="1"/>
              <a:t>Kuen</a:t>
            </a:r>
            <a:r>
              <a:rPr lang="pt-BR" dirty="0"/>
              <a:t> </a:t>
            </a:r>
            <a:r>
              <a:rPr lang="pt-BR" dirty="0" err="1"/>
              <a:t>Kao</a:t>
            </a:r>
            <a:r>
              <a:rPr lang="pt-BR" dirty="0" smtClean="0"/>
              <a:t>.</a:t>
            </a:r>
            <a:endParaRPr lang="pt-BR" dirty="0"/>
          </a:p>
        </p:txBody>
      </p:sp>
    </p:spTree>
    <p:extLst>
      <p:ext uri="{BB962C8B-B14F-4D97-AF65-F5344CB8AC3E}">
        <p14:creationId xmlns:p14="http://schemas.microsoft.com/office/powerpoint/2010/main" val="604555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36867" name="Rectangle 3"/>
          <p:cNvSpPr>
            <a:spLocks noGrp="1" noChangeArrowheads="1"/>
          </p:cNvSpPr>
          <p:nvPr>
            <p:ph type="body" idx="1"/>
          </p:nvPr>
        </p:nvSpPr>
        <p:spPr/>
        <p:txBody>
          <a:bodyPr/>
          <a:lstStyle/>
          <a:p>
            <a:pPr eaLnBrk="1" hangingPunct="1"/>
            <a:r>
              <a:rPr lang="pt-BR" altLang="pt-BR" smtClean="0"/>
              <a:t>Primeiro homem na Lua</a:t>
            </a:r>
          </a:p>
        </p:txBody>
      </p:sp>
      <p:pic>
        <p:nvPicPr>
          <p:cNvPr id="36868" name="Picture 4" descr="fig1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20938"/>
            <a:ext cx="65532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899592" y="5661248"/>
            <a:ext cx="7344816" cy="646331"/>
          </a:xfrm>
          <a:prstGeom prst="rect">
            <a:avLst/>
          </a:prstGeom>
          <a:noFill/>
        </p:spPr>
        <p:txBody>
          <a:bodyPr wrap="square" rtlCol="0">
            <a:spAutoFit/>
          </a:bodyPr>
          <a:lstStyle/>
          <a:p>
            <a:r>
              <a:rPr lang="pt-BR" dirty="0"/>
              <a:t>Em 20 de julho de 1969, deu-se a chegada do primeiro homem na Lua, na missão Apollo XI, com imagens transmitidas ao vivo pela Embratel</a:t>
            </a:r>
            <a:r>
              <a:rPr lang="pt-BR" dirty="0" smtClean="0"/>
              <a:t>.</a:t>
            </a:r>
            <a:endParaRPr lang="pt-BR" dirty="0"/>
          </a:p>
        </p:txBody>
      </p:sp>
    </p:spTree>
    <p:extLst>
      <p:ext uri="{BB962C8B-B14F-4D97-AF65-F5344CB8AC3E}">
        <p14:creationId xmlns:p14="http://schemas.microsoft.com/office/powerpoint/2010/main" val="231468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2980928"/>
          </a:xfrm>
        </p:spPr>
        <p:txBody>
          <a:bodyPr>
            <a:normAutofit fontScale="70000" lnSpcReduction="20000"/>
          </a:bodyPr>
          <a:lstStyle/>
          <a:p>
            <a:r>
              <a:rPr lang="pt-BR" dirty="0"/>
              <a:t>Em 1971, cientistas da Intel inventaram o microprocessador – um circuito integrado formado por numerosos componentes, com dimensões bastante reduzidas, montados sobre uma pastilha de silício e capaz de executar as funções de uma unidade central de processamento (CPU). Essa pastilha é internacionalmente denominada de “chip”. </a:t>
            </a:r>
          </a:p>
          <a:p>
            <a:r>
              <a:rPr lang="pt-BR" dirty="0"/>
              <a:t>Neste ano é lançado o INTELSAT IV com 9 mil canais de voz e 2 de televisão, com capacidade de transmissão simultânea.   </a:t>
            </a:r>
          </a:p>
        </p:txBody>
      </p:sp>
      <p:pic>
        <p:nvPicPr>
          <p:cNvPr id="47106" name="Picture 2" descr="Image result for invenção do microprocessado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33056"/>
            <a:ext cx="3550196" cy="2259216"/>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004048" y="4324000"/>
            <a:ext cx="2736304" cy="1477328"/>
          </a:xfrm>
          <a:prstGeom prst="rect">
            <a:avLst/>
          </a:prstGeom>
          <a:noFill/>
        </p:spPr>
        <p:txBody>
          <a:bodyPr wrap="square" rtlCol="0">
            <a:spAutoFit/>
          </a:bodyPr>
          <a:lstStyle/>
          <a:p>
            <a:r>
              <a:rPr lang="pt-BR" dirty="0"/>
              <a:t>Chip, que foi desenvolvido para uma calculadora, tinha 720 KHz e transformou a indústria da computação para </a:t>
            </a:r>
            <a:r>
              <a:rPr lang="pt-BR" dirty="0" smtClean="0"/>
              <a:t>sempre</a:t>
            </a:r>
            <a:endParaRPr lang="pt-BR" dirty="0"/>
          </a:p>
        </p:txBody>
      </p:sp>
    </p:spTree>
    <p:extLst>
      <p:ext uri="{BB962C8B-B14F-4D97-AF65-F5344CB8AC3E}">
        <p14:creationId xmlns:p14="http://schemas.microsoft.com/office/powerpoint/2010/main" val="3232661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7891" name="Rectangle 3"/>
          <p:cNvSpPr>
            <a:spLocks noGrp="1" noChangeArrowheads="1"/>
          </p:cNvSpPr>
          <p:nvPr>
            <p:ph type="body" idx="1"/>
          </p:nvPr>
        </p:nvSpPr>
        <p:spPr/>
        <p:txBody>
          <a:bodyPr/>
          <a:lstStyle/>
          <a:p>
            <a:pPr eaLnBrk="1" hangingPunct="1"/>
            <a:r>
              <a:rPr lang="pt-BR" altLang="pt-BR" smtClean="0"/>
              <a:t>TV em cores inaugurada no Brasil em 1972</a:t>
            </a:r>
          </a:p>
        </p:txBody>
      </p:sp>
      <p:pic>
        <p:nvPicPr>
          <p:cNvPr id="37892" name="Picture 4" descr="fig1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20888"/>
            <a:ext cx="4968528" cy="24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1043608" y="5229200"/>
            <a:ext cx="6840760" cy="1200329"/>
          </a:xfrm>
          <a:prstGeom prst="rect">
            <a:avLst/>
          </a:prstGeom>
          <a:noFill/>
        </p:spPr>
        <p:txBody>
          <a:bodyPr wrap="square" rtlCol="0">
            <a:spAutoFit/>
          </a:bodyPr>
          <a:lstStyle/>
          <a:p>
            <a:r>
              <a:rPr lang="pt-BR" dirty="0"/>
              <a:t>A televisão em cores foi inaugurada no Brasil em 10 de fevereiro de 1972, pelo presidente Médici e o ministro </a:t>
            </a:r>
            <a:r>
              <a:rPr lang="pt-BR" dirty="0" err="1"/>
              <a:t>Hygino</a:t>
            </a:r>
            <a:r>
              <a:rPr lang="pt-BR" dirty="0"/>
              <a:t> </a:t>
            </a:r>
            <a:r>
              <a:rPr lang="pt-BR" dirty="0" err="1"/>
              <a:t>Corsetti</a:t>
            </a:r>
            <a:r>
              <a:rPr lang="pt-BR" dirty="0"/>
              <a:t>, durante a Festa da Uva em Caxias do Sul (RS). Outro marco importante foi a criação da Telebrás em 9 de novembro, do  mesmo </a:t>
            </a:r>
            <a:r>
              <a:rPr lang="pt-BR" dirty="0" smtClean="0"/>
              <a:t>ano.</a:t>
            </a:r>
            <a:endParaRPr lang="pt-BR" dirty="0"/>
          </a:p>
        </p:txBody>
      </p:sp>
    </p:spTree>
    <p:extLst>
      <p:ext uri="{BB962C8B-B14F-4D97-AF65-F5344CB8AC3E}">
        <p14:creationId xmlns:p14="http://schemas.microsoft.com/office/powerpoint/2010/main" val="1824505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2548879"/>
          </a:xfrm>
        </p:spPr>
        <p:txBody>
          <a:bodyPr>
            <a:normAutofit fontScale="70000" lnSpcReduction="20000"/>
          </a:bodyPr>
          <a:lstStyle/>
          <a:p>
            <a:r>
              <a:rPr lang="pt-BR" dirty="0"/>
              <a:t>Em 5 de maio de 1973 foi inaugurado o cabo submarino BRACAN-1 (Brasil- Canárias). A utilização de novos tipos de cabos e amplificadores transistorizados permitiram a instalação de cabos submarinos de grande profundidade e de grande capacidade para canais telefônicos. O BRACAN-1, o primeiro cabo eletrônico submarino que, com seus 160 circuitos de voz, permitiu uma comunicação direta entre a América do sul e Europa. Foram determinados como pontos extremos, no Brasil, Recife (Praia de Boa Viagem) e na Espanha, Ilha </a:t>
            </a:r>
            <a:r>
              <a:rPr lang="pt-BR" dirty="0" err="1"/>
              <a:t>Gran</a:t>
            </a:r>
            <a:r>
              <a:rPr lang="pt-BR" dirty="0"/>
              <a:t> Canária (Praia </a:t>
            </a:r>
            <a:r>
              <a:rPr lang="pt-BR" dirty="0" err="1"/>
              <a:t>Arinaga</a:t>
            </a:r>
            <a:r>
              <a:rPr lang="pt-BR" dirty="0"/>
              <a:t>). </a:t>
            </a:r>
          </a:p>
        </p:txBody>
      </p:sp>
      <p:pic>
        <p:nvPicPr>
          <p:cNvPr id="49154" name="Picture 2" descr="Image result for BRACAN-1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00518"/>
            <a:ext cx="4636790" cy="260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78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1900807"/>
          </a:xfrm>
        </p:spPr>
        <p:txBody>
          <a:bodyPr>
            <a:normAutofit fontScale="70000" lnSpcReduction="20000"/>
          </a:bodyPr>
          <a:lstStyle/>
          <a:p>
            <a:r>
              <a:rPr lang="pt-BR" dirty="0" smtClean="0"/>
              <a:t>Em </a:t>
            </a:r>
            <a:r>
              <a:rPr lang="pt-BR" dirty="0"/>
              <a:t>1974 a Embratel implantou a primeira estação terrena de comunicações por satélite, destinada ao tráfego internacional, no município de Tanguá, estudo do rio de Janeiro, e iniciou a implantação do sistema Brasileiro de Telecomunicações via Satélite (SBTS), que conta hoje com quatro satélites (A2, B1, B2 e B3). </a:t>
            </a:r>
          </a:p>
        </p:txBody>
      </p:sp>
      <p:pic>
        <p:nvPicPr>
          <p:cNvPr id="4" name="Picture 2" descr="Image result for estação terrestre de Tanguá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96952"/>
            <a:ext cx="4860032"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53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a:xfrm>
            <a:off x="457200" y="1600201"/>
            <a:ext cx="8229600" cy="2764904"/>
          </a:xfrm>
        </p:spPr>
        <p:txBody>
          <a:bodyPr>
            <a:normAutofit fontScale="55000" lnSpcReduction="20000"/>
          </a:bodyPr>
          <a:lstStyle/>
          <a:p>
            <a:r>
              <a:rPr lang="pt-BR" dirty="0" smtClean="0"/>
              <a:t>Publicado </a:t>
            </a:r>
            <a:r>
              <a:rPr lang="pt-BR" dirty="0"/>
              <a:t>em matéria de capa da revista Popular </a:t>
            </a:r>
            <a:r>
              <a:rPr lang="pt-BR" dirty="0" err="1"/>
              <a:t>Electronics</a:t>
            </a:r>
            <a:r>
              <a:rPr lang="pt-BR" dirty="0"/>
              <a:t> , em janeiro de 1974, o mundo tomou conhecimento do primeiro microcomputador, o </a:t>
            </a:r>
            <a:r>
              <a:rPr lang="pt-BR" b="1" i="1" dirty="0"/>
              <a:t>Altair.</a:t>
            </a:r>
            <a:endParaRPr lang="pt-BR" dirty="0"/>
          </a:p>
          <a:p>
            <a:r>
              <a:rPr lang="pt-BR" dirty="0"/>
              <a:t>Em 1976 é criado o </a:t>
            </a:r>
            <a:r>
              <a:rPr lang="pt-BR" dirty="0" err="1"/>
              <a:t>CPqD</a:t>
            </a:r>
            <a:r>
              <a:rPr lang="pt-BR" dirty="0"/>
              <a:t> (Centro e Pesquisa e desenvolvimento), vinculado diretamente à Telebrás, a partir do Departamento de Pesquisa e Desenvolvimento da empresa. A principal função do </a:t>
            </a:r>
            <a:r>
              <a:rPr lang="pt-BR" dirty="0" err="1"/>
              <a:t>CPqD</a:t>
            </a:r>
            <a:r>
              <a:rPr lang="pt-BR" dirty="0"/>
              <a:t> é coordenar, em âmbito nacional, a realização de programas de intercâmbio com as principais universidades do país e parcerias com a indústria nacional. Com a privatização do Sistema Telebrás, o </a:t>
            </a:r>
            <a:r>
              <a:rPr lang="pt-BR" dirty="0" err="1"/>
              <a:t>CPqD</a:t>
            </a:r>
            <a:r>
              <a:rPr lang="pt-BR" dirty="0"/>
              <a:t> foi transformado em uma fundação de direito privado.</a:t>
            </a:r>
          </a:p>
          <a:p>
            <a:r>
              <a:rPr lang="pt-BR" dirty="0"/>
              <a:t>Em 21 de outubro de 1982 inaugurou-se o cabo submarino Atlantis, entre Brasil, Europa e África</a:t>
            </a:r>
            <a:r>
              <a:rPr lang="pt-BR" dirty="0" smtClean="0"/>
              <a:t>.</a:t>
            </a:r>
            <a:endParaRPr lang="pt-BR" dirty="0"/>
          </a:p>
        </p:txBody>
      </p:sp>
      <p:pic>
        <p:nvPicPr>
          <p:cNvPr id="50178" name="Picture 2" descr="Image result for cpq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49080"/>
            <a:ext cx="531883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0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38915" name="Rectangle 3"/>
          <p:cNvSpPr>
            <a:spLocks noGrp="1" noChangeArrowheads="1"/>
          </p:cNvSpPr>
          <p:nvPr>
            <p:ph type="body" idx="1"/>
          </p:nvPr>
        </p:nvSpPr>
        <p:spPr/>
        <p:txBody>
          <a:bodyPr/>
          <a:lstStyle/>
          <a:p>
            <a:pPr eaLnBrk="1" hangingPunct="1"/>
            <a:r>
              <a:rPr lang="pt-BR" altLang="pt-BR" dirty="0" smtClean="0"/>
              <a:t>Brasil SatA1 – primeiro satélite doméstico brasileiro</a:t>
            </a:r>
          </a:p>
        </p:txBody>
      </p:sp>
      <p:pic>
        <p:nvPicPr>
          <p:cNvPr id="38916" name="Picture 4" descr="fig1_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64904"/>
            <a:ext cx="3024361" cy="2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51520" y="5517232"/>
            <a:ext cx="8496944" cy="1200329"/>
          </a:xfrm>
          <a:prstGeom prst="rect">
            <a:avLst/>
          </a:prstGeom>
          <a:noFill/>
        </p:spPr>
        <p:txBody>
          <a:bodyPr wrap="square" rtlCol="0">
            <a:spAutoFit/>
          </a:bodyPr>
          <a:lstStyle/>
          <a:p>
            <a:r>
              <a:rPr lang="pt-BR" dirty="0"/>
              <a:t>Em 8 de fevereiro de 1985, foi lançado com sucesso, da base </a:t>
            </a:r>
            <a:r>
              <a:rPr lang="pt-BR" dirty="0" err="1"/>
              <a:t>Kourou</a:t>
            </a:r>
            <a:r>
              <a:rPr lang="pt-BR" dirty="0"/>
              <a:t>, na Guiana Francesa, o </a:t>
            </a:r>
            <a:r>
              <a:rPr lang="pt-BR" dirty="0" err="1"/>
              <a:t>Brasilsat</a:t>
            </a:r>
            <a:r>
              <a:rPr lang="pt-BR" dirty="0"/>
              <a:t> A1, primeiro satélite doméstico brasileiro</a:t>
            </a:r>
            <a:r>
              <a:rPr lang="pt-BR" dirty="0" smtClean="0"/>
              <a:t>.</a:t>
            </a:r>
          </a:p>
          <a:p>
            <a:r>
              <a:rPr lang="pt-BR" dirty="0"/>
              <a:t>No ano seguinte, em 28 de março de 1986, foi lançado o </a:t>
            </a:r>
            <a:r>
              <a:rPr lang="pt-BR" dirty="0" err="1"/>
              <a:t>Brasilsat</a:t>
            </a:r>
            <a:r>
              <a:rPr lang="pt-BR" dirty="0"/>
              <a:t> A2, segundo satélite doméstico brasileiro</a:t>
            </a:r>
            <a:r>
              <a:rPr lang="pt-BR" dirty="0" smtClean="0"/>
              <a:t>.</a:t>
            </a:r>
            <a:endParaRPr lang="pt-BR" dirty="0"/>
          </a:p>
        </p:txBody>
      </p:sp>
    </p:spTree>
    <p:extLst>
      <p:ext uri="{BB962C8B-B14F-4D97-AF65-F5344CB8AC3E}">
        <p14:creationId xmlns:p14="http://schemas.microsoft.com/office/powerpoint/2010/main" val="2307192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pt-BR" altLang="pt-BR" smtClean="0"/>
              <a:t>Histórico das Telecomunicações</a:t>
            </a:r>
          </a:p>
        </p:txBody>
      </p:sp>
      <p:sp>
        <p:nvSpPr>
          <p:cNvPr id="39939" name="Rectangle 3"/>
          <p:cNvSpPr>
            <a:spLocks noGrp="1" noChangeArrowheads="1"/>
          </p:cNvSpPr>
          <p:nvPr>
            <p:ph type="body" idx="1"/>
          </p:nvPr>
        </p:nvSpPr>
        <p:spPr/>
        <p:txBody>
          <a:bodyPr/>
          <a:lstStyle/>
          <a:p>
            <a:pPr eaLnBrk="1" hangingPunct="1"/>
            <a:r>
              <a:rPr lang="pt-BR" altLang="pt-BR" smtClean="0"/>
              <a:t>Telefonia Celular</a:t>
            </a:r>
          </a:p>
        </p:txBody>
      </p:sp>
      <p:pic>
        <p:nvPicPr>
          <p:cNvPr id="39940" name="Picture 4" descr="fig1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04864"/>
            <a:ext cx="5903913"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23528" y="5085184"/>
            <a:ext cx="8496944" cy="1477328"/>
          </a:xfrm>
          <a:prstGeom prst="rect">
            <a:avLst/>
          </a:prstGeom>
          <a:noFill/>
        </p:spPr>
        <p:txBody>
          <a:bodyPr wrap="square" rtlCol="0">
            <a:spAutoFit/>
          </a:bodyPr>
          <a:lstStyle/>
          <a:p>
            <a:r>
              <a:rPr lang="pt-BR" dirty="0"/>
              <a:t>A inauguração do primeiro sistema de telefonia celular  do Brasil  aconteceu no Rio de Janeiro em 30 de novembro de 1989.</a:t>
            </a:r>
          </a:p>
          <a:p>
            <a:r>
              <a:rPr lang="pt-BR" dirty="0"/>
              <a:t>Com a utilização em escala mundial do protocolo TCP/IP e da Word </a:t>
            </a:r>
            <a:r>
              <a:rPr lang="pt-BR" dirty="0" err="1"/>
              <a:t>Wide</a:t>
            </a:r>
            <a:r>
              <a:rPr lang="pt-BR" dirty="0"/>
              <a:t> Web (</a:t>
            </a:r>
            <a:r>
              <a:rPr lang="pt-BR" dirty="0" err="1"/>
              <a:t>www</a:t>
            </a:r>
            <a:r>
              <a:rPr lang="pt-BR" dirty="0"/>
              <a:t>), a Internet passou, em 1993,  a ter um crescimento explosivo. No final do ano o Brasil contava com  200 mil usuários da Internet. No mundo, já eram 15 milhões</a:t>
            </a:r>
            <a:r>
              <a:rPr lang="pt-BR" dirty="0" smtClean="0"/>
              <a:t>.</a:t>
            </a:r>
            <a:endParaRPr lang="pt-BR" dirty="0"/>
          </a:p>
        </p:txBody>
      </p:sp>
    </p:spTree>
    <p:extLst>
      <p:ext uri="{BB962C8B-B14F-4D97-AF65-F5344CB8AC3E}">
        <p14:creationId xmlns:p14="http://schemas.microsoft.com/office/powerpoint/2010/main" val="173831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Avaliação</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altLang="pt-BR" dirty="0" smtClean="0"/>
              <a:t>Nota final, NF = (P</a:t>
            </a:r>
            <a:r>
              <a:rPr lang="pt-BR" altLang="pt-BR" baseline="-25000" dirty="0" smtClean="0"/>
              <a:t>1</a:t>
            </a:r>
            <a:r>
              <a:rPr lang="pt-BR" altLang="pt-BR" dirty="0" smtClean="0"/>
              <a:t> + P</a:t>
            </a:r>
            <a:r>
              <a:rPr lang="pt-BR" altLang="pt-BR" baseline="-25000" dirty="0" smtClean="0"/>
              <a:t>2</a:t>
            </a:r>
            <a:r>
              <a:rPr lang="pt-BR" altLang="pt-BR" dirty="0" smtClean="0"/>
              <a:t>)/2 </a:t>
            </a:r>
          </a:p>
          <a:p>
            <a:pPr lvl="1"/>
            <a:r>
              <a:rPr lang="pt-BR" altLang="pt-BR" dirty="0" smtClean="0"/>
              <a:t>Provas serão sem consulta a qualquer mídia eletrônica ou material impresso ou manuscrito</a:t>
            </a:r>
          </a:p>
          <a:p>
            <a:pPr lvl="1"/>
            <a:r>
              <a:rPr lang="pt-BR" altLang="pt-BR" dirty="0" smtClean="0"/>
              <a:t>Não é permitido, durante as provas, o uso de qualquer dispositivo eletrônico</a:t>
            </a:r>
          </a:p>
          <a:p>
            <a:pPr lvl="1"/>
            <a:r>
              <a:rPr lang="pt-BR" altLang="pt-BR" dirty="0" smtClean="0"/>
              <a:t>Não é permitido qualquer tipo de comunicação entre alunos durante a prova</a:t>
            </a:r>
          </a:p>
          <a:p>
            <a:pPr lvl="1"/>
            <a:r>
              <a:rPr lang="pt-BR" altLang="pt-BR" dirty="0" smtClean="0"/>
              <a:t>Não </a:t>
            </a:r>
            <a:r>
              <a:rPr lang="pt-BR" altLang="pt-BR" dirty="0"/>
              <a:t>é permitida ida ao banheiro durante a </a:t>
            </a:r>
            <a:r>
              <a:rPr lang="pt-BR" altLang="pt-BR" dirty="0" smtClean="0"/>
              <a:t>prova</a:t>
            </a:r>
          </a:p>
          <a:p>
            <a:pPr lvl="1"/>
            <a:r>
              <a:rPr lang="pt-BR" altLang="pt-BR" dirty="0" smtClean="0"/>
              <a:t>As </a:t>
            </a:r>
            <a:r>
              <a:rPr lang="pt-BR" altLang="pt-BR" dirty="0"/>
              <a:t>respostas, legíveis, devem ser escritas a </a:t>
            </a:r>
            <a:r>
              <a:rPr lang="pt-BR" altLang="pt-BR" dirty="0" smtClean="0"/>
              <a:t>caneta (azul ou preta)</a:t>
            </a:r>
          </a:p>
          <a:p>
            <a:pPr lvl="1"/>
            <a:r>
              <a:rPr lang="pt-BR" altLang="pt-BR" dirty="0"/>
              <a:t>A folha com o enunciado das questões deve ser assinada e entregue junto à(s) folha(s) de </a:t>
            </a:r>
            <a:r>
              <a:rPr lang="pt-BR" altLang="pt-BR" dirty="0" smtClean="0"/>
              <a:t>respostas </a:t>
            </a:r>
            <a:r>
              <a:rPr lang="pt-BR" altLang="pt-BR" dirty="0"/>
              <a:t>e </a:t>
            </a:r>
            <a:r>
              <a:rPr lang="pt-BR" altLang="pt-BR" dirty="0" smtClean="0"/>
              <a:t>rascunho </a:t>
            </a:r>
          </a:p>
          <a:p>
            <a:r>
              <a:rPr lang="pt-BR" altLang="pt-BR" dirty="0" smtClean="0"/>
              <a:t>Não há prova substitutiva</a:t>
            </a:r>
          </a:p>
          <a:p>
            <a:pPr lvl="1"/>
            <a:endParaRPr lang="pt-BR" altLang="pt-BR"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169715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Histórico das Telecomunicações</a:t>
            </a: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Em 1995 o Brasil quebra o modelo monopolista de Telecomunicações. Este modelo predominou em todo o mundo, até mesmo nos EUA, cujo monopólio privado foi exercido pela AT&amp;T até 1984, enquanto que no resto do mundo predominava o monopólio estatal.  </a:t>
            </a:r>
          </a:p>
          <a:p>
            <a:r>
              <a:rPr lang="pt-BR" dirty="0"/>
              <a:t>Em 1996 é aprovada a Lei 9.295 (Lei específica ou Lei Mínima) que antecedeu a Lei Geral de telecomunicações (LGT) e abriu o mercado para os serviços de telefonia móvel da banda B, serviços via satélite, serviços limitados, </a:t>
            </a:r>
            <a:r>
              <a:rPr lang="pt-BR" dirty="0" err="1"/>
              <a:t>trunking</a:t>
            </a:r>
            <a:r>
              <a:rPr lang="pt-BR" dirty="0"/>
              <a:t>, </a:t>
            </a:r>
            <a:r>
              <a:rPr lang="pt-BR" dirty="0" err="1"/>
              <a:t>paging</a:t>
            </a:r>
            <a:r>
              <a:rPr lang="pt-BR" dirty="0"/>
              <a:t> e redes corporativas.  </a:t>
            </a:r>
          </a:p>
          <a:p>
            <a:r>
              <a:rPr lang="pt-BR" dirty="0"/>
              <a:t>Em 16 de julho de 1997 é aprovada a Lei 9.472, Lei Geral de Telecomunicações (LGT), que define as linhas gerais do novo modelo institucional e cria um órgão regulador independente, a Agência Nacional de Telecomunicações (Anatel).  </a:t>
            </a:r>
          </a:p>
          <a:p>
            <a:r>
              <a:rPr lang="pt-BR" dirty="0"/>
              <a:t>Em Julho de 1998 o governo federal privatizou o sistema Telebrás. </a:t>
            </a:r>
            <a:endParaRPr lang="pt-BR" dirty="0" smtClean="0"/>
          </a:p>
          <a:p>
            <a:r>
              <a:rPr lang="pt-BR" dirty="0"/>
              <a:t>Em 1998  o primeiro sistema de comunicação global via satélites de órbita baixa, o </a:t>
            </a:r>
            <a:r>
              <a:rPr lang="pt-BR" dirty="0" err="1"/>
              <a:t>Iridium</a:t>
            </a:r>
            <a:r>
              <a:rPr lang="pt-BR" dirty="0"/>
              <a:t>, começou a operar com um número de  adesão de clientes muito menor do que se esperava.     </a:t>
            </a:r>
          </a:p>
          <a:p>
            <a:r>
              <a:rPr lang="pt-BR" dirty="0"/>
              <a:t>Em março de 1999, o Brasil alcança 9 milhões de celulares, enquanto o mundo se aproxima de 250 milhões. </a:t>
            </a:r>
            <a:r>
              <a:rPr lang="pt-BR" dirty="0" smtClean="0"/>
              <a:t> </a:t>
            </a:r>
            <a:endParaRPr lang="pt-BR" dirty="0"/>
          </a:p>
          <a:p>
            <a:endParaRPr lang="pt-BR" dirty="0"/>
          </a:p>
        </p:txBody>
      </p:sp>
    </p:spTree>
    <p:extLst>
      <p:ext uri="{BB962C8B-B14F-4D97-AF65-F5344CB8AC3E}">
        <p14:creationId xmlns:p14="http://schemas.microsoft.com/office/powerpoint/2010/main" val="1372995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pt-BR" altLang="pt-BR" dirty="0" smtClean="0"/>
              <a:t>Histórico das Telecomunicações</a:t>
            </a:r>
          </a:p>
        </p:txBody>
      </p:sp>
      <p:sp>
        <p:nvSpPr>
          <p:cNvPr id="40963" name="Rectangle 3"/>
          <p:cNvSpPr>
            <a:spLocks noGrp="1" noChangeArrowheads="1"/>
          </p:cNvSpPr>
          <p:nvPr>
            <p:ph type="body" idx="1"/>
          </p:nvPr>
        </p:nvSpPr>
        <p:spPr/>
        <p:txBody>
          <a:bodyPr/>
          <a:lstStyle/>
          <a:p>
            <a:pPr eaLnBrk="1" hangingPunct="1"/>
            <a:r>
              <a:rPr lang="pt-BR" altLang="pt-BR" smtClean="0"/>
              <a:t>Crescimento da Internet</a:t>
            </a:r>
          </a:p>
        </p:txBody>
      </p:sp>
      <p:pic>
        <p:nvPicPr>
          <p:cNvPr id="40964" name="Picture 5" descr="fig1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81300"/>
            <a:ext cx="61928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5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smtClean="0"/>
              <a:t>O Presente e o Futuro</a:t>
            </a:r>
            <a:endParaRPr lang="pt-BR" dirty="0"/>
          </a:p>
        </p:txBody>
      </p:sp>
      <p:sp>
        <p:nvSpPr>
          <p:cNvPr id="3" name="Espaço Reservado para Conteúdo 2"/>
          <p:cNvSpPr>
            <a:spLocks noGrp="1"/>
          </p:cNvSpPr>
          <p:nvPr>
            <p:ph idx="1"/>
          </p:nvPr>
        </p:nvSpPr>
        <p:spPr/>
        <p:txBody>
          <a:bodyPr/>
          <a:lstStyle/>
          <a:p>
            <a:r>
              <a:rPr lang="pt-BR" dirty="0" err="1" smtClean="0"/>
              <a:t>sel</a:t>
            </a:r>
            <a:r>
              <a:rPr lang="pt-BR" dirty="0" smtClean="0"/>
              <a:t> 0385 e </a:t>
            </a:r>
            <a:r>
              <a:rPr lang="pt-BR" dirty="0" err="1" smtClean="0"/>
              <a:t>sel</a:t>
            </a:r>
            <a:r>
              <a:rPr lang="pt-BR" dirty="0" smtClean="0"/>
              <a:t> 0623: Serviços de Telecomunicações e Redes Faixa Larga</a:t>
            </a:r>
          </a:p>
          <a:p>
            <a:endParaRPr lang="pt-BR" dirty="0" smtClean="0"/>
          </a:p>
        </p:txBody>
      </p:sp>
    </p:spTree>
    <p:extLst>
      <p:ext uri="{BB962C8B-B14F-4D97-AF65-F5344CB8AC3E}">
        <p14:creationId xmlns:p14="http://schemas.microsoft.com/office/powerpoint/2010/main" val="3335448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a:t>O Presente </a:t>
            </a:r>
            <a:r>
              <a:rPr lang="pt-BR" altLang="pt-BR" dirty="0" smtClean="0"/>
              <a:t>- exemplo</a:t>
            </a:r>
            <a:endParaRPr lang="pt-BR" dirty="0"/>
          </a:p>
        </p:txBody>
      </p:sp>
      <p:sp>
        <p:nvSpPr>
          <p:cNvPr id="3" name="Espaço Reservado para Conteúdo 2"/>
          <p:cNvSpPr>
            <a:spLocks noGrp="1"/>
          </p:cNvSpPr>
          <p:nvPr>
            <p:ph idx="1"/>
          </p:nvPr>
        </p:nvSpPr>
        <p:spPr>
          <a:xfrm>
            <a:off x="457200" y="1600201"/>
            <a:ext cx="8229600" cy="3124944"/>
          </a:xfrm>
        </p:spPr>
        <p:txBody>
          <a:bodyPr>
            <a:normAutofit fontScale="77500" lnSpcReduction="20000"/>
          </a:bodyPr>
          <a:lstStyle/>
          <a:p>
            <a:r>
              <a:rPr lang="pt-BR" dirty="0" smtClean="0"/>
              <a:t>Aplicações do Wi-Fi</a:t>
            </a:r>
          </a:p>
          <a:p>
            <a:pPr lvl="1"/>
            <a:r>
              <a:rPr lang="pt-BR" dirty="0" smtClean="0"/>
              <a:t>Wi-Fi </a:t>
            </a:r>
            <a:r>
              <a:rPr lang="pt-BR" dirty="0"/>
              <a:t>é a tecnologia de acesso à Internet sem fio predominante, usada em lares, escritórios e espaços públicos.</a:t>
            </a:r>
          </a:p>
          <a:p>
            <a:pPr lvl="1"/>
            <a:r>
              <a:rPr lang="pt-BR" dirty="0"/>
              <a:t>O Wi-Fi no lar agora conecta computadores, </a:t>
            </a:r>
            <a:r>
              <a:rPr lang="pt-BR" dirty="0" err="1"/>
              <a:t>tablets</a:t>
            </a:r>
            <a:r>
              <a:rPr lang="pt-BR" dirty="0"/>
              <a:t>, smartphones e uma série de dispositivos eletrônicos, como câmeras de vídeo, TVs e termostatos. </a:t>
            </a:r>
            <a:endParaRPr lang="pt-BR" dirty="0" smtClean="0"/>
          </a:p>
          <a:p>
            <a:pPr lvl="1"/>
            <a:r>
              <a:rPr lang="pt-BR" dirty="0" smtClean="0"/>
              <a:t>O </a:t>
            </a:r>
            <a:r>
              <a:rPr lang="pt-BR" dirty="0"/>
              <a:t>Wi-Fi na empresa tornou-se um meio essencial para aumentar a produtividade do trabalhador e a eficácia da rede. </a:t>
            </a:r>
            <a:endParaRPr lang="pt-BR" dirty="0" smtClean="0"/>
          </a:p>
          <a:p>
            <a:pPr lvl="1"/>
            <a:r>
              <a:rPr lang="pt-BR" dirty="0"/>
              <a:t>O</a:t>
            </a:r>
            <a:r>
              <a:rPr lang="pt-BR" dirty="0" smtClean="0"/>
              <a:t>s </a:t>
            </a:r>
            <a:r>
              <a:rPr lang="pt-BR" i="1" dirty="0" err="1"/>
              <a:t>hotspots</a:t>
            </a:r>
            <a:r>
              <a:rPr lang="pt-BR" dirty="0"/>
              <a:t> públicos do Wi-Fi expandiram-se </a:t>
            </a:r>
            <a:r>
              <a:rPr lang="pt-BR" dirty="0" smtClean="0"/>
              <a:t>enormemente para </a:t>
            </a:r>
            <a:r>
              <a:rPr lang="pt-BR" dirty="0"/>
              <a:t>fornecer acesso gratuito à Internet nos locais públicos.</a:t>
            </a:r>
          </a:p>
        </p:txBody>
      </p:sp>
      <p:pic>
        <p:nvPicPr>
          <p:cNvPr id="7" name="Picture 2" descr="Image result for wi-fi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797152"/>
            <a:ext cx="3311352" cy="186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64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Presente e o Futuro - exemplo</a:t>
            </a:r>
            <a:endParaRPr lang="pt-BR" dirty="0"/>
          </a:p>
        </p:txBody>
      </p:sp>
      <p:sp>
        <p:nvSpPr>
          <p:cNvPr id="3" name="Espaço Reservado para Conteúdo 2"/>
          <p:cNvSpPr>
            <a:spLocks noGrp="1"/>
          </p:cNvSpPr>
          <p:nvPr>
            <p:ph idx="1"/>
          </p:nvPr>
        </p:nvSpPr>
        <p:spPr/>
        <p:txBody>
          <a:bodyPr/>
          <a:lstStyle/>
          <a:p>
            <a:r>
              <a:rPr lang="pt-BR" dirty="0" smtClean="0"/>
              <a:t>Computação em Nuvem</a:t>
            </a:r>
            <a:endParaRPr lang="pt-B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59" y="2348880"/>
            <a:ext cx="277316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 result for cloud network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397" y="2346011"/>
            <a:ext cx="4800148" cy="2451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loud storag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819310"/>
            <a:ext cx="3631332" cy="175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84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5G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227451"/>
            <a:ext cx="2664296" cy="163054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smtClean="0"/>
              <a:t>O Presente e o Futuro - exemplo</a:t>
            </a:r>
            <a:endParaRPr lang="pt-BR" dirty="0"/>
          </a:p>
        </p:txBody>
      </p:sp>
      <p:sp>
        <p:nvSpPr>
          <p:cNvPr id="3" name="Espaço Reservado para Conteúdo 2"/>
          <p:cNvSpPr>
            <a:spLocks noGrp="1"/>
          </p:cNvSpPr>
          <p:nvPr>
            <p:ph idx="1"/>
          </p:nvPr>
        </p:nvSpPr>
        <p:spPr>
          <a:xfrm>
            <a:off x="457200" y="1600200"/>
            <a:ext cx="8229600" cy="3989039"/>
          </a:xfrm>
        </p:spPr>
        <p:txBody>
          <a:bodyPr>
            <a:normAutofit fontScale="70000" lnSpcReduction="20000"/>
          </a:bodyPr>
          <a:lstStyle/>
          <a:p>
            <a:r>
              <a:rPr lang="pt-BR" dirty="0" smtClean="0"/>
              <a:t>4G-5G</a:t>
            </a:r>
          </a:p>
          <a:p>
            <a:pPr lvl="1"/>
            <a:r>
              <a:rPr lang="pt-BR" dirty="0"/>
              <a:t>Tecnologias 5G são uma área de pesquisa ativa. Até 2020, as enormes quantidades de tráfego de dados geradas por </a:t>
            </a:r>
            <a:r>
              <a:rPr lang="pt-BR" dirty="0" err="1"/>
              <a:t>tablets</a:t>
            </a:r>
            <a:r>
              <a:rPr lang="pt-BR" dirty="0"/>
              <a:t> e smartphones crescerão por uma quantidade de tráfego igualmente grande, e talvez muito maior, em função da Internet das </a:t>
            </a:r>
            <a:r>
              <a:rPr lang="pt-BR" i="1" dirty="0"/>
              <a:t>coisas</a:t>
            </a:r>
            <a:r>
              <a:rPr lang="pt-BR" dirty="0"/>
              <a:t>, que incluem sapatos, relógios, eletrodomésticos, carros, termostatos, fechaduras de portas , e muito mais.</a:t>
            </a:r>
          </a:p>
          <a:p>
            <a:pPr lvl="1"/>
            <a:r>
              <a:rPr lang="pt-BR" dirty="0"/>
              <a:t>Com 4G, podemos ter atingido um ponto de retornos decrescentes em termos de eficiência da rede. Haverá melhorias incrementais no futuro, mas um aumento significativo na eficiência de transmissão parece improvável.</a:t>
            </a:r>
          </a:p>
          <a:p>
            <a:pPr lvl="1"/>
            <a:r>
              <a:rPr lang="pt-BR" dirty="0"/>
              <a:t>Em vez disso, o foco para 5G será a construção de mais </a:t>
            </a:r>
            <a:r>
              <a:rPr lang="pt-BR" dirty="0">
                <a:effectLst>
                  <a:outerShdw blurRad="38100" dist="38100" dir="2700000" algn="tl">
                    <a:srgbClr val="000000">
                      <a:alpha val="43137"/>
                    </a:srgbClr>
                  </a:outerShdw>
                </a:effectLst>
              </a:rPr>
              <a:t>inteligência na rede</a:t>
            </a:r>
            <a:r>
              <a:rPr lang="pt-BR" dirty="0"/>
              <a:t>, para atender às demandas de qualidade do serviço por meio do uso dinâmico de prioridades, reconfiguração adaptativa da rede e outras técnicas de gerenciamento de rede.</a:t>
            </a:r>
          </a:p>
          <a:p>
            <a:endParaRPr lang="pt-BR" dirty="0"/>
          </a:p>
        </p:txBody>
      </p:sp>
    </p:spTree>
    <p:extLst>
      <p:ext uri="{BB962C8B-B14F-4D97-AF65-F5344CB8AC3E}">
        <p14:creationId xmlns:p14="http://schemas.microsoft.com/office/powerpoint/2010/main" val="4084330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Presente e o Futuro - exemplo</a:t>
            </a:r>
            <a:endParaRPr lang="pt-BR" dirty="0"/>
          </a:p>
        </p:txBody>
      </p:sp>
      <p:sp>
        <p:nvSpPr>
          <p:cNvPr id="3" name="Espaço Reservado para Conteúdo 2"/>
          <p:cNvSpPr>
            <a:spLocks noGrp="1"/>
          </p:cNvSpPr>
          <p:nvPr>
            <p:ph idx="1"/>
          </p:nvPr>
        </p:nvSpPr>
        <p:spPr>
          <a:xfrm>
            <a:off x="457200" y="1600201"/>
            <a:ext cx="8229600" cy="2404864"/>
          </a:xfrm>
        </p:spPr>
        <p:txBody>
          <a:bodyPr>
            <a:normAutofit fontScale="70000" lnSpcReduction="20000"/>
          </a:bodyPr>
          <a:lstStyle/>
          <a:p>
            <a:r>
              <a:rPr lang="pt-BR" dirty="0" smtClean="0"/>
              <a:t>Internet das Coisas </a:t>
            </a:r>
          </a:p>
          <a:p>
            <a:pPr lvl="1"/>
            <a:r>
              <a:rPr lang="pt-BR" dirty="0"/>
              <a:t>A Internet das coisas (</a:t>
            </a:r>
            <a:r>
              <a:rPr lang="pt-BR" dirty="0" err="1"/>
              <a:t>IoT</a:t>
            </a:r>
            <a:r>
              <a:rPr lang="pt-BR" dirty="0"/>
              <a:t>) é o último desenvolvimento na longa e contínua revolução da computação e das comunicações. </a:t>
            </a:r>
          </a:p>
          <a:p>
            <a:pPr lvl="1"/>
            <a:r>
              <a:rPr lang="pt-BR" dirty="0"/>
              <a:t>Mesmo compreendendo a natureza evolutiva das tecnologias, o tamanho, onipresença e potencial de influência sobre a vida cotidiana, negócios e governo oferecido pela Internet das coisas podem ser revolucionários a ponto de minimizarem o impacto já causado por tecnologias anteriores.</a:t>
            </a:r>
          </a:p>
          <a:p>
            <a:endParaRPr lang="pt-BR" dirty="0"/>
          </a:p>
        </p:txBody>
      </p:sp>
      <p:pic>
        <p:nvPicPr>
          <p:cNvPr id="9" name="Picture 2" descr="Image result for Io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4579269" cy="297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1. Introdução</a:t>
            </a:r>
            <a:endParaRPr lang="pt-BR" dirty="0"/>
          </a:p>
        </p:txBody>
      </p:sp>
    </p:spTree>
    <p:extLst>
      <p:ext uri="{BB962C8B-B14F-4D97-AF65-F5344CB8AC3E}">
        <p14:creationId xmlns:p14="http://schemas.microsoft.com/office/powerpoint/2010/main" val="116741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pt-BR" altLang="pt-BR" smtClean="0"/>
              <a:t>Comunicação Humana</a:t>
            </a:r>
          </a:p>
        </p:txBody>
      </p:sp>
      <p:sp>
        <p:nvSpPr>
          <p:cNvPr id="10243" name="Rectangle 3"/>
          <p:cNvSpPr>
            <a:spLocks noGrp="1" noChangeArrowheads="1"/>
          </p:cNvSpPr>
          <p:nvPr>
            <p:ph type="body" idx="1"/>
          </p:nvPr>
        </p:nvSpPr>
        <p:spPr/>
        <p:txBody>
          <a:bodyPr/>
          <a:lstStyle/>
          <a:p>
            <a:pPr eaLnBrk="1" hangingPunct="1"/>
            <a:r>
              <a:rPr lang="pt-BR" altLang="pt-BR" sz="2500" smtClean="0"/>
              <a:t>A comunicação humana é um processo que envolve a troca de informações, e utiliza os sistemas simbólicos como suporte para este fim. Estão envolvidos neste processo uma infinidade de maneiras de se comunicar</a:t>
            </a:r>
          </a:p>
          <a:p>
            <a:pPr lvl="1" eaLnBrk="1" hangingPunct="1"/>
            <a:r>
              <a:rPr lang="pt-BR" altLang="pt-BR" sz="2100" smtClean="0"/>
              <a:t>Duas pessoas tendo uma conversa face-a-face através de gestos com as mãos, ou de mensagens enviadas pela Internet, ou da fala, ou da escrita, ou... interagem entre si e efetuam algum tipo de troca informacional.</a:t>
            </a:r>
          </a:p>
        </p:txBody>
      </p:sp>
      <p:pic>
        <p:nvPicPr>
          <p:cNvPr id="35842" name="Picture 2" descr="Image result for comunicação imag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35996"/>
            <a:ext cx="328271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1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comunicação imag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01826"/>
            <a:ext cx="6533456" cy="2744052"/>
          </a:xfrm>
          <a:prstGeom prst="rect">
            <a:avLst/>
          </a:prstGeom>
          <a:noFill/>
          <a:extLst>
            <a:ext uri="{909E8E84-426E-40DD-AFC4-6F175D3DCCD1}">
              <a14:hiddenFill xmlns:a14="http://schemas.microsoft.com/office/drawing/2010/main">
                <a:solidFill>
                  <a:srgbClr val="FFFFFF"/>
                </a:solidFill>
              </a14:hiddenFill>
            </a:ext>
          </a:extLst>
        </p:spPr>
      </p:pic>
      <p:sp>
        <p:nvSpPr>
          <p:cNvPr id="11266" name="Título 1"/>
          <p:cNvSpPr>
            <a:spLocks noGrp="1"/>
          </p:cNvSpPr>
          <p:nvPr>
            <p:ph type="title"/>
          </p:nvPr>
        </p:nvSpPr>
        <p:spPr/>
        <p:txBody>
          <a:bodyPr/>
          <a:lstStyle/>
          <a:p>
            <a:r>
              <a:rPr lang="pt-BR" altLang="pt-BR" smtClean="0"/>
              <a:t>O processo de comunicação</a:t>
            </a:r>
          </a:p>
        </p:txBody>
      </p:sp>
      <p:sp>
        <p:nvSpPr>
          <p:cNvPr id="11267" name="Espaço Reservado para Conteúdo 2"/>
          <p:cNvSpPr>
            <a:spLocks noGrp="1"/>
          </p:cNvSpPr>
          <p:nvPr>
            <p:ph idx="1"/>
          </p:nvPr>
        </p:nvSpPr>
        <p:spPr>
          <a:xfrm>
            <a:off x="457200" y="1600201"/>
            <a:ext cx="8229600" cy="2764903"/>
          </a:xfrm>
        </p:spPr>
        <p:txBody>
          <a:bodyPr>
            <a:normAutofit fontScale="92500" lnSpcReduction="10000"/>
          </a:bodyPr>
          <a:lstStyle/>
          <a:p>
            <a:r>
              <a:rPr lang="pt-BR" altLang="pt-BR" dirty="0" smtClean="0"/>
              <a:t>O termo comunicação engloba uma área muito ampla e abarca um grande número de campos de estudo, variando desde a utilização de símbolos até as implicações e efeitos sociais.</a:t>
            </a:r>
          </a:p>
          <a:p>
            <a:r>
              <a:rPr lang="pt-BR" altLang="pt-BR" dirty="0" smtClean="0"/>
              <a:t>Para nós, comunicação se restringirá à transmissão de informação de um ponto a outro.</a:t>
            </a:r>
          </a:p>
        </p:txBody>
      </p:sp>
    </p:spTree>
    <p:extLst>
      <p:ext uri="{BB962C8B-B14F-4D97-AF65-F5344CB8AC3E}">
        <p14:creationId xmlns:p14="http://schemas.microsoft.com/office/powerpoint/2010/main" val="272752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pt-BR" altLang="pt-BR" smtClean="0"/>
              <a:t>Comunicação</a:t>
            </a:r>
          </a:p>
        </p:txBody>
      </p:sp>
      <p:sp>
        <p:nvSpPr>
          <p:cNvPr id="466947" name="Rectangle 3"/>
          <p:cNvSpPr>
            <a:spLocks noGrp="1" noChangeArrowheads="1"/>
          </p:cNvSpPr>
          <p:nvPr>
            <p:ph type="body" idx="1"/>
          </p:nvPr>
        </p:nvSpPr>
        <p:spPr/>
        <p:txBody>
          <a:bodyPr/>
          <a:lstStyle/>
          <a:p>
            <a:pPr eaLnBrk="1" hangingPunct="1">
              <a:lnSpc>
                <a:spcPct val="80000"/>
              </a:lnSpc>
              <a:defRPr/>
            </a:pPr>
            <a:r>
              <a:rPr lang="pt-BR" sz="1900" b="1" smtClean="0"/>
              <a:t>Comunicação</a:t>
            </a:r>
            <a:r>
              <a:rPr lang="pt-BR" sz="1900" smtClean="0"/>
              <a:t> é um campo de conhecimento acadêmico que estuda os processos de comunicação humana. Entre as subdisciplinas da comunicação, incluem-se a </a:t>
            </a:r>
            <a:r>
              <a:rPr lang="pt-BR" sz="1900" smtClean="0">
                <a:solidFill>
                  <a:schemeClr val="tx2"/>
                </a:solidFill>
                <a:effectLst>
                  <a:outerShdw blurRad="38100" dist="38100" dir="2700000" algn="tl">
                    <a:srgbClr val="C0C0C0"/>
                  </a:outerShdw>
                </a:effectLst>
              </a:rPr>
              <a:t>teoria da informação</a:t>
            </a:r>
            <a:r>
              <a:rPr lang="pt-BR" sz="1900" smtClean="0"/>
              <a:t>, comunicação intrapessoal, comunicação interpessoal, marketing, propaganda, relações públicas, análise do discurso, </a:t>
            </a:r>
            <a:r>
              <a:rPr lang="pt-BR" sz="1900" smtClean="0">
                <a:solidFill>
                  <a:schemeClr val="tx2"/>
                </a:solidFill>
                <a:effectLst>
                  <a:outerShdw blurRad="38100" dist="38100" dir="2700000" algn="tl">
                    <a:srgbClr val="C0C0C0"/>
                  </a:outerShdw>
                </a:effectLst>
              </a:rPr>
              <a:t>telecomunicações</a:t>
            </a:r>
            <a:r>
              <a:rPr lang="pt-BR" sz="1900" smtClean="0"/>
              <a:t> e Jornalismo.</a:t>
            </a:r>
          </a:p>
          <a:p>
            <a:pPr eaLnBrk="1" hangingPunct="1">
              <a:lnSpc>
                <a:spcPct val="80000"/>
              </a:lnSpc>
              <a:defRPr/>
            </a:pPr>
            <a:r>
              <a:rPr lang="pt-BR" sz="1900" smtClean="0"/>
              <a:t>Também se entende a </a:t>
            </a:r>
            <a:r>
              <a:rPr lang="pt-BR" sz="1900" b="1" smtClean="0"/>
              <a:t>comunicação</a:t>
            </a:r>
            <a:r>
              <a:rPr lang="pt-BR" sz="1900" smtClean="0"/>
              <a:t> como o intercâmbio de informação entre sujeitos ou objetos. Deste ponto de vista, a comunicação inclui temas técnicos (por exemplo, a </a:t>
            </a:r>
            <a:r>
              <a:rPr lang="pt-BR" sz="1900" smtClean="0">
                <a:solidFill>
                  <a:schemeClr val="tx2"/>
                </a:solidFill>
                <a:effectLst>
                  <a:outerShdw blurRad="38100" dist="38100" dir="2700000" algn="tl">
                    <a:srgbClr val="C0C0C0"/>
                  </a:outerShdw>
                </a:effectLst>
              </a:rPr>
              <a:t>telecomunicação</a:t>
            </a:r>
            <a:r>
              <a:rPr lang="pt-BR" sz="1900" smtClean="0"/>
              <a:t>), biológicos (por exemplo, fisiologia, função e evolução) e sociais (por exemplo, jornalismo, relações públicas, publicidade, audiovisual e meios de comunicação de massa).</a:t>
            </a:r>
          </a:p>
        </p:txBody>
      </p:sp>
      <p:pic>
        <p:nvPicPr>
          <p:cNvPr id="33794" name="Picture 2" descr="Image result for teoria da informação imag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93096"/>
            <a:ext cx="468229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4624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5160</Words>
  <Application>Microsoft Office PowerPoint</Application>
  <PresentationFormat>Apresentação na tela (4:3)</PresentationFormat>
  <Paragraphs>261</Paragraphs>
  <Slides>56</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56</vt:i4>
      </vt:variant>
    </vt:vector>
  </HeadingPairs>
  <TitlesOfParts>
    <vt:vector size="58" baseType="lpstr">
      <vt:lpstr>Tema do Office</vt:lpstr>
      <vt:lpstr>Clip</vt:lpstr>
      <vt:lpstr>SEL 360 e 616  Princípios de Comunicação</vt:lpstr>
      <vt:lpstr>Agenda - 1º semestre 2020</vt:lpstr>
      <vt:lpstr>Referências Bibliográficas</vt:lpstr>
      <vt:lpstr>Estrutura da Aula</vt:lpstr>
      <vt:lpstr>Avaliação</vt:lpstr>
      <vt:lpstr>1. Introdução</vt:lpstr>
      <vt:lpstr>Comunicação Humana</vt:lpstr>
      <vt:lpstr>O processo de comunicação</vt:lpstr>
      <vt:lpstr>Comunicação</vt:lpstr>
      <vt:lpstr>Comunicação com aparato técnico</vt:lpstr>
      <vt:lpstr>Telecomunicação</vt:lpstr>
      <vt:lpstr>Sistemas de Comunicação</vt:lpstr>
      <vt:lpstr>Sistemas de 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Histórico das Telecomunicações</vt:lpstr>
      <vt:lpstr>O Presente e o Futuro</vt:lpstr>
      <vt:lpstr>O Presente - exemplo</vt:lpstr>
      <vt:lpstr>O Presente e o Futuro - exemplo</vt:lpstr>
      <vt:lpstr>O Presente e o Futuro - exemplo</vt:lpstr>
      <vt:lpstr>O Presente e o Futuro - exemplo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dc:creator>
  <cp:lastModifiedBy>Monica de Lacerda Rocha</cp:lastModifiedBy>
  <cp:revision>152</cp:revision>
  <dcterms:created xsi:type="dcterms:W3CDTF">2018-02-21T13:16:23Z</dcterms:created>
  <dcterms:modified xsi:type="dcterms:W3CDTF">2020-04-07T22:41:29Z</dcterms:modified>
</cp:coreProperties>
</file>