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handoutMasterIdLst>
    <p:handoutMasterId r:id="rId98"/>
  </p:handoutMasterIdLst>
  <p:sldIdLst>
    <p:sldId id="468" r:id="rId2"/>
    <p:sldId id="354" r:id="rId3"/>
    <p:sldId id="475" r:id="rId4"/>
    <p:sldId id="473" r:id="rId5"/>
    <p:sldId id="565" r:id="rId6"/>
    <p:sldId id="476" r:id="rId7"/>
    <p:sldId id="477" r:id="rId8"/>
    <p:sldId id="566" r:id="rId9"/>
    <p:sldId id="479" r:id="rId10"/>
    <p:sldId id="480" r:id="rId11"/>
    <p:sldId id="481" r:id="rId12"/>
    <p:sldId id="482" r:id="rId13"/>
    <p:sldId id="483" r:id="rId14"/>
    <p:sldId id="484" r:id="rId15"/>
    <p:sldId id="485" r:id="rId16"/>
    <p:sldId id="486" r:id="rId17"/>
    <p:sldId id="487" r:id="rId18"/>
    <p:sldId id="488" r:id="rId19"/>
    <p:sldId id="489" r:id="rId20"/>
    <p:sldId id="490" r:id="rId21"/>
    <p:sldId id="491" r:id="rId22"/>
    <p:sldId id="492" r:id="rId23"/>
    <p:sldId id="493" r:id="rId24"/>
    <p:sldId id="494" r:id="rId25"/>
    <p:sldId id="495" r:id="rId26"/>
    <p:sldId id="496" r:id="rId27"/>
    <p:sldId id="497" r:id="rId28"/>
    <p:sldId id="498" r:id="rId29"/>
    <p:sldId id="499" r:id="rId30"/>
    <p:sldId id="500" r:id="rId31"/>
    <p:sldId id="501" r:id="rId32"/>
    <p:sldId id="502" r:id="rId33"/>
    <p:sldId id="503" r:id="rId34"/>
    <p:sldId id="504" r:id="rId35"/>
    <p:sldId id="505" r:id="rId36"/>
    <p:sldId id="506" r:id="rId37"/>
    <p:sldId id="507" r:id="rId38"/>
    <p:sldId id="508" r:id="rId39"/>
    <p:sldId id="509" r:id="rId40"/>
    <p:sldId id="510" r:id="rId41"/>
    <p:sldId id="511" r:id="rId42"/>
    <p:sldId id="512" r:id="rId43"/>
    <p:sldId id="513" r:id="rId44"/>
    <p:sldId id="514" r:id="rId45"/>
    <p:sldId id="515" r:id="rId46"/>
    <p:sldId id="516" r:id="rId47"/>
    <p:sldId id="517" r:id="rId48"/>
    <p:sldId id="518" r:id="rId49"/>
    <p:sldId id="519" r:id="rId50"/>
    <p:sldId id="520" r:id="rId51"/>
    <p:sldId id="521" r:id="rId52"/>
    <p:sldId id="522" r:id="rId53"/>
    <p:sldId id="523" r:id="rId54"/>
    <p:sldId id="524" r:id="rId55"/>
    <p:sldId id="525" r:id="rId56"/>
    <p:sldId id="526" r:id="rId57"/>
    <p:sldId id="527" r:id="rId58"/>
    <p:sldId id="528" r:id="rId59"/>
    <p:sldId id="529" r:id="rId60"/>
    <p:sldId id="530" r:id="rId61"/>
    <p:sldId id="531" r:id="rId62"/>
    <p:sldId id="532" r:id="rId63"/>
    <p:sldId id="533" r:id="rId64"/>
    <p:sldId id="534" r:id="rId65"/>
    <p:sldId id="535" r:id="rId66"/>
    <p:sldId id="536" r:id="rId67"/>
    <p:sldId id="537" r:id="rId68"/>
    <p:sldId id="538" r:id="rId69"/>
    <p:sldId id="539" r:id="rId70"/>
    <p:sldId id="540" r:id="rId71"/>
    <p:sldId id="541" r:id="rId72"/>
    <p:sldId id="542" r:id="rId73"/>
    <p:sldId id="543" r:id="rId74"/>
    <p:sldId id="544" r:id="rId75"/>
    <p:sldId id="545" r:id="rId76"/>
    <p:sldId id="546" r:id="rId77"/>
    <p:sldId id="547" r:id="rId78"/>
    <p:sldId id="548" r:id="rId79"/>
    <p:sldId id="549" r:id="rId80"/>
    <p:sldId id="550" r:id="rId81"/>
    <p:sldId id="551" r:id="rId82"/>
    <p:sldId id="552" r:id="rId83"/>
    <p:sldId id="553" r:id="rId84"/>
    <p:sldId id="554" r:id="rId85"/>
    <p:sldId id="555" r:id="rId86"/>
    <p:sldId id="556" r:id="rId87"/>
    <p:sldId id="557" r:id="rId88"/>
    <p:sldId id="558" r:id="rId89"/>
    <p:sldId id="559" r:id="rId90"/>
    <p:sldId id="560" r:id="rId91"/>
    <p:sldId id="561" r:id="rId92"/>
    <p:sldId id="562" r:id="rId93"/>
    <p:sldId id="563" r:id="rId94"/>
    <p:sldId id="564" r:id="rId95"/>
    <p:sldId id="356" r:id="rId96"/>
  </p:sldIdLst>
  <p:sldSz cx="9144000" cy="6858000" type="screen4x3"/>
  <p:notesSz cx="6858000" cy="9144000"/>
  <p:defaultTextStyle>
    <a:defPPr>
      <a:defRPr lang="pt-PT"/>
    </a:defPPr>
    <a:lvl1pPr algn="l" rtl="0" fontAlgn="base">
      <a:spcBef>
        <a:spcPct val="0"/>
      </a:spcBef>
      <a:spcAft>
        <a:spcPct val="0"/>
      </a:spcAft>
      <a:defRPr sz="4800" b="1" kern="1200">
        <a:solidFill>
          <a:schemeClr val="tx1"/>
        </a:solidFill>
        <a:latin typeface="Arial" charset="0"/>
        <a:ea typeface="+mn-ea"/>
        <a:cs typeface="+mn-cs"/>
      </a:defRPr>
    </a:lvl1pPr>
    <a:lvl2pPr marL="457200" algn="l" rtl="0" fontAlgn="base">
      <a:spcBef>
        <a:spcPct val="0"/>
      </a:spcBef>
      <a:spcAft>
        <a:spcPct val="0"/>
      </a:spcAft>
      <a:defRPr sz="4800" b="1" kern="1200">
        <a:solidFill>
          <a:schemeClr val="tx1"/>
        </a:solidFill>
        <a:latin typeface="Arial" charset="0"/>
        <a:ea typeface="+mn-ea"/>
        <a:cs typeface="+mn-cs"/>
      </a:defRPr>
    </a:lvl2pPr>
    <a:lvl3pPr marL="914400" algn="l" rtl="0" fontAlgn="base">
      <a:spcBef>
        <a:spcPct val="0"/>
      </a:spcBef>
      <a:spcAft>
        <a:spcPct val="0"/>
      </a:spcAft>
      <a:defRPr sz="4800" b="1" kern="1200">
        <a:solidFill>
          <a:schemeClr val="tx1"/>
        </a:solidFill>
        <a:latin typeface="Arial" charset="0"/>
        <a:ea typeface="+mn-ea"/>
        <a:cs typeface="+mn-cs"/>
      </a:defRPr>
    </a:lvl3pPr>
    <a:lvl4pPr marL="1371600" algn="l" rtl="0" fontAlgn="base">
      <a:spcBef>
        <a:spcPct val="0"/>
      </a:spcBef>
      <a:spcAft>
        <a:spcPct val="0"/>
      </a:spcAft>
      <a:defRPr sz="4800" b="1" kern="1200">
        <a:solidFill>
          <a:schemeClr val="tx1"/>
        </a:solidFill>
        <a:latin typeface="Arial" charset="0"/>
        <a:ea typeface="+mn-ea"/>
        <a:cs typeface="+mn-cs"/>
      </a:defRPr>
    </a:lvl4pPr>
    <a:lvl5pPr marL="1828800" algn="l" rtl="0" fontAlgn="base">
      <a:spcBef>
        <a:spcPct val="0"/>
      </a:spcBef>
      <a:spcAft>
        <a:spcPct val="0"/>
      </a:spcAft>
      <a:defRPr sz="4800" b="1" kern="1200">
        <a:solidFill>
          <a:schemeClr val="tx1"/>
        </a:solidFill>
        <a:latin typeface="Arial" charset="0"/>
        <a:ea typeface="+mn-ea"/>
        <a:cs typeface="+mn-cs"/>
      </a:defRPr>
    </a:lvl5pPr>
    <a:lvl6pPr marL="2286000" algn="l" defTabSz="914400" rtl="0" eaLnBrk="1" latinLnBrk="0" hangingPunct="1">
      <a:defRPr sz="4800" b="1" kern="1200">
        <a:solidFill>
          <a:schemeClr val="tx1"/>
        </a:solidFill>
        <a:latin typeface="Arial" charset="0"/>
        <a:ea typeface="+mn-ea"/>
        <a:cs typeface="+mn-cs"/>
      </a:defRPr>
    </a:lvl6pPr>
    <a:lvl7pPr marL="2743200" algn="l" defTabSz="914400" rtl="0" eaLnBrk="1" latinLnBrk="0" hangingPunct="1">
      <a:defRPr sz="4800" b="1" kern="1200">
        <a:solidFill>
          <a:schemeClr val="tx1"/>
        </a:solidFill>
        <a:latin typeface="Arial" charset="0"/>
        <a:ea typeface="+mn-ea"/>
        <a:cs typeface="+mn-cs"/>
      </a:defRPr>
    </a:lvl7pPr>
    <a:lvl8pPr marL="3200400" algn="l" defTabSz="914400" rtl="0" eaLnBrk="1" latinLnBrk="0" hangingPunct="1">
      <a:defRPr sz="4800" b="1" kern="1200">
        <a:solidFill>
          <a:schemeClr val="tx1"/>
        </a:solidFill>
        <a:latin typeface="Arial" charset="0"/>
        <a:ea typeface="+mn-ea"/>
        <a:cs typeface="+mn-cs"/>
      </a:defRPr>
    </a:lvl8pPr>
    <a:lvl9pPr marL="3657600" algn="l" defTabSz="914400" rtl="0" eaLnBrk="1" latinLnBrk="0" hangingPunct="1">
      <a:defRPr sz="48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932">
          <p15:clr>
            <a:srgbClr val="A4A3A4"/>
          </p15:clr>
        </p15:guide>
        <p15:guide id="2" pos="11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FF"/>
    <a:srgbClr val="99FF33"/>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8934" autoAdjust="0"/>
  </p:normalViewPr>
  <p:slideViewPr>
    <p:cSldViewPr snapToGrid="0" showGuides="1">
      <p:cViewPr varScale="1">
        <p:scale>
          <a:sx n="71" d="100"/>
          <a:sy n="71" d="100"/>
        </p:scale>
        <p:origin x="426" y="60"/>
      </p:cViewPr>
      <p:guideLst>
        <p:guide orient="horz" pos="1932"/>
        <p:guide pos="1165"/>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9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wmf"/><Relationship Id="rId4"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pt-PT"/>
          </a:p>
        </p:txBody>
      </p:sp>
      <p:sp>
        <p:nvSpPr>
          <p:cNvPr id="30723"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pt-PT"/>
          </a:p>
        </p:txBody>
      </p:sp>
      <p:sp>
        <p:nvSpPr>
          <p:cNvPr id="30724"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pt-PT"/>
          </a:p>
        </p:txBody>
      </p:sp>
      <p:sp>
        <p:nvSpPr>
          <p:cNvPr id="30725"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50A9272E-3858-4072-AC06-6A0FBCDE0EF0}" type="slidenum">
              <a:rPr lang="pt-PT"/>
              <a:pPr>
                <a:defRPr/>
              </a:pPr>
              <a:t>‹nº›</a:t>
            </a:fld>
            <a:endParaRPr lang="pt-PT"/>
          </a:p>
        </p:txBody>
      </p:sp>
    </p:spTree>
    <p:extLst>
      <p:ext uri="{BB962C8B-B14F-4D97-AF65-F5344CB8AC3E}">
        <p14:creationId xmlns:p14="http://schemas.microsoft.com/office/powerpoint/2010/main" val="2323809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pt-BR"/>
          </a:p>
        </p:txBody>
      </p:sp>
      <p:sp>
        <p:nvSpPr>
          <p:cNvPr id="768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pt-BR"/>
          </a:p>
        </p:txBody>
      </p:sp>
      <p:sp>
        <p:nvSpPr>
          <p:cNvPr id="99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pt-BR"/>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56A340BA-39D7-41E0-ACC1-14755A7E5AA4}" type="slidenum">
              <a:rPr lang="pt-BR"/>
              <a:pPr>
                <a:defRPr/>
              </a:pPr>
              <a:t>‹nº›</a:t>
            </a:fld>
            <a:endParaRPr lang="pt-BR"/>
          </a:p>
        </p:txBody>
      </p:sp>
    </p:spTree>
    <p:extLst>
      <p:ext uri="{BB962C8B-B14F-4D97-AF65-F5344CB8AC3E}">
        <p14:creationId xmlns:p14="http://schemas.microsoft.com/office/powerpoint/2010/main" val="3348394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D93509CA-D60C-460D-BBDA-1245CD6F6B5B}" type="slidenum">
              <a:rPr lang="pt-PT"/>
              <a:pPr>
                <a:defRPr/>
              </a:pPr>
              <a:t>‹nº›</a:t>
            </a:fld>
            <a:endParaRPr lang="pt-PT"/>
          </a:p>
        </p:txBody>
      </p:sp>
    </p:spTree>
    <p:extLst>
      <p:ext uri="{BB962C8B-B14F-4D97-AF65-F5344CB8AC3E}">
        <p14:creationId xmlns:p14="http://schemas.microsoft.com/office/powerpoint/2010/main" val="11241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CB582160-7F7D-475E-9DFF-5096BDE9FBD5}" type="slidenum">
              <a:rPr lang="pt-PT"/>
              <a:pPr>
                <a:defRPr/>
              </a:pPr>
              <a:t>‹nº›</a:t>
            </a:fld>
            <a:endParaRPr lang="pt-PT"/>
          </a:p>
        </p:txBody>
      </p:sp>
    </p:spTree>
    <p:extLst>
      <p:ext uri="{BB962C8B-B14F-4D97-AF65-F5344CB8AC3E}">
        <p14:creationId xmlns:p14="http://schemas.microsoft.com/office/powerpoint/2010/main" val="225594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DCCF4E1B-BD47-45EB-AC40-4F35673CF8C7}" type="slidenum">
              <a:rPr lang="pt-PT"/>
              <a:pPr>
                <a:defRPr/>
              </a:pPr>
              <a:t>‹nº›</a:t>
            </a:fld>
            <a:endParaRPr lang="pt-PT"/>
          </a:p>
        </p:txBody>
      </p:sp>
    </p:spTree>
    <p:extLst>
      <p:ext uri="{BB962C8B-B14F-4D97-AF65-F5344CB8AC3E}">
        <p14:creationId xmlns:p14="http://schemas.microsoft.com/office/powerpoint/2010/main" val="3078331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título mestre</a:t>
            </a:r>
            <a:endParaRPr lang="pt-BR"/>
          </a:p>
        </p:txBody>
      </p:sp>
      <p:sp>
        <p:nvSpPr>
          <p:cNvPr id="3" name="Espaço Reservado para Tabela 2"/>
          <p:cNvSpPr>
            <a:spLocks noGrp="1"/>
          </p:cNvSpPr>
          <p:nvPr>
            <p:ph type="tbl" idx="1"/>
          </p:nvPr>
        </p:nvSpPr>
        <p:spPr>
          <a:xfrm>
            <a:off x="685800" y="1981200"/>
            <a:ext cx="7772400" cy="4114800"/>
          </a:xfrm>
        </p:spPr>
        <p:txBody>
          <a:bodyPr/>
          <a:lstStyle/>
          <a:p>
            <a:pPr lvl="0"/>
            <a:endParaRPr lang="pt-B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250A3EF-61D0-4CC4-8CFB-FAEF96550384}" type="slidenum">
              <a:rPr lang="pt-PT"/>
              <a:pPr>
                <a:defRPr/>
              </a:pPr>
              <a:t>‹nº›</a:t>
            </a:fld>
            <a:endParaRPr lang="pt-PT"/>
          </a:p>
        </p:txBody>
      </p:sp>
    </p:spTree>
    <p:extLst>
      <p:ext uri="{BB962C8B-B14F-4D97-AF65-F5344CB8AC3E}">
        <p14:creationId xmlns:p14="http://schemas.microsoft.com/office/powerpoint/2010/main" val="3158568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título mestre</a:t>
            </a:r>
            <a:endParaRPr lang="pt-BR"/>
          </a:p>
        </p:txBody>
      </p:sp>
      <p:sp>
        <p:nvSpPr>
          <p:cNvPr id="3" name="Espaço Reservado para Texto 2"/>
          <p:cNvSpPr>
            <a:spLocks noGrp="1"/>
          </p:cNvSpPr>
          <p:nvPr>
            <p:ph type="body" sz="half" idx="1"/>
          </p:nvPr>
        </p:nvSpPr>
        <p:spPr>
          <a:xfrm>
            <a:off x="685800" y="1981200"/>
            <a:ext cx="3810000" cy="4114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055D6CB4-2ACD-42E2-B25F-7A1F74DF4588}" type="slidenum">
              <a:rPr lang="pt-PT"/>
              <a:pPr>
                <a:defRPr/>
              </a:pPr>
              <a:t>‹nº›</a:t>
            </a:fld>
            <a:endParaRPr lang="pt-PT"/>
          </a:p>
        </p:txBody>
      </p:sp>
    </p:spTree>
    <p:extLst>
      <p:ext uri="{BB962C8B-B14F-4D97-AF65-F5344CB8AC3E}">
        <p14:creationId xmlns:p14="http://schemas.microsoft.com/office/powerpoint/2010/main" val="360576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89450E4C-3EDE-4BAA-90C5-9A28529186CB}" type="slidenum">
              <a:rPr lang="pt-PT"/>
              <a:pPr>
                <a:defRPr/>
              </a:pPr>
              <a:t>‹nº›</a:t>
            </a:fld>
            <a:endParaRPr lang="pt-PT"/>
          </a:p>
        </p:txBody>
      </p:sp>
    </p:spTree>
    <p:extLst>
      <p:ext uri="{BB962C8B-B14F-4D97-AF65-F5344CB8AC3E}">
        <p14:creationId xmlns:p14="http://schemas.microsoft.com/office/powerpoint/2010/main" val="387149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3FE391E4-9CB5-4BB9-AF96-BD05068828EF}" type="slidenum">
              <a:rPr lang="pt-PT"/>
              <a:pPr>
                <a:defRPr/>
              </a:pPr>
              <a:t>‹nº›</a:t>
            </a:fld>
            <a:endParaRPr lang="pt-PT"/>
          </a:p>
        </p:txBody>
      </p:sp>
    </p:spTree>
    <p:extLst>
      <p:ext uri="{BB962C8B-B14F-4D97-AF65-F5344CB8AC3E}">
        <p14:creationId xmlns:p14="http://schemas.microsoft.com/office/powerpoint/2010/main" val="74835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2C195137-DBA1-4AAA-8F9A-1BEC23511BB0}" type="slidenum">
              <a:rPr lang="pt-PT"/>
              <a:pPr>
                <a:defRPr/>
              </a:pPr>
              <a:t>‹nº›</a:t>
            </a:fld>
            <a:endParaRPr lang="pt-PT"/>
          </a:p>
        </p:txBody>
      </p:sp>
    </p:spTree>
    <p:extLst>
      <p:ext uri="{BB962C8B-B14F-4D97-AF65-F5344CB8AC3E}">
        <p14:creationId xmlns:p14="http://schemas.microsoft.com/office/powerpoint/2010/main" val="412087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1AF3EBA9-46DA-4D0E-B3C1-602DBF95892E}" type="slidenum">
              <a:rPr lang="pt-PT"/>
              <a:pPr>
                <a:defRPr/>
              </a:pPr>
              <a:t>‹nº›</a:t>
            </a:fld>
            <a:endParaRPr lang="pt-PT"/>
          </a:p>
        </p:txBody>
      </p:sp>
    </p:spTree>
    <p:extLst>
      <p:ext uri="{BB962C8B-B14F-4D97-AF65-F5344CB8AC3E}">
        <p14:creationId xmlns:p14="http://schemas.microsoft.com/office/powerpoint/2010/main" val="255817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6FD5DA81-95AD-4794-9CEB-F55D591851FA}" type="slidenum">
              <a:rPr lang="pt-PT"/>
              <a:pPr>
                <a:defRPr/>
              </a:pPr>
              <a:t>‹nº›</a:t>
            </a:fld>
            <a:endParaRPr lang="pt-PT"/>
          </a:p>
        </p:txBody>
      </p:sp>
    </p:spTree>
    <p:extLst>
      <p:ext uri="{BB962C8B-B14F-4D97-AF65-F5344CB8AC3E}">
        <p14:creationId xmlns:p14="http://schemas.microsoft.com/office/powerpoint/2010/main" val="39148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E91CE023-4D3B-4C04-AD24-D19BF7662143}" type="slidenum">
              <a:rPr lang="pt-PT"/>
              <a:pPr>
                <a:defRPr/>
              </a:pPr>
              <a:t>‹nº›</a:t>
            </a:fld>
            <a:endParaRPr lang="pt-PT"/>
          </a:p>
        </p:txBody>
      </p:sp>
    </p:spTree>
    <p:extLst>
      <p:ext uri="{BB962C8B-B14F-4D97-AF65-F5344CB8AC3E}">
        <p14:creationId xmlns:p14="http://schemas.microsoft.com/office/powerpoint/2010/main" val="42116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524DB7E-D0CC-471C-868D-A140737909CC}" type="slidenum">
              <a:rPr lang="pt-PT"/>
              <a:pPr>
                <a:defRPr/>
              </a:pPr>
              <a:t>‹nº›</a:t>
            </a:fld>
            <a:endParaRPr lang="pt-PT"/>
          </a:p>
        </p:txBody>
      </p:sp>
    </p:spTree>
    <p:extLst>
      <p:ext uri="{BB962C8B-B14F-4D97-AF65-F5344CB8AC3E}">
        <p14:creationId xmlns:p14="http://schemas.microsoft.com/office/powerpoint/2010/main" val="149736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58F29037-9A23-493C-90D9-CA6AB3E49512}" type="slidenum">
              <a:rPr lang="pt-PT"/>
              <a:pPr>
                <a:defRPr/>
              </a:pPr>
              <a:t>‹nº›</a:t>
            </a:fld>
            <a:endParaRPr lang="pt-PT"/>
          </a:p>
        </p:txBody>
      </p:sp>
    </p:spTree>
    <p:extLst>
      <p:ext uri="{BB962C8B-B14F-4D97-AF65-F5344CB8AC3E}">
        <p14:creationId xmlns:p14="http://schemas.microsoft.com/office/powerpoint/2010/main" val="274928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PT"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PT" smtClean="0"/>
              <a:t>Clique para editar os estilos do texto mestre</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mn-lt"/>
              </a:defRPr>
            </a:lvl1pPr>
          </a:lstStyle>
          <a:p>
            <a:pPr>
              <a:defRPr/>
            </a:pPr>
            <a:endParaRPr lang="pt-P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mn-lt"/>
              </a:defRPr>
            </a:lvl1pPr>
          </a:lstStyle>
          <a:p>
            <a:pPr>
              <a:defRPr/>
            </a:pPr>
            <a:endParaRPr lang="pt-PT"/>
          </a:p>
        </p:txBody>
      </p:sp>
      <p:sp>
        <p:nvSpPr>
          <p:cNvPr id="1030" name="Rectangle 6"/>
          <p:cNvSpPr>
            <a:spLocks noGrp="1" noChangeArrowheads="1"/>
          </p:cNvSpPr>
          <p:nvPr>
            <p:ph type="sldNum" sz="quarter" idx="4"/>
          </p:nvPr>
        </p:nvSpPr>
        <p:spPr bwMode="auto">
          <a:xfrm>
            <a:off x="7235825" y="63817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solidFill>
                  <a:schemeClr val="folHlink"/>
                </a:solidFill>
                <a:latin typeface="+mn-lt"/>
              </a:defRPr>
            </a:lvl1pPr>
          </a:lstStyle>
          <a:p>
            <a:pPr>
              <a:defRPr/>
            </a:pPr>
            <a:fld id="{D135D562-AB9B-401E-9D8E-F5C215E56098}" type="slidenum">
              <a:rPr lang="pt-PT"/>
              <a:pPr>
                <a:defRPr/>
              </a:pPr>
              <a:t>‹nº›</a:t>
            </a:fld>
            <a:endParaRPr lang="pt-PT"/>
          </a:p>
        </p:txBody>
      </p:sp>
      <p:sp>
        <p:nvSpPr>
          <p:cNvPr id="1031" name="Rectangle 11"/>
          <p:cNvSpPr>
            <a:spLocks noChangeArrowheads="1"/>
          </p:cNvSpPr>
          <p:nvPr/>
        </p:nvSpPr>
        <p:spPr bwMode="auto">
          <a:xfrm>
            <a:off x="128588" y="63500"/>
            <a:ext cx="8826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800" b="0">
                <a:solidFill>
                  <a:srgbClr val="66FFFF"/>
                </a:solidFill>
                <a:latin typeface="Times New Roman" pitchFamily="18" charset="0"/>
              </a:rPr>
              <a:t>BACHA, C.J.C.; LIMA, R.A.S.  </a:t>
            </a:r>
            <a:r>
              <a:rPr lang="pt-BR" sz="1800" b="0" u="sng">
                <a:solidFill>
                  <a:srgbClr val="66FFFF"/>
                </a:solidFill>
                <a:latin typeface="Times New Roman" pitchFamily="18" charset="0"/>
              </a:rPr>
              <a:t>Macroeconomia</a:t>
            </a:r>
            <a:r>
              <a:rPr lang="pt-BR" sz="1800" b="0">
                <a:solidFill>
                  <a:srgbClr val="66FFFF"/>
                </a:solidFill>
                <a:latin typeface="Times New Roman" pitchFamily="18" charset="0"/>
              </a:rPr>
              <a:t>: Teorias e Aplicações à Economia Brasileira</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1.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3.bin"/><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4.emf"/><Relationship Id="rId5" Type="http://schemas.openxmlformats.org/officeDocument/2006/relationships/oleObject" Target="../embeddings/oleObject4.bin"/><Relationship Id="rId10" Type="http://schemas.openxmlformats.org/officeDocument/2006/relationships/oleObject" Target="../embeddings/oleObject7.bin"/><Relationship Id="rId4" Type="http://schemas.openxmlformats.org/officeDocument/2006/relationships/image" Target="../media/image1.wmf"/><Relationship Id="rId9" Type="http://schemas.openxmlformats.org/officeDocument/2006/relationships/image" Target="../media/image3.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9.bin"/><Relationship Id="rId4" Type="http://schemas.openxmlformats.org/officeDocument/2006/relationships/image" Target="../media/image1.w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emf"/></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emf"/></Relationships>
</file>

<file path=ppt/slides/_rels/slide8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emf"/><Relationship Id="rId5" Type="http://schemas.openxmlformats.org/officeDocument/2006/relationships/oleObject" Target="../embeddings/oleObject14.bin"/><Relationship Id="rId4" Type="http://schemas.openxmlformats.org/officeDocument/2006/relationships/image" Target="../media/image16.emf"/></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8.emf"/></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9.emf"/></Relationships>
</file>

<file path=ppt/slides/_rels/slide9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0.emf"/></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5"/>
          <p:cNvSpPr>
            <a:spLocks noGrp="1"/>
          </p:cNvSpPr>
          <p:nvPr>
            <p:ph type="sldNum" sz="quarter" idx="12"/>
          </p:nvPr>
        </p:nvSpPr>
        <p:spPr/>
        <p:txBody>
          <a:bodyPr/>
          <a:lstStyle/>
          <a:p>
            <a:pPr>
              <a:defRPr/>
            </a:pPr>
            <a:fld id="{5CC8A158-9579-492B-A624-9036B72D1BE2}" type="slidenum">
              <a:rPr lang="pt-PT"/>
              <a:pPr>
                <a:defRPr/>
              </a:pPr>
              <a:t>1</a:t>
            </a:fld>
            <a:endParaRPr lang="pt-PT"/>
          </a:p>
        </p:txBody>
      </p:sp>
      <p:sp>
        <p:nvSpPr>
          <p:cNvPr id="2051" name="Rectangle 2"/>
          <p:cNvSpPr>
            <a:spLocks noGrp="1" noChangeArrowheads="1"/>
          </p:cNvSpPr>
          <p:nvPr>
            <p:ph type="ctrTitle"/>
          </p:nvPr>
        </p:nvSpPr>
        <p:spPr>
          <a:xfrm>
            <a:off x="685800" y="2130425"/>
            <a:ext cx="7772400" cy="2451100"/>
          </a:xfrm>
        </p:spPr>
        <p:txBody>
          <a:bodyPr/>
          <a:lstStyle/>
          <a:p>
            <a:pPr eaLnBrk="1" hangingPunct="1"/>
            <a:r>
              <a:rPr lang="pt-BR" b="1" dirty="0" smtClean="0">
                <a:latin typeface="Arial" charset="0"/>
              </a:rPr>
              <a:t>Capítulo 12</a:t>
            </a:r>
            <a:br>
              <a:rPr lang="pt-BR" b="1" dirty="0" smtClean="0">
                <a:latin typeface="Arial" charset="0"/>
              </a:rPr>
            </a:br>
            <a:r>
              <a:rPr lang="pt-BR" b="1" dirty="0" smtClean="0">
                <a:latin typeface="Arial" charset="0"/>
              </a:rPr>
              <a:t>A Função Demanda de Moeda</a:t>
            </a:r>
            <a:endParaRPr lang="pt-BR" sz="4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 name="Espaço Reservado para Número de Slide 5"/>
          <p:cNvSpPr>
            <a:spLocks noGrp="1"/>
          </p:cNvSpPr>
          <p:nvPr>
            <p:ph type="sldNum" sz="quarter" idx="12"/>
          </p:nvPr>
        </p:nvSpPr>
        <p:spPr/>
        <p:txBody>
          <a:bodyPr/>
          <a:lstStyle/>
          <a:p>
            <a:pPr>
              <a:defRPr/>
            </a:pPr>
            <a:fld id="{B2041359-A9D7-4ED0-9A1F-9941BB51D4F3}" type="slidenum">
              <a:rPr lang="pt-PT"/>
              <a:pPr>
                <a:defRPr/>
              </a:pPr>
              <a:t>10</a:t>
            </a:fld>
            <a:endParaRPr lang="pt-PT"/>
          </a:p>
        </p:txBody>
      </p:sp>
      <p:sp>
        <p:nvSpPr>
          <p:cNvPr id="845826" name="Rectangle 2"/>
          <p:cNvSpPr>
            <a:spLocks noGrp="1" noChangeArrowheads="1"/>
          </p:cNvSpPr>
          <p:nvPr>
            <p:ph type="body" idx="1"/>
          </p:nvPr>
        </p:nvSpPr>
        <p:spPr>
          <a:xfrm>
            <a:off x="514350" y="1503363"/>
            <a:ext cx="8072438" cy="1412875"/>
          </a:xfrm>
        </p:spPr>
        <p:txBody>
          <a:bodyPr/>
          <a:lstStyle/>
          <a:p>
            <a:pPr marL="0" indent="0" eaLnBrk="1" hangingPunct="1">
              <a:buFontTx/>
              <a:buNone/>
            </a:pPr>
            <a:r>
              <a:rPr lang="pt-BR" sz="2800" smtClean="0">
                <a:latin typeface="Arial" charset="0"/>
              </a:rPr>
              <a:t>Considere um indivíduo </a:t>
            </a:r>
            <a:r>
              <a:rPr lang="pt-BR" sz="2800" b="1" smtClean="0">
                <a:latin typeface="Arial" charset="0"/>
              </a:rPr>
              <a:t>i</a:t>
            </a:r>
            <a:r>
              <a:rPr lang="pt-BR" sz="2800" smtClean="0">
                <a:latin typeface="Arial" charset="0"/>
              </a:rPr>
              <a:t> que recebe no início do mês R$ 300 e apresente os seguintes fluxos de gastos e encaixes:</a:t>
            </a:r>
          </a:p>
        </p:txBody>
      </p:sp>
      <p:sp>
        <p:nvSpPr>
          <p:cNvPr id="845827" name="Text Box 3"/>
          <p:cNvSpPr txBox="1">
            <a:spLocks noChangeArrowheads="1"/>
          </p:cNvSpPr>
          <p:nvPr/>
        </p:nvSpPr>
        <p:spPr bwMode="auto">
          <a:xfrm>
            <a:off x="520700" y="4141788"/>
            <a:ext cx="62261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400" b="0"/>
              <a:t>1  </a:t>
            </a:r>
            <a:r>
              <a:rPr lang="pt-BR" sz="1400" b="0">
                <a:solidFill>
                  <a:srgbClr val="FF9900"/>
                </a:solidFill>
              </a:rPr>
              <a:t>2</a:t>
            </a:r>
            <a:r>
              <a:rPr lang="pt-BR" sz="1400" b="0"/>
              <a:t>  3  </a:t>
            </a:r>
            <a:r>
              <a:rPr lang="pt-BR" sz="1400" b="0">
                <a:solidFill>
                  <a:srgbClr val="FF9900"/>
                </a:solidFill>
              </a:rPr>
              <a:t>4</a:t>
            </a:r>
            <a:r>
              <a:rPr lang="pt-BR" sz="1400" b="0"/>
              <a:t>  5 </a:t>
            </a:r>
            <a:r>
              <a:rPr lang="pt-BR" sz="1400" b="0">
                <a:solidFill>
                  <a:srgbClr val="FF9900"/>
                </a:solidFill>
              </a:rPr>
              <a:t> 6</a:t>
            </a:r>
            <a:r>
              <a:rPr lang="pt-BR" sz="1400" b="0"/>
              <a:t>  7 </a:t>
            </a:r>
            <a:r>
              <a:rPr lang="pt-BR" sz="1400" b="0">
                <a:solidFill>
                  <a:srgbClr val="FF9900"/>
                </a:solidFill>
              </a:rPr>
              <a:t> 8</a:t>
            </a:r>
            <a:r>
              <a:rPr lang="pt-BR" sz="1400" b="0"/>
              <a:t>  9  </a:t>
            </a:r>
            <a:r>
              <a:rPr lang="pt-BR" sz="1400" b="0">
                <a:solidFill>
                  <a:srgbClr val="FF9900"/>
                </a:solidFill>
              </a:rPr>
              <a:t>1</a:t>
            </a:r>
            <a:r>
              <a:rPr lang="pt-BR" sz="1400" b="0"/>
              <a:t>  1 </a:t>
            </a:r>
            <a:r>
              <a:rPr lang="pt-BR" sz="1400" b="0">
                <a:solidFill>
                  <a:srgbClr val="FF9900"/>
                </a:solidFill>
              </a:rPr>
              <a:t> 1</a:t>
            </a:r>
            <a:r>
              <a:rPr lang="pt-BR" sz="1400" b="0"/>
              <a:t>  1  </a:t>
            </a:r>
            <a:r>
              <a:rPr lang="pt-BR" sz="1400" b="0">
                <a:solidFill>
                  <a:srgbClr val="FF9900"/>
                </a:solidFill>
              </a:rPr>
              <a:t>1</a:t>
            </a:r>
            <a:r>
              <a:rPr lang="pt-BR" sz="1400" b="0"/>
              <a:t>  1 </a:t>
            </a:r>
            <a:r>
              <a:rPr lang="pt-BR" sz="1400" b="0">
                <a:solidFill>
                  <a:srgbClr val="FF9900"/>
                </a:solidFill>
              </a:rPr>
              <a:t> 1</a:t>
            </a:r>
            <a:r>
              <a:rPr lang="pt-BR" sz="1400" b="0"/>
              <a:t>  1 </a:t>
            </a:r>
            <a:r>
              <a:rPr lang="pt-BR" sz="1400" b="0">
                <a:solidFill>
                  <a:srgbClr val="FF9900"/>
                </a:solidFill>
              </a:rPr>
              <a:t> 1</a:t>
            </a:r>
            <a:r>
              <a:rPr lang="pt-BR" sz="1400" b="0"/>
              <a:t>  1 </a:t>
            </a:r>
            <a:r>
              <a:rPr lang="pt-BR" sz="1400" b="0">
                <a:solidFill>
                  <a:srgbClr val="FF9900"/>
                </a:solidFill>
              </a:rPr>
              <a:t> 2</a:t>
            </a:r>
            <a:r>
              <a:rPr lang="pt-BR" sz="1400" b="0"/>
              <a:t>  2  </a:t>
            </a:r>
            <a:r>
              <a:rPr lang="pt-BR" sz="1400" b="0">
                <a:solidFill>
                  <a:srgbClr val="FF9900"/>
                </a:solidFill>
              </a:rPr>
              <a:t>2</a:t>
            </a:r>
            <a:r>
              <a:rPr lang="pt-BR" sz="1400" b="0"/>
              <a:t>  2  </a:t>
            </a:r>
            <a:r>
              <a:rPr lang="pt-BR" sz="1400" b="0">
                <a:solidFill>
                  <a:srgbClr val="FF9900"/>
                </a:solidFill>
              </a:rPr>
              <a:t>2</a:t>
            </a:r>
            <a:r>
              <a:rPr lang="pt-BR" sz="1400" b="0"/>
              <a:t>  2 </a:t>
            </a:r>
            <a:r>
              <a:rPr lang="pt-BR" sz="1400" b="0">
                <a:solidFill>
                  <a:srgbClr val="FF9900"/>
                </a:solidFill>
              </a:rPr>
              <a:t> 2 </a:t>
            </a:r>
            <a:r>
              <a:rPr lang="pt-BR" sz="1400" b="0"/>
              <a:t> 2  </a:t>
            </a:r>
            <a:r>
              <a:rPr lang="pt-BR" sz="1400" b="0">
                <a:solidFill>
                  <a:srgbClr val="FF9900"/>
                </a:solidFill>
              </a:rPr>
              <a:t>2 </a:t>
            </a:r>
            <a:r>
              <a:rPr lang="pt-BR" sz="1400" b="0"/>
              <a:t> 2  </a:t>
            </a:r>
            <a:r>
              <a:rPr lang="pt-BR" sz="1400" b="0">
                <a:solidFill>
                  <a:srgbClr val="FF9900"/>
                </a:solidFill>
              </a:rPr>
              <a:t>3</a:t>
            </a:r>
          </a:p>
          <a:p>
            <a:pPr>
              <a:spcBef>
                <a:spcPct val="15000"/>
              </a:spcBef>
            </a:pPr>
            <a:r>
              <a:rPr lang="pt-BR" sz="1400" b="0"/>
              <a:t>	                 </a:t>
            </a:r>
            <a:r>
              <a:rPr lang="pt-BR" sz="1400" b="0">
                <a:solidFill>
                  <a:srgbClr val="FF9900"/>
                </a:solidFill>
              </a:rPr>
              <a:t> 0</a:t>
            </a:r>
            <a:r>
              <a:rPr lang="pt-BR" sz="1400" b="0"/>
              <a:t>  1  </a:t>
            </a:r>
            <a:r>
              <a:rPr lang="pt-BR" sz="1400" b="0">
                <a:solidFill>
                  <a:srgbClr val="FF9900"/>
                </a:solidFill>
              </a:rPr>
              <a:t>2</a:t>
            </a:r>
            <a:r>
              <a:rPr lang="pt-BR" sz="1400" b="0"/>
              <a:t>  3  </a:t>
            </a:r>
            <a:r>
              <a:rPr lang="pt-BR" sz="1400" b="0">
                <a:solidFill>
                  <a:srgbClr val="FF9900"/>
                </a:solidFill>
              </a:rPr>
              <a:t>4 </a:t>
            </a:r>
            <a:r>
              <a:rPr lang="pt-BR" sz="1400" b="0"/>
              <a:t> 5  </a:t>
            </a:r>
            <a:r>
              <a:rPr lang="pt-BR" sz="1400" b="0">
                <a:solidFill>
                  <a:srgbClr val="FF9900"/>
                </a:solidFill>
              </a:rPr>
              <a:t>6 </a:t>
            </a:r>
            <a:r>
              <a:rPr lang="pt-BR" sz="1400" b="0"/>
              <a:t> 7 </a:t>
            </a:r>
            <a:r>
              <a:rPr lang="pt-BR" sz="1400" b="0">
                <a:solidFill>
                  <a:srgbClr val="FF9900"/>
                </a:solidFill>
              </a:rPr>
              <a:t> 8</a:t>
            </a:r>
            <a:r>
              <a:rPr lang="pt-BR" sz="1400" b="0"/>
              <a:t>  9  </a:t>
            </a:r>
            <a:r>
              <a:rPr lang="pt-BR" sz="1400" b="0">
                <a:solidFill>
                  <a:srgbClr val="FF9900"/>
                </a:solidFill>
              </a:rPr>
              <a:t>0</a:t>
            </a:r>
            <a:r>
              <a:rPr lang="pt-BR" sz="1400" b="0"/>
              <a:t>  1  </a:t>
            </a:r>
            <a:r>
              <a:rPr lang="pt-BR" sz="1400" b="0">
                <a:solidFill>
                  <a:srgbClr val="FF9900"/>
                </a:solidFill>
              </a:rPr>
              <a:t>2 </a:t>
            </a:r>
            <a:r>
              <a:rPr lang="pt-BR" sz="1400" b="0"/>
              <a:t> 3 </a:t>
            </a:r>
            <a:r>
              <a:rPr lang="pt-BR" sz="1400" b="0">
                <a:solidFill>
                  <a:srgbClr val="FF9900"/>
                </a:solidFill>
              </a:rPr>
              <a:t> 4</a:t>
            </a:r>
            <a:r>
              <a:rPr lang="pt-BR" sz="1400" b="0"/>
              <a:t>  5 </a:t>
            </a:r>
            <a:r>
              <a:rPr lang="pt-BR" sz="1400" b="0">
                <a:solidFill>
                  <a:srgbClr val="FF9900"/>
                </a:solidFill>
              </a:rPr>
              <a:t> 6</a:t>
            </a:r>
            <a:r>
              <a:rPr lang="pt-BR" sz="1400" b="0"/>
              <a:t>  7 </a:t>
            </a:r>
            <a:r>
              <a:rPr lang="pt-BR" sz="1400" b="0">
                <a:solidFill>
                  <a:srgbClr val="FF9900"/>
                </a:solidFill>
              </a:rPr>
              <a:t> 8</a:t>
            </a:r>
            <a:r>
              <a:rPr lang="pt-BR" sz="1400" b="0"/>
              <a:t>  9  </a:t>
            </a:r>
            <a:r>
              <a:rPr lang="pt-BR" sz="1400" b="0">
                <a:solidFill>
                  <a:srgbClr val="FF9900"/>
                </a:solidFill>
              </a:rPr>
              <a:t>0</a:t>
            </a:r>
            <a:r>
              <a:rPr lang="pt-BR" sz="1400" b="0"/>
              <a:t>    </a:t>
            </a:r>
          </a:p>
        </p:txBody>
      </p:sp>
      <p:sp>
        <p:nvSpPr>
          <p:cNvPr id="845828" name="Text Box 4"/>
          <p:cNvSpPr txBox="1">
            <a:spLocks noChangeArrowheads="1"/>
          </p:cNvSpPr>
          <p:nvPr/>
        </p:nvSpPr>
        <p:spPr bwMode="auto">
          <a:xfrm>
            <a:off x="7029450" y="3157538"/>
            <a:ext cx="16573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t>Fluxo de Gastos</a:t>
            </a:r>
          </a:p>
        </p:txBody>
      </p:sp>
      <p:sp>
        <p:nvSpPr>
          <p:cNvPr id="845829" name="Text Box 5"/>
          <p:cNvSpPr txBox="1">
            <a:spLocks noChangeArrowheads="1"/>
          </p:cNvSpPr>
          <p:nvPr/>
        </p:nvSpPr>
        <p:spPr bwMode="auto">
          <a:xfrm>
            <a:off x="7067550" y="4529138"/>
            <a:ext cx="16573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t>Encaixes de Moeda</a:t>
            </a:r>
          </a:p>
        </p:txBody>
      </p:sp>
      <p:sp>
        <p:nvSpPr>
          <p:cNvPr id="845830" name="Line 6"/>
          <p:cNvSpPr>
            <a:spLocks noChangeShapeType="1"/>
          </p:cNvSpPr>
          <p:nvPr/>
        </p:nvSpPr>
        <p:spPr bwMode="auto">
          <a:xfrm>
            <a:off x="647700" y="4129088"/>
            <a:ext cx="59055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31" name="Line 7"/>
          <p:cNvSpPr>
            <a:spLocks noChangeShapeType="1"/>
          </p:cNvSpPr>
          <p:nvPr/>
        </p:nvSpPr>
        <p:spPr bwMode="auto">
          <a:xfrm flipV="1">
            <a:off x="1060450" y="3976688"/>
            <a:ext cx="0" cy="146050"/>
          </a:xfrm>
          <a:prstGeom prst="line">
            <a:avLst/>
          </a:prstGeom>
          <a:noFill/>
          <a:ln w="19050">
            <a:solidFill>
              <a:srgbClr val="99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32" name="Text Box 8"/>
          <p:cNvSpPr txBox="1">
            <a:spLocks noChangeArrowheads="1"/>
          </p:cNvSpPr>
          <p:nvPr/>
        </p:nvSpPr>
        <p:spPr bwMode="auto">
          <a:xfrm>
            <a:off x="866775" y="3694113"/>
            <a:ext cx="460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600" b="0">
                <a:solidFill>
                  <a:srgbClr val="99FF66"/>
                </a:solidFill>
              </a:rPr>
              <a:t>20</a:t>
            </a:r>
          </a:p>
        </p:txBody>
      </p:sp>
      <p:sp>
        <p:nvSpPr>
          <p:cNvPr id="845833" name="Line 9"/>
          <p:cNvSpPr>
            <a:spLocks noChangeShapeType="1"/>
          </p:cNvSpPr>
          <p:nvPr/>
        </p:nvSpPr>
        <p:spPr bwMode="auto">
          <a:xfrm flipV="1">
            <a:off x="1879600" y="3748088"/>
            <a:ext cx="0" cy="374650"/>
          </a:xfrm>
          <a:prstGeom prst="line">
            <a:avLst/>
          </a:prstGeom>
          <a:noFill/>
          <a:ln w="19050">
            <a:solidFill>
              <a:srgbClr val="99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34" name="Text Box 10"/>
          <p:cNvSpPr txBox="1">
            <a:spLocks noChangeArrowheads="1"/>
          </p:cNvSpPr>
          <p:nvPr/>
        </p:nvSpPr>
        <p:spPr bwMode="auto">
          <a:xfrm>
            <a:off x="1701800" y="3475038"/>
            <a:ext cx="460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600" b="0">
                <a:solidFill>
                  <a:srgbClr val="99FF66"/>
                </a:solidFill>
              </a:rPr>
              <a:t>50</a:t>
            </a:r>
            <a:endParaRPr lang="pt-BR" sz="1000" b="0">
              <a:solidFill>
                <a:srgbClr val="99FF66"/>
              </a:solidFill>
            </a:endParaRPr>
          </a:p>
        </p:txBody>
      </p:sp>
      <p:sp>
        <p:nvSpPr>
          <p:cNvPr id="845835" name="Line 11"/>
          <p:cNvSpPr>
            <a:spLocks noChangeShapeType="1"/>
          </p:cNvSpPr>
          <p:nvPr/>
        </p:nvSpPr>
        <p:spPr bwMode="auto">
          <a:xfrm flipV="1">
            <a:off x="2476500" y="3367088"/>
            <a:ext cx="0" cy="755650"/>
          </a:xfrm>
          <a:prstGeom prst="line">
            <a:avLst/>
          </a:prstGeom>
          <a:noFill/>
          <a:ln w="19050">
            <a:solidFill>
              <a:srgbClr val="99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36" name="Text Box 12"/>
          <p:cNvSpPr txBox="1">
            <a:spLocks noChangeArrowheads="1"/>
          </p:cNvSpPr>
          <p:nvPr/>
        </p:nvSpPr>
        <p:spPr bwMode="auto">
          <a:xfrm>
            <a:off x="2232025" y="3071813"/>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600" b="0">
                <a:solidFill>
                  <a:srgbClr val="99FF66"/>
                </a:solidFill>
              </a:rPr>
              <a:t>100</a:t>
            </a:r>
            <a:endParaRPr lang="pt-BR" sz="1000" b="0">
              <a:solidFill>
                <a:srgbClr val="99FF66"/>
              </a:solidFill>
            </a:endParaRPr>
          </a:p>
        </p:txBody>
      </p:sp>
      <p:sp>
        <p:nvSpPr>
          <p:cNvPr id="845837" name="Line 13"/>
          <p:cNvSpPr>
            <a:spLocks noChangeShapeType="1"/>
          </p:cNvSpPr>
          <p:nvPr/>
        </p:nvSpPr>
        <p:spPr bwMode="auto">
          <a:xfrm flipV="1">
            <a:off x="3695700" y="3519488"/>
            <a:ext cx="0" cy="596900"/>
          </a:xfrm>
          <a:prstGeom prst="line">
            <a:avLst/>
          </a:prstGeom>
          <a:noFill/>
          <a:ln w="19050">
            <a:solidFill>
              <a:srgbClr val="99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38" name="Text Box 14"/>
          <p:cNvSpPr txBox="1">
            <a:spLocks noChangeArrowheads="1"/>
          </p:cNvSpPr>
          <p:nvPr/>
        </p:nvSpPr>
        <p:spPr bwMode="auto">
          <a:xfrm>
            <a:off x="3511550" y="3236913"/>
            <a:ext cx="460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600" b="0">
                <a:solidFill>
                  <a:srgbClr val="99FF66"/>
                </a:solidFill>
              </a:rPr>
              <a:t>80</a:t>
            </a:r>
          </a:p>
        </p:txBody>
      </p:sp>
      <p:sp>
        <p:nvSpPr>
          <p:cNvPr id="845839" name="Line 15"/>
          <p:cNvSpPr>
            <a:spLocks noChangeShapeType="1"/>
          </p:cNvSpPr>
          <p:nvPr/>
        </p:nvSpPr>
        <p:spPr bwMode="auto">
          <a:xfrm flipV="1">
            <a:off x="5764213" y="3962400"/>
            <a:ext cx="0" cy="152400"/>
          </a:xfrm>
          <a:prstGeom prst="line">
            <a:avLst/>
          </a:prstGeom>
          <a:noFill/>
          <a:ln w="19050">
            <a:solidFill>
              <a:srgbClr val="99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40" name="Text Box 16"/>
          <p:cNvSpPr txBox="1">
            <a:spLocks noChangeArrowheads="1"/>
          </p:cNvSpPr>
          <p:nvPr/>
        </p:nvSpPr>
        <p:spPr bwMode="auto">
          <a:xfrm>
            <a:off x="5543550" y="3659188"/>
            <a:ext cx="425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600" b="0">
                <a:solidFill>
                  <a:srgbClr val="99FF66"/>
                </a:solidFill>
              </a:rPr>
              <a:t>20</a:t>
            </a:r>
          </a:p>
        </p:txBody>
      </p:sp>
      <p:sp>
        <p:nvSpPr>
          <p:cNvPr id="845841" name="Line 17"/>
          <p:cNvSpPr>
            <a:spLocks noChangeShapeType="1"/>
          </p:cNvSpPr>
          <p:nvPr/>
        </p:nvSpPr>
        <p:spPr bwMode="auto">
          <a:xfrm flipV="1">
            <a:off x="4914900" y="3903663"/>
            <a:ext cx="0" cy="222250"/>
          </a:xfrm>
          <a:prstGeom prst="line">
            <a:avLst/>
          </a:prstGeom>
          <a:noFill/>
          <a:ln w="19050">
            <a:solidFill>
              <a:srgbClr val="99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42" name="Text Box 18"/>
          <p:cNvSpPr txBox="1">
            <a:spLocks noChangeArrowheads="1"/>
          </p:cNvSpPr>
          <p:nvPr/>
        </p:nvSpPr>
        <p:spPr bwMode="auto">
          <a:xfrm>
            <a:off x="4738688" y="3611563"/>
            <a:ext cx="463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600" b="0">
                <a:solidFill>
                  <a:srgbClr val="99FF66"/>
                </a:solidFill>
              </a:rPr>
              <a:t>30</a:t>
            </a:r>
          </a:p>
        </p:txBody>
      </p:sp>
      <p:sp>
        <p:nvSpPr>
          <p:cNvPr id="845843" name="AutoShape 19"/>
          <p:cNvSpPr>
            <a:spLocks/>
          </p:cNvSpPr>
          <p:nvPr/>
        </p:nvSpPr>
        <p:spPr bwMode="auto">
          <a:xfrm rot="5369594">
            <a:off x="769938" y="4632325"/>
            <a:ext cx="152400" cy="381000"/>
          </a:xfrm>
          <a:prstGeom prst="rightBrace">
            <a:avLst>
              <a:gd name="adj1" fmla="val 208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44" name="AutoShape 20"/>
          <p:cNvSpPr>
            <a:spLocks/>
          </p:cNvSpPr>
          <p:nvPr/>
        </p:nvSpPr>
        <p:spPr bwMode="auto">
          <a:xfrm rot="5369594">
            <a:off x="1407319" y="4415632"/>
            <a:ext cx="134937" cy="812800"/>
          </a:xfrm>
          <a:prstGeom prst="rightBrace">
            <a:avLst>
              <a:gd name="adj1" fmla="val 5019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45" name="AutoShape 21"/>
          <p:cNvSpPr>
            <a:spLocks/>
          </p:cNvSpPr>
          <p:nvPr/>
        </p:nvSpPr>
        <p:spPr bwMode="auto">
          <a:xfrm rot="5369594">
            <a:off x="2120900" y="4524376"/>
            <a:ext cx="136525" cy="596900"/>
          </a:xfrm>
          <a:prstGeom prst="rightBrace">
            <a:avLst>
              <a:gd name="adj1" fmla="val 3643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46" name="AutoShape 22"/>
          <p:cNvSpPr>
            <a:spLocks/>
          </p:cNvSpPr>
          <p:nvPr/>
        </p:nvSpPr>
        <p:spPr bwMode="auto">
          <a:xfrm rot="5369594">
            <a:off x="3017837" y="4206876"/>
            <a:ext cx="131763" cy="1230312"/>
          </a:xfrm>
          <a:prstGeom prst="rightBrace">
            <a:avLst>
              <a:gd name="adj1" fmla="val 778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47" name="AutoShape 23"/>
          <p:cNvSpPr>
            <a:spLocks/>
          </p:cNvSpPr>
          <p:nvPr/>
        </p:nvSpPr>
        <p:spPr bwMode="auto">
          <a:xfrm rot="5369594">
            <a:off x="4221956" y="4228307"/>
            <a:ext cx="131763" cy="1187450"/>
          </a:xfrm>
          <a:prstGeom prst="rightBrace">
            <a:avLst>
              <a:gd name="adj1" fmla="val 751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48" name="AutoShape 24"/>
          <p:cNvSpPr>
            <a:spLocks/>
          </p:cNvSpPr>
          <p:nvPr/>
        </p:nvSpPr>
        <p:spPr bwMode="auto">
          <a:xfrm rot="5369594">
            <a:off x="5261769" y="4401344"/>
            <a:ext cx="134937" cy="841375"/>
          </a:xfrm>
          <a:prstGeom prst="rightBrace">
            <a:avLst>
              <a:gd name="adj1" fmla="val 5196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49" name="AutoShape 25"/>
          <p:cNvSpPr>
            <a:spLocks/>
          </p:cNvSpPr>
          <p:nvPr/>
        </p:nvSpPr>
        <p:spPr bwMode="auto">
          <a:xfrm rot="5369594">
            <a:off x="6060281" y="4434682"/>
            <a:ext cx="134937" cy="768350"/>
          </a:xfrm>
          <a:prstGeom prst="rightBrace">
            <a:avLst>
              <a:gd name="adj1" fmla="val 4745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5850" name="Text Box 26"/>
          <p:cNvSpPr txBox="1">
            <a:spLocks noChangeArrowheads="1"/>
          </p:cNvSpPr>
          <p:nvPr/>
        </p:nvSpPr>
        <p:spPr bwMode="auto">
          <a:xfrm>
            <a:off x="608013" y="4879975"/>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600" b="0"/>
              <a:t>300</a:t>
            </a:r>
          </a:p>
        </p:txBody>
      </p:sp>
      <p:sp>
        <p:nvSpPr>
          <p:cNvPr id="845851" name="Text Box 27"/>
          <p:cNvSpPr txBox="1">
            <a:spLocks noChangeArrowheads="1"/>
          </p:cNvSpPr>
          <p:nvPr/>
        </p:nvSpPr>
        <p:spPr bwMode="auto">
          <a:xfrm>
            <a:off x="1177925" y="4887913"/>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600" b="0"/>
              <a:t>280</a:t>
            </a:r>
          </a:p>
        </p:txBody>
      </p:sp>
      <p:sp>
        <p:nvSpPr>
          <p:cNvPr id="845852" name="Text Box 28"/>
          <p:cNvSpPr txBox="1">
            <a:spLocks noChangeArrowheads="1"/>
          </p:cNvSpPr>
          <p:nvPr/>
        </p:nvSpPr>
        <p:spPr bwMode="auto">
          <a:xfrm>
            <a:off x="1906588" y="4881563"/>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600" b="0"/>
              <a:t>230</a:t>
            </a:r>
          </a:p>
        </p:txBody>
      </p:sp>
      <p:sp>
        <p:nvSpPr>
          <p:cNvPr id="845853" name="Text Box 29"/>
          <p:cNvSpPr txBox="1">
            <a:spLocks noChangeArrowheads="1"/>
          </p:cNvSpPr>
          <p:nvPr/>
        </p:nvSpPr>
        <p:spPr bwMode="auto">
          <a:xfrm>
            <a:off x="2801938" y="4883150"/>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600" b="0"/>
              <a:t>130</a:t>
            </a:r>
          </a:p>
        </p:txBody>
      </p:sp>
      <p:sp>
        <p:nvSpPr>
          <p:cNvPr id="845854" name="Text Box 30"/>
          <p:cNvSpPr txBox="1">
            <a:spLocks noChangeArrowheads="1"/>
          </p:cNvSpPr>
          <p:nvPr/>
        </p:nvSpPr>
        <p:spPr bwMode="auto">
          <a:xfrm>
            <a:off x="4013200" y="4881563"/>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600" b="0"/>
              <a:t>50</a:t>
            </a:r>
          </a:p>
        </p:txBody>
      </p:sp>
      <p:sp>
        <p:nvSpPr>
          <p:cNvPr id="845855" name="Text Box 31"/>
          <p:cNvSpPr txBox="1">
            <a:spLocks noChangeArrowheads="1"/>
          </p:cNvSpPr>
          <p:nvPr/>
        </p:nvSpPr>
        <p:spPr bwMode="auto">
          <a:xfrm>
            <a:off x="5024438" y="4881563"/>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600" b="0"/>
              <a:t>20</a:t>
            </a:r>
          </a:p>
        </p:txBody>
      </p:sp>
      <p:sp>
        <p:nvSpPr>
          <p:cNvPr id="845856" name="Text Box 32"/>
          <p:cNvSpPr txBox="1">
            <a:spLocks noChangeArrowheads="1"/>
          </p:cNvSpPr>
          <p:nvPr/>
        </p:nvSpPr>
        <p:spPr bwMode="auto">
          <a:xfrm>
            <a:off x="5832475" y="4881563"/>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600" b="0"/>
              <a:t>0</a:t>
            </a:r>
          </a:p>
        </p:txBody>
      </p:sp>
      <p:sp>
        <p:nvSpPr>
          <p:cNvPr id="845857" name="Text Box 33"/>
          <p:cNvSpPr txBox="1">
            <a:spLocks noChangeArrowheads="1"/>
          </p:cNvSpPr>
          <p:nvPr/>
        </p:nvSpPr>
        <p:spPr bwMode="auto">
          <a:xfrm>
            <a:off x="6534150" y="3830638"/>
            <a:ext cx="723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dias</a:t>
            </a:r>
          </a:p>
        </p:txBody>
      </p:sp>
      <p:sp>
        <p:nvSpPr>
          <p:cNvPr id="11299" name="Rectangle 34"/>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45826">
                                            <p:txEl>
                                              <p:pRg st="0" end="0"/>
                                            </p:txEl>
                                          </p:spTgt>
                                        </p:tgtEl>
                                        <p:attrNameLst>
                                          <p:attrName>style.visibility</p:attrName>
                                        </p:attrNameLst>
                                      </p:cBhvr>
                                      <p:to>
                                        <p:strVal val="visible"/>
                                      </p:to>
                                    </p:set>
                                    <p:animEffect transition="in" filter="strips(downRight)">
                                      <p:cBhvr>
                                        <p:cTn id="7" dur="500"/>
                                        <p:tgtEl>
                                          <p:spTgt spid="8458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845830"/>
                                        </p:tgtEl>
                                        <p:attrNameLst>
                                          <p:attrName>style.visibility</p:attrName>
                                        </p:attrNameLst>
                                      </p:cBhvr>
                                      <p:to>
                                        <p:strVal val="visible"/>
                                      </p:to>
                                    </p:set>
                                    <p:animEffect transition="in" filter="slide(fromLeft)">
                                      <p:cBhvr>
                                        <p:cTn id="12" dur="500"/>
                                        <p:tgtEl>
                                          <p:spTgt spid="845830"/>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845827"/>
                                        </p:tgtEl>
                                        <p:attrNameLst>
                                          <p:attrName>style.visibility</p:attrName>
                                        </p:attrNameLst>
                                      </p:cBhvr>
                                      <p:to>
                                        <p:strVal val="visible"/>
                                      </p:to>
                                    </p:set>
                                    <p:animEffect transition="in" filter="slide(fromLeft)">
                                      <p:cBhvr>
                                        <p:cTn id="16" dur="500"/>
                                        <p:tgtEl>
                                          <p:spTgt spid="845827"/>
                                        </p:tgtEl>
                                      </p:cBhvr>
                                    </p:animEffect>
                                  </p:childTnLst>
                                </p:cTn>
                              </p:par>
                            </p:childTnLst>
                          </p:cTn>
                        </p:par>
                        <p:par>
                          <p:cTn id="17" fill="hold" nodeType="afterGroup">
                            <p:stCondLst>
                              <p:cond delay="1000"/>
                            </p:stCondLst>
                            <p:childTnLst>
                              <p:par>
                                <p:cTn id="18" presetID="12" presetClass="entr" presetSubtype="4" fill="hold" grpId="0" nodeType="afterEffect">
                                  <p:stCondLst>
                                    <p:cond delay="0"/>
                                  </p:stCondLst>
                                  <p:childTnLst>
                                    <p:set>
                                      <p:cBhvr>
                                        <p:cTn id="19" dur="1" fill="hold">
                                          <p:stCondLst>
                                            <p:cond delay="0"/>
                                          </p:stCondLst>
                                        </p:cTn>
                                        <p:tgtEl>
                                          <p:spTgt spid="845857"/>
                                        </p:tgtEl>
                                        <p:attrNameLst>
                                          <p:attrName>style.visibility</p:attrName>
                                        </p:attrNameLst>
                                      </p:cBhvr>
                                      <p:to>
                                        <p:strVal val="visible"/>
                                      </p:to>
                                    </p:set>
                                    <p:animEffect transition="in" filter="slide(fromBottom)">
                                      <p:cBhvr>
                                        <p:cTn id="20" dur="500"/>
                                        <p:tgtEl>
                                          <p:spTgt spid="845857"/>
                                        </p:tgtEl>
                                      </p:cBhvr>
                                    </p:animEffect>
                                  </p:childTnLst>
                                </p:cTn>
                              </p:par>
                            </p:childTnLst>
                          </p:cTn>
                        </p:par>
                        <p:par>
                          <p:cTn id="21" fill="hold" nodeType="afterGroup">
                            <p:stCondLst>
                              <p:cond delay="1500"/>
                            </p:stCondLst>
                            <p:childTnLst>
                              <p:par>
                                <p:cTn id="22" presetID="2" presetClass="entr" presetSubtype="8" fill="hold" grpId="0" nodeType="afterEffect">
                                  <p:stCondLst>
                                    <p:cond delay="0"/>
                                  </p:stCondLst>
                                  <p:childTnLst>
                                    <p:set>
                                      <p:cBhvr>
                                        <p:cTn id="23" dur="1" fill="hold">
                                          <p:stCondLst>
                                            <p:cond delay="0"/>
                                          </p:stCondLst>
                                        </p:cTn>
                                        <p:tgtEl>
                                          <p:spTgt spid="845828"/>
                                        </p:tgtEl>
                                        <p:attrNameLst>
                                          <p:attrName>style.visibility</p:attrName>
                                        </p:attrNameLst>
                                      </p:cBhvr>
                                      <p:to>
                                        <p:strVal val="visible"/>
                                      </p:to>
                                    </p:set>
                                    <p:anim calcmode="lin" valueType="num">
                                      <p:cBhvr additive="base">
                                        <p:cTn id="24" dur="500" fill="hold"/>
                                        <p:tgtEl>
                                          <p:spTgt spid="845828"/>
                                        </p:tgtEl>
                                        <p:attrNameLst>
                                          <p:attrName>ppt_x</p:attrName>
                                        </p:attrNameLst>
                                      </p:cBhvr>
                                      <p:tavLst>
                                        <p:tav tm="0">
                                          <p:val>
                                            <p:strVal val="0-#ppt_w/2"/>
                                          </p:val>
                                        </p:tav>
                                        <p:tav tm="100000">
                                          <p:val>
                                            <p:strVal val="#ppt_x"/>
                                          </p:val>
                                        </p:tav>
                                      </p:tavLst>
                                    </p:anim>
                                    <p:anim calcmode="lin" valueType="num">
                                      <p:cBhvr additive="base">
                                        <p:cTn id="25" dur="500" fill="hold"/>
                                        <p:tgtEl>
                                          <p:spTgt spid="845828"/>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2000"/>
                            </p:stCondLst>
                            <p:childTnLst>
                              <p:par>
                                <p:cTn id="27" presetID="2" presetClass="entr" presetSubtype="8" fill="hold" grpId="0" nodeType="afterEffect">
                                  <p:stCondLst>
                                    <p:cond delay="0"/>
                                  </p:stCondLst>
                                  <p:childTnLst>
                                    <p:set>
                                      <p:cBhvr>
                                        <p:cTn id="28" dur="1" fill="hold">
                                          <p:stCondLst>
                                            <p:cond delay="0"/>
                                          </p:stCondLst>
                                        </p:cTn>
                                        <p:tgtEl>
                                          <p:spTgt spid="845829"/>
                                        </p:tgtEl>
                                        <p:attrNameLst>
                                          <p:attrName>style.visibility</p:attrName>
                                        </p:attrNameLst>
                                      </p:cBhvr>
                                      <p:to>
                                        <p:strVal val="visible"/>
                                      </p:to>
                                    </p:set>
                                    <p:anim calcmode="lin" valueType="num">
                                      <p:cBhvr additive="base">
                                        <p:cTn id="29" dur="500" fill="hold"/>
                                        <p:tgtEl>
                                          <p:spTgt spid="845829"/>
                                        </p:tgtEl>
                                        <p:attrNameLst>
                                          <p:attrName>ppt_x</p:attrName>
                                        </p:attrNameLst>
                                      </p:cBhvr>
                                      <p:tavLst>
                                        <p:tav tm="0">
                                          <p:val>
                                            <p:strVal val="0-#ppt_w/2"/>
                                          </p:val>
                                        </p:tav>
                                        <p:tav tm="100000">
                                          <p:val>
                                            <p:strVal val="#ppt_x"/>
                                          </p:val>
                                        </p:tav>
                                      </p:tavLst>
                                    </p:anim>
                                    <p:anim calcmode="lin" valueType="num">
                                      <p:cBhvr additive="base">
                                        <p:cTn id="30" dur="500" fill="hold"/>
                                        <p:tgtEl>
                                          <p:spTgt spid="845829"/>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845850"/>
                                        </p:tgtEl>
                                        <p:attrNameLst>
                                          <p:attrName>style.visibility</p:attrName>
                                        </p:attrNameLst>
                                      </p:cBhvr>
                                      <p:to>
                                        <p:strVal val="visible"/>
                                      </p:to>
                                    </p:set>
                                    <p:animEffect transition="in" filter="slide(fromBottom)">
                                      <p:cBhvr>
                                        <p:cTn id="35" dur="500"/>
                                        <p:tgtEl>
                                          <p:spTgt spid="84585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845831"/>
                                        </p:tgtEl>
                                        <p:attrNameLst>
                                          <p:attrName>style.visibility</p:attrName>
                                        </p:attrNameLst>
                                      </p:cBhvr>
                                      <p:to>
                                        <p:strVal val="visible"/>
                                      </p:to>
                                    </p:set>
                                    <p:animEffect transition="in" filter="slide(fromBottom)">
                                      <p:cBhvr>
                                        <p:cTn id="40" dur="500"/>
                                        <p:tgtEl>
                                          <p:spTgt spid="845831"/>
                                        </p:tgtEl>
                                      </p:cBhvr>
                                    </p:animEffect>
                                  </p:childTnLst>
                                </p:cTn>
                              </p:par>
                            </p:childTnLst>
                          </p:cTn>
                        </p:par>
                        <p:par>
                          <p:cTn id="41" fill="hold" nodeType="afterGroup">
                            <p:stCondLst>
                              <p:cond delay="500"/>
                            </p:stCondLst>
                            <p:childTnLst>
                              <p:par>
                                <p:cTn id="42" presetID="12" presetClass="entr" presetSubtype="4" fill="hold" grpId="0" nodeType="afterEffect">
                                  <p:stCondLst>
                                    <p:cond delay="0"/>
                                  </p:stCondLst>
                                  <p:childTnLst>
                                    <p:set>
                                      <p:cBhvr>
                                        <p:cTn id="43" dur="1" fill="hold">
                                          <p:stCondLst>
                                            <p:cond delay="0"/>
                                          </p:stCondLst>
                                        </p:cTn>
                                        <p:tgtEl>
                                          <p:spTgt spid="845832"/>
                                        </p:tgtEl>
                                        <p:attrNameLst>
                                          <p:attrName>style.visibility</p:attrName>
                                        </p:attrNameLst>
                                      </p:cBhvr>
                                      <p:to>
                                        <p:strVal val="visible"/>
                                      </p:to>
                                    </p:set>
                                    <p:animEffect transition="in" filter="slide(fromBottom)">
                                      <p:cBhvr>
                                        <p:cTn id="44" dur="500"/>
                                        <p:tgtEl>
                                          <p:spTgt spid="845832"/>
                                        </p:tgtEl>
                                      </p:cBhvr>
                                    </p:animEffect>
                                  </p:childTnLst>
                                </p:cTn>
                              </p:par>
                            </p:childTnLst>
                          </p:cTn>
                        </p:par>
                        <p:par>
                          <p:cTn id="45" fill="hold" nodeType="afterGroup">
                            <p:stCondLst>
                              <p:cond delay="1000"/>
                            </p:stCondLst>
                            <p:childTnLst>
                              <p:par>
                                <p:cTn id="46" presetID="12" presetClass="entr" presetSubtype="4" fill="hold" grpId="0" nodeType="afterEffect">
                                  <p:stCondLst>
                                    <p:cond delay="0"/>
                                  </p:stCondLst>
                                  <p:childTnLst>
                                    <p:set>
                                      <p:cBhvr>
                                        <p:cTn id="47" dur="1" fill="hold">
                                          <p:stCondLst>
                                            <p:cond delay="0"/>
                                          </p:stCondLst>
                                        </p:cTn>
                                        <p:tgtEl>
                                          <p:spTgt spid="845843"/>
                                        </p:tgtEl>
                                        <p:attrNameLst>
                                          <p:attrName>style.visibility</p:attrName>
                                        </p:attrNameLst>
                                      </p:cBhvr>
                                      <p:to>
                                        <p:strVal val="visible"/>
                                      </p:to>
                                    </p:set>
                                    <p:animEffect transition="in" filter="slide(fromBottom)">
                                      <p:cBhvr>
                                        <p:cTn id="48" dur="500"/>
                                        <p:tgtEl>
                                          <p:spTgt spid="845843"/>
                                        </p:tgtEl>
                                      </p:cBhvr>
                                    </p:animEffect>
                                  </p:childTnLst>
                                </p:cTn>
                              </p:par>
                            </p:childTnLst>
                          </p:cTn>
                        </p:par>
                        <p:par>
                          <p:cTn id="49" fill="hold" nodeType="afterGroup">
                            <p:stCondLst>
                              <p:cond delay="1500"/>
                            </p:stCondLst>
                            <p:childTnLst>
                              <p:par>
                                <p:cTn id="50" presetID="12" presetClass="entr" presetSubtype="4" fill="hold" grpId="0" nodeType="afterEffect">
                                  <p:stCondLst>
                                    <p:cond delay="0"/>
                                  </p:stCondLst>
                                  <p:childTnLst>
                                    <p:set>
                                      <p:cBhvr>
                                        <p:cTn id="51" dur="1" fill="hold">
                                          <p:stCondLst>
                                            <p:cond delay="0"/>
                                          </p:stCondLst>
                                        </p:cTn>
                                        <p:tgtEl>
                                          <p:spTgt spid="845851"/>
                                        </p:tgtEl>
                                        <p:attrNameLst>
                                          <p:attrName>style.visibility</p:attrName>
                                        </p:attrNameLst>
                                      </p:cBhvr>
                                      <p:to>
                                        <p:strVal val="visible"/>
                                      </p:to>
                                    </p:set>
                                    <p:animEffect transition="in" filter="slide(fromBottom)">
                                      <p:cBhvr>
                                        <p:cTn id="52" dur="500"/>
                                        <p:tgtEl>
                                          <p:spTgt spid="84585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845833"/>
                                        </p:tgtEl>
                                        <p:attrNameLst>
                                          <p:attrName>style.visibility</p:attrName>
                                        </p:attrNameLst>
                                      </p:cBhvr>
                                      <p:to>
                                        <p:strVal val="visible"/>
                                      </p:to>
                                    </p:set>
                                    <p:animEffect transition="in" filter="slide(fromBottom)">
                                      <p:cBhvr>
                                        <p:cTn id="57" dur="500"/>
                                        <p:tgtEl>
                                          <p:spTgt spid="845833"/>
                                        </p:tgtEl>
                                      </p:cBhvr>
                                    </p:animEffect>
                                  </p:childTnLst>
                                </p:cTn>
                              </p:par>
                            </p:childTnLst>
                          </p:cTn>
                        </p:par>
                        <p:par>
                          <p:cTn id="58" fill="hold" nodeType="afterGroup">
                            <p:stCondLst>
                              <p:cond delay="500"/>
                            </p:stCondLst>
                            <p:childTnLst>
                              <p:par>
                                <p:cTn id="59" presetID="12" presetClass="entr" presetSubtype="4" fill="hold" grpId="0" nodeType="afterEffect">
                                  <p:stCondLst>
                                    <p:cond delay="0"/>
                                  </p:stCondLst>
                                  <p:childTnLst>
                                    <p:set>
                                      <p:cBhvr>
                                        <p:cTn id="60" dur="1" fill="hold">
                                          <p:stCondLst>
                                            <p:cond delay="0"/>
                                          </p:stCondLst>
                                        </p:cTn>
                                        <p:tgtEl>
                                          <p:spTgt spid="845834"/>
                                        </p:tgtEl>
                                        <p:attrNameLst>
                                          <p:attrName>style.visibility</p:attrName>
                                        </p:attrNameLst>
                                      </p:cBhvr>
                                      <p:to>
                                        <p:strVal val="visible"/>
                                      </p:to>
                                    </p:set>
                                    <p:animEffect transition="in" filter="slide(fromBottom)">
                                      <p:cBhvr>
                                        <p:cTn id="61" dur="500"/>
                                        <p:tgtEl>
                                          <p:spTgt spid="845834"/>
                                        </p:tgtEl>
                                      </p:cBhvr>
                                    </p:animEffect>
                                  </p:childTnLst>
                                </p:cTn>
                              </p:par>
                            </p:childTnLst>
                          </p:cTn>
                        </p:par>
                        <p:par>
                          <p:cTn id="62" fill="hold" nodeType="afterGroup">
                            <p:stCondLst>
                              <p:cond delay="1000"/>
                            </p:stCondLst>
                            <p:childTnLst>
                              <p:par>
                                <p:cTn id="63" presetID="12" presetClass="entr" presetSubtype="4" fill="hold" grpId="0" nodeType="afterEffect">
                                  <p:stCondLst>
                                    <p:cond delay="0"/>
                                  </p:stCondLst>
                                  <p:childTnLst>
                                    <p:set>
                                      <p:cBhvr>
                                        <p:cTn id="64" dur="1" fill="hold">
                                          <p:stCondLst>
                                            <p:cond delay="0"/>
                                          </p:stCondLst>
                                        </p:cTn>
                                        <p:tgtEl>
                                          <p:spTgt spid="845844"/>
                                        </p:tgtEl>
                                        <p:attrNameLst>
                                          <p:attrName>style.visibility</p:attrName>
                                        </p:attrNameLst>
                                      </p:cBhvr>
                                      <p:to>
                                        <p:strVal val="visible"/>
                                      </p:to>
                                    </p:set>
                                    <p:animEffect transition="in" filter="slide(fromBottom)">
                                      <p:cBhvr>
                                        <p:cTn id="65" dur="500"/>
                                        <p:tgtEl>
                                          <p:spTgt spid="845844"/>
                                        </p:tgtEl>
                                      </p:cBhvr>
                                    </p:animEffect>
                                  </p:childTnLst>
                                </p:cTn>
                              </p:par>
                            </p:childTnLst>
                          </p:cTn>
                        </p:par>
                        <p:par>
                          <p:cTn id="66" fill="hold" nodeType="afterGroup">
                            <p:stCondLst>
                              <p:cond delay="1500"/>
                            </p:stCondLst>
                            <p:childTnLst>
                              <p:par>
                                <p:cTn id="67" presetID="12" presetClass="entr" presetSubtype="4" fill="hold" grpId="0" nodeType="afterEffect">
                                  <p:stCondLst>
                                    <p:cond delay="0"/>
                                  </p:stCondLst>
                                  <p:childTnLst>
                                    <p:set>
                                      <p:cBhvr>
                                        <p:cTn id="68" dur="1" fill="hold">
                                          <p:stCondLst>
                                            <p:cond delay="0"/>
                                          </p:stCondLst>
                                        </p:cTn>
                                        <p:tgtEl>
                                          <p:spTgt spid="845852"/>
                                        </p:tgtEl>
                                        <p:attrNameLst>
                                          <p:attrName>style.visibility</p:attrName>
                                        </p:attrNameLst>
                                      </p:cBhvr>
                                      <p:to>
                                        <p:strVal val="visible"/>
                                      </p:to>
                                    </p:set>
                                    <p:animEffect transition="in" filter="slide(fromBottom)">
                                      <p:cBhvr>
                                        <p:cTn id="69" dur="500"/>
                                        <p:tgtEl>
                                          <p:spTgt spid="84585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2" presetClass="entr" presetSubtype="4" fill="hold" grpId="0" nodeType="clickEffect">
                                  <p:stCondLst>
                                    <p:cond delay="0"/>
                                  </p:stCondLst>
                                  <p:childTnLst>
                                    <p:set>
                                      <p:cBhvr>
                                        <p:cTn id="73" dur="1" fill="hold">
                                          <p:stCondLst>
                                            <p:cond delay="0"/>
                                          </p:stCondLst>
                                        </p:cTn>
                                        <p:tgtEl>
                                          <p:spTgt spid="845835"/>
                                        </p:tgtEl>
                                        <p:attrNameLst>
                                          <p:attrName>style.visibility</p:attrName>
                                        </p:attrNameLst>
                                      </p:cBhvr>
                                      <p:to>
                                        <p:strVal val="visible"/>
                                      </p:to>
                                    </p:set>
                                    <p:animEffect transition="in" filter="slide(fromBottom)">
                                      <p:cBhvr>
                                        <p:cTn id="74" dur="500"/>
                                        <p:tgtEl>
                                          <p:spTgt spid="845835"/>
                                        </p:tgtEl>
                                      </p:cBhvr>
                                    </p:animEffect>
                                  </p:childTnLst>
                                </p:cTn>
                              </p:par>
                            </p:childTnLst>
                          </p:cTn>
                        </p:par>
                        <p:par>
                          <p:cTn id="75" fill="hold" nodeType="afterGroup">
                            <p:stCondLst>
                              <p:cond delay="500"/>
                            </p:stCondLst>
                            <p:childTnLst>
                              <p:par>
                                <p:cTn id="76" presetID="12" presetClass="entr" presetSubtype="4" fill="hold" grpId="0" nodeType="afterEffect">
                                  <p:stCondLst>
                                    <p:cond delay="0"/>
                                  </p:stCondLst>
                                  <p:childTnLst>
                                    <p:set>
                                      <p:cBhvr>
                                        <p:cTn id="77" dur="1" fill="hold">
                                          <p:stCondLst>
                                            <p:cond delay="0"/>
                                          </p:stCondLst>
                                        </p:cTn>
                                        <p:tgtEl>
                                          <p:spTgt spid="845836"/>
                                        </p:tgtEl>
                                        <p:attrNameLst>
                                          <p:attrName>style.visibility</p:attrName>
                                        </p:attrNameLst>
                                      </p:cBhvr>
                                      <p:to>
                                        <p:strVal val="visible"/>
                                      </p:to>
                                    </p:set>
                                    <p:animEffect transition="in" filter="slide(fromBottom)">
                                      <p:cBhvr>
                                        <p:cTn id="78" dur="500"/>
                                        <p:tgtEl>
                                          <p:spTgt spid="845836"/>
                                        </p:tgtEl>
                                      </p:cBhvr>
                                    </p:animEffect>
                                  </p:childTnLst>
                                </p:cTn>
                              </p:par>
                            </p:childTnLst>
                          </p:cTn>
                        </p:par>
                        <p:par>
                          <p:cTn id="79" fill="hold" nodeType="afterGroup">
                            <p:stCondLst>
                              <p:cond delay="1000"/>
                            </p:stCondLst>
                            <p:childTnLst>
                              <p:par>
                                <p:cTn id="80" presetID="12" presetClass="entr" presetSubtype="4" fill="hold" grpId="0" nodeType="afterEffect">
                                  <p:stCondLst>
                                    <p:cond delay="0"/>
                                  </p:stCondLst>
                                  <p:childTnLst>
                                    <p:set>
                                      <p:cBhvr>
                                        <p:cTn id="81" dur="1" fill="hold">
                                          <p:stCondLst>
                                            <p:cond delay="0"/>
                                          </p:stCondLst>
                                        </p:cTn>
                                        <p:tgtEl>
                                          <p:spTgt spid="845845"/>
                                        </p:tgtEl>
                                        <p:attrNameLst>
                                          <p:attrName>style.visibility</p:attrName>
                                        </p:attrNameLst>
                                      </p:cBhvr>
                                      <p:to>
                                        <p:strVal val="visible"/>
                                      </p:to>
                                    </p:set>
                                    <p:animEffect transition="in" filter="slide(fromBottom)">
                                      <p:cBhvr>
                                        <p:cTn id="82" dur="500"/>
                                        <p:tgtEl>
                                          <p:spTgt spid="845845"/>
                                        </p:tgtEl>
                                      </p:cBhvr>
                                    </p:animEffect>
                                  </p:childTnLst>
                                </p:cTn>
                              </p:par>
                            </p:childTnLst>
                          </p:cTn>
                        </p:par>
                        <p:par>
                          <p:cTn id="83" fill="hold" nodeType="afterGroup">
                            <p:stCondLst>
                              <p:cond delay="1500"/>
                            </p:stCondLst>
                            <p:childTnLst>
                              <p:par>
                                <p:cTn id="84" presetID="12" presetClass="entr" presetSubtype="4" fill="hold" grpId="0" nodeType="afterEffect">
                                  <p:stCondLst>
                                    <p:cond delay="0"/>
                                  </p:stCondLst>
                                  <p:childTnLst>
                                    <p:set>
                                      <p:cBhvr>
                                        <p:cTn id="85" dur="1" fill="hold">
                                          <p:stCondLst>
                                            <p:cond delay="0"/>
                                          </p:stCondLst>
                                        </p:cTn>
                                        <p:tgtEl>
                                          <p:spTgt spid="845853"/>
                                        </p:tgtEl>
                                        <p:attrNameLst>
                                          <p:attrName>style.visibility</p:attrName>
                                        </p:attrNameLst>
                                      </p:cBhvr>
                                      <p:to>
                                        <p:strVal val="visible"/>
                                      </p:to>
                                    </p:set>
                                    <p:animEffect transition="in" filter="slide(fromBottom)">
                                      <p:cBhvr>
                                        <p:cTn id="86" dur="500"/>
                                        <p:tgtEl>
                                          <p:spTgt spid="84585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grpId="0" nodeType="clickEffect">
                                  <p:stCondLst>
                                    <p:cond delay="0"/>
                                  </p:stCondLst>
                                  <p:childTnLst>
                                    <p:set>
                                      <p:cBhvr>
                                        <p:cTn id="90" dur="1" fill="hold">
                                          <p:stCondLst>
                                            <p:cond delay="0"/>
                                          </p:stCondLst>
                                        </p:cTn>
                                        <p:tgtEl>
                                          <p:spTgt spid="845837"/>
                                        </p:tgtEl>
                                        <p:attrNameLst>
                                          <p:attrName>style.visibility</p:attrName>
                                        </p:attrNameLst>
                                      </p:cBhvr>
                                      <p:to>
                                        <p:strVal val="visible"/>
                                      </p:to>
                                    </p:set>
                                    <p:animEffect transition="in" filter="slide(fromBottom)">
                                      <p:cBhvr>
                                        <p:cTn id="91" dur="500"/>
                                        <p:tgtEl>
                                          <p:spTgt spid="845837"/>
                                        </p:tgtEl>
                                      </p:cBhvr>
                                    </p:animEffect>
                                  </p:childTnLst>
                                </p:cTn>
                              </p:par>
                            </p:childTnLst>
                          </p:cTn>
                        </p:par>
                        <p:par>
                          <p:cTn id="92" fill="hold" nodeType="afterGroup">
                            <p:stCondLst>
                              <p:cond delay="500"/>
                            </p:stCondLst>
                            <p:childTnLst>
                              <p:par>
                                <p:cTn id="93" presetID="12" presetClass="entr" presetSubtype="4" fill="hold" grpId="0" nodeType="afterEffect">
                                  <p:stCondLst>
                                    <p:cond delay="0"/>
                                  </p:stCondLst>
                                  <p:childTnLst>
                                    <p:set>
                                      <p:cBhvr>
                                        <p:cTn id="94" dur="1" fill="hold">
                                          <p:stCondLst>
                                            <p:cond delay="0"/>
                                          </p:stCondLst>
                                        </p:cTn>
                                        <p:tgtEl>
                                          <p:spTgt spid="845838"/>
                                        </p:tgtEl>
                                        <p:attrNameLst>
                                          <p:attrName>style.visibility</p:attrName>
                                        </p:attrNameLst>
                                      </p:cBhvr>
                                      <p:to>
                                        <p:strVal val="visible"/>
                                      </p:to>
                                    </p:set>
                                    <p:animEffect transition="in" filter="slide(fromBottom)">
                                      <p:cBhvr>
                                        <p:cTn id="95" dur="500"/>
                                        <p:tgtEl>
                                          <p:spTgt spid="845838"/>
                                        </p:tgtEl>
                                      </p:cBhvr>
                                    </p:animEffect>
                                  </p:childTnLst>
                                </p:cTn>
                              </p:par>
                            </p:childTnLst>
                          </p:cTn>
                        </p:par>
                        <p:par>
                          <p:cTn id="96" fill="hold" nodeType="afterGroup">
                            <p:stCondLst>
                              <p:cond delay="1000"/>
                            </p:stCondLst>
                            <p:childTnLst>
                              <p:par>
                                <p:cTn id="97" presetID="12" presetClass="entr" presetSubtype="4" fill="hold" grpId="0" nodeType="afterEffect">
                                  <p:stCondLst>
                                    <p:cond delay="0"/>
                                  </p:stCondLst>
                                  <p:childTnLst>
                                    <p:set>
                                      <p:cBhvr>
                                        <p:cTn id="98" dur="1" fill="hold">
                                          <p:stCondLst>
                                            <p:cond delay="0"/>
                                          </p:stCondLst>
                                        </p:cTn>
                                        <p:tgtEl>
                                          <p:spTgt spid="845846"/>
                                        </p:tgtEl>
                                        <p:attrNameLst>
                                          <p:attrName>style.visibility</p:attrName>
                                        </p:attrNameLst>
                                      </p:cBhvr>
                                      <p:to>
                                        <p:strVal val="visible"/>
                                      </p:to>
                                    </p:set>
                                    <p:animEffect transition="in" filter="slide(fromBottom)">
                                      <p:cBhvr>
                                        <p:cTn id="99" dur="500"/>
                                        <p:tgtEl>
                                          <p:spTgt spid="845846"/>
                                        </p:tgtEl>
                                      </p:cBhvr>
                                    </p:animEffect>
                                  </p:childTnLst>
                                </p:cTn>
                              </p:par>
                            </p:childTnLst>
                          </p:cTn>
                        </p:par>
                        <p:par>
                          <p:cTn id="100" fill="hold" nodeType="afterGroup">
                            <p:stCondLst>
                              <p:cond delay="1500"/>
                            </p:stCondLst>
                            <p:childTnLst>
                              <p:par>
                                <p:cTn id="101" presetID="12" presetClass="entr" presetSubtype="4" fill="hold" grpId="0" nodeType="afterEffect">
                                  <p:stCondLst>
                                    <p:cond delay="0"/>
                                  </p:stCondLst>
                                  <p:childTnLst>
                                    <p:set>
                                      <p:cBhvr>
                                        <p:cTn id="102" dur="1" fill="hold">
                                          <p:stCondLst>
                                            <p:cond delay="0"/>
                                          </p:stCondLst>
                                        </p:cTn>
                                        <p:tgtEl>
                                          <p:spTgt spid="845854"/>
                                        </p:tgtEl>
                                        <p:attrNameLst>
                                          <p:attrName>style.visibility</p:attrName>
                                        </p:attrNameLst>
                                      </p:cBhvr>
                                      <p:to>
                                        <p:strVal val="visible"/>
                                      </p:to>
                                    </p:set>
                                    <p:animEffect transition="in" filter="slide(fromBottom)">
                                      <p:cBhvr>
                                        <p:cTn id="103" dur="500"/>
                                        <p:tgtEl>
                                          <p:spTgt spid="845854"/>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845841"/>
                                        </p:tgtEl>
                                        <p:attrNameLst>
                                          <p:attrName>style.visibility</p:attrName>
                                        </p:attrNameLst>
                                      </p:cBhvr>
                                      <p:to>
                                        <p:strVal val="visible"/>
                                      </p:to>
                                    </p:set>
                                    <p:animEffect transition="in" filter="slide(fromBottom)">
                                      <p:cBhvr>
                                        <p:cTn id="108" dur="500"/>
                                        <p:tgtEl>
                                          <p:spTgt spid="845841"/>
                                        </p:tgtEl>
                                      </p:cBhvr>
                                    </p:animEffect>
                                  </p:childTnLst>
                                </p:cTn>
                              </p:par>
                            </p:childTnLst>
                          </p:cTn>
                        </p:par>
                        <p:par>
                          <p:cTn id="109" fill="hold" nodeType="afterGroup">
                            <p:stCondLst>
                              <p:cond delay="500"/>
                            </p:stCondLst>
                            <p:childTnLst>
                              <p:par>
                                <p:cTn id="110" presetID="12" presetClass="entr" presetSubtype="4" fill="hold" grpId="0" nodeType="afterEffect">
                                  <p:stCondLst>
                                    <p:cond delay="0"/>
                                  </p:stCondLst>
                                  <p:childTnLst>
                                    <p:set>
                                      <p:cBhvr>
                                        <p:cTn id="111" dur="1" fill="hold">
                                          <p:stCondLst>
                                            <p:cond delay="0"/>
                                          </p:stCondLst>
                                        </p:cTn>
                                        <p:tgtEl>
                                          <p:spTgt spid="845842"/>
                                        </p:tgtEl>
                                        <p:attrNameLst>
                                          <p:attrName>style.visibility</p:attrName>
                                        </p:attrNameLst>
                                      </p:cBhvr>
                                      <p:to>
                                        <p:strVal val="visible"/>
                                      </p:to>
                                    </p:set>
                                    <p:animEffect transition="in" filter="slide(fromBottom)">
                                      <p:cBhvr>
                                        <p:cTn id="112" dur="500"/>
                                        <p:tgtEl>
                                          <p:spTgt spid="845842"/>
                                        </p:tgtEl>
                                      </p:cBhvr>
                                    </p:animEffect>
                                  </p:childTnLst>
                                </p:cTn>
                              </p:par>
                            </p:childTnLst>
                          </p:cTn>
                        </p:par>
                        <p:par>
                          <p:cTn id="113" fill="hold" nodeType="afterGroup">
                            <p:stCondLst>
                              <p:cond delay="1000"/>
                            </p:stCondLst>
                            <p:childTnLst>
                              <p:par>
                                <p:cTn id="114" presetID="12" presetClass="entr" presetSubtype="4" fill="hold" grpId="0" nodeType="afterEffect">
                                  <p:stCondLst>
                                    <p:cond delay="0"/>
                                  </p:stCondLst>
                                  <p:childTnLst>
                                    <p:set>
                                      <p:cBhvr>
                                        <p:cTn id="115" dur="1" fill="hold">
                                          <p:stCondLst>
                                            <p:cond delay="0"/>
                                          </p:stCondLst>
                                        </p:cTn>
                                        <p:tgtEl>
                                          <p:spTgt spid="845847"/>
                                        </p:tgtEl>
                                        <p:attrNameLst>
                                          <p:attrName>style.visibility</p:attrName>
                                        </p:attrNameLst>
                                      </p:cBhvr>
                                      <p:to>
                                        <p:strVal val="visible"/>
                                      </p:to>
                                    </p:set>
                                    <p:animEffect transition="in" filter="slide(fromBottom)">
                                      <p:cBhvr>
                                        <p:cTn id="116" dur="500"/>
                                        <p:tgtEl>
                                          <p:spTgt spid="845847"/>
                                        </p:tgtEl>
                                      </p:cBhvr>
                                    </p:animEffect>
                                  </p:childTnLst>
                                </p:cTn>
                              </p:par>
                            </p:childTnLst>
                          </p:cTn>
                        </p:par>
                        <p:par>
                          <p:cTn id="117" fill="hold" nodeType="afterGroup">
                            <p:stCondLst>
                              <p:cond delay="1500"/>
                            </p:stCondLst>
                            <p:childTnLst>
                              <p:par>
                                <p:cTn id="118" presetID="12" presetClass="entr" presetSubtype="4" fill="hold" grpId="0" nodeType="afterEffect">
                                  <p:stCondLst>
                                    <p:cond delay="0"/>
                                  </p:stCondLst>
                                  <p:childTnLst>
                                    <p:set>
                                      <p:cBhvr>
                                        <p:cTn id="119" dur="1" fill="hold">
                                          <p:stCondLst>
                                            <p:cond delay="0"/>
                                          </p:stCondLst>
                                        </p:cTn>
                                        <p:tgtEl>
                                          <p:spTgt spid="845855"/>
                                        </p:tgtEl>
                                        <p:attrNameLst>
                                          <p:attrName>style.visibility</p:attrName>
                                        </p:attrNameLst>
                                      </p:cBhvr>
                                      <p:to>
                                        <p:strVal val="visible"/>
                                      </p:to>
                                    </p:set>
                                    <p:animEffect transition="in" filter="slide(fromBottom)">
                                      <p:cBhvr>
                                        <p:cTn id="120" dur="500"/>
                                        <p:tgtEl>
                                          <p:spTgt spid="845855"/>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2" presetClass="entr" presetSubtype="4" fill="hold" grpId="0" nodeType="clickEffect">
                                  <p:stCondLst>
                                    <p:cond delay="0"/>
                                  </p:stCondLst>
                                  <p:childTnLst>
                                    <p:set>
                                      <p:cBhvr>
                                        <p:cTn id="124" dur="1" fill="hold">
                                          <p:stCondLst>
                                            <p:cond delay="0"/>
                                          </p:stCondLst>
                                        </p:cTn>
                                        <p:tgtEl>
                                          <p:spTgt spid="845839"/>
                                        </p:tgtEl>
                                        <p:attrNameLst>
                                          <p:attrName>style.visibility</p:attrName>
                                        </p:attrNameLst>
                                      </p:cBhvr>
                                      <p:to>
                                        <p:strVal val="visible"/>
                                      </p:to>
                                    </p:set>
                                    <p:animEffect transition="in" filter="slide(fromBottom)">
                                      <p:cBhvr>
                                        <p:cTn id="125" dur="500"/>
                                        <p:tgtEl>
                                          <p:spTgt spid="845839"/>
                                        </p:tgtEl>
                                      </p:cBhvr>
                                    </p:animEffect>
                                  </p:childTnLst>
                                </p:cTn>
                              </p:par>
                            </p:childTnLst>
                          </p:cTn>
                        </p:par>
                        <p:par>
                          <p:cTn id="126" fill="hold" nodeType="afterGroup">
                            <p:stCondLst>
                              <p:cond delay="500"/>
                            </p:stCondLst>
                            <p:childTnLst>
                              <p:par>
                                <p:cTn id="127" presetID="12" presetClass="entr" presetSubtype="4" fill="hold" grpId="0" nodeType="afterEffect">
                                  <p:stCondLst>
                                    <p:cond delay="0"/>
                                  </p:stCondLst>
                                  <p:childTnLst>
                                    <p:set>
                                      <p:cBhvr>
                                        <p:cTn id="128" dur="1" fill="hold">
                                          <p:stCondLst>
                                            <p:cond delay="0"/>
                                          </p:stCondLst>
                                        </p:cTn>
                                        <p:tgtEl>
                                          <p:spTgt spid="845840"/>
                                        </p:tgtEl>
                                        <p:attrNameLst>
                                          <p:attrName>style.visibility</p:attrName>
                                        </p:attrNameLst>
                                      </p:cBhvr>
                                      <p:to>
                                        <p:strVal val="visible"/>
                                      </p:to>
                                    </p:set>
                                    <p:animEffect transition="in" filter="slide(fromBottom)">
                                      <p:cBhvr>
                                        <p:cTn id="129" dur="500"/>
                                        <p:tgtEl>
                                          <p:spTgt spid="845840"/>
                                        </p:tgtEl>
                                      </p:cBhvr>
                                    </p:animEffect>
                                  </p:childTnLst>
                                </p:cTn>
                              </p:par>
                            </p:childTnLst>
                          </p:cTn>
                        </p:par>
                        <p:par>
                          <p:cTn id="130" fill="hold" nodeType="afterGroup">
                            <p:stCondLst>
                              <p:cond delay="1000"/>
                            </p:stCondLst>
                            <p:childTnLst>
                              <p:par>
                                <p:cTn id="131" presetID="12" presetClass="entr" presetSubtype="4" fill="hold" grpId="0" nodeType="afterEffect">
                                  <p:stCondLst>
                                    <p:cond delay="0"/>
                                  </p:stCondLst>
                                  <p:childTnLst>
                                    <p:set>
                                      <p:cBhvr>
                                        <p:cTn id="132" dur="1" fill="hold">
                                          <p:stCondLst>
                                            <p:cond delay="0"/>
                                          </p:stCondLst>
                                        </p:cTn>
                                        <p:tgtEl>
                                          <p:spTgt spid="845848"/>
                                        </p:tgtEl>
                                        <p:attrNameLst>
                                          <p:attrName>style.visibility</p:attrName>
                                        </p:attrNameLst>
                                      </p:cBhvr>
                                      <p:to>
                                        <p:strVal val="visible"/>
                                      </p:to>
                                    </p:set>
                                    <p:animEffect transition="in" filter="slide(fromBottom)">
                                      <p:cBhvr>
                                        <p:cTn id="133" dur="500"/>
                                        <p:tgtEl>
                                          <p:spTgt spid="845848"/>
                                        </p:tgtEl>
                                      </p:cBhvr>
                                    </p:animEffect>
                                  </p:childTnLst>
                                </p:cTn>
                              </p:par>
                            </p:childTnLst>
                          </p:cTn>
                        </p:par>
                        <p:par>
                          <p:cTn id="134" fill="hold" nodeType="afterGroup">
                            <p:stCondLst>
                              <p:cond delay="1500"/>
                            </p:stCondLst>
                            <p:childTnLst>
                              <p:par>
                                <p:cTn id="135" presetID="12" presetClass="entr" presetSubtype="4" fill="hold" grpId="0" nodeType="afterEffect">
                                  <p:stCondLst>
                                    <p:cond delay="0"/>
                                  </p:stCondLst>
                                  <p:childTnLst>
                                    <p:set>
                                      <p:cBhvr>
                                        <p:cTn id="136" dur="1" fill="hold">
                                          <p:stCondLst>
                                            <p:cond delay="0"/>
                                          </p:stCondLst>
                                        </p:cTn>
                                        <p:tgtEl>
                                          <p:spTgt spid="845856"/>
                                        </p:tgtEl>
                                        <p:attrNameLst>
                                          <p:attrName>style.visibility</p:attrName>
                                        </p:attrNameLst>
                                      </p:cBhvr>
                                      <p:to>
                                        <p:strVal val="visible"/>
                                      </p:to>
                                    </p:set>
                                    <p:animEffect transition="in" filter="slide(fromBottom)">
                                      <p:cBhvr>
                                        <p:cTn id="137" dur="500"/>
                                        <p:tgtEl>
                                          <p:spTgt spid="845856"/>
                                        </p:tgtEl>
                                      </p:cBhvr>
                                    </p:animEffect>
                                  </p:childTnLst>
                                </p:cTn>
                              </p:par>
                            </p:childTnLst>
                          </p:cTn>
                        </p:par>
                        <p:par>
                          <p:cTn id="138" fill="hold" nodeType="afterGroup">
                            <p:stCondLst>
                              <p:cond delay="2000"/>
                            </p:stCondLst>
                            <p:childTnLst>
                              <p:par>
                                <p:cTn id="139" presetID="12" presetClass="entr" presetSubtype="4" fill="hold" grpId="0" nodeType="afterEffect">
                                  <p:stCondLst>
                                    <p:cond delay="0"/>
                                  </p:stCondLst>
                                  <p:childTnLst>
                                    <p:set>
                                      <p:cBhvr>
                                        <p:cTn id="140" dur="1" fill="hold">
                                          <p:stCondLst>
                                            <p:cond delay="0"/>
                                          </p:stCondLst>
                                        </p:cTn>
                                        <p:tgtEl>
                                          <p:spTgt spid="845849"/>
                                        </p:tgtEl>
                                        <p:attrNameLst>
                                          <p:attrName>style.visibility</p:attrName>
                                        </p:attrNameLst>
                                      </p:cBhvr>
                                      <p:to>
                                        <p:strVal val="visible"/>
                                      </p:to>
                                    </p:set>
                                    <p:animEffect transition="in" filter="slide(fromBottom)">
                                      <p:cBhvr>
                                        <p:cTn id="141" dur="500"/>
                                        <p:tgtEl>
                                          <p:spTgt spid="845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5826" grpId="0" build="p" autoUpdateAnimBg="0"/>
      <p:bldP spid="845827" grpId="0" autoUpdateAnimBg="0"/>
      <p:bldP spid="845828" grpId="0" autoUpdateAnimBg="0"/>
      <p:bldP spid="845829" grpId="0" autoUpdateAnimBg="0"/>
      <p:bldP spid="845830" grpId="0" animBg="1"/>
      <p:bldP spid="845831" grpId="0" animBg="1"/>
      <p:bldP spid="845832" grpId="0" autoUpdateAnimBg="0"/>
      <p:bldP spid="845833" grpId="0" animBg="1"/>
      <p:bldP spid="845834" grpId="0" autoUpdateAnimBg="0"/>
      <p:bldP spid="845835" grpId="0" animBg="1"/>
      <p:bldP spid="845836" grpId="0" autoUpdateAnimBg="0"/>
      <p:bldP spid="845837" grpId="0" animBg="1"/>
      <p:bldP spid="845838" grpId="0" autoUpdateAnimBg="0"/>
      <p:bldP spid="845839" grpId="0" animBg="1"/>
      <p:bldP spid="845840" grpId="0" autoUpdateAnimBg="0"/>
      <p:bldP spid="845841" grpId="0" animBg="1"/>
      <p:bldP spid="845842" grpId="0" autoUpdateAnimBg="0"/>
      <p:bldP spid="845843" grpId="0" animBg="1"/>
      <p:bldP spid="845844" grpId="0" animBg="1"/>
      <p:bldP spid="845845" grpId="0" animBg="1"/>
      <p:bldP spid="845846" grpId="0" animBg="1"/>
      <p:bldP spid="845847" grpId="0" animBg="1"/>
      <p:bldP spid="845848" grpId="0" animBg="1"/>
      <p:bldP spid="845849" grpId="0" animBg="1"/>
      <p:bldP spid="845850" grpId="0" autoUpdateAnimBg="0"/>
      <p:bldP spid="845851" grpId="0" autoUpdateAnimBg="0"/>
      <p:bldP spid="845852" grpId="0" autoUpdateAnimBg="0"/>
      <p:bldP spid="845853" grpId="0" autoUpdateAnimBg="0"/>
      <p:bldP spid="845854" grpId="0" autoUpdateAnimBg="0"/>
      <p:bldP spid="845855" grpId="0" autoUpdateAnimBg="0"/>
      <p:bldP spid="845856" grpId="0" autoUpdateAnimBg="0"/>
      <p:bldP spid="84585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 name="Espaço Reservado para Número de Slide 5"/>
          <p:cNvSpPr>
            <a:spLocks noGrp="1"/>
          </p:cNvSpPr>
          <p:nvPr>
            <p:ph type="sldNum" sz="quarter" idx="12"/>
          </p:nvPr>
        </p:nvSpPr>
        <p:spPr/>
        <p:txBody>
          <a:bodyPr/>
          <a:lstStyle/>
          <a:p>
            <a:pPr>
              <a:defRPr/>
            </a:pPr>
            <a:fld id="{E9A9EA9F-7CA0-4A3B-80CA-FF786AD8A666}" type="slidenum">
              <a:rPr lang="pt-PT"/>
              <a:pPr>
                <a:defRPr/>
              </a:pPr>
              <a:t>11</a:t>
            </a:fld>
            <a:endParaRPr lang="pt-PT"/>
          </a:p>
        </p:txBody>
      </p:sp>
      <p:sp>
        <p:nvSpPr>
          <p:cNvPr id="846850" name="Rectangle 2"/>
          <p:cNvSpPr>
            <a:spLocks noGrp="1" noChangeArrowheads="1"/>
          </p:cNvSpPr>
          <p:nvPr>
            <p:ph type="body" idx="1"/>
          </p:nvPr>
        </p:nvSpPr>
        <p:spPr>
          <a:xfrm>
            <a:off x="246063" y="2936875"/>
            <a:ext cx="8593137" cy="449263"/>
          </a:xfrm>
        </p:spPr>
        <p:txBody>
          <a:bodyPr/>
          <a:lstStyle/>
          <a:p>
            <a:pPr algn="ctr" eaLnBrk="1" hangingPunct="1">
              <a:buFontTx/>
              <a:buNone/>
            </a:pPr>
            <a:r>
              <a:rPr lang="pt-BR" sz="2200" smtClean="0">
                <a:latin typeface="Arial" charset="0"/>
              </a:rPr>
              <a:t>Evolução dos desembolsos e encaixes de um agente econômico </a:t>
            </a:r>
            <a:r>
              <a:rPr lang="pt-BR" sz="2200" b="1" smtClean="0">
                <a:latin typeface="Arial" charset="0"/>
              </a:rPr>
              <a:t>i</a:t>
            </a:r>
            <a:endParaRPr lang="pt-BR" sz="2200" smtClean="0">
              <a:latin typeface="Arial" charset="0"/>
            </a:endParaRPr>
          </a:p>
        </p:txBody>
      </p:sp>
      <p:grpSp>
        <p:nvGrpSpPr>
          <p:cNvPr id="846851" name="Group 3"/>
          <p:cNvGrpSpPr>
            <a:grpSpLocks/>
          </p:cNvGrpSpPr>
          <p:nvPr/>
        </p:nvGrpSpPr>
        <p:grpSpPr bwMode="auto">
          <a:xfrm>
            <a:off x="1263650" y="1498600"/>
            <a:ext cx="6738938" cy="1395413"/>
            <a:chOff x="796" y="944"/>
            <a:chExt cx="4245" cy="879"/>
          </a:xfrm>
        </p:grpSpPr>
        <p:sp>
          <p:nvSpPr>
            <p:cNvPr id="12326" name="Rectangle 4"/>
            <p:cNvSpPr>
              <a:spLocks noChangeArrowheads="1"/>
            </p:cNvSpPr>
            <p:nvPr/>
          </p:nvSpPr>
          <p:spPr bwMode="auto">
            <a:xfrm>
              <a:off x="796" y="1140"/>
              <a:ext cx="3931"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27" name="Rectangle 5"/>
            <p:cNvSpPr>
              <a:spLocks noChangeArrowheads="1"/>
            </p:cNvSpPr>
            <p:nvPr/>
          </p:nvSpPr>
          <p:spPr bwMode="auto">
            <a:xfrm>
              <a:off x="854" y="1179"/>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1  </a:t>
              </a:r>
              <a:endParaRPr lang="pt-PT" sz="2000" b="0"/>
            </a:p>
          </p:txBody>
        </p:sp>
        <p:sp>
          <p:nvSpPr>
            <p:cNvPr id="12328" name="Rectangle 6"/>
            <p:cNvSpPr>
              <a:spLocks noChangeArrowheads="1"/>
            </p:cNvSpPr>
            <p:nvPr/>
          </p:nvSpPr>
          <p:spPr bwMode="auto">
            <a:xfrm>
              <a:off x="982"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2</a:t>
              </a:r>
              <a:endParaRPr lang="pt-PT" sz="2000" b="0"/>
            </a:p>
          </p:txBody>
        </p:sp>
        <p:sp>
          <p:nvSpPr>
            <p:cNvPr id="12329" name="Rectangle 7"/>
            <p:cNvSpPr>
              <a:spLocks noChangeArrowheads="1"/>
            </p:cNvSpPr>
            <p:nvPr/>
          </p:nvSpPr>
          <p:spPr bwMode="auto">
            <a:xfrm>
              <a:off x="1046"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3  </a:t>
              </a:r>
              <a:endParaRPr lang="pt-PT" sz="2000" b="0"/>
            </a:p>
          </p:txBody>
        </p:sp>
        <p:sp>
          <p:nvSpPr>
            <p:cNvPr id="12330" name="Rectangle 8"/>
            <p:cNvSpPr>
              <a:spLocks noChangeArrowheads="1"/>
            </p:cNvSpPr>
            <p:nvPr/>
          </p:nvSpPr>
          <p:spPr bwMode="auto">
            <a:xfrm>
              <a:off x="1238"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4</a:t>
              </a:r>
              <a:endParaRPr lang="pt-PT" sz="2000" b="0"/>
            </a:p>
          </p:txBody>
        </p:sp>
        <p:sp>
          <p:nvSpPr>
            <p:cNvPr id="12331" name="Rectangle 9"/>
            <p:cNvSpPr>
              <a:spLocks noChangeArrowheads="1"/>
            </p:cNvSpPr>
            <p:nvPr/>
          </p:nvSpPr>
          <p:spPr bwMode="auto">
            <a:xfrm>
              <a:off x="1302"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5  </a:t>
              </a:r>
              <a:endParaRPr lang="pt-PT" sz="2000" b="0"/>
            </a:p>
          </p:txBody>
        </p:sp>
        <p:sp>
          <p:nvSpPr>
            <p:cNvPr id="12332" name="Rectangle 10"/>
            <p:cNvSpPr>
              <a:spLocks noChangeArrowheads="1"/>
            </p:cNvSpPr>
            <p:nvPr/>
          </p:nvSpPr>
          <p:spPr bwMode="auto">
            <a:xfrm>
              <a:off x="1494"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6</a:t>
              </a:r>
              <a:endParaRPr lang="pt-PT" sz="2000" b="0"/>
            </a:p>
          </p:txBody>
        </p:sp>
        <p:sp>
          <p:nvSpPr>
            <p:cNvPr id="12333" name="Rectangle 11"/>
            <p:cNvSpPr>
              <a:spLocks noChangeArrowheads="1"/>
            </p:cNvSpPr>
            <p:nvPr/>
          </p:nvSpPr>
          <p:spPr bwMode="auto">
            <a:xfrm>
              <a:off x="1558"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7  </a:t>
              </a:r>
              <a:endParaRPr lang="pt-PT" sz="2000" b="0"/>
            </a:p>
          </p:txBody>
        </p:sp>
        <p:sp>
          <p:nvSpPr>
            <p:cNvPr id="12334" name="Rectangle 12"/>
            <p:cNvSpPr>
              <a:spLocks noChangeArrowheads="1"/>
            </p:cNvSpPr>
            <p:nvPr/>
          </p:nvSpPr>
          <p:spPr bwMode="auto">
            <a:xfrm>
              <a:off x="1750"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8</a:t>
              </a:r>
              <a:endParaRPr lang="pt-PT" sz="2000" b="0"/>
            </a:p>
          </p:txBody>
        </p:sp>
        <p:sp>
          <p:nvSpPr>
            <p:cNvPr id="12335" name="Rectangle 13"/>
            <p:cNvSpPr>
              <a:spLocks noChangeArrowheads="1"/>
            </p:cNvSpPr>
            <p:nvPr/>
          </p:nvSpPr>
          <p:spPr bwMode="auto">
            <a:xfrm>
              <a:off x="1814"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9  </a:t>
              </a:r>
              <a:endParaRPr lang="pt-PT" sz="2000" b="0"/>
            </a:p>
          </p:txBody>
        </p:sp>
        <p:sp>
          <p:nvSpPr>
            <p:cNvPr id="12336" name="Rectangle 14"/>
            <p:cNvSpPr>
              <a:spLocks noChangeArrowheads="1"/>
            </p:cNvSpPr>
            <p:nvPr/>
          </p:nvSpPr>
          <p:spPr bwMode="auto">
            <a:xfrm>
              <a:off x="2006"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1</a:t>
              </a:r>
              <a:endParaRPr lang="pt-PT" sz="2000" b="0"/>
            </a:p>
          </p:txBody>
        </p:sp>
        <p:sp>
          <p:nvSpPr>
            <p:cNvPr id="12337" name="Rectangle 15"/>
            <p:cNvSpPr>
              <a:spLocks noChangeArrowheads="1"/>
            </p:cNvSpPr>
            <p:nvPr/>
          </p:nvSpPr>
          <p:spPr bwMode="auto">
            <a:xfrm>
              <a:off x="2070"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1  </a:t>
              </a:r>
              <a:endParaRPr lang="pt-PT" sz="2000" b="0"/>
            </a:p>
          </p:txBody>
        </p:sp>
        <p:sp>
          <p:nvSpPr>
            <p:cNvPr id="12338" name="Rectangle 16"/>
            <p:cNvSpPr>
              <a:spLocks noChangeArrowheads="1"/>
            </p:cNvSpPr>
            <p:nvPr/>
          </p:nvSpPr>
          <p:spPr bwMode="auto">
            <a:xfrm>
              <a:off x="2262"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1</a:t>
              </a:r>
              <a:endParaRPr lang="pt-PT" sz="2000" b="0"/>
            </a:p>
          </p:txBody>
        </p:sp>
        <p:sp>
          <p:nvSpPr>
            <p:cNvPr id="12339" name="Rectangle 17"/>
            <p:cNvSpPr>
              <a:spLocks noChangeArrowheads="1"/>
            </p:cNvSpPr>
            <p:nvPr/>
          </p:nvSpPr>
          <p:spPr bwMode="auto">
            <a:xfrm>
              <a:off x="2326"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1  </a:t>
              </a:r>
              <a:endParaRPr lang="pt-PT" sz="2000" b="0"/>
            </a:p>
          </p:txBody>
        </p:sp>
        <p:sp>
          <p:nvSpPr>
            <p:cNvPr id="12340" name="Rectangle 18"/>
            <p:cNvSpPr>
              <a:spLocks noChangeArrowheads="1"/>
            </p:cNvSpPr>
            <p:nvPr/>
          </p:nvSpPr>
          <p:spPr bwMode="auto">
            <a:xfrm>
              <a:off x="2518"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1</a:t>
              </a:r>
              <a:endParaRPr lang="pt-PT" sz="2000" b="0"/>
            </a:p>
          </p:txBody>
        </p:sp>
        <p:sp>
          <p:nvSpPr>
            <p:cNvPr id="12341" name="Rectangle 19"/>
            <p:cNvSpPr>
              <a:spLocks noChangeArrowheads="1"/>
            </p:cNvSpPr>
            <p:nvPr/>
          </p:nvSpPr>
          <p:spPr bwMode="auto">
            <a:xfrm>
              <a:off x="2582"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1  </a:t>
              </a:r>
              <a:endParaRPr lang="pt-PT" sz="2000" b="0"/>
            </a:p>
          </p:txBody>
        </p:sp>
        <p:sp>
          <p:nvSpPr>
            <p:cNvPr id="12342" name="Rectangle 20"/>
            <p:cNvSpPr>
              <a:spLocks noChangeArrowheads="1"/>
            </p:cNvSpPr>
            <p:nvPr/>
          </p:nvSpPr>
          <p:spPr bwMode="auto">
            <a:xfrm>
              <a:off x="2774"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1</a:t>
              </a:r>
              <a:endParaRPr lang="pt-PT" sz="2000" b="0"/>
            </a:p>
          </p:txBody>
        </p:sp>
        <p:sp>
          <p:nvSpPr>
            <p:cNvPr id="12343" name="Rectangle 21"/>
            <p:cNvSpPr>
              <a:spLocks noChangeArrowheads="1"/>
            </p:cNvSpPr>
            <p:nvPr/>
          </p:nvSpPr>
          <p:spPr bwMode="auto">
            <a:xfrm>
              <a:off x="2838"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1  </a:t>
              </a:r>
              <a:endParaRPr lang="pt-PT" sz="2000" b="0"/>
            </a:p>
          </p:txBody>
        </p:sp>
        <p:sp>
          <p:nvSpPr>
            <p:cNvPr id="12344" name="Rectangle 22"/>
            <p:cNvSpPr>
              <a:spLocks noChangeArrowheads="1"/>
            </p:cNvSpPr>
            <p:nvPr/>
          </p:nvSpPr>
          <p:spPr bwMode="auto">
            <a:xfrm>
              <a:off x="3030"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1</a:t>
              </a:r>
              <a:endParaRPr lang="pt-PT" sz="2000" b="0"/>
            </a:p>
          </p:txBody>
        </p:sp>
        <p:sp>
          <p:nvSpPr>
            <p:cNvPr id="12345" name="Rectangle 23"/>
            <p:cNvSpPr>
              <a:spLocks noChangeArrowheads="1"/>
            </p:cNvSpPr>
            <p:nvPr/>
          </p:nvSpPr>
          <p:spPr bwMode="auto">
            <a:xfrm>
              <a:off x="3094"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1  </a:t>
              </a:r>
              <a:endParaRPr lang="pt-PT" sz="2000" b="0"/>
            </a:p>
          </p:txBody>
        </p:sp>
        <p:sp>
          <p:nvSpPr>
            <p:cNvPr id="12346" name="Rectangle 24"/>
            <p:cNvSpPr>
              <a:spLocks noChangeArrowheads="1"/>
            </p:cNvSpPr>
            <p:nvPr/>
          </p:nvSpPr>
          <p:spPr bwMode="auto">
            <a:xfrm>
              <a:off x="3286"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2</a:t>
              </a:r>
              <a:endParaRPr lang="pt-PT" sz="2000" b="0"/>
            </a:p>
          </p:txBody>
        </p:sp>
        <p:sp>
          <p:nvSpPr>
            <p:cNvPr id="12347" name="Rectangle 25"/>
            <p:cNvSpPr>
              <a:spLocks noChangeArrowheads="1"/>
            </p:cNvSpPr>
            <p:nvPr/>
          </p:nvSpPr>
          <p:spPr bwMode="auto">
            <a:xfrm>
              <a:off x="3350"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2  </a:t>
              </a:r>
              <a:endParaRPr lang="pt-PT" sz="2000" b="0"/>
            </a:p>
          </p:txBody>
        </p:sp>
        <p:sp>
          <p:nvSpPr>
            <p:cNvPr id="12348" name="Rectangle 26"/>
            <p:cNvSpPr>
              <a:spLocks noChangeArrowheads="1"/>
            </p:cNvSpPr>
            <p:nvPr/>
          </p:nvSpPr>
          <p:spPr bwMode="auto">
            <a:xfrm>
              <a:off x="3542"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2</a:t>
              </a:r>
              <a:endParaRPr lang="pt-PT" sz="2000" b="0"/>
            </a:p>
          </p:txBody>
        </p:sp>
        <p:sp>
          <p:nvSpPr>
            <p:cNvPr id="12349" name="Rectangle 27"/>
            <p:cNvSpPr>
              <a:spLocks noChangeArrowheads="1"/>
            </p:cNvSpPr>
            <p:nvPr/>
          </p:nvSpPr>
          <p:spPr bwMode="auto">
            <a:xfrm>
              <a:off x="3606"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2  </a:t>
              </a:r>
              <a:endParaRPr lang="pt-PT" sz="2000" b="0"/>
            </a:p>
          </p:txBody>
        </p:sp>
        <p:sp>
          <p:nvSpPr>
            <p:cNvPr id="12350" name="Rectangle 28"/>
            <p:cNvSpPr>
              <a:spLocks noChangeArrowheads="1"/>
            </p:cNvSpPr>
            <p:nvPr/>
          </p:nvSpPr>
          <p:spPr bwMode="auto">
            <a:xfrm>
              <a:off x="3798"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2</a:t>
              </a:r>
              <a:endParaRPr lang="pt-PT" sz="2000" b="0"/>
            </a:p>
          </p:txBody>
        </p:sp>
        <p:sp>
          <p:nvSpPr>
            <p:cNvPr id="12351" name="Rectangle 29"/>
            <p:cNvSpPr>
              <a:spLocks noChangeArrowheads="1"/>
            </p:cNvSpPr>
            <p:nvPr/>
          </p:nvSpPr>
          <p:spPr bwMode="auto">
            <a:xfrm>
              <a:off x="3862"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2  </a:t>
              </a:r>
              <a:endParaRPr lang="pt-PT" sz="2000" b="0"/>
            </a:p>
          </p:txBody>
        </p:sp>
        <p:sp>
          <p:nvSpPr>
            <p:cNvPr id="12352" name="Rectangle 30"/>
            <p:cNvSpPr>
              <a:spLocks noChangeArrowheads="1"/>
            </p:cNvSpPr>
            <p:nvPr/>
          </p:nvSpPr>
          <p:spPr bwMode="auto">
            <a:xfrm>
              <a:off x="4054"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2</a:t>
              </a:r>
              <a:endParaRPr lang="pt-PT" sz="2000" b="0"/>
            </a:p>
          </p:txBody>
        </p:sp>
        <p:sp>
          <p:nvSpPr>
            <p:cNvPr id="12353" name="Rectangle 31"/>
            <p:cNvSpPr>
              <a:spLocks noChangeArrowheads="1"/>
            </p:cNvSpPr>
            <p:nvPr/>
          </p:nvSpPr>
          <p:spPr bwMode="auto">
            <a:xfrm>
              <a:off x="4118"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2  </a:t>
              </a:r>
              <a:endParaRPr lang="pt-PT" sz="2000" b="0"/>
            </a:p>
          </p:txBody>
        </p:sp>
        <p:sp>
          <p:nvSpPr>
            <p:cNvPr id="12354" name="Rectangle 32"/>
            <p:cNvSpPr>
              <a:spLocks noChangeArrowheads="1"/>
            </p:cNvSpPr>
            <p:nvPr/>
          </p:nvSpPr>
          <p:spPr bwMode="auto">
            <a:xfrm>
              <a:off x="4310"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2</a:t>
              </a:r>
              <a:endParaRPr lang="pt-PT" sz="2000" b="0"/>
            </a:p>
          </p:txBody>
        </p:sp>
        <p:sp>
          <p:nvSpPr>
            <p:cNvPr id="12355" name="Rectangle 33"/>
            <p:cNvSpPr>
              <a:spLocks noChangeArrowheads="1"/>
            </p:cNvSpPr>
            <p:nvPr/>
          </p:nvSpPr>
          <p:spPr bwMode="auto">
            <a:xfrm>
              <a:off x="4374" y="1179"/>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2  </a:t>
              </a:r>
              <a:endParaRPr lang="pt-PT" sz="2000" b="0"/>
            </a:p>
          </p:txBody>
        </p:sp>
        <p:sp>
          <p:nvSpPr>
            <p:cNvPr id="12356" name="Rectangle 34"/>
            <p:cNvSpPr>
              <a:spLocks noChangeArrowheads="1"/>
            </p:cNvSpPr>
            <p:nvPr/>
          </p:nvSpPr>
          <p:spPr bwMode="auto">
            <a:xfrm>
              <a:off x="4566" y="117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3</a:t>
              </a:r>
              <a:endParaRPr lang="pt-PT" sz="2000" b="0"/>
            </a:p>
          </p:txBody>
        </p:sp>
        <p:sp>
          <p:nvSpPr>
            <p:cNvPr id="12357" name="Rectangle 35"/>
            <p:cNvSpPr>
              <a:spLocks noChangeArrowheads="1"/>
            </p:cNvSpPr>
            <p:nvPr/>
          </p:nvSpPr>
          <p:spPr bwMode="auto">
            <a:xfrm>
              <a:off x="2006"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0</a:t>
              </a:r>
              <a:endParaRPr lang="pt-PT" sz="2000" b="0"/>
            </a:p>
          </p:txBody>
        </p:sp>
        <p:sp>
          <p:nvSpPr>
            <p:cNvPr id="12358" name="Rectangle 36"/>
            <p:cNvSpPr>
              <a:spLocks noChangeArrowheads="1"/>
            </p:cNvSpPr>
            <p:nvPr/>
          </p:nvSpPr>
          <p:spPr bwMode="auto">
            <a:xfrm>
              <a:off x="2070"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1  </a:t>
              </a:r>
              <a:endParaRPr lang="pt-PT" sz="2000" b="0"/>
            </a:p>
          </p:txBody>
        </p:sp>
        <p:sp>
          <p:nvSpPr>
            <p:cNvPr id="12359" name="Rectangle 37"/>
            <p:cNvSpPr>
              <a:spLocks noChangeArrowheads="1"/>
            </p:cNvSpPr>
            <p:nvPr/>
          </p:nvSpPr>
          <p:spPr bwMode="auto">
            <a:xfrm>
              <a:off x="2262"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2</a:t>
              </a:r>
              <a:endParaRPr lang="pt-PT" sz="2000" b="0"/>
            </a:p>
          </p:txBody>
        </p:sp>
        <p:sp>
          <p:nvSpPr>
            <p:cNvPr id="12360" name="Rectangle 38"/>
            <p:cNvSpPr>
              <a:spLocks noChangeArrowheads="1"/>
            </p:cNvSpPr>
            <p:nvPr/>
          </p:nvSpPr>
          <p:spPr bwMode="auto">
            <a:xfrm>
              <a:off x="2326"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3  </a:t>
              </a:r>
              <a:endParaRPr lang="pt-PT" sz="2000" b="0"/>
            </a:p>
          </p:txBody>
        </p:sp>
        <p:sp>
          <p:nvSpPr>
            <p:cNvPr id="12361" name="Rectangle 39"/>
            <p:cNvSpPr>
              <a:spLocks noChangeArrowheads="1"/>
            </p:cNvSpPr>
            <p:nvPr/>
          </p:nvSpPr>
          <p:spPr bwMode="auto">
            <a:xfrm>
              <a:off x="2518"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4</a:t>
              </a:r>
              <a:endParaRPr lang="pt-PT" sz="2000" b="0"/>
            </a:p>
          </p:txBody>
        </p:sp>
        <p:sp>
          <p:nvSpPr>
            <p:cNvPr id="12362" name="Rectangle 40"/>
            <p:cNvSpPr>
              <a:spLocks noChangeArrowheads="1"/>
            </p:cNvSpPr>
            <p:nvPr/>
          </p:nvSpPr>
          <p:spPr bwMode="auto">
            <a:xfrm>
              <a:off x="2582"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5  </a:t>
              </a:r>
              <a:endParaRPr lang="pt-PT" sz="2000" b="0"/>
            </a:p>
          </p:txBody>
        </p:sp>
        <p:sp>
          <p:nvSpPr>
            <p:cNvPr id="12363" name="Rectangle 41"/>
            <p:cNvSpPr>
              <a:spLocks noChangeArrowheads="1"/>
            </p:cNvSpPr>
            <p:nvPr/>
          </p:nvSpPr>
          <p:spPr bwMode="auto">
            <a:xfrm>
              <a:off x="2774"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6</a:t>
              </a:r>
              <a:endParaRPr lang="pt-PT" sz="2000" b="0"/>
            </a:p>
          </p:txBody>
        </p:sp>
        <p:sp>
          <p:nvSpPr>
            <p:cNvPr id="12364" name="Rectangle 42"/>
            <p:cNvSpPr>
              <a:spLocks noChangeArrowheads="1"/>
            </p:cNvSpPr>
            <p:nvPr/>
          </p:nvSpPr>
          <p:spPr bwMode="auto">
            <a:xfrm>
              <a:off x="2838"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7  </a:t>
              </a:r>
              <a:endParaRPr lang="pt-PT" sz="2000" b="0"/>
            </a:p>
          </p:txBody>
        </p:sp>
        <p:sp>
          <p:nvSpPr>
            <p:cNvPr id="12365" name="Rectangle 43"/>
            <p:cNvSpPr>
              <a:spLocks noChangeArrowheads="1"/>
            </p:cNvSpPr>
            <p:nvPr/>
          </p:nvSpPr>
          <p:spPr bwMode="auto">
            <a:xfrm>
              <a:off x="3030"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8</a:t>
              </a:r>
              <a:endParaRPr lang="pt-PT" sz="2000" b="0"/>
            </a:p>
          </p:txBody>
        </p:sp>
        <p:sp>
          <p:nvSpPr>
            <p:cNvPr id="12366" name="Rectangle 44"/>
            <p:cNvSpPr>
              <a:spLocks noChangeArrowheads="1"/>
            </p:cNvSpPr>
            <p:nvPr/>
          </p:nvSpPr>
          <p:spPr bwMode="auto">
            <a:xfrm>
              <a:off x="3094"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9  </a:t>
              </a:r>
              <a:endParaRPr lang="pt-PT" sz="2000" b="0"/>
            </a:p>
          </p:txBody>
        </p:sp>
        <p:sp>
          <p:nvSpPr>
            <p:cNvPr id="12367" name="Rectangle 45"/>
            <p:cNvSpPr>
              <a:spLocks noChangeArrowheads="1"/>
            </p:cNvSpPr>
            <p:nvPr/>
          </p:nvSpPr>
          <p:spPr bwMode="auto">
            <a:xfrm>
              <a:off x="3286"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0</a:t>
              </a:r>
              <a:endParaRPr lang="pt-PT" sz="2000" b="0"/>
            </a:p>
          </p:txBody>
        </p:sp>
        <p:sp>
          <p:nvSpPr>
            <p:cNvPr id="12368" name="Rectangle 46"/>
            <p:cNvSpPr>
              <a:spLocks noChangeArrowheads="1"/>
            </p:cNvSpPr>
            <p:nvPr/>
          </p:nvSpPr>
          <p:spPr bwMode="auto">
            <a:xfrm>
              <a:off x="3350"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1  </a:t>
              </a:r>
              <a:endParaRPr lang="pt-PT" sz="2000" b="0"/>
            </a:p>
          </p:txBody>
        </p:sp>
        <p:sp>
          <p:nvSpPr>
            <p:cNvPr id="12369" name="Rectangle 47"/>
            <p:cNvSpPr>
              <a:spLocks noChangeArrowheads="1"/>
            </p:cNvSpPr>
            <p:nvPr/>
          </p:nvSpPr>
          <p:spPr bwMode="auto">
            <a:xfrm>
              <a:off x="3542"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2</a:t>
              </a:r>
              <a:endParaRPr lang="pt-PT" sz="2000" b="0"/>
            </a:p>
          </p:txBody>
        </p:sp>
        <p:sp>
          <p:nvSpPr>
            <p:cNvPr id="12370" name="Rectangle 48"/>
            <p:cNvSpPr>
              <a:spLocks noChangeArrowheads="1"/>
            </p:cNvSpPr>
            <p:nvPr/>
          </p:nvSpPr>
          <p:spPr bwMode="auto">
            <a:xfrm>
              <a:off x="3606"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3  </a:t>
              </a:r>
              <a:endParaRPr lang="pt-PT" sz="2000" b="0"/>
            </a:p>
          </p:txBody>
        </p:sp>
        <p:sp>
          <p:nvSpPr>
            <p:cNvPr id="12371" name="Rectangle 49"/>
            <p:cNvSpPr>
              <a:spLocks noChangeArrowheads="1"/>
            </p:cNvSpPr>
            <p:nvPr/>
          </p:nvSpPr>
          <p:spPr bwMode="auto">
            <a:xfrm>
              <a:off x="3798"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4</a:t>
              </a:r>
              <a:endParaRPr lang="pt-PT" sz="2000" b="0"/>
            </a:p>
          </p:txBody>
        </p:sp>
        <p:sp>
          <p:nvSpPr>
            <p:cNvPr id="12372" name="Rectangle 50"/>
            <p:cNvSpPr>
              <a:spLocks noChangeArrowheads="1"/>
            </p:cNvSpPr>
            <p:nvPr/>
          </p:nvSpPr>
          <p:spPr bwMode="auto">
            <a:xfrm>
              <a:off x="3862"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5  </a:t>
              </a:r>
              <a:endParaRPr lang="pt-PT" sz="2000" b="0"/>
            </a:p>
          </p:txBody>
        </p:sp>
        <p:sp>
          <p:nvSpPr>
            <p:cNvPr id="12373" name="Rectangle 51"/>
            <p:cNvSpPr>
              <a:spLocks noChangeArrowheads="1"/>
            </p:cNvSpPr>
            <p:nvPr/>
          </p:nvSpPr>
          <p:spPr bwMode="auto">
            <a:xfrm>
              <a:off x="4054"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6</a:t>
              </a:r>
              <a:endParaRPr lang="pt-PT" sz="2000" b="0"/>
            </a:p>
          </p:txBody>
        </p:sp>
        <p:sp>
          <p:nvSpPr>
            <p:cNvPr id="12374" name="Rectangle 52"/>
            <p:cNvSpPr>
              <a:spLocks noChangeArrowheads="1"/>
            </p:cNvSpPr>
            <p:nvPr/>
          </p:nvSpPr>
          <p:spPr bwMode="auto">
            <a:xfrm>
              <a:off x="4118"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7  </a:t>
              </a:r>
              <a:endParaRPr lang="pt-PT" sz="2000" b="0"/>
            </a:p>
          </p:txBody>
        </p:sp>
        <p:sp>
          <p:nvSpPr>
            <p:cNvPr id="12375" name="Rectangle 53"/>
            <p:cNvSpPr>
              <a:spLocks noChangeArrowheads="1"/>
            </p:cNvSpPr>
            <p:nvPr/>
          </p:nvSpPr>
          <p:spPr bwMode="auto">
            <a:xfrm>
              <a:off x="4310"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8</a:t>
              </a:r>
              <a:endParaRPr lang="pt-PT" sz="2000" b="0"/>
            </a:p>
          </p:txBody>
        </p:sp>
        <p:sp>
          <p:nvSpPr>
            <p:cNvPr id="12376" name="Rectangle 54"/>
            <p:cNvSpPr>
              <a:spLocks noChangeArrowheads="1"/>
            </p:cNvSpPr>
            <p:nvPr/>
          </p:nvSpPr>
          <p:spPr bwMode="auto">
            <a:xfrm>
              <a:off x="4374" y="1356"/>
              <a:ext cx="2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  9  </a:t>
              </a:r>
              <a:endParaRPr lang="pt-PT" sz="2000" b="0"/>
            </a:p>
          </p:txBody>
        </p:sp>
        <p:sp>
          <p:nvSpPr>
            <p:cNvPr id="12377" name="Rectangle 55"/>
            <p:cNvSpPr>
              <a:spLocks noChangeArrowheads="1"/>
            </p:cNvSpPr>
            <p:nvPr/>
          </p:nvSpPr>
          <p:spPr bwMode="auto">
            <a:xfrm>
              <a:off x="4566" y="135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9900"/>
                  </a:solidFill>
                </a:rPr>
                <a:t>0</a:t>
              </a:r>
              <a:endParaRPr lang="pt-PT" sz="2000" b="0"/>
            </a:p>
          </p:txBody>
        </p:sp>
        <p:sp>
          <p:nvSpPr>
            <p:cNvPr id="12378" name="Rectangle 56"/>
            <p:cNvSpPr>
              <a:spLocks noChangeArrowheads="1"/>
            </p:cNvSpPr>
            <p:nvPr/>
          </p:nvSpPr>
          <p:spPr bwMode="auto">
            <a:xfrm>
              <a:off x="876" y="1123"/>
              <a:ext cx="3720" cy="1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79" name="Freeform 57"/>
            <p:cNvSpPr>
              <a:spLocks/>
            </p:cNvSpPr>
            <p:nvPr/>
          </p:nvSpPr>
          <p:spPr bwMode="auto">
            <a:xfrm>
              <a:off x="881" y="1520"/>
              <a:ext cx="240" cy="97"/>
            </a:xfrm>
            <a:custGeom>
              <a:avLst/>
              <a:gdLst>
                <a:gd name="T0" fmla="*/ 240 w 240"/>
                <a:gd name="T1" fmla="*/ 0 h 97"/>
                <a:gd name="T2" fmla="*/ 238 w 240"/>
                <a:gd name="T3" fmla="*/ 19 h 97"/>
                <a:gd name="T4" fmla="*/ 237 w 240"/>
                <a:gd name="T5" fmla="*/ 27 h 97"/>
                <a:gd name="T6" fmla="*/ 234 w 240"/>
                <a:gd name="T7" fmla="*/ 34 h 97"/>
                <a:gd name="T8" fmla="*/ 231 w 240"/>
                <a:gd name="T9" fmla="*/ 40 h 97"/>
                <a:gd name="T10" fmla="*/ 228 w 240"/>
                <a:gd name="T11" fmla="*/ 44 h 97"/>
                <a:gd name="T12" fmla="*/ 224 w 240"/>
                <a:gd name="T13" fmla="*/ 47 h 97"/>
                <a:gd name="T14" fmla="*/ 220 w 240"/>
                <a:gd name="T15" fmla="*/ 48 h 97"/>
                <a:gd name="T16" fmla="*/ 140 w 240"/>
                <a:gd name="T17" fmla="*/ 49 h 97"/>
                <a:gd name="T18" fmla="*/ 136 w 240"/>
                <a:gd name="T19" fmla="*/ 50 h 97"/>
                <a:gd name="T20" fmla="*/ 132 w 240"/>
                <a:gd name="T21" fmla="*/ 53 h 97"/>
                <a:gd name="T22" fmla="*/ 129 w 240"/>
                <a:gd name="T23" fmla="*/ 57 h 97"/>
                <a:gd name="T24" fmla="*/ 126 w 240"/>
                <a:gd name="T25" fmla="*/ 63 h 97"/>
                <a:gd name="T26" fmla="*/ 123 w 240"/>
                <a:gd name="T27" fmla="*/ 70 h 97"/>
                <a:gd name="T28" fmla="*/ 122 w 240"/>
                <a:gd name="T29" fmla="*/ 78 h 97"/>
                <a:gd name="T30" fmla="*/ 120 w 240"/>
                <a:gd name="T31" fmla="*/ 97 h 97"/>
                <a:gd name="T32" fmla="*/ 118 w 240"/>
                <a:gd name="T33" fmla="*/ 78 h 97"/>
                <a:gd name="T34" fmla="*/ 117 w 240"/>
                <a:gd name="T35" fmla="*/ 70 h 97"/>
                <a:gd name="T36" fmla="*/ 114 w 240"/>
                <a:gd name="T37" fmla="*/ 63 h 97"/>
                <a:gd name="T38" fmla="*/ 111 w 240"/>
                <a:gd name="T39" fmla="*/ 57 h 97"/>
                <a:gd name="T40" fmla="*/ 108 w 240"/>
                <a:gd name="T41" fmla="*/ 53 h 97"/>
                <a:gd name="T42" fmla="*/ 104 w 240"/>
                <a:gd name="T43" fmla="*/ 50 h 97"/>
                <a:gd name="T44" fmla="*/ 100 w 240"/>
                <a:gd name="T45" fmla="*/ 49 h 97"/>
                <a:gd name="T46" fmla="*/ 20 w 240"/>
                <a:gd name="T47" fmla="*/ 50 h 97"/>
                <a:gd name="T48" fmla="*/ 16 w 240"/>
                <a:gd name="T49" fmla="*/ 49 h 97"/>
                <a:gd name="T50" fmla="*/ 12 w 240"/>
                <a:gd name="T51" fmla="*/ 46 h 97"/>
                <a:gd name="T52" fmla="*/ 9 w 240"/>
                <a:gd name="T53" fmla="*/ 42 h 97"/>
                <a:gd name="T54" fmla="*/ 6 w 240"/>
                <a:gd name="T55" fmla="*/ 36 h 97"/>
                <a:gd name="T56" fmla="*/ 3 w 240"/>
                <a:gd name="T57" fmla="*/ 29 h 97"/>
                <a:gd name="T58" fmla="*/ 2 w 240"/>
                <a:gd name="T59" fmla="*/ 21 h 97"/>
                <a:gd name="T60" fmla="*/ 0 w 240"/>
                <a:gd name="T61" fmla="*/ 2 h 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40" h="97">
                  <a:moveTo>
                    <a:pt x="240" y="0"/>
                  </a:moveTo>
                  <a:lnTo>
                    <a:pt x="238" y="19"/>
                  </a:lnTo>
                  <a:lnTo>
                    <a:pt x="237" y="27"/>
                  </a:lnTo>
                  <a:lnTo>
                    <a:pt x="234" y="34"/>
                  </a:lnTo>
                  <a:lnTo>
                    <a:pt x="231" y="40"/>
                  </a:lnTo>
                  <a:lnTo>
                    <a:pt x="228" y="44"/>
                  </a:lnTo>
                  <a:lnTo>
                    <a:pt x="224" y="47"/>
                  </a:lnTo>
                  <a:lnTo>
                    <a:pt x="220" y="48"/>
                  </a:lnTo>
                  <a:lnTo>
                    <a:pt x="140" y="49"/>
                  </a:lnTo>
                  <a:lnTo>
                    <a:pt x="136" y="50"/>
                  </a:lnTo>
                  <a:lnTo>
                    <a:pt x="132" y="53"/>
                  </a:lnTo>
                  <a:lnTo>
                    <a:pt x="129" y="57"/>
                  </a:lnTo>
                  <a:lnTo>
                    <a:pt x="126" y="63"/>
                  </a:lnTo>
                  <a:lnTo>
                    <a:pt x="123" y="70"/>
                  </a:lnTo>
                  <a:lnTo>
                    <a:pt x="122" y="78"/>
                  </a:lnTo>
                  <a:lnTo>
                    <a:pt x="120" y="97"/>
                  </a:lnTo>
                  <a:lnTo>
                    <a:pt x="118" y="78"/>
                  </a:lnTo>
                  <a:lnTo>
                    <a:pt x="117" y="70"/>
                  </a:lnTo>
                  <a:lnTo>
                    <a:pt x="114" y="63"/>
                  </a:lnTo>
                  <a:lnTo>
                    <a:pt x="111" y="57"/>
                  </a:lnTo>
                  <a:lnTo>
                    <a:pt x="108" y="53"/>
                  </a:lnTo>
                  <a:lnTo>
                    <a:pt x="104" y="50"/>
                  </a:lnTo>
                  <a:lnTo>
                    <a:pt x="100" y="49"/>
                  </a:lnTo>
                  <a:lnTo>
                    <a:pt x="20" y="50"/>
                  </a:lnTo>
                  <a:lnTo>
                    <a:pt x="16" y="49"/>
                  </a:lnTo>
                  <a:lnTo>
                    <a:pt x="12" y="46"/>
                  </a:lnTo>
                  <a:lnTo>
                    <a:pt x="9" y="42"/>
                  </a:lnTo>
                  <a:lnTo>
                    <a:pt x="6" y="36"/>
                  </a:lnTo>
                  <a:lnTo>
                    <a:pt x="3" y="29"/>
                  </a:lnTo>
                  <a:lnTo>
                    <a:pt x="2" y="21"/>
                  </a:lnTo>
                  <a:lnTo>
                    <a:pt x="0" y="2"/>
                  </a:lnTo>
                </a:path>
              </a:pathLst>
            </a:custGeom>
            <a:noFill/>
            <a:ln w="952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2380" name="Freeform 58"/>
            <p:cNvSpPr>
              <a:spLocks/>
            </p:cNvSpPr>
            <p:nvPr/>
          </p:nvSpPr>
          <p:spPr bwMode="auto">
            <a:xfrm>
              <a:off x="1141" y="1524"/>
              <a:ext cx="512" cy="87"/>
            </a:xfrm>
            <a:custGeom>
              <a:avLst/>
              <a:gdLst>
                <a:gd name="T0" fmla="*/ 512 w 512"/>
                <a:gd name="T1" fmla="*/ 0 h 87"/>
                <a:gd name="T2" fmla="*/ 511 w 512"/>
                <a:gd name="T3" fmla="*/ 8 h 87"/>
                <a:gd name="T4" fmla="*/ 509 w 512"/>
                <a:gd name="T5" fmla="*/ 16 h 87"/>
                <a:gd name="T6" fmla="*/ 505 w 512"/>
                <a:gd name="T7" fmla="*/ 23 h 87"/>
                <a:gd name="T8" fmla="*/ 500 w 512"/>
                <a:gd name="T9" fmla="*/ 30 h 87"/>
                <a:gd name="T10" fmla="*/ 493 w 512"/>
                <a:gd name="T11" fmla="*/ 35 h 87"/>
                <a:gd name="T12" fmla="*/ 486 w 512"/>
                <a:gd name="T13" fmla="*/ 39 h 87"/>
                <a:gd name="T14" fmla="*/ 478 w 512"/>
                <a:gd name="T15" fmla="*/ 42 h 87"/>
                <a:gd name="T16" fmla="*/ 469 w 512"/>
                <a:gd name="T17" fmla="*/ 43 h 87"/>
                <a:gd name="T18" fmla="*/ 299 w 512"/>
                <a:gd name="T19" fmla="*/ 44 h 87"/>
                <a:gd name="T20" fmla="*/ 290 w 512"/>
                <a:gd name="T21" fmla="*/ 45 h 87"/>
                <a:gd name="T22" fmla="*/ 282 w 512"/>
                <a:gd name="T23" fmla="*/ 48 h 87"/>
                <a:gd name="T24" fmla="*/ 275 w 512"/>
                <a:gd name="T25" fmla="*/ 52 h 87"/>
                <a:gd name="T26" fmla="*/ 269 w 512"/>
                <a:gd name="T27" fmla="*/ 57 h 87"/>
                <a:gd name="T28" fmla="*/ 263 w 512"/>
                <a:gd name="T29" fmla="*/ 63 h 87"/>
                <a:gd name="T30" fmla="*/ 259 w 512"/>
                <a:gd name="T31" fmla="*/ 71 h 87"/>
                <a:gd name="T32" fmla="*/ 257 w 512"/>
                <a:gd name="T33" fmla="*/ 79 h 87"/>
                <a:gd name="T34" fmla="*/ 256 w 512"/>
                <a:gd name="T35" fmla="*/ 87 h 87"/>
                <a:gd name="T36" fmla="*/ 255 w 512"/>
                <a:gd name="T37" fmla="*/ 79 h 87"/>
                <a:gd name="T38" fmla="*/ 253 w 512"/>
                <a:gd name="T39" fmla="*/ 71 h 87"/>
                <a:gd name="T40" fmla="*/ 249 w 512"/>
                <a:gd name="T41" fmla="*/ 64 h 87"/>
                <a:gd name="T42" fmla="*/ 244 w 512"/>
                <a:gd name="T43" fmla="*/ 57 h 87"/>
                <a:gd name="T44" fmla="*/ 237 w 512"/>
                <a:gd name="T45" fmla="*/ 52 h 87"/>
                <a:gd name="T46" fmla="*/ 230 w 512"/>
                <a:gd name="T47" fmla="*/ 48 h 87"/>
                <a:gd name="T48" fmla="*/ 222 w 512"/>
                <a:gd name="T49" fmla="*/ 46 h 87"/>
                <a:gd name="T50" fmla="*/ 213 w 512"/>
                <a:gd name="T51" fmla="*/ 45 h 87"/>
                <a:gd name="T52" fmla="*/ 43 w 512"/>
                <a:gd name="T53" fmla="*/ 46 h 87"/>
                <a:gd name="T54" fmla="*/ 34 w 512"/>
                <a:gd name="T55" fmla="*/ 45 h 87"/>
                <a:gd name="T56" fmla="*/ 26 w 512"/>
                <a:gd name="T57" fmla="*/ 43 h 87"/>
                <a:gd name="T58" fmla="*/ 19 w 512"/>
                <a:gd name="T59" fmla="*/ 40 h 87"/>
                <a:gd name="T60" fmla="*/ 13 w 512"/>
                <a:gd name="T61" fmla="*/ 34 h 87"/>
                <a:gd name="T62" fmla="*/ 7 w 512"/>
                <a:gd name="T63" fmla="*/ 28 h 87"/>
                <a:gd name="T64" fmla="*/ 3 w 512"/>
                <a:gd name="T65" fmla="*/ 21 h 87"/>
                <a:gd name="T66" fmla="*/ 1 w 512"/>
                <a:gd name="T67" fmla="*/ 13 h 87"/>
                <a:gd name="T68" fmla="*/ 0 w 512"/>
                <a:gd name="T69" fmla="*/ 4 h 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12" h="87">
                  <a:moveTo>
                    <a:pt x="512" y="0"/>
                  </a:moveTo>
                  <a:lnTo>
                    <a:pt x="511" y="8"/>
                  </a:lnTo>
                  <a:lnTo>
                    <a:pt x="509" y="16"/>
                  </a:lnTo>
                  <a:lnTo>
                    <a:pt x="505" y="23"/>
                  </a:lnTo>
                  <a:lnTo>
                    <a:pt x="500" y="30"/>
                  </a:lnTo>
                  <a:lnTo>
                    <a:pt x="493" y="35"/>
                  </a:lnTo>
                  <a:lnTo>
                    <a:pt x="486" y="39"/>
                  </a:lnTo>
                  <a:lnTo>
                    <a:pt x="478" y="42"/>
                  </a:lnTo>
                  <a:lnTo>
                    <a:pt x="469" y="43"/>
                  </a:lnTo>
                  <a:lnTo>
                    <a:pt x="299" y="44"/>
                  </a:lnTo>
                  <a:lnTo>
                    <a:pt x="290" y="45"/>
                  </a:lnTo>
                  <a:lnTo>
                    <a:pt x="282" y="48"/>
                  </a:lnTo>
                  <a:lnTo>
                    <a:pt x="275" y="52"/>
                  </a:lnTo>
                  <a:lnTo>
                    <a:pt x="269" y="57"/>
                  </a:lnTo>
                  <a:lnTo>
                    <a:pt x="263" y="63"/>
                  </a:lnTo>
                  <a:lnTo>
                    <a:pt x="259" y="71"/>
                  </a:lnTo>
                  <a:lnTo>
                    <a:pt x="257" y="79"/>
                  </a:lnTo>
                  <a:lnTo>
                    <a:pt x="256" y="87"/>
                  </a:lnTo>
                  <a:lnTo>
                    <a:pt x="255" y="79"/>
                  </a:lnTo>
                  <a:lnTo>
                    <a:pt x="253" y="71"/>
                  </a:lnTo>
                  <a:lnTo>
                    <a:pt x="249" y="64"/>
                  </a:lnTo>
                  <a:lnTo>
                    <a:pt x="244" y="57"/>
                  </a:lnTo>
                  <a:lnTo>
                    <a:pt x="237" y="52"/>
                  </a:lnTo>
                  <a:lnTo>
                    <a:pt x="230" y="48"/>
                  </a:lnTo>
                  <a:lnTo>
                    <a:pt x="222" y="46"/>
                  </a:lnTo>
                  <a:lnTo>
                    <a:pt x="213" y="45"/>
                  </a:lnTo>
                  <a:lnTo>
                    <a:pt x="43" y="46"/>
                  </a:lnTo>
                  <a:lnTo>
                    <a:pt x="34" y="45"/>
                  </a:lnTo>
                  <a:lnTo>
                    <a:pt x="26" y="43"/>
                  </a:lnTo>
                  <a:lnTo>
                    <a:pt x="19" y="40"/>
                  </a:lnTo>
                  <a:lnTo>
                    <a:pt x="13" y="34"/>
                  </a:lnTo>
                  <a:lnTo>
                    <a:pt x="7" y="28"/>
                  </a:lnTo>
                  <a:lnTo>
                    <a:pt x="3" y="21"/>
                  </a:lnTo>
                  <a:lnTo>
                    <a:pt x="1" y="13"/>
                  </a:lnTo>
                  <a:lnTo>
                    <a:pt x="0" y="4"/>
                  </a:lnTo>
                </a:path>
              </a:pathLst>
            </a:custGeom>
            <a:noFill/>
            <a:ln w="952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2381" name="Freeform 59"/>
            <p:cNvSpPr>
              <a:spLocks/>
            </p:cNvSpPr>
            <p:nvPr/>
          </p:nvSpPr>
          <p:spPr bwMode="auto">
            <a:xfrm>
              <a:off x="1659" y="1524"/>
              <a:ext cx="376" cy="88"/>
            </a:xfrm>
            <a:custGeom>
              <a:avLst/>
              <a:gdLst>
                <a:gd name="T0" fmla="*/ 376 w 376"/>
                <a:gd name="T1" fmla="*/ 0 h 88"/>
                <a:gd name="T2" fmla="*/ 375 w 376"/>
                <a:gd name="T3" fmla="*/ 9 h 88"/>
                <a:gd name="T4" fmla="*/ 374 w 376"/>
                <a:gd name="T5" fmla="*/ 17 h 88"/>
                <a:gd name="T6" fmla="*/ 371 w 376"/>
                <a:gd name="T7" fmla="*/ 24 h 88"/>
                <a:gd name="T8" fmla="*/ 367 w 376"/>
                <a:gd name="T9" fmla="*/ 31 h 88"/>
                <a:gd name="T10" fmla="*/ 362 w 376"/>
                <a:gd name="T11" fmla="*/ 36 h 88"/>
                <a:gd name="T12" fmla="*/ 357 w 376"/>
                <a:gd name="T13" fmla="*/ 40 h 88"/>
                <a:gd name="T14" fmla="*/ 351 w 376"/>
                <a:gd name="T15" fmla="*/ 43 h 88"/>
                <a:gd name="T16" fmla="*/ 345 w 376"/>
                <a:gd name="T17" fmla="*/ 44 h 88"/>
                <a:gd name="T18" fmla="*/ 219 w 376"/>
                <a:gd name="T19" fmla="*/ 45 h 88"/>
                <a:gd name="T20" fmla="*/ 213 w 376"/>
                <a:gd name="T21" fmla="*/ 46 h 88"/>
                <a:gd name="T22" fmla="*/ 207 w 376"/>
                <a:gd name="T23" fmla="*/ 48 h 88"/>
                <a:gd name="T24" fmla="*/ 202 w 376"/>
                <a:gd name="T25" fmla="*/ 52 h 88"/>
                <a:gd name="T26" fmla="*/ 197 w 376"/>
                <a:gd name="T27" fmla="*/ 58 h 88"/>
                <a:gd name="T28" fmla="*/ 193 w 376"/>
                <a:gd name="T29" fmla="*/ 64 h 88"/>
                <a:gd name="T30" fmla="*/ 190 w 376"/>
                <a:gd name="T31" fmla="*/ 71 h 88"/>
                <a:gd name="T32" fmla="*/ 189 w 376"/>
                <a:gd name="T33" fmla="*/ 79 h 88"/>
                <a:gd name="T34" fmla="*/ 188 w 376"/>
                <a:gd name="T35" fmla="*/ 88 h 88"/>
                <a:gd name="T36" fmla="*/ 187 w 376"/>
                <a:gd name="T37" fmla="*/ 79 h 88"/>
                <a:gd name="T38" fmla="*/ 186 w 376"/>
                <a:gd name="T39" fmla="*/ 71 h 88"/>
                <a:gd name="T40" fmla="*/ 183 w 376"/>
                <a:gd name="T41" fmla="*/ 64 h 88"/>
                <a:gd name="T42" fmla="*/ 179 w 376"/>
                <a:gd name="T43" fmla="*/ 58 h 88"/>
                <a:gd name="T44" fmla="*/ 174 w 376"/>
                <a:gd name="T45" fmla="*/ 52 h 88"/>
                <a:gd name="T46" fmla="*/ 169 w 376"/>
                <a:gd name="T47" fmla="*/ 48 h 88"/>
                <a:gd name="T48" fmla="*/ 163 w 376"/>
                <a:gd name="T49" fmla="*/ 46 h 88"/>
                <a:gd name="T50" fmla="*/ 157 w 376"/>
                <a:gd name="T51" fmla="*/ 45 h 88"/>
                <a:gd name="T52" fmla="*/ 31 w 376"/>
                <a:gd name="T53" fmla="*/ 46 h 88"/>
                <a:gd name="T54" fmla="*/ 25 w 376"/>
                <a:gd name="T55" fmla="*/ 45 h 88"/>
                <a:gd name="T56" fmla="*/ 19 w 376"/>
                <a:gd name="T57" fmla="*/ 43 h 88"/>
                <a:gd name="T58" fmla="*/ 14 w 376"/>
                <a:gd name="T59" fmla="*/ 39 h 88"/>
                <a:gd name="T60" fmla="*/ 9 w 376"/>
                <a:gd name="T61" fmla="*/ 34 h 88"/>
                <a:gd name="T62" fmla="*/ 5 w 376"/>
                <a:gd name="T63" fmla="*/ 28 h 88"/>
                <a:gd name="T64" fmla="*/ 2 w 376"/>
                <a:gd name="T65" fmla="*/ 20 h 88"/>
                <a:gd name="T66" fmla="*/ 1 w 376"/>
                <a:gd name="T67" fmla="*/ 12 h 88"/>
                <a:gd name="T68" fmla="*/ 0 w 376"/>
                <a:gd name="T69" fmla="*/ 4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6" h="88">
                  <a:moveTo>
                    <a:pt x="376" y="0"/>
                  </a:moveTo>
                  <a:lnTo>
                    <a:pt x="375" y="9"/>
                  </a:lnTo>
                  <a:lnTo>
                    <a:pt x="374" y="17"/>
                  </a:lnTo>
                  <a:lnTo>
                    <a:pt x="371" y="24"/>
                  </a:lnTo>
                  <a:lnTo>
                    <a:pt x="367" y="31"/>
                  </a:lnTo>
                  <a:lnTo>
                    <a:pt x="362" y="36"/>
                  </a:lnTo>
                  <a:lnTo>
                    <a:pt x="357" y="40"/>
                  </a:lnTo>
                  <a:lnTo>
                    <a:pt x="351" y="43"/>
                  </a:lnTo>
                  <a:lnTo>
                    <a:pt x="345" y="44"/>
                  </a:lnTo>
                  <a:lnTo>
                    <a:pt x="219" y="45"/>
                  </a:lnTo>
                  <a:lnTo>
                    <a:pt x="213" y="46"/>
                  </a:lnTo>
                  <a:lnTo>
                    <a:pt x="207" y="48"/>
                  </a:lnTo>
                  <a:lnTo>
                    <a:pt x="202" y="52"/>
                  </a:lnTo>
                  <a:lnTo>
                    <a:pt x="197" y="58"/>
                  </a:lnTo>
                  <a:lnTo>
                    <a:pt x="193" y="64"/>
                  </a:lnTo>
                  <a:lnTo>
                    <a:pt x="190" y="71"/>
                  </a:lnTo>
                  <a:lnTo>
                    <a:pt x="189" y="79"/>
                  </a:lnTo>
                  <a:lnTo>
                    <a:pt x="188" y="88"/>
                  </a:lnTo>
                  <a:lnTo>
                    <a:pt x="187" y="79"/>
                  </a:lnTo>
                  <a:lnTo>
                    <a:pt x="186" y="71"/>
                  </a:lnTo>
                  <a:lnTo>
                    <a:pt x="183" y="64"/>
                  </a:lnTo>
                  <a:lnTo>
                    <a:pt x="179" y="58"/>
                  </a:lnTo>
                  <a:lnTo>
                    <a:pt x="174" y="52"/>
                  </a:lnTo>
                  <a:lnTo>
                    <a:pt x="169" y="48"/>
                  </a:lnTo>
                  <a:lnTo>
                    <a:pt x="163" y="46"/>
                  </a:lnTo>
                  <a:lnTo>
                    <a:pt x="157" y="45"/>
                  </a:lnTo>
                  <a:lnTo>
                    <a:pt x="31" y="46"/>
                  </a:lnTo>
                  <a:lnTo>
                    <a:pt x="25" y="45"/>
                  </a:lnTo>
                  <a:lnTo>
                    <a:pt x="19" y="43"/>
                  </a:lnTo>
                  <a:lnTo>
                    <a:pt x="14" y="39"/>
                  </a:lnTo>
                  <a:lnTo>
                    <a:pt x="9" y="34"/>
                  </a:lnTo>
                  <a:lnTo>
                    <a:pt x="5" y="28"/>
                  </a:lnTo>
                  <a:lnTo>
                    <a:pt x="2" y="20"/>
                  </a:lnTo>
                  <a:lnTo>
                    <a:pt x="1" y="12"/>
                  </a:lnTo>
                  <a:lnTo>
                    <a:pt x="0" y="4"/>
                  </a:lnTo>
                </a:path>
              </a:pathLst>
            </a:custGeom>
            <a:noFill/>
            <a:ln w="952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2382" name="Freeform 60"/>
            <p:cNvSpPr>
              <a:spLocks/>
            </p:cNvSpPr>
            <p:nvPr/>
          </p:nvSpPr>
          <p:spPr bwMode="auto">
            <a:xfrm>
              <a:off x="2023" y="1524"/>
              <a:ext cx="775" cy="86"/>
            </a:xfrm>
            <a:custGeom>
              <a:avLst/>
              <a:gdLst>
                <a:gd name="T0" fmla="*/ 775 w 775"/>
                <a:gd name="T1" fmla="*/ 0 h 86"/>
                <a:gd name="T2" fmla="*/ 774 w 775"/>
                <a:gd name="T3" fmla="*/ 8 h 86"/>
                <a:gd name="T4" fmla="*/ 770 w 775"/>
                <a:gd name="T5" fmla="*/ 16 h 86"/>
                <a:gd name="T6" fmla="*/ 764 w 775"/>
                <a:gd name="T7" fmla="*/ 23 h 86"/>
                <a:gd name="T8" fmla="*/ 756 w 775"/>
                <a:gd name="T9" fmla="*/ 29 h 86"/>
                <a:gd name="T10" fmla="*/ 746 w 775"/>
                <a:gd name="T11" fmla="*/ 34 h 86"/>
                <a:gd name="T12" fmla="*/ 735 w 775"/>
                <a:gd name="T13" fmla="*/ 38 h 86"/>
                <a:gd name="T14" fmla="*/ 723 w 775"/>
                <a:gd name="T15" fmla="*/ 41 h 86"/>
                <a:gd name="T16" fmla="*/ 710 w 775"/>
                <a:gd name="T17" fmla="*/ 42 h 86"/>
                <a:gd name="T18" fmla="*/ 452 w 775"/>
                <a:gd name="T19" fmla="*/ 44 h 86"/>
                <a:gd name="T20" fmla="*/ 439 w 775"/>
                <a:gd name="T21" fmla="*/ 45 h 86"/>
                <a:gd name="T22" fmla="*/ 427 w 775"/>
                <a:gd name="T23" fmla="*/ 47 h 86"/>
                <a:gd name="T24" fmla="*/ 416 w 775"/>
                <a:gd name="T25" fmla="*/ 51 h 86"/>
                <a:gd name="T26" fmla="*/ 407 w 775"/>
                <a:gd name="T27" fmla="*/ 56 h 86"/>
                <a:gd name="T28" fmla="*/ 399 w 775"/>
                <a:gd name="T29" fmla="*/ 63 h 86"/>
                <a:gd name="T30" fmla="*/ 393 w 775"/>
                <a:gd name="T31" fmla="*/ 70 h 86"/>
                <a:gd name="T32" fmla="*/ 389 w 775"/>
                <a:gd name="T33" fmla="*/ 78 h 86"/>
                <a:gd name="T34" fmla="*/ 388 w 775"/>
                <a:gd name="T35" fmla="*/ 86 h 86"/>
                <a:gd name="T36" fmla="*/ 387 w 775"/>
                <a:gd name="T37" fmla="*/ 78 h 86"/>
                <a:gd name="T38" fmla="*/ 383 w 775"/>
                <a:gd name="T39" fmla="*/ 70 h 86"/>
                <a:gd name="T40" fmla="*/ 377 w 775"/>
                <a:gd name="T41" fmla="*/ 63 h 86"/>
                <a:gd name="T42" fmla="*/ 369 w 775"/>
                <a:gd name="T43" fmla="*/ 57 h 86"/>
                <a:gd name="T44" fmla="*/ 359 w 775"/>
                <a:gd name="T45" fmla="*/ 52 h 86"/>
                <a:gd name="T46" fmla="*/ 348 w 775"/>
                <a:gd name="T47" fmla="*/ 48 h 86"/>
                <a:gd name="T48" fmla="*/ 336 w 775"/>
                <a:gd name="T49" fmla="*/ 46 h 86"/>
                <a:gd name="T50" fmla="*/ 323 w 775"/>
                <a:gd name="T51" fmla="*/ 45 h 86"/>
                <a:gd name="T52" fmla="*/ 65 w 775"/>
                <a:gd name="T53" fmla="*/ 47 h 86"/>
                <a:gd name="T54" fmla="*/ 52 w 775"/>
                <a:gd name="T55" fmla="*/ 47 h 86"/>
                <a:gd name="T56" fmla="*/ 40 w 775"/>
                <a:gd name="T57" fmla="*/ 44 h 86"/>
                <a:gd name="T58" fmla="*/ 29 w 775"/>
                <a:gd name="T59" fmla="*/ 41 h 86"/>
                <a:gd name="T60" fmla="*/ 19 w 775"/>
                <a:gd name="T61" fmla="*/ 36 h 86"/>
                <a:gd name="T62" fmla="*/ 11 w 775"/>
                <a:gd name="T63" fmla="*/ 29 h 86"/>
                <a:gd name="T64" fmla="*/ 5 w 775"/>
                <a:gd name="T65" fmla="*/ 22 h 86"/>
                <a:gd name="T66" fmla="*/ 1 w 775"/>
                <a:gd name="T67" fmla="*/ 14 h 86"/>
                <a:gd name="T68" fmla="*/ 0 w 775"/>
                <a:gd name="T69" fmla="*/ 6 h 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75" h="86">
                  <a:moveTo>
                    <a:pt x="775" y="0"/>
                  </a:moveTo>
                  <a:lnTo>
                    <a:pt x="774" y="8"/>
                  </a:lnTo>
                  <a:lnTo>
                    <a:pt x="770" y="16"/>
                  </a:lnTo>
                  <a:lnTo>
                    <a:pt x="764" y="23"/>
                  </a:lnTo>
                  <a:lnTo>
                    <a:pt x="756" y="29"/>
                  </a:lnTo>
                  <a:lnTo>
                    <a:pt x="746" y="34"/>
                  </a:lnTo>
                  <a:lnTo>
                    <a:pt x="735" y="38"/>
                  </a:lnTo>
                  <a:lnTo>
                    <a:pt x="723" y="41"/>
                  </a:lnTo>
                  <a:lnTo>
                    <a:pt x="710" y="42"/>
                  </a:lnTo>
                  <a:lnTo>
                    <a:pt x="452" y="44"/>
                  </a:lnTo>
                  <a:lnTo>
                    <a:pt x="439" y="45"/>
                  </a:lnTo>
                  <a:lnTo>
                    <a:pt x="427" y="47"/>
                  </a:lnTo>
                  <a:lnTo>
                    <a:pt x="416" y="51"/>
                  </a:lnTo>
                  <a:lnTo>
                    <a:pt x="407" y="56"/>
                  </a:lnTo>
                  <a:lnTo>
                    <a:pt x="399" y="63"/>
                  </a:lnTo>
                  <a:lnTo>
                    <a:pt x="393" y="70"/>
                  </a:lnTo>
                  <a:lnTo>
                    <a:pt x="389" y="78"/>
                  </a:lnTo>
                  <a:lnTo>
                    <a:pt x="388" y="86"/>
                  </a:lnTo>
                  <a:lnTo>
                    <a:pt x="387" y="78"/>
                  </a:lnTo>
                  <a:lnTo>
                    <a:pt x="383" y="70"/>
                  </a:lnTo>
                  <a:lnTo>
                    <a:pt x="377" y="63"/>
                  </a:lnTo>
                  <a:lnTo>
                    <a:pt x="369" y="57"/>
                  </a:lnTo>
                  <a:lnTo>
                    <a:pt x="359" y="52"/>
                  </a:lnTo>
                  <a:lnTo>
                    <a:pt x="348" y="48"/>
                  </a:lnTo>
                  <a:lnTo>
                    <a:pt x="336" y="46"/>
                  </a:lnTo>
                  <a:lnTo>
                    <a:pt x="323" y="45"/>
                  </a:lnTo>
                  <a:lnTo>
                    <a:pt x="65" y="47"/>
                  </a:lnTo>
                  <a:lnTo>
                    <a:pt x="52" y="47"/>
                  </a:lnTo>
                  <a:lnTo>
                    <a:pt x="40" y="44"/>
                  </a:lnTo>
                  <a:lnTo>
                    <a:pt x="29" y="41"/>
                  </a:lnTo>
                  <a:lnTo>
                    <a:pt x="19" y="36"/>
                  </a:lnTo>
                  <a:lnTo>
                    <a:pt x="11" y="29"/>
                  </a:lnTo>
                  <a:lnTo>
                    <a:pt x="5" y="22"/>
                  </a:lnTo>
                  <a:lnTo>
                    <a:pt x="1" y="14"/>
                  </a:lnTo>
                  <a:lnTo>
                    <a:pt x="0" y="6"/>
                  </a:lnTo>
                </a:path>
              </a:pathLst>
            </a:custGeom>
            <a:noFill/>
            <a:ln w="952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2383" name="Freeform 61"/>
            <p:cNvSpPr>
              <a:spLocks/>
            </p:cNvSpPr>
            <p:nvPr/>
          </p:nvSpPr>
          <p:spPr bwMode="auto">
            <a:xfrm>
              <a:off x="2795" y="1524"/>
              <a:ext cx="748" cy="86"/>
            </a:xfrm>
            <a:custGeom>
              <a:avLst/>
              <a:gdLst>
                <a:gd name="T0" fmla="*/ 748 w 748"/>
                <a:gd name="T1" fmla="*/ 0 h 86"/>
                <a:gd name="T2" fmla="*/ 747 w 748"/>
                <a:gd name="T3" fmla="*/ 8 h 86"/>
                <a:gd name="T4" fmla="*/ 743 w 748"/>
                <a:gd name="T5" fmla="*/ 16 h 86"/>
                <a:gd name="T6" fmla="*/ 737 w 748"/>
                <a:gd name="T7" fmla="*/ 23 h 86"/>
                <a:gd name="T8" fmla="*/ 730 w 748"/>
                <a:gd name="T9" fmla="*/ 29 h 86"/>
                <a:gd name="T10" fmla="*/ 721 w 748"/>
                <a:gd name="T11" fmla="*/ 34 h 86"/>
                <a:gd name="T12" fmla="*/ 710 w 748"/>
                <a:gd name="T13" fmla="*/ 38 h 86"/>
                <a:gd name="T14" fmla="*/ 698 w 748"/>
                <a:gd name="T15" fmla="*/ 41 h 86"/>
                <a:gd name="T16" fmla="*/ 686 w 748"/>
                <a:gd name="T17" fmla="*/ 42 h 86"/>
                <a:gd name="T18" fmla="*/ 436 w 748"/>
                <a:gd name="T19" fmla="*/ 44 h 86"/>
                <a:gd name="T20" fmla="*/ 424 w 748"/>
                <a:gd name="T21" fmla="*/ 45 h 86"/>
                <a:gd name="T22" fmla="*/ 412 w 748"/>
                <a:gd name="T23" fmla="*/ 47 h 86"/>
                <a:gd name="T24" fmla="*/ 401 w 748"/>
                <a:gd name="T25" fmla="*/ 51 h 86"/>
                <a:gd name="T26" fmla="*/ 392 w 748"/>
                <a:gd name="T27" fmla="*/ 56 h 86"/>
                <a:gd name="T28" fmla="*/ 385 w 748"/>
                <a:gd name="T29" fmla="*/ 63 h 86"/>
                <a:gd name="T30" fmla="*/ 379 w 748"/>
                <a:gd name="T31" fmla="*/ 70 h 86"/>
                <a:gd name="T32" fmla="*/ 375 w 748"/>
                <a:gd name="T33" fmla="*/ 78 h 86"/>
                <a:gd name="T34" fmla="*/ 374 w 748"/>
                <a:gd name="T35" fmla="*/ 86 h 86"/>
                <a:gd name="T36" fmla="*/ 373 w 748"/>
                <a:gd name="T37" fmla="*/ 78 h 86"/>
                <a:gd name="T38" fmla="*/ 369 w 748"/>
                <a:gd name="T39" fmla="*/ 70 h 86"/>
                <a:gd name="T40" fmla="*/ 363 w 748"/>
                <a:gd name="T41" fmla="*/ 63 h 86"/>
                <a:gd name="T42" fmla="*/ 356 w 748"/>
                <a:gd name="T43" fmla="*/ 57 h 86"/>
                <a:gd name="T44" fmla="*/ 347 w 748"/>
                <a:gd name="T45" fmla="*/ 52 h 86"/>
                <a:gd name="T46" fmla="*/ 336 w 748"/>
                <a:gd name="T47" fmla="*/ 48 h 86"/>
                <a:gd name="T48" fmla="*/ 324 w 748"/>
                <a:gd name="T49" fmla="*/ 46 h 86"/>
                <a:gd name="T50" fmla="*/ 312 w 748"/>
                <a:gd name="T51" fmla="*/ 45 h 86"/>
                <a:gd name="T52" fmla="*/ 62 w 748"/>
                <a:gd name="T53" fmla="*/ 47 h 86"/>
                <a:gd name="T54" fmla="*/ 50 w 748"/>
                <a:gd name="T55" fmla="*/ 47 h 86"/>
                <a:gd name="T56" fmla="*/ 38 w 748"/>
                <a:gd name="T57" fmla="*/ 44 h 86"/>
                <a:gd name="T58" fmla="*/ 27 w 748"/>
                <a:gd name="T59" fmla="*/ 41 h 86"/>
                <a:gd name="T60" fmla="*/ 18 w 748"/>
                <a:gd name="T61" fmla="*/ 36 h 86"/>
                <a:gd name="T62" fmla="*/ 11 w 748"/>
                <a:gd name="T63" fmla="*/ 29 h 86"/>
                <a:gd name="T64" fmla="*/ 5 w 748"/>
                <a:gd name="T65" fmla="*/ 22 h 86"/>
                <a:gd name="T66" fmla="*/ 1 w 748"/>
                <a:gd name="T67" fmla="*/ 14 h 86"/>
                <a:gd name="T68" fmla="*/ 0 w 748"/>
                <a:gd name="T69" fmla="*/ 6 h 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48" h="86">
                  <a:moveTo>
                    <a:pt x="748" y="0"/>
                  </a:moveTo>
                  <a:lnTo>
                    <a:pt x="747" y="8"/>
                  </a:lnTo>
                  <a:lnTo>
                    <a:pt x="743" y="16"/>
                  </a:lnTo>
                  <a:lnTo>
                    <a:pt x="737" y="23"/>
                  </a:lnTo>
                  <a:lnTo>
                    <a:pt x="730" y="29"/>
                  </a:lnTo>
                  <a:lnTo>
                    <a:pt x="721" y="34"/>
                  </a:lnTo>
                  <a:lnTo>
                    <a:pt x="710" y="38"/>
                  </a:lnTo>
                  <a:lnTo>
                    <a:pt x="698" y="41"/>
                  </a:lnTo>
                  <a:lnTo>
                    <a:pt x="686" y="42"/>
                  </a:lnTo>
                  <a:lnTo>
                    <a:pt x="436" y="44"/>
                  </a:lnTo>
                  <a:lnTo>
                    <a:pt x="424" y="45"/>
                  </a:lnTo>
                  <a:lnTo>
                    <a:pt x="412" y="47"/>
                  </a:lnTo>
                  <a:lnTo>
                    <a:pt x="401" y="51"/>
                  </a:lnTo>
                  <a:lnTo>
                    <a:pt x="392" y="56"/>
                  </a:lnTo>
                  <a:lnTo>
                    <a:pt x="385" y="63"/>
                  </a:lnTo>
                  <a:lnTo>
                    <a:pt x="379" y="70"/>
                  </a:lnTo>
                  <a:lnTo>
                    <a:pt x="375" y="78"/>
                  </a:lnTo>
                  <a:lnTo>
                    <a:pt x="374" y="86"/>
                  </a:lnTo>
                  <a:lnTo>
                    <a:pt x="373" y="78"/>
                  </a:lnTo>
                  <a:lnTo>
                    <a:pt x="369" y="70"/>
                  </a:lnTo>
                  <a:lnTo>
                    <a:pt x="363" y="63"/>
                  </a:lnTo>
                  <a:lnTo>
                    <a:pt x="356" y="57"/>
                  </a:lnTo>
                  <a:lnTo>
                    <a:pt x="347" y="52"/>
                  </a:lnTo>
                  <a:lnTo>
                    <a:pt x="336" y="48"/>
                  </a:lnTo>
                  <a:lnTo>
                    <a:pt x="324" y="46"/>
                  </a:lnTo>
                  <a:lnTo>
                    <a:pt x="312" y="45"/>
                  </a:lnTo>
                  <a:lnTo>
                    <a:pt x="62" y="47"/>
                  </a:lnTo>
                  <a:lnTo>
                    <a:pt x="50" y="47"/>
                  </a:lnTo>
                  <a:lnTo>
                    <a:pt x="38" y="44"/>
                  </a:lnTo>
                  <a:lnTo>
                    <a:pt x="27" y="41"/>
                  </a:lnTo>
                  <a:lnTo>
                    <a:pt x="18" y="36"/>
                  </a:lnTo>
                  <a:lnTo>
                    <a:pt x="11" y="29"/>
                  </a:lnTo>
                  <a:lnTo>
                    <a:pt x="5" y="22"/>
                  </a:lnTo>
                  <a:lnTo>
                    <a:pt x="1" y="14"/>
                  </a:lnTo>
                  <a:lnTo>
                    <a:pt x="0" y="6"/>
                  </a:lnTo>
                </a:path>
              </a:pathLst>
            </a:custGeom>
            <a:noFill/>
            <a:ln w="952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2384" name="Freeform 62"/>
            <p:cNvSpPr>
              <a:spLocks/>
            </p:cNvSpPr>
            <p:nvPr/>
          </p:nvSpPr>
          <p:spPr bwMode="auto">
            <a:xfrm>
              <a:off x="3560" y="1524"/>
              <a:ext cx="530" cy="87"/>
            </a:xfrm>
            <a:custGeom>
              <a:avLst/>
              <a:gdLst>
                <a:gd name="T0" fmla="*/ 530 w 530"/>
                <a:gd name="T1" fmla="*/ 0 h 87"/>
                <a:gd name="T2" fmla="*/ 529 w 530"/>
                <a:gd name="T3" fmla="*/ 8 h 87"/>
                <a:gd name="T4" fmla="*/ 527 w 530"/>
                <a:gd name="T5" fmla="*/ 16 h 87"/>
                <a:gd name="T6" fmla="*/ 522 w 530"/>
                <a:gd name="T7" fmla="*/ 23 h 87"/>
                <a:gd name="T8" fmla="*/ 517 w 530"/>
                <a:gd name="T9" fmla="*/ 30 h 87"/>
                <a:gd name="T10" fmla="*/ 511 w 530"/>
                <a:gd name="T11" fmla="*/ 35 h 87"/>
                <a:gd name="T12" fmla="*/ 503 w 530"/>
                <a:gd name="T13" fmla="*/ 39 h 87"/>
                <a:gd name="T14" fmla="*/ 495 w 530"/>
                <a:gd name="T15" fmla="*/ 42 h 87"/>
                <a:gd name="T16" fmla="*/ 486 w 530"/>
                <a:gd name="T17" fmla="*/ 43 h 87"/>
                <a:gd name="T18" fmla="*/ 309 w 530"/>
                <a:gd name="T19" fmla="*/ 44 h 87"/>
                <a:gd name="T20" fmla="*/ 300 w 530"/>
                <a:gd name="T21" fmla="*/ 45 h 87"/>
                <a:gd name="T22" fmla="*/ 292 w 530"/>
                <a:gd name="T23" fmla="*/ 48 h 87"/>
                <a:gd name="T24" fmla="*/ 285 w 530"/>
                <a:gd name="T25" fmla="*/ 52 h 87"/>
                <a:gd name="T26" fmla="*/ 278 w 530"/>
                <a:gd name="T27" fmla="*/ 57 h 87"/>
                <a:gd name="T28" fmla="*/ 273 w 530"/>
                <a:gd name="T29" fmla="*/ 63 h 87"/>
                <a:gd name="T30" fmla="*/ 269 w 530"/>
                <a:gd name="T31" fmla="*/ 71 h 87"/>
                <a:gd name="T32" fmla="*/ 266 w 530"/>
                <a:gd name="T33" fmla="*/ 79 h 87"/>
                <a:gd name="T34" fmla="*/ 265 w 530"/>
                <a:gd name="T35" fmla="*/ 87 h 87"/>
                <a:gd name="T36" fmla="*/ 264 w 530"/>
                <a:gd name="T37" fmla="*/ 79 h 87"/>
                <a:gd name="T38" fmla="*/ 262 w 530"/>
                <a:gd name="T39" fmla="*/ 71 h 87"/>
                <a:gd name="T40" fmla="*/ 257 w 530"/>
                <a:gd name="T41" fmla="*/ 64 h 87"/>
                <a:gd name="T42" fmla="*/ 252 w 530"/>
                <a:gd name="T43" fmla="*/ 57 h 87"/>
                <a:gd name="T44" fmla="*/ 246 w 530"/>
                <a:gd name="T45" fmla="*/ 52 h 87"/>
                <a:gd name="T46" fmla="*/ 238 w 530"/>
                <a:gd name="T47" fmla="*/ 48 h 87"/>
                <a:gd name="T48" fmla="*/ 230 w 530"/>
                <a:gd name="T49" fmla="*/ 46 h 87"/>
                <a:gd name="T50" fmla="*/ 221 w 530"/>
                <a:gd name="T51" fmla="*/ 45 h 87"/>
                <a:gd name="T52" fmla="*/ 44 w 530"/>
                <a:gd name="T53" fmla="*/ 46 h 87"/>
                <a:gd name="T54" fmla="*/ 35 w 530"/>
                <a:gd name="T55" fmla="*/ 45 h 87"/>
                <a:gd name="T56" fmla="*/ 27 w 530"/>
                <a:gd name="T57" fmla="*/ 43 h 87"/>
                <a:gd name="T58" fmla="*/ 20 w 530"/>
                <a:gd name="T59" fmla="*/ 40 h 87"/>
                <a:gd name="T60" fmla="*/ 13 w 530"/>
                <a:gd name="T61" fmla="*/ 34 h 87"/>
                <a:gd name="T62" fmla="*/ 8 w 530"/>
                <a:gd name="T63" fmla="*/ 28 h 87"/>
                <a:gd name="T64" fmla="*/ 4 w 530"/>
                <a:gd name="T65" fmla="*/ 21 h 87"/>
                <a:gd name="T66" fmla="*/ 1 w 530"/>
                <a:gd name="T67" fmla="*/ 13 h 87"/>
                <a:gd name="T68" fmla="*/ 0 w 530"/>
                <a:gd name="T69" fmla="*/ 4 h 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30" h="87">
                  <a:moveTo>
                    <a:pt x="530" y="0"/>
                  </a:moveTo>
                  <a:lnTo>
                    <a:pt x="529" y="8"/>
                  </a:lnTo>
                  <a:lnTo>
                    <a:pt x="527" y="16"/>
                  </a:lnTo>
                  <a:lnTo>
                    <a:pt x="522" y="23"/>
                  </a:lnTo>
                  <a:lnTo>
                    <a:pt x="517" y="30"/>
                  </a:lnTo>
                  <a:lnTo>
                    <a:pt x="511" y="35"/>
                  </a:lnTo>
                  <a:lnTo>
                    <a:pt x="503" y="39"/>
                  </a:lnTo>
                  <a:lnTo>
                    <a:pt x="495" y="42"/>
                  </a:lnTo>
                  <a:lnTo>
                    <a:pt x="486" y="43"/>
                  </a:lnTo>
                  <a:lnTo>
                    <a:pt x="309" y="44"/>
                  </a:lnTo>
                  <a:lnTo>
                    <a:pt x="300" y="45"/>
                  </a:lnTo>
                  <a:lnTo>
                    <a:pt x="292" y="48"/>
                  </a:lnTo>
                  <a:lnTo>
                    <a:pt x="285" y="52"/>
                  </a:lnTo>
                  <a:lnTo>
                    <a:pt x="278" y="57"/>
                  </a:lnTo>
                  <a:lnTo>
                    <a:pt x="273" y="63"/>
                  </a:lnTo>
                  <a:lnTo>
                    <a:pt x="269" y="71"/>
                  </a:lnTo>
                  <a:lnTo>
                    <a:pt x="266" y="79"/>
                  </a:lnTo>
                  <a:lnTo>
                    <a:pt x="265" y="87"/>
                  </a:lnTo>
                  <a:lnTo>
                    <a:pt x="264" y="79"/>
                  </a:lnTo>
                  <a:lnTo>
                    <a:pt x="262" y="71"/>
                  </a:lnTo>
                  <a:lnTo>
                    <a:pt x="257" y="64"/>
                  </a:lnTo>
                  <a:lnTo>
                    <a:pt x="252" y="57"/>
                  </a:lnTo>
                  <a:lnTo>
                    <a:pt x="246" y="52"/>
                  </a:lnTo>
                  <a:lnTo>
                    <a:pt x="238" y="48"/>
                  </a:lnTo>
                  <a:lnTo>
                    <a:pt x="230" y="46"/>
                  </a:lnTo>
                  <a:lnTo>
                    <a:pt x="221" y="45"/>
                  </a:lnTo>
                  <a:lnTo>
                    <a:pt x="44" y="46"/>
                  </a:lnTo>
                  <a:lnTo>
                    <a:pt x="35" y="45"/>
                  </a:lnTo>
                  <a:lnTo>
                    <a:pt x="27" y="43"/>
                  </a:lnTo>
                  <a:lnTo>
                    <a:pt x="20" y="40"/>
                  </a:lnTo>
                  <a:lnTo>
                    <a:pt x="13" y="34"/>
                  </a:lnTo>
                  <a:lnTo>
                    <a:pt x="8" y="28"/>
                  </a:lnTo>
                  <a:lnTo>
                    <a:pt x="4" y="21"/>
                  </a:lnTo>
                  <a:lnTo>
                    <a:pt x="1" y="13"/>
                  </a:lnTo>
                  <a:lnTo>
                    <a:pt x="0" y="4"/>
                  </a:lnTo>
                </a:path>
              </a:pathLst>
            </a:custGeom>
            <a:noFill/>
            <a:ln w="952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2385" name="Freeform 63"/>
            <p:cNvSpPr>
              <a:spLocks/>
            </p:cNvSpPr>
            <p:nvPr/>
          </p:nvSpPr>
          <p:spPr bwMode="auto">
            <a:xfrm>
              <a:off x="4086" y="1522"/>
              <a:ext cx="484" cy="87"/>
            </a:xfrm>
            <a:custGeom>
              <a:avLst/>
              <a:gdLst>
                <a:gd name="T0" fmla="*/ 484 w 484"/>
                <a:gd name="T1" fmla="*/ 0 h 87"/>
                <a:gd name="T2" fmla="*/ 483 w 484"/>
                <a:gd name="T3" fmla="*/ 8 h 87"/>
                <a:gd name="T4" fmla="*/ 481 w 484"/>
                <a:gd name="T5" fmla="*/ 16 h 87"/>
                <a:gd name="T6" fmla="*/ 477 w 484"/>
                <a:gd name="T7" fmla="*/ 24 h 87"/>
                <a:gd name="T8" fmla="*/ 472 w 484"/>
                <a:gd name="T9" fmla="*/ 30 h 87"/>
                <a:gd name="T10" fmla="*/ 466 w 484"/>
                <a:gd name="T11" fmla="*/ 35 h 87"/>
                <a:gd name="T12" fmla="*/ 460 w 484"/>
                <a:gd name="T13" fmla="*/ 40 h 87"/>
                <a:gd name="T14" fmla="*/ 452 w 484"/>
                <a:gd name="T15" fmla="*/ 42 h 87"/>
                <a:gd name="T16" fmla="*/ 444 w 484"/>
                <a:gd name="T17" fmla="*/ 43 h 87"/>
                <a:gd name="T18" fmla="*/ 282 w 484"/>
                <a:gd name="T19" fmla="*/ 44 h 87"/>
                <a:gd name="T20" fmla="*/ 274 w 484"/>
                <a:gd name="T21" fmla="*/ 45 h 87"/>
                <a:gd name="T22" fmla="*/ 267 w 484"/>
                <a:gd name="T23" fmla="*/ 48 h 87"/>
                <a:gd name="T24" fmla="*/ 260 w 484"/>
                <a:gd name="T25" fmla="*/ 52 h 87"/>
                <a:gd name="T26" fmla="*/ 254 w 484"/>
                <a:gd name="T27" fmla="*/ 57 h 87"/>
                <a:gd name="T28" fmla="*/ 249 w 484"/>
                <a:gd name="T29" fmla="*/ 63 h 87"/>
                <a:gd name="T30" fmla="*/ 245 w 484"/>
                <a:gd name="T31" fmla="*/ 71 h 87"/>
                <a:gd name="T32" fmla="*/ 243 w 484"/>
                <a:gd name="T33" fmla="*/ 79 h 87"/>
                <a:gd name="T34" fmla="*/ 242 w 484"/>
                <a:gd name="T35" fmla="*/ 87 h 87"/>
                <a:gd name="T36" fmla="*/ 241 w 484"/>
                <a:gd name="T37" fmla="*/ 79 h 87"/>
                <a:gd name="T38" fmla="*/ 239 w 484"/>
                <a:gd name="T39" fmla="*/ 71 h 87"/>
                <a:gd name="T40" fmla="*/ 235 w 484"/>
                <a:gd name="T41" fmla="*/ 64 h 87"/>
                <a:gd name="T42" fmla="*/ 230 w 484"/>
                <a:gd name="T43" fmla="*/ 57 h 87"/>
                <a:gd name="T44" fmla="*/ 224 w 484"/>
                <a:gd name="T45" fmla="*/ 52 h 87"/>
                <a:gd name="T46" fmla="*/ 218 w 484"/>
                <a:gd name="T47" fmla="*/ 48 h 87"/>
                <a:gd name="T48" fmla="*/ 210 w 484"/>
                <a:gd name="T49" fmla="*/ 46 h 87"/>
                <a:gd name="T50" fmla="*/ 202 w 484"/>
                <a:gd name="T51" fmla="*/ 45 h 87"/>
                <a:gd name="T52" fmla="*/ 40 w 484"/>
                <a:gd name="T53" fmla="*/ 46 h 87"/>
                <a:gd name="T54" fmla="*/ 32 w 484"/>
                <a:gd name="T55" fmla="*/ 45 h 87"/>
                <a:gd name="T56" fmla="*/ 25 w 484"/>
                <a:gd name="T57" fmla="*/ 43 h 87"/>
                <a:gd name="T58" fmla="*/ 18 w 484"/>
                <a:gd name="T59" fmla="*/ 39 h 87"/>
                <a:gd name="T60" fmla="*/ 12 w 484"/>
                <a:gd name="T61" fmla="*/ 34 h 87"/>
                <a:gd name="T62" fmla="*/ 7 w 484"/>
                <a:gd name="T63" fmla="*/ 28 h 87"/>
                <a:gd name="T64" fmla="*/ 3 w 484"/>
                <a:gd name="T65" fmla="*/ 21 h 87"/>
                <a:gd name="T66" fmla="*/ 1 w 484"/>
                <a:gd name="T67" fmla="*/ 13 h 87"/>
                <a:gd name="T68" fmla="*/ 0 w 484"/>
                <a:gd name="T69" fmla="*/ 4 h 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84" h="87">
                  <a:moveTo>
                    <a:pt x="484" y="0"/>
                  </a:moveTo>
                  <a:lnTo>
                    <a:pt x="483" y="8"/>
                  </a:lnTo>
                  <a:lnTo>
                    <a:pt x="481" y="16"/>
                  </a:lnTo>
                  <a:lnTo>
                    <a:pt x="477" y="24"/>
                  </a:lnTo>
                  <a:lnTo>
                    <a:pt x="472" y="30"/>
                  </a:lnTo>
                  <a:lnTo>
                    <a:pt x="466" y="35"/>
                  </a:lnTo>
                  <a:lnTo>
                    <a:pt x="460" y="40"/>
                  </a:lnTo>
                  <a:lnTo>
                    <a:pt x="452" y="42"/>
                  </a:lnTo>
                  <a:lnTo>
                    <a:pt x="444" y="43"/>
                  </a:lnTo>
                  <a:lnTo>
                    <a:pt x="282" y="44"/>
                  </a:lnTo>
                  <a:lnTo>
                    <a:pt x="274" y="45"/>
                  </a:lnTo>
                  <a:lnTo>
                    <a:pt x="267" y="48"/>
                  </a:lnTo>
                  <a:lnTo>
                    <a:pt x="260" y="52"/>
                  </a:lnTo>
                  <a:lnTo>
                    <a:pt x="254" y="57"/>
                  </a:lnTo>
                  <a:lnTo>
                    <a:pt x="249" y="63"/>
                  </a:lnTo>
                  <a:lnTo>
                    <a:pt x="245" y="71"/>
                  </a:lnTo>
                  <a:lnTo>
                    <a:pt x="243" y="79"/>
                  </a:lnTo>
                  <a:lnTo>
                    <a:pt x="242" y="87"/>
                  </a:lnTo>
                  <a:lnTo>
                    <a:pt x="241" y="79"/>
                  </a:lnTo>
                  <a:lnTo>
                    <a:pt x="239" y="71"/>
                  </a:lnTo>
                  <a:lnTo>
                    <a:pt x="235" y="64"/>
                  </a:lnTo>
                  <a:lnTo>
                    <a:pt x="230" y="57"/>
                  </a:lnTo>
                  <a:lnTo>
                    <a:pt x="224" y="52"/>
                  </a:lnTo>
                  <a:lnTo>
                    <a:pt x="218" y="48"/>
                  </a:lnTo>
                  <a:lnTo>
                    <a:pt x="210" y="46"/>
                  </a:lnTo>
                  <a:lnTo>
                    <a:pt x="202" y="45"/>
                  </a:lnTo>
                  <a:lnTo>
                    <a:pt x="40" y="46"/>
                  </a:lnTo>
                  <a:lnTo>
                    <a:pt x="32" y="45"/>
                  </a:lnTo>
                  <a:lnTo>
                    <a:pt x="25" y="43"/>
                  </a:lnTo>
                  <a:lnTo>
                    <a:pt x="18" y="39"/>
                  </a:lnTo>
                  <a:lnTo>
                    <a:pt x="12" y="34"/>
                  </a:lnTo>
                  <a:lnTo>
                    <a:pt x="7" y="28"/>
                  </a:lnTo>
                  <a:lnTo>
                    <a:pt x="3" y="21"/>
                  </a:lnTo>
                  <a:lnTo>
                    <a:pt x="1" y="13"/>
                  </a:lnTo>
                  <a:lnTo>
                    <a:pt x="0" y="4"/>
                  </a:lnTo>
                </a:path>
              </a:pathLst>
            </a:custGeom>
            <a:noFill/>
            <a:ln w="952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2386" name="Rectangle 64"/>
            <p:cNvSpPr>
              <a:spLocks noChangeArrowheads="1"/>
            </p:cNvSpPr>
            <p:nvPr/>
          </p:nvSpPr>
          <p:spPr bwMode="auto">
            <a:xfrm>
              <a:off x="851" y="1605"/>
              <a:ext cx="37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87" name="Rectangle 65"/>
            <p:cNvSpPr>
              <a:spLocks noChangeArrowheads="1"/>
            </p:cNvSpPr>
            <p:nvPr/>
          </p:nvSpPr>
          <p:spPr bwMode="auto">
            <a:xfrm>
              <a:off x="909" y="1644"/>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300</a:t>
              </a:r>
              <a:endParaRPr lang="pt-PT" sz="2000" b="0"/>
            </a:p>
          </p:txBody>
        </p:sp>
        <p:sp>
          <p:nvSpPr>
            <p:cNvPr id="12388" name="Rectangle 66"/>
            <p:cNvSpPr>
              <a:spLocks noChangeArrowheads="1"/>
            </p:cNvSpPr>
            <p:nvPr/>
          </p:nvSpPr>
          <p:spPr bwMode="auto">
            <a:xfrm>
              <a:off x="1210" y="1610"/>
              <a:ext cx="37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89" name="Rectangle 67"/>
            <p:cNvSpPr>
              <a:spLocks noChangeArrowheads="1"/>
            </p:cNvSpPr>
            <p:nvPr/>
          </p:nvSpPr>
          <p:spPr bwMode="auto">
            <a:xfrm>
              <a:off x="1300" y="1649"/>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280</a:t>
              </a:r>
              <a:endParaRPr lang="pt-PT" sz="2000" b="0"/>
            </a:p>
          </p:txBody>
        </p:sp>
        <p:sp>
          <p:nvSpPr>
            <p:cNvPr id="12390" name="Rectangle 68"/>
            <p:cNvSpPr>
              <a:spLocks noChangeArrowheads="1"/>
            </p:cNvSpPr>
            <p:nvPr/>
          </p:nvSpPr>
          <p:spPr bwMode="auto">
            <a:xfrm>
              <a:off x="1669" y="1606"/>
              <a:ext cx="37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91" name="Rectangle 69"/>
            <p:cNvSpPr>
              <a:spLocks noChangeArrowheads="1"/>
            </p:cNvSpPr>
            <p:nvPr/>
          </p:nvSpPr>
          <p:spPr bwMode="auto">
            <a:xfrm>
              <a:off x="1759" y="1645"/>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230</a:t>
              </a:r>
              <a:endParaRPr lang="pt-PT" sz="2000" b="0"/>
            </a:p>
          </p:txBody>
        </p:sp>
        <p:sp>
          <p:nvSpPr>
            <p:cNvPr id="12392" name="Rectangle 70"/>
            <p:cNvSpPr>
              <a:spLocks noChangeArrowheads="1"/>
            </p:cNvSpPr>
            <p:nvPr/>
          </p:nvSpPr>
          <p:spPr bwMode="auto">
            <a:xfrm>
              <a:off x="2233" y="1607"/>
              <a:ext cx="37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93" name="Rectangle 71"/>
            <p:cNvSpPr>
              <a:spLocks noChangeArrowheads="1"/>
            </p:cNvSpPr>
            <p:nvPr/>
          </p:nvSpPr>
          <p:spPr bwMode="auto">
            <a:xfrm>
              <a:off x="2323" y="1646"/>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130</a:t>
              </a:r>
              <a:endParaRPr lang="pt-PT" sz="2000" b="0"/>
            </a:p>
          </p:txBody>
        </p:sp>
        <p:sp>
          <p:nvSpPr>
            <p:cNvPr id="12394" name="Rectangle 72"/>
            <p:cNvSpPr>
              <a:spLocks noChangeArrowheads="1"/>
            </p:cNvSpPr>
            <p:nvPr/>
          </p:nvSpPr>
          <p:spPr bwMode="auto">
            <a:xfrm>
              <a:off x="2996" y="1606"/>
              <a:ext cx="37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95" name="Rectangle 73"/>
            <p:cNvSpPr>
              <a:spLocks noChangeArrowheads="1"/>
            </p:cNvSpPr>
            <p:nvPr/>
          </p:nvSpPr>
          <p:spPr bwMode="auto">
            <a:xfrm>
              <a:off x="3118" y="1645"/>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50</a:t>
              </a:r>
              <a:endParaRPr lang="pt-PT" sz="2000" b="0"/>
            </a:p>
          </p:txBody>
        </p:sp>
        <p:sp>
          <p:nvSpPr>
            <p:cNvPr id="12396" name="Rectangle 74"/>
            <p:cNvSpPr>
              <a:spLocks noChangeArrowheads="1"/>
            </p:cNvSpPr>
            <p:nvPr/>
          </p:nvSpPr>
          <p:spPr bwMode="auto">
            <a:xfrm>
              <a:off x="3633" y="1606"/>
              <a:ext cx="37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97" name="Rectangle 75"/>
            <p:cNvSpPr>
              <a:spLocks noChangeArrowheads="1"/>
            </p:cNvSpPr>
            <p:nvPr/>
          </p:nvSpPr>
          <p:spPr bwMode="auto">
            <a:xfrm>
              <a:off x="3755" y="1645"/>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solidFill>
                    <a:srgbClr val="FFFF00"/>
                  </a:solidFill>
                </a:rPr>
                <a:t>2</a:t>
              </a:r>
              <a:r>
                <a:rPr lang="pt-PT" sz="1600" b="0">
                  <a:solidFill>
                    <a:srgbClr val="FFFF00"/>
                  </a:solidFill>
                </a:rPr>
                <a:t>0</a:t>
              </a:r>
              <a:endParaRPr lang="pt-PT" sz="2000" b="0"/>
            </a:p>
          </p:txBody>
        </p:sp>
        <p:sp>
          <p:nvSpPr>
            <p:cNvPr id="12398" name="Rectangle 76"/>
            <p:cNvSpPr>
              <a:spLocks noChangeArrowheads="1"/>
            </p:cNvSpPr>
            <p:nvPr/>
          </p:nvSpPr>
          <p:spPr bwMode="auto">
            <a:xfrm>
              <a:off x="4142" y="1606"/>
              <a:ext cx="37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399" name="Rectangle 77"/>
            <p:cNvSpPr>
              <a:spLocks noChangeArrowheads="1"/>
            </p:cNvSpPr>
            <p:nvPr/>
          </p:nvSpPr>
          <p:spPr bwMode="auto">
            <a:xfrm>
              <a:off x="4296" y="164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solidFill>
                    <a:srgbClr val="FFFF00"/>
                  </a:solidFill>
                </a:rPr>
                <a:t>0</a:t>
              </a:r>
              <a:endParaRPr lang="pt-PT" sz="2000" b="0"/>
            </a:p>
          </p:txBody>
        </p:sp>
        <p:sp>
          <p:nvSpPr>
            <p:cNvPr id="12400" name="Rectangle 78"/>
            <p:cNvSpPr>
              <a:spLocks noChangeArrowheads="1"/>
            </p:cNvSpPr>
            <p:nvPr/>
          </p:nvSpPr>
          <p:spPr bwMode="auto">
            <a:xfrm>
              <a:off x="4584" y="944"/>
              <a:ext cx="45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401" name="Rectangle 79"/>
            <p:cNvSpPr>
              <a:spLocks noChangeArrowheads="1"/>
            </p:cNvSpPr>
            <p:nvPr/>
          </p:nvSpPr>
          <p:spPr bwMode="auto">
            <a:xfrm>
              <a:off x="4642" y="985"/>
              <a:ext cx="2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000" b="0">
                  <a:solidFill>
                    <a:srgbClr val="FFFF00"/>
                  </a:solidFill>
                </a:rPr>
                <a:t>dias</a:t>
              </a:r>
              <a:endParaRPr lang="pt-PT" sz="2000" b="0"/>
            </a:p>
          </p:txBody>
        </p:sp>
      </p:grpSp>
      <p:sp>
        <p:nvSpPr>
          <p:cNvPr id="846928" name="Line 80"/>
          <p:cNvSpPr>
            <a:spLocks noChangeShapeType="1"/>
          </p:cNvSpPr>
          <p:nvPr/>
        </p:nvSpPr>
        <p:spPr bwMode="auto">
          <a:xfrm flipV="1">
            <a:off x="566738" y="3449638"/>
            <a:ext cx="7880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6929" name="Line 81"/>
          <p:cNvSpPr>
            <a:spLocks noChangeShapeType="1"/>
          </p:cNvSpPr>
          <p:nvPr/>
        </p:nvSpPr>
        <p:spPr bwMode="auto">
          <a:xfrm>
            <a:off x="566738" y="3821113"/>
            <a:ext cx="7880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6930" name="Line 82"/>
          <p:cNvSpPr>
            <a:spLocks noChangeShapeType="1"/>
          </p:cNvSpPr>
          <p:nvPr/>
        </p:nvSpPr>
        <p:spPr bwMode="auto">
          <a:xfrm>
            <a:off x="566738" y="6440488"/>
            <a:ext cx="7880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6931" name="Text Box 83"/>
          <p:cNvSpPr txBox="1">
            <a:spLocks noChangeArrowheads="1"/>
          </p:cNvSpPr>
          <p:nvPr/>
        </p:nvSpPr>
        <p:spPr bwMode="auto">
          <a:xfrm>
            <a:off x="592138" y="3467100"/>
            <a:ext cx="793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800" b="0"/>
              <a:t>Período do mês       Número de dias       Desembolso (R$)       Encaixe (R$)</a:t>
            </a:r>
          </a:p>
        </p:txBody>
      </p:sp>
      <p:sp>
        <p:nvSpPr>
          <p:cNvPr id="846932" name="Text Box 84"/>
          <p:cNvSpPr txBox="1">
            <a:spLocks noChangeArrowheads="1"/>
          </p:cNvSpPr>
          <p:nvPr/>
        </p:nvSpPr>
        <p:spPr bwMode="auto">
          <a:xfrm>
            <a:off x="947738" y="3876675"/>
            <a:ext cx="1054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1 a 2</a:t>
            </a:r>
          </a:p>
        </p:txBody>
      </p:sp>
      <p:sp>
        <p:nvSpPr>
          <p:cNvPr id="846933" name="Text Box 85"/>
          <p:cNvSpPr txBox="1">
            <a:spLocks noChangeArrowheads="1"/>
          </p:cNvSpPr>
          <p:nvPr/>
        </p:nvSpPr>
        <p:spPr bwMode="auto">
          <a:xfrm>
            <a:off x="3233738" y="3876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2</a:t>
            </a:r>
          </a:p>
        </p:txBody>
      </p:sp>
      <p:sp>
        <p:nvSpPr>
          <p:cNvPr id="846934" name="Text Box 86"/>
          <p:cNvSpPr txBox="1">
            <a:spLocks noChangeArrowheads="1"/>
          </p:cNvSpPr>
          <p:nvPr/>
        </p:nvSpPr>
        <p:spPr bwMode="auto">
          <a:xfrm>
            <a:off x="5467350" y="3876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0</a:t>
            </a:r>
          </a:p>
        </p:txBody>
      </p:sp>
      <p:sp>
        <p:nvSpPr>
          <p:cNvPr id="846935" name="Text Box 87"/>
          <p:cNvSpPr txBox="1">
            <a:spLocks noChangeArrowheads="1"/>
          </p:cNvSpPr>
          <p:nvPr/>
        </p:nvSpPr>
        <p:spPr bwMode="auto">
          <a:xfrm>
            <a:off x="7358063" y="3876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300</a:t>
            </a:r>
          </a:p>
        </p:txBody>
      </p:sp>
      <p:sp>
        <p:nvSpPr>
          <p:cNvPr id="846936" name="Text Box 88"/>
          <p:cNvSpPr txBox="1">
            <a:spLocks noChangeArrowheads="1"/>
          </p:cNvSpPr>
          <p:nvPr/>
        </p:nvSpPr>
        <p:spPr bwMode="auto">
          <a:xfrm>
            <a:off x="1004888" y="4257675"/>
            <a:ext cx="952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3 a 6</a:t>
            </a:r>
          </a:p>
        </p:txBody>
      </p:sp>
      <p:sp>
        <p:nvSpPr>
          <p:cNvPr id="846937" name="Text Box 89"/>
          <p:cNvSpPr txBox="1">
            <a:spLocks noChangeArrowheads="1"/>
          </p:cNvSpPr>
          <p:nvPr/>
        </p:nvSpPr>
        <p:spPr bwMode="auto">
          <a:xfrm>
            <a:off x="3233738" y="4257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4</a:t>
            </a:r>
          </a:p>
        </p:txBody>
      </p:sp>
      <p:sp>
        <p:nvSpPr>
          <p:cNvPr id="846938" name="Text Box 90"/>
          <p:cNvSpPr txBox="1">
            <a:spLocks noChangeArrowheads="1"/>
          </p:cNvSpPr>
          <p:nvPr/>
        </p:nvSpPr>
        <p:spPr bwMode="auto">
          <a:xfrm>
            <a:off x="5395913" y="4257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20</a:t>
            </a:r>
          </a:p>
        </p:txBody>
      </p:sp>
      <p:sp>
        <p:nvSpPr>
          <p:cNvPr id="846939" name="Text Box 91"/>
          <p:cNvSpPr txBox="1">
            <a:spLocks noChangeArrowheads="1"/>
          </p:cNvSpPr>
          <p:nvPr/>
        </p:nvSpPr>
        <p:spPr bwMode="auto">
          <a:xfrm>
            <a:off x="7348538" y="4257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280</a:t>
            </a:r>
          </a:p>
        </p:txBody>
      </p:sp>
      <p:sp>
        <p:nvSpPr>
          <p:cNvPr id="846940" name="Text Box 92"/>
          <p:cNvSpPr txBox="1">
            <a:spLocks noChangeArrowheads="1"/>
          </p:cNvSpPr>
          <p:nvPr/>
        </p:nvSpPr>
        <p:spPr bwMode="auto">
          <a:xfrm>
            <a:off x="1047750" y="4619625"/>
            <a:ext cx="85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7 a 9</a:t>
            </a:r>
          </a:p>
        </p:txBody>
      </p:sp>
      <p:sp>
        <p:nvSpPr>
          <p:cNvPr id="846941" name="Text Box 93"/>
          <p:cNvSpPr txBox="1">
            <a:spLocks noChangeArrowheads="1"/>
          </p:cNvSpPr>
          <p:nvPr/>
        </p:nvSpPr>
        <p:spPr bwMode="auto">
          <a:xfrm>
            <a:off x="3233738" y="461962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3</a:t>
            </a:r>
          </a:p>
        </p:txBody>
      </p:sp>
      <p:sp>
        <p:nvSpPr>
          <p:cNvPr id="846942" name="Text Box 94"/>
          <p:cNvSpPr txBox="1">
            <a:spLocks noChangeArrowheads="1"/>
          </p:cNvSpPr>
          <p:nvPr/>
        </p:nvSpPr>
        <p:spPr bwMode="auto">
          <a:xfrm>
            <a:off x="5395913" y="461962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50</a:t>
            </a:r>
          </a:p>
        </p:txBody>
      </p:sp>
      <p:sp>
        <p:nvSpPr>
          <p:cNvPr id="846943" name="Text Box 95"/>
          <p:cNvSpPr txBox="1">
            <a:spLocks noChangeArrowheads="1"/>
          </p:cNvSpPr>
          <p:nvPr/>
        </p:nvSpPr>
        <p:spPr bwMode="auto">
          <a:xfrm>
            <a:off x="7348538" y="461962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230</a:t>
            </a:r>
          </a:p>
        </p:txBody>
      </p:sp>
      <p:sp>
        <p:nvSpPr>
          <p:cNvPr id="846944" name="Text Box 96"/>
          <p:cNvSpPr txBox="1">
            <a:spLocks noChangeArrowheads="1"/>
          </p:cNvSpPr>
          <p:nvPr/>
        </p:nvSpPr>
        <p:spPr bwMode="auto">
          <a:xfrm>
            <a:off x="933450" y="5019675"/>
            <a:ext cx="1069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10 a 15</a:t>
            </a:r>
          </a:p>
        </p:txBody>
      </p:sp>
      <p:sp>
        <p:nvSpPr>
          <p:cNvPr id="846945" name="Text Box 97"/>
          <p:cNvSpPr txBox="1">
            <a:spLocks noChangeArrowheads="1"/>
          </p:cNvSpPr>
          <p:nvPr/>
        </p:nvSpPr>
        <p:spPr bwMode="auto">
          <a:xfrm>
            <a:off x="3233738" y="5019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6</a:t>
            </a:r>
          </a:p>
        </p:txBody>
      </p:sp>
      <p:sp>
        <p:nvSpPr>
          <p:cNvPr id="846946" name="Text Box 98"/>
          <p:cNvSpPr txBox="1">
            <a:spLocks noChangeArrowheads="1"/>
          </p:cNvSpPr>
          <p:nvPr/>
        </p:nvSpPr>
        <p:spPr bwMode="auto">
          <a:xfrm>
            <a:off x="5357813" y="5019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100</a:t>
            </a:r>
          </a:p>
        </p:txBody>
      </p:sp>
      <p:sp>
        <p:nvSpPr>
          <p:cNvPr id="846947" name="Text Box 99"/>
          <p:cNvSpPr txBox="1">
            <a:spLocks noChangeArrowheads="1"/>
          </p:cNvSpPr>
          <p:nvPr/>
        </p:nvSpPr>
        <p:spPr bwMode="auto">
          <a:xfrm>
            <a:off x="7348538" y="5019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130</a:t>
            </a:r>
          </a:p>
        </p:txBody>
      </p:sp>
      <p:sp>
        <p:nvSpPr>
          <p:cNvPr id="846948" name="Text Box 100"/>
          <p:cNvSpPr txBox="1">
            <a:spLocks noChangeArrowheads="1"/>
          </p:cNvSpPr>
          <p:nvPr/>
        </p:nvSpPr>
        <p:spPr bwMode="auto">
          <a:xfrm>
            <a:off x="842963" y="5362575"/>
            <a:ext cx="1266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16 a 22</a:t>
            </a:r>
          </a:p>
        </p:txBody>
      </p:sp>
      <p:sp>
        <p:nvSpPr>
          <p:cNvPr id="846949" name="Text Box 101"/>
          <p:cNvSpPr txBox="1">
            <a:spLocks noChangeArrowheads="1"/>
          </p:cNvSpPr>
          <p:nvPr/>
        </p:nvSpPr>
        <p:spPr bwMode="auto">
          <a:xfrm>
            <a:off x="3233738" y="53625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7</a:t>
            </a:r>
          </a:p>
        </p:txBody>
      </p:sp>
      <p:sp>
        <p:nvSpPr>
          <p:cNvPr id="846950" name="Text Box 102"/>
          <p:cNvSpPr txBox="1">
            <a:spLocks noChangeArrowheads="1"/>
          </p:cNvSpPr>
          <p:nvPr/>
        </p:nvSpPr>
        <p:spPr bwMode="auto">
          <a:xfrm>
            <a:off x="5414963" y="53625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80</a:t>
            </a:r>
          </a:p>
        </p:txBody>
      </p:sp>
      <p:sp>
        <p:nvSpPr>
          <p:cNvPr id="846951" name="Text Box 103"/>
          <p:cNvSpPr txBox="1">
            <a:spLocks noChangeArrowheads="1"/>
          </p:cNvSpPr>
          <p:nvPr/>
        </p:nvSpPr>
        <p:spPr bwMode="auto">
          <a:xfrm>
            <a:off x="7415213" y="53625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50</a:t>
            </a:r>
          </a:p>
        </p:txBody>
      </p:sp>
      <p:sp>
        <p:nvSpPr>
          <p:cNvPr id="846952" name="Text Box 104"/>
          <p:cNvSpPr txBox="1">
            <a:spLocks noChangeArrowheads="1"/>
          </p:cNvSpPr>
          <p:nvPr/>
        </p:nvSpPr>
        <p:spPr bwMode="auto">
          <a:xfrm>
            <a:off x="871538" y="5705475"/>
            <a:ext cx="1208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23 a 25</a:t>
            </a:r>
          </a:p>
        </p:txBody>
      </p:sp>
      <p:sp>
        <p:nvSpPr>
          <p:cNvPr id="846953" name="Text Box 105"/>
          <p:cNvSpPr txBox="1">
            <a:spLocks noChangeArrowheads="1"/>
          </p:cNvSpPr>
          <p:nvPr/>
        </p:nvSpPr>
        <p:spPr bwMode="auto">
          <a:xfrm>
            <a:off x="3233738" y="57054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3</a:t>
            </a:r>
          </a:p>
        </p:txBody>
      </p:sp>
      <p:sp>
        <p:nvSpPr>
          <p:cNvPr id="846954" name="Text Box 106"/>
          <p:cNvSpPr txBox="1">
            <a:spLocks noChangeArrowheads="1"/>
          </p:cNvSpPr>
          <p:nvPr/>
        </p:nvSpPr>
        <p:spPr bwMode="auto">
          <a:xfrm>
            <a:off x="5395913" y="57054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30</a:t>
            </a:r>
          </a:p>
        </p:txBody>
      </p:sp>
      <p:sp>
        <p:nvSpPr>
          <p:cNvPr id="846955" name="Text Box 107"/>
          <p:cNvSpPr txBox="1">
            <a:spLocks noChangeArrowheads="1"/>
          </p:cNvSpPr>
          <p:nvPr/>
        </p:nvSpPr>
        <p:spPr bwMode="auto">
          <a:xfrm>
            <a:off x="7429500" y="57054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20</a:t>
            </a:r>
          </a:p>
        </p:txBody>
      </p:sp>
      <p:sp>
        <p:nvSpPr>
          <p:cNvPr id="846956" name="Text Box 108"/>
          <p:cNvSpPr txBox="1">
            <a:spLocks noChangeArrowheads="1"/>
          </p:cNvSpPr>
          <p:nvPr/>
        </p:nvSpPr>
        <p:spPr bwMode="auto">
          <a:xfrm>
            <a:off x="890588" y="6086475"/>
            <a:ext cx="1127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26 a 30</a:t>
            </a:r>
          </a:p>
        </p:txBody>
      </p:sp>
      <p:sp>
        <p:nvSpPr>
          <p:cNvPr id="846957" name="Text Box 109"/>
          <p:cNvSpPr txBox="1">
            <a:spLocks noChangeArrowheads="1"/>
          </p:cNvSpPr>
          <p:nvPr/>
        </p:nvSpPr>
        <p:spPr bwMode="auto">
          <a:xfrm>
            <a:off x="3233738" y="60864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5</a:t>
            </a:r>
          </a:p>
        </p:txBody>
      </p:sp>
      <p:sp>
        <p:nvSpPr>
          <p:cNvPr id="846958" name="Text Box 110"/>
          <p:cNvSpPr txBox="1">
            <a:spLocks noChangeArrowheads="1"/>
          </p:cNvSpPr>
          <p:nvPr/>
        </p:nvSpPr>
        <p:spPr bwMode="auto">
          <a:xfrm>
            <a:off x="5395913" y="60864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20</a:t>
            </a:r>
          </a:p>
        </p:txBody>
      </p:sp>
      <p:sp>
        <p:nvSpPr>
          <p:cNvPr id="846959" name="Text Box 111"/>
          <p:cNvSpPr txBox="1">
            <a:spLocks noChangeArrowheads="1"/>
          </p:cNvSpPr>
          <p:nvPr/>
        </p:nvSpPr>
        <p:spPr bwMode="auto">
          <a:xfrm>
            <a:off x="7486650" y="60864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0</a:t>
            </a:r>
          </a:p>
        </p:txBody>
      </p:sp>
      <p:sp>
        <p:nvSpPr>
          <p:cNvPr id="12325" name="Rectangle 112"/>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46851"/>
                                        </p:tgtEl>
                                        <p:attrNameLst>
                                          <p:attrName>style.visibility</p:attrName>
                                        </p:attrNameLst>
                                      </p:cBhvr>
                                      <p:to>
                                        <p:strVal val="visible"/>
                                      </p:to>
                                    </p:set>
                                    <p:animEffect transition="in" filter="dissolve">
                                      <p:cBhvr>
                                        <p:cTn id="7" dur="500"/>
                                        <p:tgtEl>
                                          <p:spTgt spid="84685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46850">
                                            <p:txEl>
                                              <p:pRg st="0" end="0"/>
                                            </p:txEl>
                                          </p:spTgt>
                                        </p:tgtEl>
                                        <p:attrNameLst>
                                          <p:attrName>style.visibility</p:attrName>
                                        </p:attrNameLst>
                                      </p:cBhvr>
                                      <p:to>
                                        <p:strVal val="visible"/>
                                      </p:to>
                                    </p:set>
                                    <p:animEffect transition="in" filter="wipe(left)">
                                      <p:cBhvr>
                                        <p:cTn id="11" dur="500"/>
                                        <p:tgtEl>
                                          <p:spTgt spid="846850">
                                            <p:txEl>
                                              <p:pRg st="0" end="0"/>
                                            </p:txEl>
                                          </p:spTgt>
                                        </p:tgtEl>
                                      </p:cBhvr>
                                    </p:animEffect>
                                  </p:childTnLst>
                                </p:cTn>
                              </p:par>
                            </p:childTnLst>
                          </p:cTn>
                        </p:par>
                        <p:par>
                          <p:cTn id="12" fill="hold" nodeType="afterGroup">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846928"/>
                                        </p:tgtEl>
                                        <p:attrNameLst>
                                          <p:attrName>style.visibility</p:attrName>
                                        </p:attrNameLst>
                                      </p:cBhvr>
                                      <p:to>
                                        <p:strVal val="visible"/>
                                      </p:to>
                                    </p:set>
                                    <p:anim calcmode="lin" valueType="num">
                                      <p:cBhvr>
                                        <p:cTn id="15" dur="500" fill="hold"/>
                                        <p:tgtEl>
                                          <p:spTgt spid="846928"/>
                                        </p:tgtEl>
                                        <p:attrNameLst>
                                          <p:attrName>ppt_w</p:attrName>
                                        </p:attrNameLst>
                                      </p:cBhvr>
                                      <p:tavLst>
                                        <p:tav tm="0">
                                          <p:val>
                                            <p:fltVal val="0"/>
                                          </p:val>
                                        </p:tav>
                                        <p:tav tm="100000">
                                          <p:val>
                                            <p:strVal val="#ppt_w"/>
                                          </p:val>
                                        </p:tav>
                                      </p:tavLst>
                                    </p:anim>
                                    <p:anim calcmode="lin" valueType="num">
                                      <p:cBhvr>
                                        <p:cTn id="16" dur="500" fill="hold"/>
                                        <p:tgtEl>
                                          <p:spTgt spid="846928"/>
                                        </p:tgtEl>
                                        <p:attrNameLst>
                                          <p:attrName>ppt_h</p:attrName>
                                        </p:attrNameLst>
                                      </p:cBhvr>
                                      <p:tavLst>
                                        <p:tav tm="0">
                                          <p:val>
                                            <p:strVal val="#ppt_h"/>
                                          </p:val>
                                        </p:tav>
                                        <p:tav tm="100000">
                                          <p:val>
                                            <p:strVal val="#ppt_h"/>
                                          </p:val>
                                        </p:tav>
                                      </p:tavLst>
                                    </p:anim>
                                  </p:childTnLst>
                                </p:cTn>
                              </p:par>
                            </p:childTnLst>
                          </p:cTn>
                        </p:par>
                        <p:par>
                          <p:cTn id="17" fill="hold" nodeType="afterGroup">
                            <p:stCondLst>
                              <p:cond delay="1500"/>
                            </p:stCondLst>
                            <p:childTnLst>
                              <p:par>
                                <p:cTn id="18" presetID="17" presetClass="entr" presetSubtype="10" fill="hold" grpId="0" nodeType="afterEffect">
                                  <p:stCondLst>
                                    <p:cond delay="0"/>
                                  </p:stCondLst>
                                  <p:childTnLst>
                                    <p:set>
                                      <p:cBhvr>
                                        <p:cTn id="19" dur="1" fill="hold">
                                          <p:stCondLst>
                                            <p:cond delay="0"/>
                                          </p:stCondLst>
                                        </p:cTn>
                                        <p:tgtEl>
                                          <p:spTgt spid="846929"/>
                                        </p:tgtEl>
                                        <p:attrNameLst>
                                          <p:attrName>style.visibility</p:attrName>
                                        </p:attrNameLst>
                                      </p:cBhvr>
                                      <p:to>
                                        <p:strVal val="visible"/>
                                      </p:to>
                                    </p:set>
                                    <p:anim calcmode="lin" valueType="num">
                                      <p:cBhvr>
                                        <p:cTn id="20" dur="500" fill="hold"/>
                                        <p:tgtEl>
                                          <p:spTgt spid="846929"/>
                                        </p:tgtEl>
                                        <p:attrNameLst>
                                          <p:attrName>ppt_w</p:attrName>
                                        </p:attrNameLst>
                                      </p:cBhvr>
                                      <p:tavLst>
                                        <p:tav tm="0">
                                          <p:val>
                                            <p:fltVal val="0"/>
                                          </p:val>
                                        </p:tav>
                                        <p:tav tm="100000">
                                          <p:val>
                                            <p:strVal val="#ppt_w"/>
                                          </p:val>
                                        </p:tav>
                                      </p:tavLst>
                                    </p:anim>
                                    <p:anim calcmode="lin" valueType="num">
                                      <p:cBhvr>
                                        <p:cTn id="21" dur="500" fill="hold"/>
                                        <p:tgtEl>
                                          <p:spTgt spid="846929"/>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2000"/>
                            </p:stCondLst>
                            <p:childTnLst>
                              <p:par>
                                <p:cTn id="23" presetID="17" presetClass="entr" presetSubtype="10" fill="hold" grpId="0" nodeType="afterEffect">
                                  <p:stCondLst>
                                    <p:cond delay="0"/>
                                  </p:stCondLst>
                                  <p:childTnLst>
                                    <p:set>
                                      <p:cBhvr>
                                        <p:cTn id="24" dur="1" fill="hold">
                                          <p:stCondLst>
                                            <p:cond delay="0"/>
                                          </p:stCondLst>
                                        </p:cTn>
                                        <p:tgtEl>
                                          <p:spTgt spid="846930"/>
                                        </p:tgtEl>
                                        <p:attrNameLst>
                                          <p:attrName>style.visibility</p:attrName>
                                        </p:attrNameLst>
                                      </p:cBhvr>
                                      <p:to>
                                        <p:strVal val="visible"/>
                                      </p:to>
                                    </p:set>
                                    <p:anim calcmode="lin" valueType="num">
                                      <p:cBhvr>
                                        <p:cTn id="25" dur="500" fill="hold"/>
                                        <p:tgtEl>
                                          <p:spTgt spid="846930"/>
                                        </p:tgtEl>
                                        <p:attrNameLst>
                                          <p:attrName>ppt_w</p:attrName>
                                        </p:attrNameLst>
                                      </p:cBhvr>
                                      <p:tavLst>
                                        <p:tav tm="0">
                                          <p:val>
                                            <p:fltVal val="0"/>
                                          </p:val>
                                        </p:tav>
                                        <p:tav tm="100000">
                                          <p:val>
                                            <p:strVal val="#ppt_w"/>
                                          </p:val>
                                        </p:tav>
                                      </p:tavLst>
                                    </p:anim>
                                    <p:anim calcmode="lin" valueType="num">
                                      <p:cBhvr>
                                        <p:cTn id="26" dur="500" fill="hold"/>
                                        <p:tgtEl>
                                          <p:spTgt spid="846930"/>
                                        </p:tgtEl>
                                        <p:attrNameLst>
                                          <p:attrName>ppt_h</p:attrName>
                                        </p:attrNameLst>
                                      </p:cBhvr>
                                      <p:tavLst>
                                        <p:tav tm="0">
                                          <p:val>
                                            <p:strVal val="#ppt_h"/>
                                          </p:val>
                                        </p:tav>
                                        <p:tav tm="100000">
                                          <p:val>
                                            <p:strVal val="#ppt_h"/>
                                          </p:val>
                                        </p:tav>
                                      </p:tavLst>
                                    </p:anim>
                                  </p:childTnLst>
                                </p:cTn>
                              </p:par>
                            </p:childTnLst>
                          </p:cTn>
                        </p:par>
                        <p:par>
                          <p:cTn id="27" fill="hold" nodeType="afterGroup">
                            <p:stCondLst>
                              <p:cond delay="2500"/>
                            </p:stCondLst>
                            <p:childTnLst>
                              <p:par>
                                <p:cTn id="28" presetID="17" presetClass="entr" presetSubtype="10" fill="hold" grpId="0" nodeType="afterEffect">
                                  <p:stCondLst>
                                    <p:cond delay="0"/>
                                  </p:stCondLst>
                                  <p:childTnLst>
                                    <p:set>
                                      <p:cBhvr>
                                        <p:cTn id="29" dur="1" fill="hold">
                                          <p:stCondLst>
                                            <p:cond delay="0"/>
                                          </p:stCondLst>
                                        </p:cTn>
                                        <p:tgtEl>
                                          <p:spTgt spid="846931"/>
                                        </p:tgtEl>
                                        <p:attrNameLst>
                                          <p:attrName>style.visibility</p:attrName>
                                        </p:attrNameLst>
                                      </p:cBhvr>
                                      <p:to>
                                        <p:strVal val="visible"/>
                                      </p:to>
                                    </p:set>
                                    <p:anim calcmode="lin" valueType="num">
                                      <p:cBhvr>
                                        <p:cTn id="30" dur="500" fill="hold"/>
                                        <p:tgtEl>
                                          <p:spTgt spid="846931"/>
                                        </p:tgtEl>
                                        <p:attrNameLst>
                                          <p:attrName>ppt_w</p:attrName>
                                        </p:attrNameLst>
                                      </p:cBhvr>
                                      <p:tavLst>
                                        <p:tav tm="0">
                                          <p:val>
                                            <p:fltVal val="0"/>
                                          </p:val>
                                        </p:tav>
                                        <p:tav tm="100000">
                                          <p:val>
                                            <p:strVal val="#ppt_w"/>
                                          </p:val>
                                        </p:tav>
                                      </p:tavLst>
                                    </p:anim>
                                    <p:anim calcmode="lin" valueType="num">
                                      <p:cBhvr>
                                        <p:cTn id="31" dur="500" fill="hold"/>
                                        <p:tgtEl>
                                          <p:spTgt spid="846931"/>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846932"/>
                                        </p:tgtEl>
                                        <p:attrNameLst>
                                          <p:attrName>style.visibility</p:attrName>
                                        </p:attrNameLst>
                                      </p:cBhvr>
                                      <p:to>
                                        <p:strVal val="visible"/>
                                      </p:to>
                                    </p:set>
                                    <p:animEffect transition="in" filter="box(out)">
                                      <p:cBhvr>
                                        <p:cTn id="36" dur="500"/>
                                        <p:tgtEl>
                                          <p:spTgt spid="84693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32" fill="hold" grpId="0" nodeType="clickEffect">
                                  <p:stCondLst>
                                    <p:cond delay="0"/>
                                  </p:stCondLst>
                                  <p:childTnLst>
                                    <p:set>
                                      <p:cBhvr>
                                        <p:cTn id="40" dur="1" fill="hold">
                                          <p:stCondLst>
                                            <p:cond delay="0"/>
                                          </p:stCondLst>
                                        </p:cTn>
                                        <p:tgtEl>
                                          <p:spTgt spid="846933"/>
                                        </p:tgtEl>
                                        <p:attrNameLst>
                                          <p:attrName>style.visibility</p:attrName>
                                        </p:attrNameLst>
                                      </p:cBhvr>
                                      <p:to>
                                        <p:strVal val="visible"/>
                                      </p:to>
                                    </p:set>
                                    <p:animEffect transition="in" filter="box(out)">
                                      <p:cBhvr>
                                        <p:cTn id="41" dur="500"/>
                                        <p:tgtEl>
                                          <p:spTgt spid="8469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32" fill="hold" grpId="0" nodeType="clickEffect">
                                  <p:stCondLst>
                                    <p:cond delay="0"/>
                                  </p:stCondLst>
                                  <p:childTnLst>
                                    <p:set>
                                      <p:cBhvr>
                                        <p:cTn id="45" dur="1" fill="hold">
                                          <p:stCondLst>
                                            <p:cond delay="0"/>
                                          </p:stCondLst>
                                        </p:cTn>
                                        <p:tgtEl>
                                          <p:spTgt spid="846934"/>
                                        </p:tgtEl>
                                        <p:attrNameLst>
                                          <p:attrName>style.visibility</p:attrName>
                                        </p:attrNameLst>
                                      </p:cBhvr>
                                      <p:to>
                                        <p:strVal val="visible"/>
                                      </p:to>
                                    </p:set>
                                    <p:animEffect transition="in" filter="box(out)">
                                      <p:cBhvr>
                                        <p:cTn id="46" dur="500"/>
                                        <p:tgtEl>
                                          <p:spTgt spid="84693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32" fill="hold" grpId="0" nodeType="clickEffect">
                                  <p:stCondLst>
                                    <p:cond delay="0"/>
                                  </p:stCondLst>
                                  <p:childTnLst>
                                    <p:set>
                                      <p:cBhvr>
                                        <p:cTn id="50" dur="1" fill="hold">
                                          <p:stCondLst>
                                            <p:cond delay="0"/>
                                          </p:stCondLst>
                                        </p:cTn>
                                        <p:tgtEl>
                                          <p:spTgt spid="846935"/>
                                        </p:tgtEl>
                                        <p:attrNameLst>
                                          <p:attrName>style.visibility</p:attrName>
                                        </p:attrNameLst>
                                      </p:cBhvr>
                                      <p:to>
                                        <p:strVal val="visible"/>
                                      </p:to>
                                    </p:set>
                                    <p:animEffect transition="in" filter="box(out)">
                                      <p:cBhvr>
                                        <p:cTn id="51" dur="500"/>
                                        <p:tgtEl>
                                          <p:spTgt spid="84693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32" fill="hold" grpId="0" nodeType="clickEffect">
                                  <p:stCondLst>
                                    <p:cond delay="0"/>
                                  </p:stCondLst>
                                  <p:childTnLst>
                                    <p:set>
                                      <p:cBhvr>
                                        <p:cTn id="55" dur="1" fill="hold">
                                          <p:stCondLst>
                                            <p:cond delay="0"/>
                                          </p:stCondLst>
                                        </p:cTn>
                                        <p:tgtEl>
                                          <p:spTgt spid="846936"/>
                                        </p:tgtEl>
                                        <p:attrNameLst>
                                          <p:attrName>style.visibility</p:attrName>
                                        </p:attrNameLst>
                                      </p:cBhvr>
                                      <p:to>
                                        <p:strVal val="visible"/>
                                      </p:to>
                                    </p:set>
                                    <p:animEffect transition="in" filter="box(out)">
                                      <p:cBhvr>
                                        <p:cTn id="56" dur="500"/>
                                        <p:tgtEl>
                                          <p:spTgt spid="84693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32" fill="hold" grpId="0" nodeType="clickEffect">
                                  <p:stCondLst>
                                    <p:cond delay="0"/>
                                  </p:stCondLst>
                                  <p:childTnLst>
                                    <p:set>
                                      <p:cBhvr>
                                        <p:cTn id="60" dur="1" fill="hold">
                                          <p:stCondLst>
                                            <p:cond delay="0"/>
                                          </p:stCondLst>
                                        </p:cTn>
                                        <p:tgtEl>
                                          <p:spTgt spid="846937"/>
                                        </p:tgtEl>
                                        <p:attrNameLst>
                                          <p:attrName>style.visibility</p:attrName>
                                        </p:attrNameLst>
                                      </p:cBhvr>
                                      <p:to>
                                        <p:strVal val="visible"/>
                                      </p:to>
                                    </p:set>
                                    <p:animEffect transition="in" filter="box(out)">
                                      <p:cBhvr>
                                        <p:cTn id="61" dur="500"/>
                                        <p:tgtEl>
                                          <p:spTgt spid="84693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32" fill="hold" grpId="0" nodeType="clickEffect">
                                  <p:stCondLst>
                                    <p:cond delay="0"/>
                                  </p:stCondLst>
                                  <p:childTnLst>
                                    <p:set>
                                      <p:cBhvr>
                                        <p:cTn id="65" dur="1" fill="hold">
                                          <p:stCondLst>
                                            <p:cond delay="0"/>
                                          </p:stCondLst>
                                        </p:cTn>
                                        <p:tgtEl>
                                          <p:spTgt spid="846938"/>
                                        </p:tgtEl>
                                        <p:attrNameLst>
                                          <p:attrName>style.visibility</p:attrName>
                                        </p:attrNameLst>
                                      </p:cBhvr>
                                      <p:to>
                                        <p:strVal val="visible"/>
                                      </p:to>
                                    </p:set>
                                    <p:animEffect transition="in" filter="box(out)">
                                      <p:cBhvr>
                                        <p:cTn id="66" dur="500"/>
                                        <p:tgtEl>
                                          <p:spTgt spid="84693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32" fill="hold" grpId="0" nodeType="clickEffect">
                                  <p:stCondLst>
                                    <p:cond delay="0"/>
                                  </p:stCondLst>
                                  <p:childTnLst>
                                    <p:set>
                                      <p:cBhvr>
                                        <p:cTn id="70" dur="1" fill="hold">
                                          <p:stCondLst>
                                            <p:cond delay="0"/>
                                          </p:stCondLst>
                                        </p:cTn>
                                        <p:tgtEl>
                                          <p:spTgt spid="846939"/>
                                        </p:tgtEl>
                                        <p:attrNameLst>
                                          <p:attrName>style.visibility</p:attrName>
                                        </p:attrNameLst>
                                      </p:cBhvr>
                                      <p:to>
                                        <p:strVal val="visible"/>
                                      </p:to>
                                    </p:set>
                                    <p:animEffect transition="in" filter="box(out)">
                                      <p:cBhvr>
                                        <p:cTn id="71" dur="500"/>
                                        <p:tgtEl>
                                          <p:spTgt spid="84693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 presetClass="entr" presetSubtype="32" fill="hold" grpId="0" nodeType="clickEffect">
                                  <p:stCondLst>
                                    <p:cond delay="0"/>
                                  </p:stCondLst>
                                  <p:childTnLst>
                                    <p:set>
                                      <p:cBhvr>
                                        <p:cTn id="75" dur="1" fill="hold">
                                          <p:stCondLst>
                                            <p:cond delay="0"/>
                                          </p:stCondLst>
                                        </p:cTn>
                                        <p:tgtEl>
                                          <p:spTgt spid="846940"/>
                                        </p:tgtEl>
                                        <p:attrNameLst>
                                          <p:attrName>style.visibility</p:attrName>
                                        </p:attrNameLst>
                                      </p:cBhvr>
                                      <p:to>
                                        <p:strVal val="visible"/>
                                      </p:to>
                                    </p:set>
                                    <p:animEffect transition="in" filter="box(out)">
                                      <p:cBhvr>
                                        <p:cTn id="76" dur="500"/>
                                        <p:tgtEl>
                                          <p:spTgt spid="846940"/>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4" presetClass="entr" presetSubtype="32" fill="hold" grpId="0" nodeType="clickEffect">
                                  <p:stCondLst>
                                    <p:cond delay="0"/>
                                  </p:stCondLst>
                                  <p:childTnLst>
                                    <p:set>
                                      <p:cBhvr>
                                        <p:cTn id="80" dur="1" fill="hold">
                                          <p:stCondLst>
                                            <p:cond delay="0"/>
                                          </p:stCondLst>
                                        </p:cTn>
                                        <p:tgtEl>
                                          <p:spTgt spid="846941"/>
                                        </p:tgtEl>
                                        <p:attrNameLst>
                                          <p:attrName>style.visibility</p:attrName>
                                        </p:attrNameLst>
                                      </p:cBhvr>
                                      <p:to>
                                        <p:strVal val="visible"/>
                                      </p:to>
                                    </p:set>
                                    <p:animEffect transition="in" filter="box(out)">
                                      <p:cBhvr>
                                        <p:cTn id="81" dur="500"/>
                                        <p:tgtEl>
                                          <p:spTgt spid="846941"/>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ntr" presetSubtype="32" fill="hold" grpId="0" nodeType="clickEffect">
                                  <p:stCondLst>
                                    <p:cond delay="0"/>
                                  </p:stCondLst>
                                  <p:childTnLst>
                                    <p:set>
                                      <p:cBhvr>
                                        <p:cTn id="85" dur="1" fill="hold">
                                          <p:stCondLst>
                                            <p:cond delay="0"/>
                                          </p:stCondLst>
                                        </p:cTn>
                                        <p:tgtEl>
                                          <p:spTgt spid="846942"/>
                                        </p:tgtEl>
                                        <p:attrNameLst>
                                          <p:attrName>style.visibility</p:attrName>
                                        </p:attrNameLst>
                                      </p:cBhvr>
                                      <p:to>
                                        <p:strVal val="visible"/>
                                      </p:to>
                                    </p:set>
                                    <p:animEffect transition="in" filter="box(out)">
                                      <p:cBhvr>
                                        <p:cTn id="86" dur="500"/>
                                        <p:tgtEl>
                                          <p:spTgt spid="846942"/>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4" presetClass="entr" presetSubtype="32" fill="hold" grpId="0" nodeType="clickEffect">
                                  <p:stCondLst>
                                    <p:cond delay="0"/>
                                  </p:stCondLst>
                                  <p:childTnLst>
                                    <p:set>
                                      <p:cBhvr>
                                        <p:cTn id="90" dur="1" fill="hold">
                                          <p:stCondLst>
                                            <p:cond delay="0"/>
                                          </p:stCondLst>
                                        </p:cTn>
                                        <p:tgtEl>
                                          <p:spTgt spid="846943"/>
                                        </p:tgtEl>
                                        <p:attrNameLst>
                                          <p:attrName>style.visibility</p:attrName>
                                        </p:attrNameLst>
                                      </p:cBhvr>
                                      <p:to>
                                        <p:strVal val="visible"/>
                                      </p:to>
                                    </p:set>
                                    <p:animEffect transition="in" filter="box(out)">
                                      <p:cBhvr>
                                        <p:cTn id="91" dur="500"/>
                                        <p:tgtEl>
                                          <p:spTgt spid="846943"/>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4" presetClass="entr" presetSubtype="32" fill="hold" grpId="0" nodeType="clickEffect">
                                  <p:stCondLst>
                                    <p:cond delay="0"/>
                                  </p:stCondLst>
                                  <p:childTnLst>
                                    <p:set>
                                      <p:cBhvr>
                                        <p:cTn id="95" dur="1" fill="hold">
                                          <p:stCondLst>
                                            <p:cond delay="0"/>
                                          </p:stCondLst>
                                        </p:cTn>
                                        <p:tgtEl>
                                          <p:spTgt spid="846944"/>
                                        </p:tgtEl>
                                        <p:attrNameLst>
                                          <p:attrName>style.visibility</p:attrName>
                                        </p:attrNameLst>
                                      </p:cBhvr>
                                      <p:to>
                                        <p:strVal val="visible"/>
                                      </p:to>
                                    </p:set>
                                    <p:animEffect transition="in" filter="box(out)">
                                      <p:cBhvr>
                                        <p:cTn id="96" dur="500"/>
                                        <p:tgtEl>
                                          <p:spTgt spid="846944"/>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4" presetClass="entr" presetSubtype="32" fill="hold" grpId="0" nodeType="clickEffect">
                                  <p:stCondLst>
                                    <p:cond delay="0"/>
                                  </p:stCondLst>
                                  <p:childTnLst>
                                    <p:set>
                                      <p:cBhvr>
                                        <p:cTn id="100" dur="1" fill="hold">
                                          <p:stCondLst>
                                            <p:cond delay="0"/>
                                          </p:stCondLst>
                                        </p:cTn>
                                        <p:tgtEl>
                                          <p:spTgt spid="846945"/>
                                        </p:tgtEl>
                                        <p:attrNameLst>
                                          <p:attrName>style.visibility</p:attrName>
                                        </p:attrNameLst>
                                      </p:cBhvr>
                                      <p:to>
                                        <p:strVal val="visible"/>
                                      </p:to>
                                    </p:set>
                                    <p:animEffect transition="in" filter="box(out)">
                                      <p:cBhvr>
                                        <p:cTn id="101" dur="500"/>
                                        <p:tgtEl>
                                          <p:spTgt spid="846945"/>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4" presetClass="entr" presetSubtype="32" fill="hold" grpId="0" nodeType="clickEffect">
                                  <p:stCondLst>
                                    <p:cond delay="0"/>
                                  </p:stCondLst>
                                  <p:childTnLst>
                                    <p:set>
                                      <p:cBhvr>
                                        <p:cTn id="105" dur="1" fill="hold">
                                          <p:stCondLst>
                                            <p:cond delay="0"/>
                                          </p:stCondLst>
                                        </p:cTn>
                                        <p:tgtEl>
                                          <p:spTgt spid="846946"/>
                                        </p:tgtEl>
                                        <p:attrNameLst>
                                          <p:attrName>style.visibility</p:attrName>
                                        </p:attrNameLst>
                                      </p:cBhvr>
                                      <p:to>
                                        <p:strVal val="visible"/>
                                      </p:to>
                                    </p:set>
                                    <p:animEffect transition="in" filter="box(out)">
                                      <p:cBhvr>
                                        <p:cTn id="106" dur="500"/>
                                        <p:tgtEl>
                                          <p:spTgt spid="846946"/>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4" presetClass="entr" presetSubtype="32" fill="hold" grpId="0" nodeType="clickEffect">
                                  <p:stCondLst>
                                    <p:cond delay="0"/>
                                  </p:stCondLst>
                                  <p:childTnLst>
                                    <p:set>
                                      <p:cBhvr>
                                        <p:cTn id="110" dur="1" fill="hold">
                                          <p:stCondLst>
                                            <p:cond delay="0"/>
                                          </p:stCondLst>
                                        </p:cTn>
                                        <p:tgtEl>
                                          <p:spTgt spid="846947"/>
                                        </p:tgtEl>
                                        <p:attrNameLst>
                                          <p:attrName>style.visibility</p:attrName>
                                        </p:attrNameLst>
                                      </p:cBhvr>
                                      <p:to>
                                        <p:strVal val="visible"/>
                                      </p:to>
                                    </p:set>
                                    <p:animEffect transition="in" filter="box(out)">
                                      <p:cBhvr>
                                        <p:cTn id="111" dur="500"/>
                                        <p:tgtEl>
                                          <p:spTgt spid="846947"/>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4" presetClass="entr" presetSubtype="32" fill="hold" grpId="0" nodeType="clickEffect">
                                  <p:stCondLst>
                                    <p:cond delay="0"/>
                                  </p:stCondLst>
                                  <p:childTnLst>
                                    <p:set>
                                      <p:cBhvr>
                                        <p:cTn id="115" dur="1" fill="hold">
                                          <p:stCondLst>
                                            <p:cond delay="0"/>
                                          </p:stCondLst>
                                        </p:cTn>
                                        <p:tgtEl>
                                          <p:spTgt spid="846948"/>
                                        </p:tgtEl>
                                        <p:attrNameLst>
                                          <p:attrName>style.visibility</p:attrName>
                                        </p:attrNameLst>
                                      </p:cBhvr>
                                      <p:to>
                                        <p:strVal val="visible"/>
                                      </p:to>
                                    </p:set>
                                    <p:animEffect transition="in" filter="box(out)">
                                      <p:cBhvr>
                                        <p:cTn id="116" dur="500"/>
                                        <p:tgtEl>
                                          <p:spTgt spid="846948"/>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4" presetClass="entr" presetSubtype="32" fill="hold" grpId="0" nodeType="clickEffect">
                                  <p:stCondLst>
                                    <p:cond delay="0"/>
                                  </p:stCondLst>
                                  <p:childTnLst>
                                    <p:set>
                                      <p:cBhvr>
                                        <p:cTn id="120" dur="1" fill="hold">
                                          <p:stCondLst>
                                            <p:cond delay="0"/>
                                          </p:stCondLst>
                                        </p:cTn>
                                        <p:tgtEl>
                                          <p:spTgt spid="846949"/>
                                        </p:tgtEl>
                                        <p:attrNameLst>
                                          <p:attrName>style.visibility</p:attrName>
                                        </p:attrNameLst>
                                      </p:cBhvr>
                                      <p:to>
                                        <p:strVal val="visible"/>
                                      </p:to>
                                    </p:set>
                                    <p:animEffect transition="in" filter="box(out)">
                                      <p:cBhvr>
                                        <p:cTn id="121" dur="500"/>
                                        <p:tgtEl>
                                          <p:spTgt spid="846949"/>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4" presetClass="entr" presetSubtype="32" fill="hold" grpId="0" nodeType="clickEffect">
                                  <p:stCondLst>
                                    <p:cond delay="0"/>
                                  </p:stCondLst>
                                  <p:childTnLst>
                                    <p:set>
                                      <p:cBhvr>
                                        <p:cTn id="125" dur="1" fill="hold">
                                          <p:stCondLst>
                                            <p:cond delay="0"/>
                                          </p:stCondLst>
                                        </p:cTn>
                                        <p:tgtEl>
                                          <p:spTgt spid="846950"/>
                                        </p:tgtEl>
                                        <p:attrNameLst>
                                          <p:attrName>style.visibility</p:attrName>
                                        </p:attrNameLst>
                                      </p:cBhvr>
                                      <p:to>
                                        <p:strVal val="visible"/>
                                      </p:to>
                                    </p:set>
                                    <p:animEffect transition="in" filter="box(out)">
                                      <p:cBhvr>
                                        <p:cTn id="126" dur="500"/>
                                        <p:tgtEl>
                                          <p:spTgt spid="846950"/>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 presetClass="entr" presetSubtype="32" fill="hold" grpId="0" nodeType="clickEffect">
                                  <p:stCondLst>
                                    <p:cond delay="0"/>
                                  </p:stCondLst>
                                  <p:childTnLst>
                                    <p:set>
                                      <p:cBhvr>
                                        <p:cTn id="130" dur="1" fill="hold">
                                          <p:stCondLst>
                                            <p:cond delay="0"/>
                                          </p:stCondLst>
                                        </p:cTn>
                                        <p:tgtEl>
                                          <p:spTgt spid="846951"/>
                                        </p:tgtEl>
                                        <p:attrNameLst>
                                          <p:attrName>style.visibility</p:attrName>
                                        </p:attrNameLst>
                                      </p:cBhvr>
                                      <p:to>
                                        <p:strVal val="visible"/>
                                      </p:to>
                                    </p:set>
                                    <p:animEffect transition="in" filter="box(out)">
                                      <p:cBhvr>
                                        <p:cTn id="131" dur="500"/>
                                        <p:tgtEl>
                                          <p:spTgt spid="846951"/>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4" presetClass="entr" presetSubtype="32" fill="hold" grpId="0" nodeType="clickEffect">
                                  <p:stCondLst>
                                    <p:cond delay="0"/>
                                  </p:stCondLst>
                                  <p:childTnLst>
                                    <p:set>
                                      <p:cBhvr>
                                        <p:cTn id="135" dur="1" fill="hold">
                                          <p:stCondLst>
                                            <p:cond delay="0"/>
                                          </p:stCondLst>
                                        </p:cTn>
                                        <p:tgtEl>
                                          <p:spTgt spid="846952"/>
                                        </p:tgtEl>
                                        <p:attrNameLst>
                                          <p:attrName>style.visibility</p:attrName>
                                        </p:attrNameLst>
                                      </p:cBhvr>
                                      <p:to>
                                        <p:strVal val="visible"/>
                                      </p:to>
                                    </p:set>
                                    <p:animEffect transition="in" filter="box(out)">
                                      <p:cBhvr>
                                        <p:cTn id="136" dur="500"/>
                                        <p:tgtEl>
                                          <p:spTgt spid="846952"/>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4" presetClass="entr" presetSubtype="32" fill="hold" grpId="0" nodeType="clickEffect">
                                  <p:stCondLst>
                                    <p:cond delay="0"/>
                                  </p:stCondLst>
                                  <p:childTnLst>
                                    <p:set>
                                      <p:cBhvr>
                                        <p:cTn id="140" dur="1" fill="hold">
                                          <p:stCondLst>
                                            <p:cond delay="0"/>
                                          </p:stCondLst>
                                        </p:cTn>
                                        <p:tgtEl>
                                          <p:spTgt spid="846953"/>
                                        </p:tgtEl>
                                        <p:attrNameLst>
                                          <p:attrName>style.visibility</p:attrName>
                                        </p:attrNameLst>
                                      </p:cBhvr>
                                      <p:to>
                                        <p:strVal val="visible"/>
                                      </p:to>
                                    </p:set>
                                    <p:animEffect transition="in" filter="box(out)">
                                      <p:cBhvr>
                                        <p:cTn id="141" dur="500"/>
                                        <p:tgtEl>
                                          <p:spTgt spid="846953"/>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4" presetClass="entr" presetSubtype="32" fill="hold" grpId="0" nodeType="clickEffect">
                                  <p:stCondLst>
                                    <p:cond delay="0"/>
                                  </p:stCondLst>
                                  <p:childTnLst>
                                    <p:set>
                                      <p:cBhvr>
                                        <p:cTn id="145" dur="1" fill="hold">
                                          <p:stCondLst>
                                            <p:cond delay="0"/>
                                          </p:stCondLst>
                                        </p:cTn>
                                        <p:tgtEl>
                                          <p:spTgt spid="846954"/>
                                        </p:tgtEl>
                                        <p:attrNameLst>
                                          <p:attrName>style.visibility</p:attrName>
                                        </p:attrNameLst>
                                      </p:cBhvr>
                                      <p:to>
                                        <p:strVal val="visible"/>
                                      </p:to>
                                    </p:set>
                                    <p:animEffect transition="in" filter="box(out)">
                                      <p:cBhvr>
                                        <p:cTn id="146" dur="500"/>
                                        <p:tgtEl>
                                          <p:spTgt spid="846954"/>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4" presetClass="entr" presetSubtype="32" fill="hold" grpId="0" nodeType="clickEffect">
                                  <p:stCondLst>
                                    <p:cond delay="0"/>
                                  </p:stCondLst>
                                  <p:childTnLst>
                                    <p:set>
                                      <p:cBhvr>
                                        <p:cTn id="150" dur="1" fill="hold">
                                          <p:stCondLst>
                                            <p:cond delay="0"/>
                                          </p:stCondLst>
                                        </p:cTn>
                                        <p:tgtEl>
                                          <p:spTgt spid="846955"/>
                                        </p:tgtEl>
                                        <p:attrNameLst>
                                          <p:attrName>style.visibility</p:attrName>
                                        </p:attrNameLst>
                                      </p:cBhvr>
                                      <p:to>
                                        <p:strVal val="visible"/>
                                      </p:to>
                                    </p:set>
                                    <p:animEffect transition="in" filter="box(out)">
                                      <p:cBhvr>
                                        <p:cTn id="151" dur="500"/>
                                        <p:tgtEl>
                                          <p:spTgt spid="846955"/>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4" presetClass="entr" presetSubtype="32" fill="hold" grpId="0" nodeType="clickEffect">
                                  <p:stCondLst>
                                    <p:cond delay="0"/>
                                  </p:stCondLst>
                                  <p:childTnLst>
                                    <p:set>
                                      <p:cBhvr>
                                        <p:cTn id="155" dur="1" fill="hold">
                                          <p:stCondLst>
                                            <p:cond delay="0"/>
                                          </p:stCondLst>
                                        </p:cTn>
                                        <p:tgtEl>
                                          <p:spTgt spid="846956"/>
                                        </p:tgtEl>
                                        <p:attrNameLst>
                                          <p:attrName>style.visibility</p:attrName>
                                        </p:attrNameLst>
                                      </p:cBhvr>
                                      <p:to>
                                        <p:strVal val="visible"/>
                                      </p:to>
                                    </p:set>
                                    <p:animEffect transition="in" filter="box(out)">
                                      <p:cBhvr>
                                        <p:cTn id="156" dur="500"/>
                                        <p:tgtEl>
                                          <p:spTgt spid="846956"/>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4" presetClass="entr" presetSubtype="32" fill="hold" grpId="0" nodeType="clickEffect">
                                  <p:stCondLst>
                                    <p:cond delay="0"/>
                                  </p:stCondLst>
                                  <p:childTnLst>
                                    <p:set>
                                      <p:cBhvr>
                                        <p:cTn id="160" dur="1" fill="hold">
                                          <p:stCondLst>
                                            <p:cond delay="0"/>
                                          </p:stCondLst>
                                        </p:cTn>
                                        <p:tgtEl>
                                          <p:spTgt spid="846957"/>
                                        </p:tgtEl>
                                        <p:attrNameLst>
                                          <p:attrName>style.visibility</p:attrName>
                                        </p:attrNameLst>
                                      </p:cBhvr>
                                      <p:to>
                                        <p:strVal val="visible"/>
                                      </p:to>
                                    </p:set>
                                    <p:animEffect transition="in" filter="box(out)">
                                      <p:cBhvr>
                                        <p:cTn id="161" dur="500"/>
                                        <p:tgtEl>
                                          <p:spTgt spid="846957"/>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4" presetClass="entr" presetSubtype="32" fill="hold" grpId="0" nodeType="clickEffect">
                                  <p:stCondLst>
                                    <p:cond delay="0"/>
                                  </p:stCondLst>
                                  <p:childTnLst>
                                    <p:set>
                                      <p:cBhvr>
                                        <p:cTn id="165" dur="1" fill="hold">
                                          <p:stCondLst>
                                            <p:cond delay="0"/>
                                          </p:stCondLst>
                                        </p:cTn>
                                        <p:tgtEl>
                                          <p:spTgt spid="846958"/>
                                        </p:tgtEl>
                                        <p:attrNameLst>
                                          <p:attrName>style.visibility</p:attrName>
                                        </p:attrNameLst>
                                      </p:cBhvr>
                                      <p:to>
                                        <p:strVal val="visible"/>
                                      </p:to>
                                    </p:set>
                                    <p:animEffect transition="in" filter="box(out)">
                                      <p:cBhvr>
                                        <p:cTn id="166" dur="500"/>
                                        <p:tgtEl>
                                          <p:spTgt spid="846958"/>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4" presetClass="entr" presetSubtype="32" fill="hold" grpId="0" nodeType="clickEffect">
                                  <p:stCondLst>
                                    <p:cond delay="0"/>
                                  </p:stCondLst>
                                  <p:childTnLst>
                                    <p:set>
                                      <p:cBhvr>
                                        <p:cTn id="170" dur="1" fill="hold">
                                          <p:stCondLst>
                                            <p:cond delay="0"/>
                                          </p:stCondLst>
                                        </p:cTn>
                                        <p:tgtEl>
                                          <p:spTgt spid="846959"/>
                                        </p:tgtEl>
                                        <p:attrNameLst>
                                          <p:attrName>style.visibility</p:attrName>
                                        </p:attrNameLst>
                                      </p:cBhvr>
                                      <p:to>
                                        <p:strVal val="visible"/>
                                      </p:to>
                                    </p:set>
                                    <p:animEffect transition="in" filter="box(out)">
                                      <p:cBhvr>
                                        <p:cTn id="171" dur="500"/>
                                        <p:tgtEl>
                                          <p:spTgt spid="846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6850" grpId="0" build="p" autoUpdateAnimBg="0"/>
      <p:bldP spid="846928" grpId="0" animBg="1"/>
      <p:bldP spid="846929" grpId="0" animBg="1"/>
      <p:bldP spid="846930" grpId="0" animBg="1"/>
      <p:bldP spid="846931" grpId="0" autoUpdateAnimBg="0"/>
      <p:bldP spid="846932" grpId="0" autoUpdateAnimBg="0"/>
      <p:bldP spid="846933" grpId="0" autoUpdateAnimBg="0"/>
      <p:bldP spid="846934" grpId="0" autoUpdateAnimBg="0"/>
      <p:bldP spid="846935" grpId="0" autoUpdateAnimBg="0"/>
      <p:bldP spid="846936" grpId="0" autoUpdateAnimBg="0"/>
      <p:bldP spid="846937" grpId="0" autoUpdateAnimBg="0"/>
      <p:bldP spid="846938" grpId="0" autoUpdateAnimBg="0"/>
      <p:bldP spid="846939" grpId="0" autoUpdateAnimBg="0"/>
      <p:bldP spid="846940" grpId="0" autoUpdateAnimBg="0"/>
      <p:bldP spid="846941" grpId="0" autoUpdateAnimBg="0"/>
      <p:bldP spid="846942" grpId="0" autoUpdateAnimBg="0"/>
      <p:bldP spid="846943" grpId="0" autoUpdateAnimBg="0"/>
      <p:bldP spid="846944" grpId="0" autoUpdateAnimBg="0"/>
      <p:bldP spid="846945" grpId="0" autoUpdateAnimBg="0"/>
      <p:bldP spid="846946" grpId="0" autoUpdateAnimBg="0"/>
      <p:bldP spid="846947" grpId="0" autoUpdateAnimBg="0"/>
      <p:bldP spid="846948" grpId="0" autoUpdateAnimBg="0"/>
      <p:bldP spid="846949" grpId="0" autoUpdateAnimBg="0"/>
      <p:bldP spid="846950" grpId="0" autoUpdateAnimBg="0"/>
      <p:bldP spid="846951" grpId="0" autoUpdateAnimBg="0"/>
      <p:bldP spid="846952" grpId="0" autoUpdateAnimBg="0"/>
      <p:bldP spid="846953" grpId="0" autoUpdateAnimBg="0"/>
      <p:bldP spid="846954" grpId="0" autoUpdateAnimBg="0"/>
      <p:bldP spid="846955" grpId="0" autoUpdateAnimBg="0"/>
      <p:bldP spid="846956" grpId="0" autoUpdateAnimBg="0"/>
      <p:bldP spid="846957" grpId="0" autoUpdateAnimBg="0"/>
      <p:bldP spid="846958" grpId="0" autoUpdateAnimBg="0"/>
      <p:bldP spid="84695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 name="Espaço Reservado para Número de Slide 5"/>
          <p:cNvSpPr>
            <a:spLocks noGrp="1"/>
          </p:cNvSpPr>
          <p:nvPr>
            <p:ph type="sldNum" sz="quarter" idx="12"/>
          </p:nvPr>
        </p:nvSpPr>
        <p:spPr/>
        <p:txBody>
          <a:bodyPr/>
          <a:lstStyle/>
          <a:p>
            <a:pPr>
              <a:defRPr/>
            </a:pPr>
            <a:fld id="{BAB1513A-04B5-4290-B4C3-87E74A72CC82}" type="slidenum">
              <a:rPr lang="pt-PT"/>
              <a:pPr>
                <a:defRPr/>
              </a:pPr>
              <a:t>12</a:t>
            </a:fld>
            <a:endParaRPr lang="pt-PT"/>
          </a:p>
        </p:txBody>
      </p:sp>
      <p:sp>
        <p:nvSpPr>
          <p:cNvPr id="847874" name="Rectangle 2"/>
          <p:cNvSpPr>
            <a:spLocks noGrp="1" noChangeArrowheads="1"/>
          </p:cNvSpPr>
          <p:nvPr>
            <p:ph type="body" idx="1"/>
          </p:nvPr>
        </p:nvSpPr>
        <p:spPr>
          <a:xfrm>
            <a:off x="685800" y="4897438"/>
            <a:ext cx="7772400" cy="506412"/>
          </a:xfrm>
        </p:spPr>
        <p:txBody>
          <a:bodyPr/>
          <a:lstStyle/>
          <a:p>
            <a:pPr algn="ctr" eaLnBrk="1" hangingPunct="1">
              <a:buFontTx/>
              <a:buNone/>
            </a:pPr>
            <a:r>
              <a:rPr lang="pt-BR" sz="2400" smtClean="0">
                <a:latin typeface="Arial" charset="0"/>
              </a:rPr>
              <a:t>EM</a:t>
            </a:r>
            <a:r>
              <a:rPr lang="pt-BR" sz="2400" baseline="-25000" smtClean="0">
                <a:latin typeface="Arial" charset="0"/>
              </a:rPr>
              <a:t>i</a:t>
            </a:r>
            <a:r>
              <a:rPr lang="pt-BR" sz="2400" smtClean="0">
                <a:latin typeface="Arial" charset="0"/>
              </a:rPr>
              <a:t> = encaixe médio de moeda do agente econômico </a:t>
            </a:r>
            <a:r>
              <a:rPr lang="pt-BR" sz="2400" b="1" i="1" smtClean="0">
                <a:latin typeface="Arial" charset="0"/>
              </a:rPr>
              <a:t>i</a:t>
            </a:r>
            <a:endParaRPr lang="pt-BR" sz="2400" smtClean="0">
              <a:latin typeface="Arial" charset="0"/>
            </a:endParaRPr>
          </a:p>
        </p:txBody>
      </p:sp>
      <p:grpSp>
        <p:nvGrpSpPr>
          <p:cNvPr id="847875" name="Group 3"/>
          <p:cNvGrpSpPr>
            <a:grpSpLocks/>
          </p:cNvGrpSpPr>
          <p:nvPr/>
        </p:nvGrpSpPr>
        <p:grpSpPr bwMode="auto">
          <a:xfrm>
            <a:off x="1136650" y="1562100"/>
            <a:ext cx="6765925" cy="2878138"/>
            <a:chOff x="716" y="984"/>
            <a:chExt cx="4262" cy="1813"/>
          </a:xfrm>
        </p:grpSpPr>
        <p:sp>
          <p:nvSpPr>
            <p:cNvPr id="13322" name="Line 4"/>
            <p:cNvSpPr>
              <a:spLocks noChangeShapeType="1"/>
            </p:cNvSpPr>
            <p:nvPr/>
          </p:nvSpPr>
          <p:spPr bwMode="auto">
            <a:xfrm>
              <a:off x="728" y="984"/>
              <a:ext cx="4146"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3323" name="Line 5"/>
            <p:cNvSpPr>
              <a:spLocks noChangeShapeType="1"/>
            </p:cNvSpPr>
            <p:nvPr/>
          </p:nvSpPr>
          <p:spPr bwMode="auto">
            <a:xfrm>
              <a:off x="716" y="1164"/>
              <a:ext cx="4146"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3324" name="Line 6"/>
            <p:cNvSpPr>
              <a:spLocks noChangeShapeType="1"/>
            </p:cNvSpPr>
            <p:nvPr/>
          </p:nvSpPr>
          <p:spPr bwMode="auto">
            <a:xfrm>
              <a:off x="728" y="2796"/>
              <a:ext cx="4146"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3325" name="Rectangle 7"/>
            <p:cNvSpPr>
              <a:spLocks noChangeArrowheads="1"/>
            </p:cNvSpPr>
            <p:nvPr/>
          </p:nvSpPr>
          <p:spPr bwMode="auto">
            <a:xfrm>
              <a:off x="858" y="986"/>
              <a:ext cx="412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26" name="Rectangle 8"/>
            <p:cNvSpPr>
              <a:spLocks noChangeArrowheads="1"/>
            </p:cNvSpPr>
            <p:nvPr/>
          </p:nvSpPr>
          <p:spPr bwMode="auto">
            <a:xfrm>
              <a:off x="916" y="1025"/>
              <a:ext cx="101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Período do mês   </a:t>
              </a:r>
              <a:endParaRPr lang="pt-PT" sz="2000" b="0"/>
            </a:p>
          </p:txBody>
        </p:sp>
        <p:sp>
          <p:nvSpPr>
            <p:cNvPr id="13327" name="Rectangle 9"/>
            <p:cNvSpPr>
              <a:spLocks noChangeArrowheads="1"/>
            </p:cNvSpPr>
            <p:nvPr/>
          </p:nvSpPr>
          <p:spPr bwMode="auto">
            <a:xfrm>
              <a:off x="1810" y="1025"/>
              <a:ext cx="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3328" name="Rectangle 10"/>
            <p:cNvSpPr>
              <a:spLocks noChangeArrowheads="1"/>
            </p:cNvSpPr>
            <p:nvPr/>
          </p:nvSpPr>
          <p:spPr bwMode="auto">
            <a:xfrm>
              <a:off x="1874" y="1025"/>
              <a:ext cx="101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Número de dias </a:t>
              </a:r>
              <a:endParaRPr lang="pt-PT" sz="2000" b="0"/>
            </a:p>
          </p:txBody>
        </p:sp>
        <p:sp>
          <p:nvSpPr>
            <p:cNvPr id="13329" name="Rectangle 11"/>
            <p:cNvSpPr>
              <a:spLocks noChangeArrowheads="1"/>
            </p:cNvSpPr>
            <p:nvPr/>
          </p:nvSpPr>
          <p:spPr bwMode="auto">
            <a:xfrm>
              <a:off x="2782" y="102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3330" name="Rectangle 12"/>
            <p:cNvSpPr>
              <a:spLocks noChangeArrowheads="1"/>
            </p:cNvSpPr>
            <p:nvPr/>
          </p:nvSpPr>
          <p:spPr bwMode="auto">
            <a:xfrm>
              <a:off x="2814" y="1025"/>
              <a:ext cx="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3331" name="Rectangle 13"/>
            <p:cNvSpPr>
              <a:spLocks noChangeArrowheads="1"/>
            </p:cNvSpPr>
            <p:nvPr/>
          </p:nvSpPr>
          <p:spPr bwMode="auto">
            <a:xfrm>
              <a:off x="2878" y="102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3332" name="Rectangle 14"/>
            <p:cNvSpPr>
              <a:spLocks noChangeArrowheads="1"/>
            </p:cNvSpPr>
            <p:nvPr/>
          </p:nvSpPr>
          <p:spPr bwMode="auto">
            <a:xfrm>
              <a:off x="2910" y="1025"/>
              <a:ext cx="113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Desembolso (R$)  </a:t>
              </a:r>
              <a:endParaRPr lang="pt-PT" sz="2000" b="0"/>
            </a:p>
          </p:txBody>
        </p:sp>
        <p:sp>
          <p:nvSpPr>
            <p:cNvPr id="13333" name="Rectangle 15"/>
            <p:cNvSpPr>
              <a:spLocks noChangeArrowheads="1"/>
            </p:cNvSpPr>
            <p:nvPr/>
          </p:nvSpPr>
          <p:spPr bwMode="auto">
            <a:xfrm>
              <a:off x="3939" y="1025"/>
              <a:ext cx="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3334" name="Rectangle 16"/>
            <p:cNvSpPr>
              <a:spLocks noChangeArrowheads="1"/>
            </p:cNvSpPr>
            <p:nvPr/>
          </p:nvSpPr>
          <p:spPr bwMode="auto">
            <a:xfrm>
              <a:off x="3971" y="1025"/>
              <a:ext cx="8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Encaixe (R$)</a:t>
              </a:r>
              <a:endParaRPr lang="pt-PT" sz="2000" b="0"/>
            </a:p>
          </p:txBody>
        </p:sp>
        <p:sp>
          <p:nvSpPr>
            <p:cNvPr id="13335" name="Rectangle 17"/>
            <p:cNvSpPr>
              <a:spLocks noChangeArrowheads="1"/>
            </p:cNvSpPr>
            <p:nvPr/>
          </p:nvSpPr>
          <p:spPr bwMode="auto">
            <a:xfrm>
              <a:off x="1098" y="119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36" name="Rectangle 18"/>
            <p:cNvSpPr>
              <a:spLocks noChangeArrowheads="1"/>
            </p:cNvSpPr>
            <p:nvPr/>
          </p:nvSpPr>
          <p:spPr bwMode="auto">
            <a:xfrm>
              <a:off x="1177" y="1229"/>
              <a:ext cx="2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 a 2</a:t>
              </a:r>
              <a:endParaRPr lang="pt-PT" sz="2000" b="0"/>
            </a:p>
          </p:txBody>
        </p:sp>
        <p:sp>
          <p:nvSpPr>
            <p:cNvPr id="13337" name="Rectangle 19"/>
            <p:cNvSpPr>
              <a:spLocks noChangeArrowheads="1"/>
            </p:cNvSpPr>
            <p:nvPr/>
          </p:nvSpPr>
          <p:spPr bwMode="auto">
            <a:xfrm>
              <a:off x="2142" y="119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38" name="Rectangle 20"/>
            <p:cNvSpPr>
              <a:spLocks noChangeArrowheads="1"/>
            </p:cNvSpPr>
            <p:nvPr/>
          </p:nvSpPr>
          <p:spPr bwMode="auto">
            <a:xfrm>
              <a:off x="2314" y="122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a:t>
              </a:r>
              <a:endParaRPr lang="pt-PT" sz="2000" b="0"/>
            </a:p>
          </p:txBody>
        </p:sp>
        <p:sp>
          <p:nvSpPr>
            <p:cNvPr id="13339" name="Rectangle 21"/>
            <p:cNvSpPr>
              <a:spLocks noChangeArrowheads="1"/>
            </p:cNvSpPr>
            <p:nvPr/>
          </p:nvSpPr>
          <p:spPr bwMode="auto">
            <a:xfrm>
              <a:off x="3234" y="119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40" name="Rectangle 22"/>
            <p:cNvSpPr>
              <a:spLocks noChangeArrowheads="1"/>
            </p:cNvSpPr>
            <p:nvPr/>
          </p:nvSpPr>
          <p:spPr bwMode="auto">
            <a:xfrm>
              <a:off x="3406" y="122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0</a:t>
              </a:r>
              <a:endParaRPr lang="pt-PT" sz="2000" b="0"/>
            </a:p>
          </p:txBody>
        </p:sp>
        <p:sp>
          <p:nvSpPr>
            <p:cNvPr id="13341" name="Rectangle 23"/>
            <p:cNvSpPr>
              <a:spLocks noChangeArrowheads="1"/>
            </p:cNvSpPr>
            <p:nvPr/>
          </p:nvSpPr>
          <p:spPr bwMode="auto">
            <a:xfrm>
              <a:off x="4182" y="119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42" name="Rectangle 24"/>
            <p:cNvSpPr>
              <a:spLocks noChangeArrowheads="1"/>
            </p:cNvSpPr>
            <p:nvPr/>
          </p:nvSpPr>
          <p:spPr bwMode="auto">
            <a:xfrm>
              <a:off x="4290" y="1229"/>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300</a:t>
              </a:r>
              <a:endParaRPr lang="pt-PT" sz="2000" b="0"/>
            </a:p>
          </p:txBody>
        </p:sp>
        <p:sp>
          <p:nvSpPr>
            <p:cNvPr id="13343" name="Rectangle 25"/>
            <p:cNvSpPr>
              <a:spLocks noChangeArrowheads="1"/>
            </p:cNvSpPr>
            <p:nvPr/>
          </p:nvSpPr>
          <p:spPr bwMode="auto">
            <a:xfrm>
              <a:off x="1098" y="143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44" name="Rectangle 26"/>
            <p:cNvSpPr>
              <a:spLocks noChangeArrowheads="1"/>
            </p:cNvSpPr>
            <p:nvPr/>
          </p:nvSpPr>
          <p:spPr bwMode="auto">
            <a:xfrm>
              <a:off x="1177" y="1469"/>
              <a:ext cx="2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 a 6</a:t>
              </a:r>
              <a:endParaRPr lang="pt-PT" sz="2000" b="0"/>
            </a:p>
          </p:txBody>
        </p:sp>
        <p:sp>
          <p:nvSpPr>
            <p:cNvPr id="13345" name="Rectangle 27"/>
            <p:cNvSpPr>
              <a:spLocks noChangeArrowheads="1"/>
            </p:cNvSpPr>
            <p:nvPr/>
          </p:nvSpPr>
          <p:spPr bwMode="auto">
            <a:xfrm>
              <a:off x="2142" y="143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46" name="Rectangle 28"/>
            <p:cNvSpPr>
              <a:spLocks noChangeArrowheads="1"/>
            </p:cNvSpPr>
            <p:nvPr/>
          </p:nvSpPr>
          <p:spPr bwMode="auto">
            <a:xfrm>
              <a:off x="2314" y="146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4</a:t>
              </a:r>
              <a:endParaRPr lang="pt-PT" sz="2000" b="0"/>
            </a:p>
          </p:txBody>
        </p:sp>
        <p:sp>
          <p:nvSpPr>
            <p:cNvPr id="13347" name="Rectangle 29"/>
            <p:cNvSpPr>
              <a:spLocks noChangeArrowheads="1"/>
            </p:cNvSpPr>
            <p:nvPr/>
          </p:nvSpPr>
          <p:spPr bwMode="auto">
            <a:xfrm>
              <a:off x="3234" y="143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48" name="Rectangle 30"/>
            <p:cNvSpPr>
              <a:spLocks noChangeArrowheads="1"/>
            </p:cNvSpPr>
            <p:nvPr/>
          </p:nvSpPr>
          <p:spPr bwMode="auto">
            <a:xfrm>
              <a:off x="3374" y="1469"/>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20</a:t>
              </a:r>
              <a:endParaRPr lang="pt-PT" sz="2000" b="0"/>
            </a:p>
          </p:txBody>
        </p:sp>
        <p:sp>
          <p:nvSpPr>
            <p:cNvPr id="13349" name="Rectangle 31"/>
            <p:cNvSpPr>
              <a:spLocks noChangeArrowheads="1"/>
            </p:cNvSpPr>
            <p:nvPr/>
          </p:nvSpPr>
          <p:spPr bwMode="auto">
            <a:xfrm>
              <a:off x="4194" y="143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50" name="Rectangle 32"/>
            <p:cNvSpPr>
              <a:spLocks noChangeArrowheads="1"/>
            </p:cNvSpPr>
            <p:nvPr/>
          </p:nvSpPr>
          <p:spPr bwMode="auto">
            <a:xfrm>
              <a:off x="4302" y="1469"/>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280</a:t>
              </a:r>
              <a:endParaRPr lang="pt-PT" sz="2000" b="0"/>
            </a:p>
          </p:txBody>
        </p:sp>
        <p:sp>
          <p:nvSpPr>
            <p:cNvPr id="13351" name="Rectangle 33"/>
            <p:cNvSpPr>
              <a:spLocks noChangeArrowheads="1"/>
            </p:cNvSpPr>
            <p:nvPr/>
          </p:nvSpPr>
          <p:spPr bwMode="auto">
            <a:xfrm>
              <a:off x="1098" y="1658"/>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52" name="Rectangle 34"/>
            <p:cNvSpPr>
              <a:spLocks noChangeArrowheads="1"/>
            </p:cNvSpPr>
            <p:nvPr/>
          </p:nvSpPr>
          <p:spPr bwMode="auto">
            <a:xfrm>
              <a:off x="1177" y="1697"/>
              <a:ext cx="2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7 a 9</a:t>
              </a:r>
              <a:endParaRPr lang="pt-PT" sz="2000" b="0"/>
            </a:p>
          </p:txBody>
        </p:sp>
        <p:sp>
          <p:nvSpPr>
            <p:cNvPr id="13353" name="Rectangle 35"/>
            <p:cNvSpPr>
              <a:spLocks noChangeArrowheads="1"/>
            </p:cNvSpPr>
            <p:nvPr/>
          </p:nvSpPr>
          <p:spPr bwMode="auto">
            <a:xfrm>
              <a:off x="2142" y="1658"/>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54" name="Rectangle 36"/>
            <p:cNvSpPr>
              <a:spLocks noChangeArrowheads="1"/>
            </p:cNvSpPr>
            <p:nvPr/>
          </p:nvSpPr>
          <p:spPr bwMode="auto">
            <a:xfrm>
              <a:off x="2314" y="1697"/>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a:t>
              </a:r>
              <a:endParaRPr lang="pt-PT" sz="2000" b="0"/>
            </a:p>
          </p:txBody>
        </p:sp>
        <p:sp>
          <p:nvSpPr>
            <p:cNvPr id="13355" name="Rectangle 37"/>
            <p:cNvSpPr>
              <a:spLocks noChangeArrowheads="1"/>
            </p:cNvSpPr>
            <p:nvPr/>
          </p:nvSpPr>
          <p:spPr bwMode="auto">
            <a:xfrm>
              <a:off x="3234" y="1658"/>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56" name="Rectangle 38"/>
            <p:cNvSpPr>
              <a:spLocks noChangeArrowheads="1"/>
            </p:cNvSpPr>
            <p:nvPr/>
          </p:nvSpPr>
          <p:spPr bwMode="auto">
            <a:xfrm>
              <a:off x="3374" y="1697"/>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50</a:t>
              </a:r>
              <a:endParaRPr lang="pt-PT" sz="2000" b="0"/>
            </a:p>
          </p:txBody>
        </p:sp>
        <p:sp>
          <p:nvSpPr>
            <p:cNvPr id="13357" name="Rectangle 39"/>
            <p:cNvSpPr>
              <a:spLocks noChangeArrowheads="1"/>
            </p:cNvSpPr>
            <p:nvPr/>
          </p:nvSpPr>
          <p:spPr bwMode="auto">
            <a:xfrm>
              <a:off x="4194" y="1658"/>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58" name="Rectangle 40"/>
            <p:cNvSpPr>
              <a:spLocks noChangeArrowheads="1"/>
            </p:cNvSpPr>
            <p:nvPr/>
          </p:nvSpPr>
          <p:spPr bwMode="auto">
            <a:xfrm>
              <a:off x="4302" y="1697"/>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230</a:t>
              </a:r>
              <a:endParaRPr lang="pt-PT" sz="2000" b="0"/>
            </a:p>
          </p:txBody>
        </p:sp>
        <p:sp>
          <p:nvSpPr>
            <p:cNvPr id="13359" name="Rectangle 41"/>
            <p:cNvSpPr>
              <a:spLocks noChangeArrowheads="1"/>
            </p:cNvSpPr>
            <p:nvPr/>
          </p:nvSpPr>
          <p:spPr bwMode="auto">
            <a:xfrm>
              <a:off x="1026" y="1910"/>
              <a:ext cx="56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60" name="Rectangle 42"/>
            <p:cNvSpPr>
              <a:spLocks noChangeArrowheads="1"/>
            </p:cNvSpPr>
            <p:nvPr/>
          </p:nvSpPr>
          <p:spPr bwMode="auto">
            <a:xfrm>
              <a:off x="1119" y="1949"/>
              <a:ext cx="4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10 a 15</a:t>
              </a:r>
              <a:endParaRPr lang="pt-PT" sz="2000" b="0"/>
            </a:p>
          </p:txBody>
        </p:sp>
        <p:sp>
          <p:nvSpPr>
            <p:cNvPr id="13361" name="Rectangle 43"/>
            <p:cNvSpPr>
              <a:spLocks noChangeArrowheads="1"/>
            </p:cNvSpPr>
            <p:nvPr/>
          </p:nvSpPr>
          <p:spPr bwMode="auto">
            <a:xfrm>
              <a:off x="2142" y="191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62" name="Rectangle 44"/>
            <p:cNvSpPr>
              <a:spLocks noChangeArrowheads="1"/>
            </p:cNvSpPr>
            <p:nvPr/>
          </p:nvSpPr>
          <p:spPr bwMode="auto">
            <a:xfrm>
              <a:off x="2314" y="1949"/>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6</a:t>
              </a:r>
              <a:endParaRPr lang="pt-PT" sz="2000" b="0"/>
            </a:p>
          </p:txBody>
        </p:sp>
        <p:sp>
          <p:nvSpPr>
            <p:cNvPr id="13363" name="Rectangle 45"/>
            <p:cNvSpPr>
              <a:spLocks noChangeArrowheads="1"/>
            </p:cNvSpPr>
            <p:nvPr/>
          </p:nvSpPr>
          <p:spPr bwMode="auto">
            <a:xfrm>
              <a:off x="3246" y="191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64" name="Rectangle 46"/>
            <p:cNvSpPr>
              <a:spLocks noChangeArrowheads="1"/>
            </p:cNvSpPr>
            <p:nvPr/>
          </p:nvSpPr>
          <p:spPr bwMode="auto">
            <a:xfrm>
              <a:off x="3354" y="1949"/>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100</a:t>
              </a:r>
              <a:endParaRPr lang="pt-PT" sz="2000" b="0"/>
            </a:p>
          </p:txBody>
        </p:sp>
        <p:sp>
          <p:nvSpPr>
            <p:cNvPr id="13365" name="Rectangle 47"/>
            <p:cNvSpPr>
              <a:spLocks noChangeArrowheads="1"/>
            </p:cNvSpPr>
            <p:nvPr/>
          </p:nvSpPr>
          <p:spPr bwMode="auto">
            <a:xfrm>
              <a:off x="4194" y="1910"/>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66" name="Rectangle 48"/>
            <p:cNvSpPr>
              <a:spLocks noChangeArrowheads="1"/>
            </p:cNvSpPr>
            <p:nvPr/>
          </p:nvSpPr>
          <p:spPr bwMode="auto">
            <a:xfrm>
              <a:off x="4302" y="1949"/>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130</a:t>
              </a:r>
              <a:endParaRPr lang="pt-PT" sz="2000" b="0"/>
            </a:p>
          </p:txBody>
        </p:sp>
        <p:sp>
          <p:nvSpPr>
            <p:cNvPr id="13367" name="Rectangle 49"/>
            <p:cNvSpPr>
              <a:spLocks noChangeArrowheads="1"/>
            </p:cNvSpPr>
            <p:nvPr/>
          </p:nvSpPr>
          <p:spPr bwMode="auto">
            <a:xfrm>
              <a:off x="1014" y="2126"/>
              <a:ext cx="5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68" name="Rectangle 50"/>
            <p:cNvSpPr>
              <a:spLocks noChangeArrowheads="1"/>
            </p:cNvSpPr>
            <p:nvPr/>
          </p:nvSpPr>
          <p:spPr bwMode="auto">
            <a:xfrm>
              <a:off x="1119" y="2165"/>
              <a:ext cx="4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16 a 22</a:t>
              </a:r>
              <a:endParaRPr lang="pt-PT" sz="2000" b="0"/>
            </a:p>
          </p:txBody>
        </p:sp>
        <p:sp>
          <p:nvSpPr>
            <p:cNvPr id="13369" name="Rectangle 51"/>
            <p:cNvSpPr>
              <a:spLocks noChangeArrowheads="1"/>
            </p:cNvSpPr>
            <p:nvPr/>
          </p:nvSpPr>
          <p:spPr bwMode="auto">
            <a:xfrm>
              <a:off x="2142" y="2126"/>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70" name="Rectangle 52"/>
            <p:cNvSpPr>
              <a:spLocks noChangeArrowheads="1"/>
            </p:cNvSpPr>
            <p:nvPr/>
          </p:nvSpPr>
          <p:spPr bwMode="auto">
            <a:xfrm>
              <a:off x="2314" y="2165"/>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7</a:t>
              </a:r>
              <a:endParaRPr lang="pt-PT" sz="2000" b="0"/>
            </a:p>
          </p:txBody>
        </p:sp>
        <p:sp>
          <p:nvSpPr>
            <p:cNvPr id="13371" name="Rectangle 53"/>
            <p:cNvSpPr>
              <a:spLocks noChangeArrowheads="1"/>
            </p:cNvSpPr>
            <p:nvPr/>
          </p:nvSpPr>
          <p:spPr bwMode="auto">
            <a:xfrm>
              <a:off x="3246" y="2126"/>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72" name="Rectangle 54"/>
            <p:cNvSpPr>
              <a:spLocks noChangeArrowheads="1"/>
            </p:cNvSpPr>
            <p:nvPr/>
          </p:nvSpPr>
          <p:spPr bwMode="auto">
            <a:xfrm>
              <a:off x="3386" y="2165"/>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80</a:t>
              </a:r>
              <a:endParaRPr lang="pt-PT" sz="2000" b="0"/>
            </a:p>
          </p:txBody>
        </p:sp>
        <p:sp>
          <p:nvSpPr>
            <p:cNvPr id="13373" name="Rectangle 55"/>
            <p:cNvSpPr>
              <a:spLocks noChangeArrowheads="1"/>
            </p:cNvSpPr>
            <p:nvPr/>
          </p:nvSpPr>
          <p:spPr bwMode="auto">
            <a:xfrm>
              <a:off x="4182" y="2126"/>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74" name="Rectangle 56"/>
            <p:cNvSpPr>
              <a:spLocks noChangeArrowheads="1"/>
            </p:cNvSpPr>
            <p:nvPr/>
          </p:nvSpPr>
          <p:spPr bwMode="auto">
            <a:xfrm>
              <a:off x="4322" y="2165"/>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50</a:t>
              </a:r>
              <a:endParaRPr lang="pt-PT" sz="2000" b="0"/>
            </a:p>
          </p:txBody>
        </p:sp>
        <p:sp>
          <p:nvSpPr>
            <p:cNvPr id="13375" name="Rectangle 57"/>
            <p:cNvSpPr>
              <a:spLocks noChangeArrowheads="1"/>
            </p:cNvSpPr>
            <p:nvPr/>
          </p:nvSpPr>
          <p:spPr bwMode="auto">
            <a:xfrm>
              <a:off x="1014" y="2342"/>
              <a:ext cx="5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76" name="Rectangle 58"/>
            <p:cNvSpPr>
              <a:spLocks noChangeArrowheads="1"/>
            </p:cNvSpPr>
            <p:nvPr/>
          </p:nvSpPr>
          <p:spPr bwMode="auto">
            <a:xfrm>
              <a:off x="1119" y="2381"/>
              <a:ext cx="4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23 a 25</a:t>
              </a:r>
              <a:endParaRPr lang="pt-PT" sz="2000" b="0"/>
            </a:p>
          </p:txBody>
        </p:sp>
        <p:sp>
          <p:nvSpPr>
            <p:cNvPr id="13377" name="Rectangle 59"/>
            <p:cNvSpPr>
              <a:spLocks noChangeArrowheads="1"/>
            </p:cNvSpPr>
            <p:nvPr/>
          </p:nvSpPr>
          <p:spPr bwMode="auto">
            <a:xfrm>
              <a:off x="2142" y="2342"/>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78" name="Rectangle 60"/>
            <p:cNvSpPr>
              <a:spLocks noChangeArrowheads="1"/>
            </p:cNvSpPr>
            <p:nvPr/>
          </p:nvSpPr>
          <p:spPr bwMode="auto">
            <a:xfrm>
              <a:off x="2314" y="2381"/>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a:t>
              </a:r>
              <a:endParaRPr lang="pt-PT" sz="2000" b="0"/>
            </a:p>
          </p:txBody>
        </p:sp>
        <p:sp>
          <p:nvSpPr>
            <p:cNvPr id="13379" name="Rectangle 61"/>
            <p:cNvSpPr>
              <a:spLocks noChangeArrowheads="1"/>
            </p:cNvSpPr>
            <p:nvPr/>
          </p:nvSpPr>
          <p:spPr bwMode="auto">
            <a:xfrm>
              <a:off x="3234" y="2342"/>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80" name="Rectangle 62"/>
            <p:cNvSpPr>
              <a:spLocks noChangeArrowheads="1"/>
            </p:cNvSpPr>
            <p:nvPr/>
          </p:nvSpPr>
          <p:spPr bwMode="auto">
            <a:xfrm>
              <a:off x="3374" y="2381"/>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3</a:t>
              </a:r>
              <a:r>
                <a:rPr lang="pt-PT" sz="1600" b="0"/>
                <a:t>0</a:t>
              </a:r>
              <a:endParaRPr lang="pt-PT" sz="2000" b="0"/>
            </a:p>
          </p:txBody>
        </p:sp>
        <p:sp>
          <p:nvSpPr>
            <p:cNvPr id="13381" name="Rectangle 63"/>
            <p:cNvSpPr>
              <a:spLocks noChangeArrowheads="1"/>
            </p:cNvSpPr>
            <p:nvPr/>
          </p:nvSpPr>
          <p:spPr bwMode="auto">
            <a:xfrm>
              <a:off x="4182" y="2342"/>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82" name="Rectangle 64"/>
            <p:cNvSpPr>
              <a:spLocks noChangeArrowheads="1"/>
            </p:cNvSpPr>
            <p:nvPr/>
          </p:nvSpPr>
          <p:spPr bwMode="auto">
            <a:xfrm>
              <a:off x="4322" y="2381"/>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2</a:t>
              </a:r>
              <a:r>
                <a:rPr lang="pt-PT" sz="1600" b="0"/>
                <a:t>0</a:t>
              </a:r>
              <a:endParaRPr lang="pt-PT" sz="2000" b="0"/>
            </a:p>
          </p:txBody>
        </p:sp>
        <p:sp>
          <p:nvSpPr>
            <p:cNvPr id="13383" name="Rectangle 65"/>
            <p:cNvSpPr>
              <a:spLocks noChangeArrowheads="1"/>
            </p:cNvSpPr>
            <p:nvPr/>
          </p:nvSpPr>
          <p:spPr bwMode="auto">
            <a:xfrm>
              <a:off x="1026" y="2582"/>
              <a:ext cx="56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84" name="Rectangle 66"/>
            <p:cNvSpPr>
              <a:spLocks noChangeArrowheads="1"/>
            </p:cNvSpPr>
            <p:nvPr/>
          </p:nvSpPr>
          <p:spPr bwMode="auto">
            <a:xfrm>
              <a:off x="1119" y="2621"/>
              <a:ext cx="4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26 a 30</a:t>
              </a:r>
              <a:endParaRPr lang="pt-PT" sz="2000" b="0"/>
            </a:p>
          </p:txBody>
        </p:sp>
        <p:sp>
          <p:nvSpPr>
            <p:cNvPr id="13385" name="Rectangle 67"/>
            <p:cNvSpPr>
              <a:spLocks noChangeArrowheads="1"/>
            </p:cNvSpPr>
            <p:nvPr/>
          </p:nvSpPr>
          <p:spPr bwMode="auto">
            <a:xfrm>
              <a:off x="2142" y="2582"/>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86" name="Rectangle 68"/>
            <p:cNvSpPr>
              <a:spLocks noChangeArrowheads="1"/>
            </p:cNvSpPr>
            <p:nvPr/>
          </p:nvSpPr>
          <p:spPr bwMode="auto">
            <a:xfrm>
              <a:off x="2314" y="2621"/>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a:t>
              </a:r>
              <a:endParaRPr lang="pt-PT" sz="2000" b="0"/>
            </a:p>
          </p:txBody>
        </p:sp>
        <p:sp>
          <p:nvSpPr>
            <p:cNvPr id="13387" name="Rectangle 69"/>
            <p:cNvSpPr>
              <a:spLocks noChangeArrowheads="1"/>
            </p:cNvSpPr>
            <p:nvPr/>
          </p:nvSpPr>
          <p:spPr bwMode="auto">
            <a:xfrm>
              <a:off x="3234" y="2582"/>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88" name="Rectangle 70"/>
            <p:cNvSpPr>
              <a:spLocks noChangeArrowheads="1"/>
            </p:cNvSpPr>
            <p:nvPr/>
          </p:nvSpPr>
          <p:spPr bwMode="auto">
            <a:xfrm>
              <a:off x="3374" y="2621"/>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2</a:t>
              </a:r>
              <a:r>
                <a:rPr lang="pt-PT" sz="1600" b="0"/>
                <a:t>0</a:t>
              </a:r>
              <a:endParaRPr lang="pt-PT" sz="2000" b="0"/>
            </a:p>
          </p:txBody>
        </p:sp>
        <p:sp>
          <p:nvSpPr>
            <p:cNvPr id="13389" name="Rectangle 71"/>
            <p:cNvSpPr>
              <a:spLocks noChangeArrowheads="1"/>
            </p:cNvSpPr>
            <p:nvPr/>
          </p:nvSpPr>
          <p:spPr bwMode="auto">
            <a:xfrm>
              <a:off x="4182" y="2582"/>
              <a:ext cx="4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3390" name="Rectangle 72"/>
            <p:cNvSpPr>
              <a:spLocks noChangeArrowheads="1"/>
            </p:cNvSpPr>
            <p:nvPr/>
          </p:nvSpPr>
          <p:spPr bwMode="auto">
            <a:xfrm>
              <a:off x="4354" y="2621"/>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0</a:t>
              </a:r>
              <a:endParaRPr lang="pt-PT" sz="2000" b="0"/>
            </a:p>
          </p:txBody>
        </p:sp>
      </p:grpSp>
      <p:sp>
        <p:nvSpPr>
          <p:cNvPr id="847945" name="Rectangle 73"/>
          <p:cNvSpPr>
            <a:spLocks noChangeArrowheads="1"/>
          </p:cNvSpPr>
          <p:nvPr/>
        </p:nvSpPr>
        <p:spPr bwMode="auto">
          <a:xfrm>
            <a:off x="2633663" y="5741988"/>
            <a:ext cx="1220787"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EM</a:t>
            </a:r>
            <a:r>
              <a:rPr lang="pt-BR" sz="2400" b="0" baseline="-25000"/>
              <a:t>i</a:t>
            </a:r>
            <a:r>
              <a:rPr lang="pt-BR" sz="2400" b="0"/>
              <a:t> =</a:t>
            </a:r>
          </a:p>
        </p:txBody>
      </p:sp>
      <p:sp>
        <p:nvSpPr>
          <p:cNvPr id="847946" name="Rectangle 74"/>
          <p:cNvSpPr>
            <a:spLocks noChangeArrowheads="1"/>
          </p:cNvSpPr>
          <p:nvPr/>
        </p:nvSpPr>
        <p:spPr bwMode="auto">
          <a:xfrm>
            <a:off x="3506788" y="5548313"/>
            <a:ext cx="3328987"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latin typeface="Symbol" pitchFamily="18" charset="2"/>
              </a:rPr>
              <a:t>S</a:t>
            </a:r>
            <a:r>
              <a:rPr lang="pt-BR" sz="2400" b="0"/>
              <a:t> (encaixes  x  dias)</a:t>
            </a:r>
          </a:p>
        </p:txBody>
      </p:sp>
      <p:sp>
        <p:nvSpPr>
          <p:cNvPr id="847947" name="Line 75"/>
          <p:cNvSpPr>
            <a:spLocks noChangeShapeType="1"/>
          </p:cNvSpPr>
          <p:nvPr/>
        </p:nvSpPr>
        <p:spPr bwMode="auto">
          <a:xfrm>
            <a:off x="3767138" y="5973763"/>
            <a:ext cx="2779712"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7948" name="Rectangle 76"/>
          <p:cNvSpPr>
            <a:spLocks noChangeArrowheads="1"/>
          </p:cNvSpPr>
          <p:nvPr/>
        </p:nvSpPr>
        <p:spPr bwMode="auto">
          <a:xfrm>
            <a:off x="3717925" y="5962650"/>
            <a:ext cx="24320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latin typeface="Symbol" pitchFamily="18" charset="2"/>
              </a:rPr>
              <a:t>S</a:t>
            </a:r>
            <a:r>
              <a:rPr lang="pt-BR" sz="2400" b="0"/>
              <a:t> dias</a:t>
            </a:r>
          </a:p>
        </p:txBody>
      </p:sp>
      <p:sp>
        <p:nvSpPr>
          <p:cNvPr id="13321" name="Rectangle 77"/>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47875"/>
                                        </p:tgtEl>
                                        <p:attrNameLst>
                                          <p:attrName>style.visibility</p:attrName>
                                        </p:attrNameLst>
                                      </p:cBhvr>
                                      <p:to>
                                        <p:strVal val="visible"/>
                                      </p:to>
                                    </p:set>
                                    <p:animEffect transition="in" filter="dissolve">
                                      <p:cBhvr>
                                        <p:cTn id="7" dur="500"/>
                                        <p:tgtEl>
                                          <p:spTgt spid="84787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47874">
                                            <p:txEl>
                                              <p:pRg st="0" end="0"/>
                                            </p:txEl>
                                          </p:spTgt>
                                        </p:tgtEl>
                                        <p:attrNameLst>
                                          <p:attrName>style.visibility</p:attrName>
                                        </p:attrNameLst>
                                      </p:cBhvr>
                                      <p:to>
                                        <p:strVal val="visible"/>
                                      </p:to>
                                    </p:set>
                                    <p:animEffect transition="in" filter="wipe(left)">
                                      <p:cBhvr>
                                        <p:cTn id="11" dur="500"/>
                                        <p:tgtEl>
                                          <p:spTgt spid="847874">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847945"/>
                                        </p:tgtEl>
                                        <p:attrNameLst>
                                          <p:attrName>style.visibility</p:attrName>
                                        </p:attrNameLst>
                                      </p:cBhvr>
                                      <p:to>
                                        <p:strVal val="visible"/>
                                      </p:to>
                                    </p:set>
                                    <p:animEffect transition="in" filter="strips(downRight)">
                                      <p:cBhvr>
                                        <p:cTn id="16" dur="500"/>
                                        <p:tgtEl>
                                          <p:spTgt spid="847945"/>
                                        </p:tgtEl>
                                      </p:cBhvr>
                                    </p:animEffect>
                                  </p:childTnLst>
                                </p:cTn>
                              </p:par>
                            </p:childTnLst>
                          </p:cTn>
                        </p:par>
                        <p:par>
                          <p:cTn id="17" fill="hold" nodeType="afterGroup">
                            <p:stCondLst>
                              <p:cond delay="500"/>
                            </p:stCondLst>
                            <p:childTnLst>
                              <p:par>
                                <p:cTn id="18" presetID="18" presetClass="entr" presetSubtype="6" fill="hold" grpId="0" nodeType="afterEffect">
                                  <p:stCondLst>
                                    <p:cond delay="0"/>
                                  </p:stCondLst>
                                  <p:childTnLst>
                                    <p:set>
                                      <p:cBhvr>
                                        <p:cTn id="19" dur="1" fill="hold">
                                          <p:stCondLst>
                                            <p:cond delay="0"/>
                                          </p:stCondLst>
                                        </p:cTn>
                                        <p:tgtEl>
                                          <p:spTgt spid="847946"/>
                                        </p:tgtEl>
                                        <p:attrNameLst>
                                          <p:attrName>style.visibility</p:attrName>
                                        </p:attrNameLst>
                                      </p:cBhvr>
                                      <p:to>
                                        <p:strVal val="visible"/>
                                      </p:to>
                                    </p:set>
                                    <p:animEffect transition="in" filter="strips(downRight)">
                                      <p:cBhvr>
                                        <p:cTn id="20" dur="500"/>
                                        <p:tgtEl>
                                          <p:spTgt spid="847946"/>
                                        </p:tgtEl>
                                      </p:cBhvr>
                                    </p:animEffect>
                                  </p:childTnLst>
                                </p:cTn>
                              </p:par>
                            </p:childTnLst>
                          </p:cTn>
                        </p:par>
                        <p:par>
                          <p:cTn id="21" fill="hold" nodeType="afterGroup">
                            <p:stCondLst>
                              <p:cond delay="1000"/>
                            </p:stCondLst>
                            <p:childTnLst>
                              <p:par>
                                <p:cTn id="22" presetID="18" presetClass="entr" presetSubtype="6" fill="hold" grpId="0" nodeType="afterEffect">
                                  <p:stCondLst>
                                    <p:cond delay="0"/>
                                  </p:stCondLst>
                                  <p:childTnLst>
                                    <p:set>
                                      <p:cBhvr>
                                        <p:cTn id="23" dur="1" fill="hold">
                                          <p:stCondLst>
                                            <p:cond delay="0"/>
                                          </p:stCondLst>
                                        </p:cTn>
                                        <p:tgtEl>
                                          <p:spTgt spid="847947"/>
                                        </p:tgtEl>
                                        <p:attrNameLst>
                                          <p:attrName>style.visibility</p:attrName>
                                        </p:attrNameLst>
                                      </p:cBhvr>
                                      <p:to>
                                        <p:strVal val="visible"/>
                                      </p:to>
                                    </p:set>
                                    <p:animEffect transition="in" filter="strips(downRight)">
                                      <p:cBhvr>
                                        <p:cTn id="24" dur="500"/>
                                        <p:tgtEl>
                                          <p:spTgt spid="847947"/>
                                        </p:tgtEl>
                                      </p:cBhvr>
                                    </p:animEffect>
                                  </p:childTnLst>
                                </p:cTn>
                              </p:par>
                            </p:childTnLst>
                          </p:cTn>
                        </p:par>
                        <p:par>
                          <p:cTn id="25" fill="hold" nodeType="afterGroup">
                            <p:stCondLst>
                              <p:cond delay="1500"/>
                            </p:stCondLst>
                            <p:childTnLst>
                              <p:par>
                                <p:cTn id="26" presetID="18" presetClass="entr" presetSubtype="6" fill="hold" grpId="0" nodeType="afterEffect">
                                  <p:stCondLst>
                                    <p:cond delay="0"/>
                                  </p:stCondLst>
                                  <p:childTnLst>
                                    <p:set>
                                      <p:cBhvr>
                                        <p:cTn id="27" dur="1" fill="hold">
                                          <p:stCondLst>
                                            <p:cond delay="0"/>
                                          </p:stCondLst>
                                        </p:cTn>
                                        <p:tgtEl>
                                          <p:spTgt spid="847948"/>
                                        </p:tgtEl>
                                        <p:attrNameLst>
                                          <p:attrName>style.visibility</p:attrName>
                                        </p:attrNameLst>
                                      </p:cBhvr>
                                      <p:to>
                                        <p:strVal val="visible"/>
                                      </p:to>
                                    </p:set>
                                    <p:animEffect transition="in" filter="strips(downRight)">
                                      <p:cBhvr>
                                        <p:cTn id="28" dur="500"/>
                                        <p:tgtEl>
                                          <p:spTgt spid="847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7874" grpId="0" build="p" autoUpdateAnimBg="0"/>
      <p:bldP spid="847945" grpId="0"/>
      <p:bldP spid="847946" grpId="0"/>
      <p:bldP spid="847947" grpId="0" animBg="1"/>
      <p:bldP spid="8479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Espaço Reservado para Número de Slide 5"/>
          <p:cNvSpPr>
            <a:spLocks noGrp="1"/>
          </p:cNvSpPr>
          <p:nvPr>
            <p:ph type="sldNum" sz="quarter" idx="12"/>
          </p:nvPr>
        </p:nvSpPr>
        <p:spPr/>
        <p:txBody>
          <a:bodyPr/>
          <a:lstStyle/>
          <a:p>
            <a:pPr>
              <a:defRPr/>
            </a:pPr>
            <a:fld id="{36EA661A-9390-40FB-9BC1-AE40B672BBC4}" type="slidenum">
              <a:rPr lang="pt-PT"/>
              <a:pPr>
                <a:defRPr/>
              </a:pPr>
              <a:t>13</a:t>
            </a:fld>
            <a:endParaRPr lang="pt-PT"/>
          </a:p>
        </p:txBody>
      </p:sp>
      <p:sp>
        <p:nvSpPr>
          <p:cNvPr id="14339" name="Rectangle 2"/>
          <p:cNvSpPr>
            <a:spLocks noChangeArrowheads="1"/>
          </p:cNvSpPr>
          <p:nvPr/>
        </p:nvSpPr>
        <p:spPr bwMode="auto">
          <a:xfrm>
            <a:off x="2633663" y="4770438"/>
            <a:ext cx="1220787"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EM</a:t>
            </a:r>
            <a:r>
              <a:rPr lang="pt-BR" sz="2400" b="0" baseline="-25000"/>
              <a:t>i</a:t>
            </a:r>
            <a:r>
              <a:rPr lang="pt-BR" sz="2400" b="0"/>
              <a:t> =</a:t>
            </a:r>
          </a:p>
        </p:txBody>
      </p:sp>
      <p:sp>
        <p:nvSpPr>
          <p:cNvPr id="14340" name="Rectangle 3"/>
          <p:cNvSpPr>
            <a:spLocks noChangeArrowheads="1"/>
          </p:cNvSpPr>
          <p:nvPr/>
        </p:nvSpPr>
        <p:spPr bwMode="auto">
          <a:xfrm>
            <a:off x="3506788" y="4576763"/>
            <a:ext cx="3213100"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latin typeface="Symbol" pitchFamily="18" charset="2"/>
              </a:rPr>
              <a:t>S</a:t>
            </a:r>
            <a:r>
              <a:rPr lang="pt-BR" sz="2400" b="0"/>
              <a:t> (encaixes  x  dias)</a:t>
            </a:r>
          </a:p>
        </p:txBody>
      </p:sp>
      <p:sp>
        <p:nvSpPr>
          <p:cNvPr id="14341" name="Line 4"/>
          <p:cNvSpPr>
            <a:spLocks noChangeShapeType="1"/>
          </p:cNvSpPr>
          <p:nvPr/>
        </p:nvSpPr>
        <p:spPr bwMode="auto">
          <a:xfrm>
            <a:off x="3729038" y="5002213"/>
            <a:ext cx="2787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4342" name="Rectangle 5"/>
          <p:cNvSpPr>
            <a:spLocks noChangeArrowheads="1"/>
          </p:cNvSpPr>
          <p:nvPr/>
        </p:nvSpPr>
        <p:spPr bwMode="auto">
          <a:xfrm>
            <a:off x="3717925" y="4991100"/>
            <a:ext cx="24320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latin typeface="Symbol" pitchFamily="18" charset="2"/>
              </a:rPr>
              <a:t>S </a:t>
            </a:r>
            <a:r>
              <a:rPr lang="pt-BR" sz="2400" b="0"/>
              <a:t>dias</a:t>
            </a:r>
          </a:p>
        </p:txBody>
      </p:sp>
      <p:sp>
        <p:nvSpPr>
          <p:cNvPr id="848902" name="Rectangle 6"/>
          <p:cNvSpPr>
            <a:spLocks noChangeArrowheads="1"/>
          </p:cNvSpPr>
          <p:nvPr/>
        </p:nvSpPr>
        <p:spPr bwMode="auto">
          <a:xfrm>
            <a:off x="320675" y="5670550"/>
            <a:ext cx="1220788"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EM</a:t>
            </a:r>
            <a:r>
              <a:rPr lang="pt-BR" sz="2400" b="0" baseline="-25000"/>
              <a:t>i</a:t>
            </a:r>
            <a:r>
              <a:rPr lang="pt-BR" sz="2400" b="0"/>
              <a:t> =</a:t>
            </a:r>
          </a:p>
        </p:txBody>
      </p:sp>
      <p:sp>
        <p:nvSpPr>
          <p:cNvPr id="848903" name="Rectangle 7"/>
          <p:cNvSpPr>
            <a:spLocks noChangeArrowheads="1"/>
          </p:cNvSpPr>
          <p:nvPr/>
        </p:nvSpPr>
        <p:spPr bwMode="auto">
          <a:xfrm>
            <a:off x="1182688" y="5537200"/>
            <a:ext cx="778986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1800" b="0"/>
              <a:t>(300 x 2) + (280 x 4) + (230 x 3) + (130 x 6) + (50 x 7) + (20 x 3) + (0 x 5) </a:t>
            </a:r>
          </a:p>
        </p:txBody>
      </p:sp>
      <p:sp>
        <p:nvSpPr>
          <p:cNvPr id="848904" name="Line 8"/>
          <p:cNvSpPr>
            <a:spLocks noChangeShapeType="1"/>
          </p:cNvSpPr>
          <p:nvPr/>
        </p:nvSpPr>
        <p:spPr bwMode="auto">
          <a:xfrm>
            <a:off x="1446213" y="5902325"/>
            <a:ext cx="7278687"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8905" name="Rectangle 9"/>
          <p:cNvSpPr>
            <a:spLocks noChangeArrowheads="1"/>
          </p:cNvSpPr>
          <p:nvPr/>
        </p:nvSpPr>
        <p:spPr bwMode="auto">
          <a:xfrm>
            <a:off x="1639888" y="5865813"/>
            <a:ext cx="6673850"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1800" b="0"/>
              <a:t>30</a:t>
            </a:r>
          </a:p>
        </p:txBody>
      </p:sp>
      <p:sp>
        <p:nvSpPr>
          <p:cNvPr id="848906" name="Rectangle 10"/>
          <p:cNvSpPr>
            <a:spLocks noChangeArrowheads="1"/>
          </p:cNvSpPr>
          <p:nvPr/>
        </p:nvSpPr>
        <p:spPr bwMode="auto">
          <a:xfrm>
            <a:off x="3378200" y="6249988"/>
            <a:ext cx="2417763"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a:t>EM</a:t>
            </a:r>
            <a:r>
              <a:rPr lang="pt-BR" sz="2400" baseline="-25000"/>
              <a:t>i</a:t>
            </a:r>
            <a:r>
              <a:rPr lang="pt-BR" sz="2400"/>
              <a:t>  =  120</a:t>
            </a:r>
          </a:p>
        </p:txBody>
      </p:sp>
      <p:sp>
        <p:nvSpPr>
          <p:cNvPr id="848907" name="Rectangle 11"/>
          <p:cNvSpPr>
            <a:spLocks noChangeArrowheads="1"/>
          </p:cNvSpPr>
          <p:nvPr/>
        </p:nvSpPr>
        <p:spPr bwMode="auto">
          <a:xfrm>
            <a:off x="3598863" y="6292850"/>
            <a:ext cx="1876425" cy="4318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4349" name="Line 12"/>
          <p:cNvSpPr>
            <a:spLocks noChangeShapeType="1"/>
          </p:cNvSpPr>
          <p:nvPr/>
        </p:nvSpPr>
        <p:spPr bwMode="auto">
          <a:xfrm>
            <a:off x="1155700" y="1562100"/>
            <a:ext cx="65817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4350" name="Line 13"/>
          <p:cNvSpPr>
            <a:spLocks noChangeShapeType="1"/>
          </p:cNvSpPr>
          <p:nvPr/>
        </p:nvSpPr>
        <p:spPr bwMode="auto">
          <a:xfrm>
            <a:off x="1136650" y="1847850"/>
            <a:ext cx="65817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4351" name="Line 14"/>
          <p:cNvSpPr>
            <a:spLocks noChangeShapeType="1"/>
          </p:cNvSpPr>
          <p:nvPr/>
        </p:nvSpPr>
        <p:spPr bwMode="auto">
          <a:xfrm>
            <a:off x="1155700" y="4438650"/>
            <a:ext cx="65817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4352" name="Rectangle 15"/>
          <p:cNvSpPr>
            <a:spLocks noChangeArrowheads="1"/>
          </p:cNvSpPr>
          <p:nvPr/>
        </p:nvSpPr>
        <p:spPr bwMode="auto">
          <a:xfrm>
            <a:off x="1362075" y="1565275"/>
            <a:ext cx="6540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53" name="Rectangle 16"/>
          <p:cNvSpPr>
            <a:spLocks noChangeArrowheads="1"/>
          </p:cNvSpPr>
          <p:nvPr/>
        </p:nvSpPr>
        <p:spPr bwMode="auto">
          <a:xfrm>
            <a:off x="1454150" y="1627188"/>
            <a:ext cx="1606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Período do mês   </a:t>
            </a:r>
            <a:endParaRPr lang="pt-PT" sz="2000" b="0"/>
          </a:p>
        </p:txBody>
      </p:sp>
      <p:sp>
        <p:nvSpPr>
          <p:cNvPr id="14354" name="Rectangle 17"/>
          <p:cNvSpPr>
            <a:spLocks noChangeArrowheads="1"/>
          </p:cNvSpPr>
          <p:nvPr/>
        </p:nvSpPr>
        <p:spPr bwMode="auto">
          <a:xfrm>
            <a:off x="2873375" y="1627188"/>
            <a:ext cx="114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4355" name="Rectangle 18"/>
          <p:cNvSpPr>
            <a:spLocks noChangeArrowheads="1"/>
          </p:cNvSpPr>
          <p:nvPr/>
        </p:nvSpPr>
        <p:spPr bwMode="auto">
          <a:xfrm>
            <a:off x="2974975" y="1627188"/>
            <a:ext cx="16049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Número de dias </a:t>
            </a:r>
            <a:endParaRPr lang="pt-PT" sz="2000" b="0"/>
          </a:p>
        </p:txBody>
      </p:sp>
      <p:sp>
        <p:nvSpPr>
          <p:cNvPr id="14356" name="Rectangle 19"/>
          <p:cNvSpPr>
            <a:spLocks noChangeArrowheads="1"/>
          </p:cNvSpPr>
          <p:nvPr/>
        </p:nvSpPr>
        <p:spPr bwMode="auto">
          <a:xfrm>
            <a:off x="4416425" y="1627188"/>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4357" name="Rectangle 20"/>
          <p:cNvSpPr>
            <a:spLocks noChangeArrowheads="1"/>
          </p:cNvSpPr>
          <p:nvPr/>
        </p:nvSpPr>
        <p:spPr bwMode="auto">
          <a:xfrm>
            <a:off x="4467225" y="1627188"/>
            <a:ext cx="114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4358" name="Rectangle 21"/>
          <p:cNvSpPr>
            <a:spLocks noChangeArrowheads="1"/>
          </p:cNvSpPr>
          <p:nvPr/>
        </p:nvSpPr>
        <p:spPr bwMode="auto">
          <a:xfrm>
            <a:off x="4568825" y="1627188"/>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4359" name="Rectangle 22"/>
          <p:cNvSpPr>
            <a:spLocks noChangeArrowheads="1"/>
          </p:cNvSpPr>
          <p:nvPr/>
        </p:nvSpPr>
        <p:spPr bwMode="auto">
          <a:xfrm>
            <a:off x="4619625" y="1627188"/>
            <a:ext cx="1808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Desembolso (R$)  </a:t>
            </a:r>
            <a:endParaRPr lang="pt-PT" sz="2000" b="0"/>
          </a:p>
        </p:txBody>
      </p:sp>
      <p:sp>
        <p:nvSpPr>
          <p:cNvPr id="14360" name="Rectangle 23"/>
          <p:cNvSpPr>
            <a:spLocks noChangeArrowheads="1"/>
          </p:cNvSpPr>
          <p:nvPr/>
        </p:nvSpPr>
        <p:spPr bwMode="auto">
          <a:xfrm>
            <a:off x="6253163" y="1627188"/>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4361" name="Rectangle 24"/>
          <p:cNvSpPr>
            <a:spLocks noChangeArrowheads="1"/>
          </p:cNvSpPr>
          <p:nvPr/>
        </p:nvSpPr>
        <p:spPr bwMode="auto">
          <a:xfrm>
            <a:off x="6303963" y="1627188"/>
            <a:ext cx="1401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Encaixe (R$)</a:t>
            </a:r>
            <a:endParaRPr lang="pt-PT" sz="2000" b="0"/>
          </a:p>
        </p:txBody>
      </p:sp>
      <p:sp>
        <p:nvSpPr>
          <p:cNvPr id="14362" name="Rectangle 25"/>
          <p:cNvSpPr>
            <a:spLocks noChangeArrowheads="1"/>
          </p:cNvSpPr>
          <p:nvPr/>
        </p:nvSpPr>
        <p:spPr bwMode="auto">
          <a:xfrm>
            <a:off x="1743075" y="1889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63" name="Rectangle 26"/>
          <p:cNvSpPr>
            <a:spLocks noChangeArrowheads="1"/>
          </p:cNvSpPr>
          <p:nvPr/>
        </p:nvSpPr>
        <p:spPr bwMode="auto">
          <a:xfrm>
            <a:off x="1868488" y="1951038"/>
            <a:ext cx="4524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 a 2</a:t>
            </a:r>
            <a:endParaRPr lang="pt-PT" sz="2000" b="0"/>
          </a:p>
        </p:txBody>
      </p:sp>
      <p:sp>
        <p:nvSpPr>
          <p:cNvPr id="14364" name="Rectangle 27"/>
          <p:cNvSpPr>
            <a:spLocks noChangeArrowheads="1"/>
          </p:cNvSpPr>
          <p:nvPr/>
        </p:nvSpPr>
        <p:spPr bwMode="auto">
          <a:xfrm>
            <a:off x="3400425" y="1889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65" name="Rectangle 28"/>
          <p:cNvSpPr>
            <a:spLocks noChangeArrowheads="1"/>
          </p:cNvSpPr>
          <p:nvPr/>
        </p:nvSpPr>
        <p:spPr bwMode="auto">
          <a:xfrm>
            <a:off x="3673475" y="19510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a:t>
            </a:r>
            <a:endParaRPr lang="pt-PT" sz="2000" b="0"/>
          </a:p>
        </p:txBody>
      </p:sp>
      <p:sp>
        <p:nvSpPr>
          <p:cNvPr id="14366" name="Rectangle 29"/>
          <p:cNvSpPr>
            <a:spLocks noChangeArrowheads="1"/>
          </p:cNvSpPr>
          <p:nvPr/>
        </p:nvSpPr>
        <p:spPr bwMode="auto">
          <a:xfrm>
            <a:off x="5133975" y="1889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67" name="Rectangle 30"/>
          <p:cNvSpPr>
            <a:spLocks noChangeArrowheads="1"/>
          </p:cNvSpPr>
          <p:nvPr/>
        </p:nvSpPr>
        <p:spPr bwMode="auto">
          <a:xfrm>
            <a:off x="5407025" y="19510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0</a:t>
            </a:r>
            <a:endParaRPr lang="pt-PT" sz="2000" b="0"/>
          </a:p>
        </p:txBody>
      </p:sp>
      <p:sp>
        <p:nvSpPr>
          <p:cNvPr id="14368" name="Rectangle 31"/>
          <p:cNvSpPr>
            <a:spLocks noChangeArrowheads="1"/>
          </p:cNvSpPr>
          <p:nvPr/>
        </p:nvSpPr>
        <p:spPr bwMode="auto">
          <a:xfrm>
            <a:off x="6638925" y="1889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69" name="Rectangle 32"/>
          <p:cNvSpPr>
            <a:spLocks noChangeArrowheads="1"/>
          </p:cNvSpPr>
          <p:nvPr/>
        </p:nvSpPr>
        <p:spPr bwMode="auto">
          <a:xfrm>
            <a:off x="6810375" y="195103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300</a:t>
            </a:r>
            <a:endParaRPr lang="pt-PT" sz="2000" b="0"/>
          </a:p>
        </p:txBody>
      </p:sp>
      <p:sp>
        <p:nvSpPr>
          <p:cNvPr id="14370" name="Rectangle 33"/>
          <p:cNvSpPr>
            <a:spLocks noChangeArrowheads="1"/>
          </p:cNvSpPr>
          <p:nvPr/>
        </p:nvSpPr>
        <p:spPr bwMode="auto">
          <a:xfrm>
            <a:off x="1743075" y="2270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71" name="Rectangle 34"/>
          <p:cNvSpPr>
            <a:spLocks noChangeArrowheads="1"/>
          </p:cNvSpPr>
          <p:nvPr/>
        </p:nvSpPr>
        <p:spPr bwMode="auto">
          <a:xfrm>
            <a:off x="1868488" y="2332038"/>
            <a:ext cx="4524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 a 6</a:t>
            </a:r>
            <a:endParaRPr lang="pt-PT" sz="2000" b="0"/>
          </a:p>
        </p:txBody>
      </p:sp>
      <p:sp>
        <p:nvSpPr>
          <p:cNvPr id="14372" name="Rectangle 35"/>
          <p:cNvSpPr>
            <a:spLocks noChangeArrowheads="1"/>
          </p:cNvSpPr>
          <p:nvPr/>
        </p:nvSpPr>
        <p:spPr bwMode="auto">
          <a:xfrm>
            <a:off x="3400425" y="2270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73" name="Rectangle 36"/>
          <p:cNvSpPr>
            <a:spLocks noChangeArrowheads="1"/>
          </p:cNvSpPr>
          <p:nvPr/>
        </p:nvSpPr>
        <p:spPr bwMode="auto">
          <a:xfrm>
            <a:off x="3673475" y="23320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4</a:t>
            </a:r>
            <a:endParaRPr lang="pt-PT" sz="2000" b="0"/>
          </a:p>
        </p:txBody>
      </p:sp>
      <p:sp>
        <p:nvSpPr>
          <p:cNvPr id="14374" name="Rectangle 37"/>
          <p:cNvSpPr>
            <a:spLocks noChangeArrowheads="1"/>
          </p:cNvSpPr>
          <p:nvPr/>
        </p:nvSpPr>
        <p:spPr bwMode="auto">
          <a:xfrm>
            <a:off x="5133975" y="2270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75" name="Rectangle 38"/>
          <p:cNvSpPr>
            <a:spLocks noChangeArrowheads="1"/>
          </p:cNvSpPr>
          <p:nvPr/>
        </p:nvSpPr>
        <p:spPr bwMode="auto">
          <a:xfrm>
            <a:off x="5356225" y="23320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20</a:t>
            </a:r>
            <a:endParaRPr lang="pt-PT" sz="2000" b="0"/>
          </a:p>
        </p:txBody>
      </p:sp>
      <p:sp>
        <p:nvSpPr>
          <p:cNvPr id="14376" name="Rectangle 39"/>
          <p:cNvSpPr>
            <a:spLocks noChangeArrowheads="1"/>
          </p:cNvSpPr>
          <p:nvPr/>
        </p:nvSpPr>
        <p:spPr bwMode="auto">
          <a:xfrm>
            <a:off x="6657975" y="2270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77" name="Rectangle 40"/>
          <p:cNvSpPr>
            <a:spLocks noChangeArrowheads="1"/>
          </p:cNvSpPr>
          <p:nvPr/>
        </p:nvSpPr>
        <p:spPr bwMode="auto">
          <a:xfrm>
            <a:off x="6829425" y="233203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280</a:t>
            </a:r>
            <a:endParaRPr lang="pt-PT" sz="2000" b="0"/>
          </a:p>
        </p:txBody>
      </p:sp>
      <p:sp>
        <p:nvSpPr>
          <p:cNvPr id="14378" name="Rectangle 41"/>
          <p:cNvSpPr>
            <a:spLocks noChangeArrowheads="1"/>
          </p:cNvSpPr>
          <p:nvPr/>
        </p:nvSpPr>
        <p:spPr bwMode="auto">
          <a:xfrm>
            <a:off x="1743075" y="263207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79" name="Rectangle 42"/>
          <p:cNvSpPr>
            <a:spLocks noChangeArrowheads="1"/>
          </p:cNvSpPr>
          <p:nvPr/>
        </p:nvSpPr>
        <p:spPr bwMode="auto">
          <a:xfrm>
            <a:off x="1868488" y="2693988"/>
            <a:ext cx="4524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7 a 9</a:t>
            </a:r>
            <a:endParaRPr lang="pt-PT" sz="2000" b="0"/>
          </a:p>
        </p:txBody>
      </p:sp>
      <p:sp>
        <p:nvSpPr>
          <p:cNvPr id="14380" name="Rectangle 43"/>
          <p:cNvSpPr>
            <a:spLocks noChangeArrowheads="1"/>
          </p:cNvSpPr>
          <p:nvPr/>
        </p:nvSpPr>
        <p:spPr bwMode="auto">
          <a:xfrm>
            <a:off x="3400425" y="263207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81" name="Rectangle 44"/>
          <p:cNvSpPr>
            <a:spLocks noChangeArrowheads="1"/>
          </p:cNvSpPr>
          <p:nvPr/>
        </p:nvSpPr>
        <p:spPr bwMode="auto">
          <a:xfrm>
            <a:off x="3673475" y="269398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a:t>
            </a:r>
            <a:endParaRPr lang="pt-PT" sz="2000" b="0"/>
          </a:p>
        </p:txBody>
      </p:sp>
      <p:sp>
        <p:nvSpPr>
          <p:cNvPr id="14382" name="Rectangle 45"/>
          <p:cNvSpPr>
            <a:spLocks noChangeArrowheads="1"/>
          </p:cNvSpPr>
          <p:nvPr/>
        </p:nvSpPr>
        <p:spPr bwMode="auto">
          <a:xfrm>
            <a:off x="5133975" y="263207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83" name="Rectangle 46"/>
          <p:cNvSpPr>
            <a:spLocks noChangeArrowheads="1"/>
          </p:cNvSpPr>
          <p:nvPr/>
        </p:nvSpPr>
        <p:spPr bwMode="auto">
          <a:xfrm>
            <a:off x="5356225" y="269398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50</a:t>
            </a:r>
            <a:endParaRPr lang="pt-PT" sz="2000" b="0"/>
          </a:p>
        </p:txBody>
      </p:sp>
      <p:sp>
        <p:nvSpPr>
          <p:cNvPr id="14384" name="Rectangle 47"/>
          <p:cNvSpPr>
            <a:spLocks noChangeArrowheads="1"/>
          </p:cNvSpPr>
          <p:nvPr/>
        </p:nvSpPr>
        <p:spPr bwMode="auto">
          <a:xfrm>
            <a:off x="6657975" y="263207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85" name="Rectangle 48"/>
          <p:cNvSpPr>
            <a:spLocks noChangeArrowheads="1"/>
          </p:cNvSpPr>
          <p:nvPr/>
        </p:nvSpPr>
        <p:spPr bwMode="auto">
          <a:xfrm>
            <a:off x="6829425" y="269398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230</a:t>
            </a:r>
            <a:endParaRPr lang="pt-PT" sz="2000" b="0"/>
          </a:p>
        </p:txBody>
      </p:sp>
      <p:sp>
        <p:nvSpPr>
          <p:cNvPr id="14386" name="Rectangle 49"/>
          <p:cNvSpPr>
            <a:spLocks noChangeArrowheads="1"/>
          </p:cNvSpPr>
          <p:nvPr/>
        </p:nvSpPr>
        <p:spPr bwMode="auto">
          <a:xfrm>
            <a:off x="1628775" y="3032125"/>
            <a:ext cx="89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87" name="Rectangle 50"/>
          <p:cNvSpPr>
            <a:spLocks noChangeArrowheads="1"/>
          </p:cNvSpPr>
          <p:nvPr/>
        </p:nvSpPr>
        <p:spPr bwMode="auto">
          <a:xfrm>
            <a:off x="1776413" y="3094038"/>
            <a:ext cx="677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10 a 15</a:t>
            </a:r>
            <a:endParaRPr lang="pt-PT" sz="2000" b="0"/>
          </a:p>
        </p:txBody>
      </p:sp>
      <p:sp>
        <p:nvSpPr>
          <p:cNvPr id="14388" name="Rectangle 51"/>
          <p:cNvSpPr>
            <a:spLocks noChangeArrowheads="1"/>
          </p:cNvSpPr>
          <p:nvPr/>
        </p:nvSpPr>
        <p:spPr bwMode="auto">
          <a:xfrm>
            <a:off x="3400425" y="3032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89" name="Rectangle 52"/>
          <p:cNvSpPr>
            <a:spLocks noChangeArrowheads="1"/>
          </p:cNvSpPr>
          <p:nvPr/>
        </p:nvSpPr>
        <p:spPr bwMode="auto">
          <a:xfrm>
            <a:off x="3673475" y="30940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6</a:t>
            </a:r>
            <a:endParaRPr lang="pt-PT" sz="2000" b="0"/>
          </a:p>
        </p:txBody>
      </p:sp>
      <p:sp>
        <p:nvSpPr>
          <p:cNvPr id="14390" name="Rectangle 53"/>
          <p:cNvSpPr>
            <a:spLocks noChangeArrowheads="1"/>
          </p:cNvSpPr>
          <p:nvPr/>
        </p:nvSpPr>
        <p:spPr bwMode="auto">
          <a:xfrm>
            <a:off x="5153025" y="3032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91" name="Rectangle 54"/>
          <p:cNvSpPr>
            <a:spLocks noChangeArrowheads="1"/>
          </p:cNvSpPr>
          <p:nvPr/>
        </p:nvSpPr>
        <p:spPr bwMode="auto">
          <a:xfrm>
            <a:off x="5324475" y="309403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100</a:t>
            </a:r>
            <a:endParaRPr lang="pt-PT" sz="2000" b="0"/>
          </a:p>
        </p:txBody>
      </p:sp>
      <p:sp>
        <p:nvSpPr>
          <p:cNvPr id="14392" name="Rectangle 55"/>
          <p:cNvSpPr>
            <a:spLocks noChangeArrowheads="1"/>
          </p:cNvSpPr>
          <p:nvPr/>
        </p:nvSpPr>
        <p:spPr bwMode="auto">
          <a:xfrm>
            <a:off x="6657975" y="3032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93" name="Rectangle 56"/>
          <p:cNvSpPr>
            <a:spLocks noChangeArrowheads="1"/>
          </p:cNvSpPr>
          <p:nvPr/>
        </p:nvSpPr>
        <p:spPr bwMode="auto">
          <a:xfrm>
            <a:off x="6829425" y="309403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130</a:t>
            </a:r>
            <a:endParaRPr lang="pt-PT" sz="2000" b="0"/>
          </a:p>
        </p:txBody>
      </p:sp>
      <p:sp>
        <p:nvSpPr>
          <p:cNvPr id="14394" name="Rectangle 57"/>
          <p:cNvSpPr>
            <a:spLocks noChangeArrowheads="1"/>
          </p:cNvSpPr>
          <p:nvPr/>
        </p:nvSpPr>
        <p:spPr bwMode="auto">
          <a:xfrm>
            <a:off x="1609725" y="3375025"/>
            <a:ext cx="935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95" name="Rectangle 58"/>
          <p:cNvSpPr>
            <a:spLocks noChangeArrowheads="1"/>
          </p:cNvSpPr>
          <p:nvPr/>
        </p:nvSpPr>
        <p:spPr bwMode="auto">
          <a:xfrm>
            <a:off x="1776413" y="3436938"/>
            <a:ext cx="677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16 a 22</a:t>
            </a:r>
            <a:endParaRPr lang="pt-PT" sz="2000" b="0"/>
          </a:p>
        </p:txBody>
      </p:sp>
      <p:sp>
        <p:nvSpPr>
          <p:cNvPr id="14396" name="Rectangle 59"/>
          <p:cNvSpPr>
            <a:spLocks noChangeArrowheads="1"/>
          </p:cNvSpPr>
          <p:nvPr/>
        </p:nvSpPr>
        <p:spPr bwMode="auto">
          <a:xfrm>
            <a:off x="3400425" y="33750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97" name="Rectangle 60"/>
          <p:cNvSpPr>
            <a:spLocks noChangeArrowheads="1"/>
          </p:cNvSpPr>
          <p:nvPr/>
        </p:nvSpPr>
        <p:spPr bwMode="auto">
          <a:xfrm>
            <a:off x="3673475" y="34369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7</a:t>
            </a:r>
            <a:endParaRPr lang="pt-PT" sz="2000" b="0"/>
          </a:p>
        </p:txBody>
      </p:sp>
      <p:sp>
        <p:nvSpPr>
          <p:cNvPr id="14398" name="Rectangle 61"/>
          <p:cNvSpPr>
            <a:spLocks noChangeArrowheads="1"/>
          </p:cNvSpPr>
          <p:nvPr/>
        </p:nvSpPr>
        <p:spPr bwMode="auto">
          <a:xfrm>
            <a:off x="5153025" y="33750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399" name="Rectangle 62"/>
          <p:cNvSpPr>
            <a:spLocks noChangeArrowheads="1"/>
          </p:cNvSpPr>
          <p:nvPr/>
        </p:nvSpPr>
        <p:spPr bwMode="auto">
          <a:xfrm>
            <a:off x="5375275" y="34369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80</a:t>
            </a:r>
            <a:endParaRPr lang="pt-PT" sz="2000" b="0"/>
          </a:p>
        </p:txBody>
      </p:sp>
      <p:sp>
        <p:nvSpPr>
          <p:cNvPr id="14400" name="Rectangle 63"/>
          <p:cNvSpPr>
            <a:spLocks noChangeArrowheads="1"/>
          </p:cNvSpPr>
          <p:nvPr/>
        </p:nvSpPr>
        <p:spPr bwMode="auto">
          <a:xfrm>
            <a:off x="6638925" y="33750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01" name="Rectangle 64"/>
          <p:cNvSpPr>
            <a:spLocks noChangeArrowheads="1"/>
          </p:cNvSpPr>
          <p:nvPr/>
        </p:nvSpPr>
        <p:spPr bwMode="auto">
          <a:xfrm>
            <a:off x="6861175" y="34369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50</a:t>
            </a:r>
            <a:endParaRPr lang="pt-PT" sz="2000" b="0"/>
          </a:p>
        </p:txBody>
      </p:sp>
      <p:sp>
        <p:nvSpPr>
          <p:cNvPr id="14402" name="Rectangle 65"/>
          <p:cNvSpPr>
            <a:spLocks noChangeArrowheads="1"/>
          </p:cNvSpPr>
          <p:nvPr/>
        </p:nvSpPr>
        <p:spPr bwMode="auto">
          <a:xfrm>
            <a:off x="1609725" y="3717925"/>
            <a:ext cx="935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03" name="Rectangle 66"/>
          <p:cNvSpPr>
            <a:spLocks noChangeArrowheads="1"/>
          </p:cNvSpPr>
          <p:nvPr/>
        </p:nvSpPr>
        <p:spPr bwMode="auto">
          <a:xfrm>
            <a:off x="1776413" y="3779838"/>
            <a:ext cx="677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23 a 25</a:t>
            </a:r>
            <a:endParaRPr lang="pt-PT" sz="2000" b="0"/>
          </a:p>
        </p:txBody>
      </p:sp>
      <p:sp>
        <p:nvSpPr>
          <p:cNvPr id="14404" name="Rectangle 67"/>
          <p:cNvSpPr>
            <a:spLocks noChangeArrowheads="1"/>
          </p:cNvSpPr>
          <p:nvPr/>
        </p:nvSpPr>
        <p:spPr bwMode="auto">
          <a:xfrm>
            <a:off x="3400425" y="3717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05" name="Rectangle 68"/>
          <p:cNvSpPr>
            <a:spLocks noChangeArrowheads="1"/>
          </p:cNvSpPr>
          <p:nvPr/>
        </p:nvSpPr>
        <p:spPr bwMode="auto">
          <a:xfrm>
            <a:off x="3673475" y="37798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a:t>
            </a:r>
            <a:endParaRPr lang="pt-PT" sz="2000" b="0"/>
          </a:p>
        </p:txBody>
      </p:sp>
      <p:sp>
        <p:nvSpPr>
          <p:cNvPr id="14406" name="Rectangle 69"/>
          <p:cNvSpPr>
            <a:spLocks noChangeArrowheads="1"/>
          </p:cNvSpPr>
          <p:nvPr/>
        </p:nvSpPr>
        <p:spPr bwMode="auto">
          <a:xfrm>
            <a:off x="5133975" y="3717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07" name="Rectangle 70"/>
          <p:cNvSpPr>
            <a:spLocks noChangeArrowheads="1"/>
          </p:cNvSpPr>
          <p:nvPr/>
        </p:nvSpPr>
        <p:spPr bwMode="auto">
          <a:xfrm>
            <a:off x="5356225" y="37798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3</a:t>
            </a:r>
            <a:r>
              <a:rPr lang="pt-PT" sz="1600" b="0"/>
              <a:t>0</a:t>
            </a:r>
            <a:endParaRPr lang="pt-PT" sz="2000" b="0"/>
          </a:p>
        </p:txBody>
      </p:sp>
      <p:sp>
        <p:nvSpPr>
          <p:cNvPr id="14408" name="Rectangle 71"/>
          <p:cNvSpPr>
            <a:spLocks noChangeArrowheads="1"/>
          </p:cNvSpPr>
          <p:nvPr/>
        </p:nvSpPr>
        <p:spPr bwMode="auto">
          <a:xfrm>
            <a:off x="6638925" y="3717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09" name="Rectangle 72"/>
          <p:cNvSpPr>
            <a:spLocks noChangeArrowheads="1"/>
          </p:cNvSpPr>
          <p:nvPr/>
        </p:nvSpPr>
        <p:spPr bwMode="auto">
          <a:xfrm>
            <a:off x="6861175" y="37798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2</a:t>
            </a:r>
            <a:r>
              <a:rPr lang="pt-PT" sz="1600" b="0"/>
              <a:t>0</a:t>
            </a:r>
            <a:endParaRPr lang="pt-PT" sz="2000" b="0"/>
          </a:p>
        </p:txBody>
      </p:sp>
      <p:sp>
        <p:nvSpPr>
          <p:cNvPr id="14410" name="Rectangle 73"/>
          <p:cNvSpPr>
            <a:spLocks noChangeArrowheads="1"/>
          </p:cNvSpPr>
          <p:nvPr/>
        </p:nvSpPr>
        <p:spPr bwMode="auto">
          <a:xfrm>
            <a:off x="1628775" y="4098925"/>
            <a:ext cx="89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11" name="Rectangle 74"/>
          <p:cNvSpPr>
            <a:spLocks noChangeArrowheads="1"/>
          </p:cNvSpPr>
          <p:nvPr/>
        </p:nvSpPr>
        <p:spPr bwMode="auto">
          <a:xfrm>
            <a:off x="1776413" y="4160838"/>
            <a:ext cx="677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26 a 30</a:t>
            </a:r>
            <a:endParaRPr lang="pt-PT" sz="2000" b="0"/>
          </a:p>
        </p:txBody>
      </p:sp>
      <p:sp>
        <p:nvSpPr>
          <p:cNvPr id="14412" name="Rectangle 75"/>
          <p:cNvSpPr>
            <a:spLocks noChangeArrowheads="1"/>
          </p:cNvSpPr>
          <p:nvPr/>
        </p:nvSpPr>
        <p:spPr bwMode="auto">
          <a:xfrm>
            <a:off x="3400425" y="4098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13" name="Rectangle 76"/>
          <p:cNvSpPr>
            <a:spLocks noChangeArrowheads="1"/>
          </p:cNvSpPr>
          <p:nvPr/>
        </p:nvSpPr>
        <p:spPr bwMode="auto">
          <a:xfrm>
            <a:off x="3673475" y="41608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a:t>
            </a:r>
            <a:endParaRPr lang="pt-PT" sz="2000" b="0"/>
          </a:p>
        </p:txBody>
      </p:sp>
      <p:sp>
        <p:nvSpPr>
          <p:cNvPr id="14414" name="Rectangle 77"/>
          <p:cNvSpPr>
            <a:spLocks noChangeArrowheads="1"/>
          </p:cNvSpPr>
          <p:nvPr/>
        </p:nvSpPr>
        <p:spPr bwMode="auto">
          <a:xfrm>
            <a:off x="5133975" y="4098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15" name="Rectangle 78"/>
          <p:cNvSpPr>
            <a:spLocks noChangeArrowheads="1"/>
          </p:cNvSpPr>
          <p:nvPr/>
        </p:nvSpPr>
        <p:spPr bwMode="auto">
          <a:xfrm>
            <a:off x="5356225" y="41608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2</a:t>
            </a:r>
            <a:r>
              <a:rPr lang="pt-PT" sz="1600" b="0"/>
              <a:t>0</a:t>
            </a:r>
            <a:endParaRPr lang="pt-PT" sz="2000" b="0"/>
          </a:p>
        </p:txBody>
      </p:sp>
      <p:sp>
        <p:nvSpPr>
          <p:cNvPr id="14416" name="Rectangle 79"/>
          <p:cNvSpPr>
            <a:spLocks noChangeArrowheads="1"/>
          </p:cNvSpPr>
          <p:nvPr/>
        </p:nvSpPr>
        <p:spPr bwMode="auto">
          <a:xfrm>
            <a:off x="6638925" y="4098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4417" name="Rectangle 80"/>
          <p:cNvSpPr>
            <a:spLocks noChangeArrowheads="1"/>
          </p:cNvSpPr>
          <p:nvPr/>
        </p:nvSpPr>
        <p:spPr bwMode="auto">
          <a:xfrm>
            <a:off x="6911975" y="41608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0</a:t>
            </a:r>
            <a:endParaRPr lang="pt-PT" sz="2000" b="0"/>
          </a:p>
        </p:txBody>
      </p:sp>
      <p:sp>
        <p:nvSpPr>
          <p:cNvPr id="14418" name="Rectangle 81"/>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48902"/>
                                        </p:tgtEl>
                                        <p:attrNameLst>
                                          <p:attrName>style.visibility</p:attrName>
                                        </p:attrNameLst>
                                      </p:cBhvr>
                                      <p:to>
                                        <p:strVal val="visible"/>
                                      </p:to>
                                    </p:set>
                                    <p:anim calcmode="lin" valueType="num">
                                      <p:cBhvr additive="base">
                                        <p:cTn id="7" dur="500" fill="hold"/>
                                        <p:tgtEl>
                                          <p:spTgt spid="848902"/>
                                        </p:tgtEl>
                                        <p:attrNameLst>
                                          <p:attrName>ppt_x</p:attrName>
                                        </p:attrNameLst>
                                      </p:cBhvr>
                                      <p:tavLst>
                                        <p:tav tm="0">
                                          <p:val>
                                            <p:strVal val="0-#ppt_w/2"/>
                                          </p:val>
                                        </p:tav>
                                        <p:tav tm="100000">
                                          <p:val>
                                            <p:strVal val="#ppt_x"/>
                                          </p:val>
                                        </p:tav>
                                      </p:tavLst>
                                    </p:anim>
                                    <p:anim calcmode="lin" valueType="num">
                                      <p:cBhvr additive="base">
                                        <p:cTn id="8" dur="500" fill="hold"/>
                                        <p:tgtEl>
                                          <p:spTgt spid="8489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848903"/>
                                        </p:tgtEl>
                                        <p:attrNameLst>
                                          <p:attrName>style.visibility</p:attrName>
                                        </p:attrNameLst>
                                      </p:cBhvr>
                                      <p:to>
                                        <p:strVal val="visible"/>
                                      </p:to>
                                    </p:set>
                                    <p:anim calcmode="lin" valueType="num">
                                      <p:cBhvr>
                                        <p:cTn id="13" dur="500" fill="hold"/>
                                        <p:tgtEl>
                                          <p:spTgt spid="848903"/>
                                        </p:tgtEl>
                                        <p:attrNameLst>
                                          <p:attrName>ppt_w</p:attrName>
                                        </p:attrNameLst>
                                      </p:cBhvr>
                                      <p:tavLst>
                                        <p:tav tm="0">
                                          <p:val>
                                            <p:fltVal val="0"/>
                                          </p:val>
                                        </p:tav>
                                        <p:tav tm="100000">
                                          <p:val>
                                            <p:strVal val="#ppt_w"/>
                                          </p:val>
                                        </p:tav>
                                      </p:tavLst>
                                    </p:anim>
                                    <p:anim calcmode="lin" valueType="num">
                                      <p:cBhvr>
                                        <p:cTn id="14" dur="500" fill="hold"/>
                                        <p:tgtEl>
                                          <p:spTgt spid="848903"/>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500"/>
                            </p:stCondLst>
                            <p:childTnLst>
                              <p:par>
                                <p:cTn id="16" presetID="17" presetClass="entr" presetSubtype="10" fill="hold" grpId="0" nodeType="afterEffect">
                                  <p:stCondLst>
                                    <p:cond delay="0"/>
                                  </p:stCondLst>
                                  <p:childTnLst>
                                    <p:set>
                                      <p:cBhvr>
                                        <p:cTn id="17" dur="1" fill="hold">
                                          <p:stCondLst>
                                            <p:cond delay="0"/>
                                          </p:stCondLst>
                                        </p:cTn>
                                        <p:tgtEl>
                                          <p:spTgt spid="848904"/>
                                        </p:tgtEl>
                                        <p:attrNameLst>
                                          <p:attrName>style.visibility</p:attrName>
                                        </p:attrNameLst>
                                      </p:cBhvr>
                                      <p:to>
                                        <p:strVal val="visible"/>
                                      </p:to>
                                    </p:set>
                                    <p:anim calcmode="lin" valueType="num">
                                      <p:cBhvr>
                                        <p:cTn id="18" dur="500" fill="hold"/>
                                        <p:tgtEl>
                                          <p:spTgt spid="848904"/>
                                        </p:tgtEl>
                                        <p:attrNameLst>
                                          <p:attrName>ppt_w</p:attrName>
                                        </p:attrNameLst>
                                      </p:cBhvr>
                                      <p:tavLst>
                                        <p:tav tm="0">
                                          <p:val>
                                            <p:fltVal val="0"/>
                                          </p:val>
                                        </p:tav>
                                        <p:tav tm="100000">
                                          <p:val>
                                            <p:strVal val="#ppt_w"/>
                                          </p:val>
                                        </p:tav>
                                      </p:tavLst>
                                    </p:anim>
                                    <p:anim calcmode="lin" valueType="num">
                                      <p:cBhvr>
                                        <p:cTn id="19" dur="500" fill="hold"/>
                                        <p:tgtEl>
                                          <p:spTgt spid="848904"/>
                                        </p:tgtEl>
                                        <p:attrNameLst>
                                          <p:attrName>ppt_h</p:attrName>
                                        </p:attrNameLst>
                                      </p:cBhvr>
                                      <p:tavLst>
                                        <p:tav tm="0">
                                          <p:val>
                                            <p:strVal val="#ppt_h"/>
                                          </p:val>
                                        </p:tav>
                                        <p:tav tm="100000">
                                          <p:val>
                                            <p:strVal val="#ppt_h"/>
                                          </p:val>
                                        </p:tav>
                                      </p:tavLst>
                                    </p:anim>
                                  </p:childTnLst>
                                </p:cTn>
                              </p:par>
                            </p:childTnLst>
                          </p:cTn>
                        </p:par>
                        <p:par>
                          <p:cTn id="20" fill="hold" nodeType="afterGroup">
                            <p:stCondLst>
                              <p:cond delay="1000"/>
                            </p:stCondLst>
                            <p:childTnLst>
                              <p:par>
                                <p:cTn id="21" presetID="17" presetClass="entr" presetSubtype="10" fill="hold" grpId="0" nodeType="afterEffect">
                                  <p:stCondLst>
                                    <p:cond delay="0"/>
                                  </p:stCondLst>
                                  <p:childTnLst>
                                    <p:set>
                                      <p:cBhvr>
                                        <p:cTn id="22" dur="1" fill="hold">
                                          <p:stCondLst>
                                            <p:cond delay="0"/>
                                          </p:stCondLst>
                                        </p:cTn>
                                        <p:tgtEl>
                                          <p:spTgt spid="848905"/>
                                        </p:tgtEl>
                                        <p:attrNameLst>
                                          <p:attrName>style.visibility</p:attrName>
                                        </p:attrNameLst>
                                      </p:cBhvr>
                                      <p:to>
                                        <p:strVal val="visible"/>
                                      </p:to>
                                    </p:set>
                                    <p:anim calcmode="lin" valueType="num">
                                      <p:cBhvr>
                                        <p:cTn id="23" dur="500" fill="hold"/>
                                        <p:tgtEl>
                                          <p:spTgt spid="848905"/>
                                        </p:tgtEl>
                                        <p:attrNameLst>
                                          <p:attrName>ppt_w</p:attrName>
                                        </p:attrNameLst>
                                      </p:cBhvr>
                                      <p:tavLst>
                                        <p:tav tm="0">
                                          <p:val>
                                            <p:fltVal val="0"/>
                                          </p:val>
                                        </p:tav>
                                        <p:tav tm="100000">
                                          <p:val>
                                            <p:strVal val="#ppt_w"/>
                                          </p:val>
                                        </p:tav>
                                      </p:tavLst>
                                    </p:anim>
                                    <p:anim calcmode="lin" valueType="num">
                                      <p:cBhvr>
                                        <p:cTn id="24" dur="500" fill="hold"/>
                                        <p:tgtEl>
                                          <p:spTgt spid="848905"/>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848906"/>
                                        </p:tgtEl>
                                        <p:attrNameLst>
                                          <p:attrName>style.visibility</p:attrName>
                                        </p:attrNameLst>
                                      </p:cBhvr>
                                      <p:to>
                                        <p:strVal val="visible"/>
                                      </p:to>
                                    </p:set>
                                    <p:anim calcmode="lin" valueType="num">
                                      <p:cBhvr>
                                        <p:cTn id="29" dur="500" fill="hold"/>
                                        <p:tgtEl>
                                          <p:spTgt spid="848906"/>
                                        </p:tgtEl>
                                        <p:attrNameLst>
                                          <p:attrName>ppt_w</p:attrName>
                                        </p:attrNameLst>
                                      </p:cBhvr>
                                      <p:tavLst>
                                        <p:tav tm="0">
                                          <p:val>
                                            <p:fltVal val="0"/>
                                          </p:val>
                                        </p:tav>
                                        <p:tav tm="100000">
                                          <p:val>
                                            <p:strVal val="#ppt_w"/>
                                          </p:val>
                                        </p:tav>
                                      </p:tavLst>
                                    </p:anim>
                                    <p:anim calcmode="lin" valueType="num">
                                      <p:cBhvr>
                                        <p:cTn id="30" dur="500" fill="hold"/>
                                        <p:tgtEl>
                                          <p:spTgt spid="848906"/>
                                        </p:tgtEl>
                                        <p:attrNameLst>
                                          <p:attrName>ppt_h</p:attrName>
                                        </p:attrNameLst>
                                      </p:cBhvr>
                                      <p:tavLst>
                                        <p:tav tm="0">
                                          <p:val>
                                            <p:fltVal val="0"/>
                                          </p:val>
                                        </p:tav>
                                        <p:tav tm="100000">
                                          <p:val>
                                            <p:strVal val="#ppt_h"/>
                                          </p:val>
                                        </p:tav>
                                      </p:tavLst>
                                    </p:anim>
                                  </p:childTnLst>
                                </p:cTn>
                              </p:par>
                            </p:childTnLst>
                          </p:cTn>
                        </p:par>
                        <p:par>
                          <p:cTn id="31" fill="hold" nodeType="afterGroup">
                            <p:stCondLst>
                              <p:cond delay="500"/>
                            </p:stCondLst>
                            <p:childTnLst>
                              <p:par>
                                <p:cTn id="32" presetID="1" presetClass="entr" presetSubtype="0" fill="hold" grpId="0" nodeType="afterEffect">
                                  <p:stCondLst>
                                    <p:cond delay="0"/>
                                  </p:stCondLst>
                                  <p:childTnLst>
                                    <p:set>
                                      <p:cBhvr>
                                        <p:cTn id="33" dur="1" fill="hold">
                                          <p:stCondLst>
                                            <p:cond delay="499"/>
                                          </p:stCondLst>
                                        </p:cTn>
                                        <p:tgtEl>
                                          <p:spTgt spid="8489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8902" grpId="0" autoUpdateAnimBg="0"/>
      <p:bldP spid="848903" grpId="0" autoUpdateAnimBg="0"/>
      <p:bldP spid="848904" grpId="0" animBg="1"/>
      <p:bldP spid="848905" grpId="0" autoUpdateAnimBg="0"/>
      <p:bldP spid="848906" grpId="0" autoUpdateAnimBg="0"/>
      <p:bldP spid="84890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 name="Espaço Reservado para Número de Slide 5"/>
          <p:cNvSpPr>
            <a:spLocks noGrp="1"/>
          </p:cNvSpPr>
          <p:nvPr>
            <p:ph type="sldNum" sz="quarter" idx="12"/>
          </p:nvPr>
        </p:nvSpPr>
        <p:spPr/>
        <p:txBody>
          <a:bodyPr/>
          <a:lstStyle/>
          <a:p>
            <a:pPr>
              <a:defRPr/>
            </a:pPr>
            <a:fld id="{F9D84615-A285-416F-B4D3-C9ED53298326}" type="slidenum">
              <a:rPr lang="pt-PT"/>
              <a:pPr>
                <a:defRPr/>
              </a:pPr>
              <a:t>14</a:t>
            </a:fld>
            <a:endParaRPr lang="pt-PT"/>
          </a:p>
        </p:txBody>
      </p:sp>
      <p:sp>
        <p:nvSpPr>
          <p:cNvPr id="15363" name="Line 2"/>
          <p:cNvSpPr>
            <a:spLocks noChangeShapeType="1"/>
          </p:cNvSpPr>
          <p:nvPr/>
        </p:nvSpPr>
        <p:spPr bwMode="auto">
          <a:xfrm>
            <a:off x="1155700" y="1562100"/>
            <a:ext cx="65817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5364" name="Line 3"/>
          <p:cNvSpPr>
            <a:spLocks noChangeShapeType="1"/>
          </p:cNvSpPr>
          <p:nvPr/>
        </p:nvSpPr>
        <p:spPr bwMode="auto">
          <a:xfrm>
            <a:off x="1136650" y="1847850"/>
            <a:ext cx="65817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5365" name="Line 4"/>
          <p:cNvSpPr>
            <a:spLocks noChangeShapeType="1"/>
          </p:cNvSpPr>
          <p:nvPr/>
        </p:nvSpPr>
        <p:spPr bwMode="auto">
          <a:xfrm>
            <a:off x="1155700" y="4438650"/>
            <a:ext cx="65817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5366" name="Rectangle 5"/>
          <p:cNvSpPr>
            <a:spLocks noChangeArrowheads="1"/>
          </p:cNvSpPr>
          <p:nvPr/>
        </p:nvSpPr>
        <p:spPr bwMode="auto">
          <a:xfrm>
            <a:off x="1362075" y="1565275"/>
            <a:ext cx="6540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67" name="Rectangle 6"/>
          <p:cNvSpPr>
            <a:spLocks noChangeArrowheads="1"/>
          </p:cNvSpPr>
          <p:nvPr/>
        </p:nvSpPr>
        <p:spPr bwMode="auto">
          <a:xfrm>
            <a:off x="1454150" y="1627188"/>
            <a:ext cx="1606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Período do mês   </a:t>
            </a:r>
            <a:endParaRPr lang="pt-PT" sz="2000" b="0"/>
          </a:p>
        </p:txBody>
      </p:sp>
      <p:sp>
        <p:nvSpPr>
          <p:cNvPr id="15368" name="Rectangle 7"/>
          <p:cNvSpPr>
            <a:spLocks noChangeArrowheads="1"/>
          </p:cNvSpPr>
          <p:nvPr/>
        </p:nvSpPr>
        <p:spPr bwMode="auto">
          <a:xfrm>
            <a:off x="2873375" y="1627188"/>
            <a:ext cx="114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5369" name="Rectangle 8"/>
          <p:cNvSpPr>
            <a:spLocks noChangeArrowheads="1"/>
          </p:cNvSpPr>
          <p:nvPr/>
        </p:nvSpPr>
        <p:spPr bwMode="auto">
          <a:xfrm>
            <a:off x="2974975" y="1627188"/>
            <a:ext cx="16049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Número de dias </a:t>
            </a:r>
            <a:endParaRPr lang="pt-PT" sz="2000" b="0"/>
          </a:p>
        </p:txBody>
      </p:sp>
      <p:sp>
        <p:nvSpPr>
          <p:cNvPr id="15370" name="Rectangle 9"/>
          <p:cNvSpPr>
            <a:spLocks noChangeArrowheads="1"/>
          </p:cNvSpPr>
          <p:nvPr/>
        </p:nvSpPr>
        <p:spPr bwMode="auto">
          <a:xfrm>
            <a:off x="4416425" y="1627188"/>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5371" name="Rectangle 10"/>
          <p:cNvSpPr>
            <a:spLocks noChangeArrowheads="1"/>
          </p:cNvSpPr>
          <p:nvPr/>
        </p:nvSpPr>
        <p:spPr bwMode="auto">
          <a:xfrm>
            <a:off x="4467225" y="1627188"/>
            <a:ext cx="114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5372" name="Rectangle 11"/>
          <p:cNvSpPr>
            <a:spLocks noChangeArrowheads="1"/>
          </p:cNvSpPr>
          <p:nvPr/>
        </p:nvSpPr>
        <p:spPr bwMode="auto">
          <a:xfrm>
            <a:off x="4568825" y="1627188"/>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5373" name="Rectangle 12"/>
          <p:cNvSpPr>
            <a:spLocks noChangeArrowheads="1"/>
          </p:cNvSpPr>
          <p:nvPr/>
        </p:nvSpPr>
        <p:spPr bwMode="auto">
          <a:xfrm>
            <a:off x="4619625" y="1627188"/>
            <a:ext cx="1808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Desembolso (R$)  </a:t>
            </a:r>
            <a:endParaRPr lang="pt-PT" sz="2000" b="0"/>
          </a:p>
        </p:txBody>
      </p:sp>
      <p:sp>
        <p:nvSpPr>
          <p:cNvPr id="15374" name="Rectangle 13"/>
          <p:cNvSpPr>
            <a:spLocks noChangeArrowheads="1"/>
          </p:cNvSpPr>
          <p:nvPr/>
        </p:nvSpPr>
        <p:spPr bwMode="auto">
          <a:xfrm>
            <a:off x="6253163" y="1627188"/>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a:t>
            </a:r>
            <a:endParaRPr lang="pt-PT" sz="2000" b="0"/>
          </a:p>
        </p:txBody>
      </p:sp>
      <p:sp>
        <p:nvSpPr>
          <p:cNvPr id="15375" name="Rectangle 14"/>
          <p:cNvSpPr>
            <a:spLocks noChangeArrowheads="1"/>
          </p:cNvSpPr>
          <p:nvPr/>
        </p:nvSpPr>
        <p:spPr bwMode="auto">
          <a:xfrm>
            <a:off x="6303963" y="1627188"/>
            <a:ext cx="1401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    Encaixe (R$)</a:t>
            </a:r>
            <a:endParaRPr lang="pt-PT" sz="2000" b="0"/>
          </a:p>
        </p:txBody>
      </p:sp>
      <p:sp>
        <p:nvSpPr>
          <p:cNvPr id="15376" name="Rectangle 15"/>
          <p:cNvSpPr>
            <a:spLocks noChangeArrowheads="1"/>
          </p:cNvSpPr>
          <p:nvPr/>
        </p:nvSpPr>
        <p:spPr bwMode="auto">
          <a:xfrm>
            <a:off x="1743075" y="1889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77" name="Rectangle 16"/>
          <p:cNvSpPr>
            <a:spLocks noChangeArrowheads="1"/>
          </p:cNvSpPr>
          <p:nvPr/>
        </p:nvSpPr>
        <p:spPr bwMode="auto">
          <a:xfrm>
            <a:off x="1868488" y="1951038"/>
            <a:ext cx="4524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 a 2</a:t>
            </a:r>
            <a:endParaRPr lang="pt-PT" sz="2000" b="0"/>
          </a:p>
        </p:txBody>
      </p:sp>
      <p:sp>
        <p:nvSpPr>
          <p:cNvPr id="15378" name="Rectangle 17"/>
          <p:cNvSpPr>
            <a:spLocks noChangeArrowheads="1"/>
          </p:cNvSpPr>
          <p:nvPr/>
        </p:nvSpPr>
        <p:spPr bwMode="auto">
          <a:xfrm>
            <a:off x="3400425" y="1889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79" name="Rectangle 18"/>
          <p:cNvSpPr>
            <a:spLocks noChangeArrowheads="1"/>
          </p:cNvSpPr>
          <p:nvPr/>
        </p:nvSpPr>
        <p:spPr bwMode="auto">
          <a:xfrm>
            <a:off x="3673475" y="19510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a:t>
            </a:r>
            <a:endParaRPr lang="pt-PT" sz="2000" b="0"/>
          </a:p>
        </p:txBody>
      </p:sp>
      <p:sp>
        <p:nvSpPr>
          <p:cNvPr id="15380" name="Rectangle 19"/>
          <p:cNvSpPr>
            <a:spLocks noChangeArrowheads="1"/>
          </p:cNvSpPr>
          <p:nvPr/>
        </p:nvSpPr>
        <p:spPr bwMode="auto">
          <a:xfrm>
            <a:off x="5133975" y="1889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81" name="Rectangle 20"/>
          <p:cNvSpPr>
            <a:spLocks noChangeArrowheads="1"/>
          </p:cNvSpPr>
          <p:nvPr/>
        </p:nvSpPr>
        <p:spPr bwMode="auto">
          <a:xfrm>
            <a:off x="5407025" y="19510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0</a:t>
            </a:r>
            <a:endParaRPr lang="pt-PT" sz="2000" b="0"/>
          </a:p>
        </p:txBody>
      </p:sp>
      <p:sp>
        <p:nvSpPr>
          <p:cNvPr id="15382" name="Rectangle 21"/>
          <p:cNvSpPr>
            <a:spLocks noChangeArrowheads="1"/>
          </p:cNvSpPr>
          <p:nvPr/>
        </p:nvSpPr>
        <p:spPr bwMode="auto">
          <a:xfrm>
            <a:off x="6638925" y="1889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83" name="Rectangle 22"/>
          <p:cNvSpPr>
            <a:spLocks noChangeArrowheads="1"/>
          </p:cNvSpPr>
          <p:nvPr/>
        </p:nvSpPr>
        <p:spPr bwMode="auto">
          <a:xfrm>
            <a:off x="6810375" y="195103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300</a:t>
            </a:r>
            <a:endParaRPr lang="pt-PT" sz="2000" b="0"/>
          </a:p>
        </p:txBody>
      </p:sp>
      <p:sp>
        <p:nvSpPr>
          <p:cNvPr id="15384" name="Rectangle 23"/>
          <p:cNvSpPr>
            <a:spLocks noChangeArrowheads="1"/>
          </p:cNvSpPr>
          <p:nvPr/>
        </p:nvSpPr>
        <p:spPr bwMode="auto">
          <a:xfrm>
            <a:off x="1743075" y="2270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85" name="Rectangle 24"/>
          <p:cNvSpPr>
            <a:spLocks noChangeArrowheads="1"/>
          </p:cNvSpPr>
          <p:nvPr/>
        </p:nvSpPr>
        <p:spPr bwMode="auto">
          <a:xfrm>
            <a:off x="1868488" y="2332038"/>
            <a:ext cx="4524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 a 6</a:t>
            </a:r>
            <a:endParaRPr lang="pt-PT" sz="2000" b="0"/>
          </a:p>
        </p:txBody>
      </p:sp>
      <p:sp>
        <p:nvSpPr>
          <p:cNvPr id="15386" name="Rectangle 25"/>
          <p:cNvSpPr>
            <a:spLocks noChangeArrowheads="1"/>
          </p:cNvSpPr>
          <p:nvPr/>
        </p:nvSpPr>
        <p:spPr bwMode="auto">
          <a:xfrm>
            <a:off x="3400425" y="2270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87" name="Rectangle 26"/>
          <p:cNvSpPr>
            <a:spLocks noChangeArrowheads="1"/>
          </p:cNvSpPr>
          <p:nvPr/>
        </p:nvSpPr>
        <p:spPr bwMode="auto">
          <a:xfrm>
            <a:off x="3673475" y="23320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4</a:t>
            </a:r>
            <a:endParaRPr lang="pt-PT" sz="2000" b="0"/>
          </a:p>
        </p:txBody>
      </p:sp>
      <p:sp>
        <p:nvSpPr>
          <p:cNvPr id="15388" name="Rectangle 27"/>
          <p:cNvSpPr>
            <a:spLocks noChangeArrowheads="1"/>
          </p:cNvSpPr>
          <p:nvPr/>
        </p:nvSpPr>
        <p:spPr bwMode="auto">
          <a:xfrm>
            <a:off x="5133975" y="2270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89" name="Rectangle 28"/>
          <p:cNvSpPr>
            <a:spLocks noChangeArrowheads="1"/>
          </p:cNvSpPr>
          <p:nvPr/>
        </p:nvSpPr>
        <p:spPr bwMode="auto">
          <a:xfrm>
            <a:off x="5356225" y="23320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20</a:t>
            </a:r>
            <a:endParaRPr lang="pt-PT" sz="2000" b="0"/>
          </a:p>
        </p:txBody>
      </p:sp>
      <p:sp>
        <p:nvSpPr>
          <p:cNvPr id="15390" name="Rectangle 29"/>
          <p:cNvSpPr>
            <a:spLocks noChangeArrowheads="1"/>
          </p:cNvSpPr>
          <p:nvPr/>
        </p:nvSpPr>
        <p:spPr bwMode="auto">
          <a:xfrm>
            <a:off x="6657975" y="2270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91" name="Rectangle 30"/>
          <p:cNvSpPr>
            <a:spLocks noChangeArrowheads="1"/>
          </p:cNvSpPr>
          <p:nvPr/>
        </p:nvSpPr>
        <p:spPr bwMode="auto">
          <a:xfrm>
            <a:off x="6829425" y="233203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280</a:t>
            </a:r>
            <a:endParaRPr lang="pt-PT" sz="2000" b="0"/>
          </a:p>
        </p:txBody>
      </p:sp>
      <p:sp>
        <p:nvSpPr>
          <p:cNvPr id="15392" name="Rectangle 31"/>
          <p:cNvSpPr>
            <a:spLocks noChangeArrowheads="1"/>
          </p:cNvSpPr>
          <p:nvPr/>
        </p:nvSpPr>
        <p:spPr bwMode="auto">
          <a:xfrm>
            <a:off x="1743075" y="263207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93" name="Rectangle 32"/>
          <p:cNvSpPr>
            <a:spLocks noChangeArrowheads="1"/>
          </p:cNvSpPr>
          <p:nvPr/>
        </p:nvSpPr>
        <p:spPr bwMode="auto">
          <a:xfrm>
            <a:off x="1868488" y="2693988"/>
            <a:ext cx="4524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7 a 9</a:t>
            </a:r>
            <a:endParaRPr lang="pt-PT" sz="2000" b="0"/>
          </a:p>
        </p:txBody>
      </p:sp>
      <p:sp>
        <p:nvSpPr>
          <p:cNvPr id="15394" name="Rectangle 33"/>
          <p:cNvSpPr>
            <a:spLocks noChangeArrowheads="1"/>
          </p:cNvSpPr>
          <p:nvPr/>
        </p:nvSpPr>
        <p:spPr bwMode="auto">
          <a:xfrm>
            <a:off x="3400425" y="263207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95" name="Rectangle 34"/>
          <p:cNvSpPr>
            <a:spLocks noChangeArrowheads="1"/>
          </p:cNvSpPr>
          <p:nvPr/>
        </p:nvSpPr>
        <p:spPr bwMode="auto">
          <a:xfrm>
            <a:off x="3673475" y="269398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a:t>
            </a:r>
            <a:endParaRPr lang="pt-PT" sz="2000" b="0"/>
          </a:p>
        </p:txBody>
      </p:sp>
      <p:sp>
        <p:nvSpPr>
          <p:cNvPr id="15396" name="Rectangle 35"/>
          <p:cNvSpPr>
            <a:spLocks noChangeArrowheads="1"/>
          </p:cNvSpPr>
          <p:nvPr/>
        </p:nvSpPr>
        <p:spPr bwMode="auto">
          <a:xfrm>
            <a:off x="5133975" y="263207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97" name="Rectangle 36"/>
          <p:cNvSpPr>
            <a:spLocks noChangeArrowheads="1"/>
          </p:cNvSpPr>
          <p:nvPr/>
        </p:nvSpPr>
        <p:spPr bwMode="auto">
          <a:xfrm>
            <a:off x="5356225" y="269398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50</a:t>
            </a:r>
            <a:endParaRPr lang="pt-PT" sz="2000" b="0"/>
          </a:p>
        </p:txBody>
      </p:sp>
      <p:sp>
        <p:nvSpPr>
          <p:cNvPr id="15398" name="Rectangle 37"/>
          <p:cNvSpPr>
            <a:spLocks noChangeArrowheads="1"/>
          </p:cNvSpPr>
          <p:nvPr/>
        </p:nvSpPr>
        <p:spPr bwMode="auto">
          <a:xfrm>
            <a:off x="6657975" y="263207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399" name="Rectangle 38"/>
          <p:cNvSpPr>
            <a:spLocks noChangeArrowheads="1"/>
          </p:cNvSpPr>
          <p:nvPr/>
        </p:nvSpPr>
        <p:spPr bwMode="auto">
          <a:xfrm>
            <a:off x="6829425" y="269398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230</a:t>
            </a:r>
            <a:endParaRPr lang="pt-PT" sz="2000" b="0"/>
          </a:p>
        </p:txBody>
      </p:sp>
      <p:sp>
        <p:nvSpPr>
          <p:cNvPr id="15400" name="Rectangle 39"/>
          <p:cNvSpPr>
            <a:spLocks noChangeArrowheads="1"/>
          </p:cNvSpPr>
          <p:nvPr/>
        </p:nvSpPr>
        <p:spPr bwMode="auto">
          <a:xfrm>
            <a:off x="1628775" y="3032125"/>
            <a:ext cx="89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01" name="Rectangle 40"/>
          <p:cNvSpPr>
            <a:spLocks noChangeArrowheads="1"/>
          </p:cNvSpPr>
          <p:nvPr/>
        </p:nvSpPr>
        <p:spPr bwMode="auto">
          <a:xfrm>
            <a:off x="1776413" y="3094038"/>
            <a:ext cx="677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10 a 15</a:t>
            </a:r>
            <a:endParaRPr lang="pt-PT" sz="2000" b="0"/>
          </a:p>
        </p:txBody>
      </p:sp>
      <p:sp>
        <p:nvSpPr>
          <p:cNvPr id="15402" name="Rectangle 41"/>
          <p:cNvSpPr>
            <a:spLocks noChangeArrowheads="1"/>
          </p:cNvSpPr>
          <p:nvPr/>
        </p:nvSpPr>
        <p:spPr bwMode="auto">
          <a:xfrm>
            <a:off x="3400425" y="3032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03" name="Rectangle 42"/>
          <p:cNvSpPr>
            <a:spLocks noChangeArrowheads="1"/>
          </p:cNvSpPr>
          <p:nvPr/>
        </p:nvSpPr>
        <p:spPr bwMode="auto">
          <a:xfrm>
            <a:off x="3673475" y="30940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6</a:t>
            </a:r>
            <a:endParaRPr lang="pt-PT" sz="2000" b="0"/>
          </a:p>
        </p:txBody>
      </p:sp>
      <p:sp>
        <p:nvSpPr>
          <p:cNvPr id="15404" name="Rectangle 43"/>
          <p:cNvSpPr>
            <a:spLocks noChangeArrowheads="1"/>
          </p:cNvSpPr>
          <p:nvPr/>
        </p:nvSpPr>
        <p:spPr bwMode="auto">
          <a:xfrm>
            <a:off x="5153025" y="3032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05" name="Rectangle 44"/>
          <p:cNvSpPr>
            <a:spLocks noChangeArrowheads="1"/>
          </p:cNvSpPr>
          <p:nvPr/>
        </p:nvSpPr>
        <p:spPr bwMode="auto">
          <a:xfrm>
            <a:off x="5324475" y="309403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100</a:t>
            </a:r>
            <a:endParaRPr lang="pt-PT" sz="2000" b="0"/>
          </a:p>
        </p:txBody>
      </p:sp>
      <p:sp>
        <p:nvSpPr>
          <p:cNvPr id="15406" name="Rectangle 45"/>
          <p:cNvSpPr>
            <a:spLocks noChangeArrowheads="1"/>
          </p:cNvSpPr>
          <p:nvPr/>
        </p:nvSpPr>
        <p:spPr bwMode="auto">
          <a:xfrm>
            <a:off x="6657975" y="30321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07" name="Rectangle 46"/>
          <p:cNvSpPr>
            <a:spLocks noChangeArrowheads="1"/>
          </p:cNvSpPr>
          <p:nvPr/>
        </p:nvSpPr>
        <p:spPr bwMode="auto">
          <a:xfrm>
            <a:off x="6829425" y="309403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130</a:t>
            </a:r>
            <a:endParaRPr lang="pt-PT" sz="2000" b="0"/>
          </a:p>
        </p:txBody>
      </p:sp>
      <p:sp>
        <p:nvSpPr>
          <p:cNvPr id="15408" name="Rectangle 47"/>
          <p:cNvSpPr>
            <a:spLocks noChangeArrowheads="1"/>
          </p:cNvSpPr>
          <p:nvPr/>
        </p:nvSpPr>
        <p:spPr bwMode="auto">
          <a:xfrm>
            <a:off x="1609725" y="3375025"/>
            <a:ext cx="935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09" name="Rectangle 48"/>
          <p:cNvSpPr>
            <a:spLocks noChangeArrowheads="1"/>
          </p:cNvSpPr>
          <p:nvPr/>
        </p:nvSpPr>
        <p:spPr bwMode="auto">
          <a:xfrm>
            <a:off x="1776413" y="3436938"/>
            <a:ext cx="677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16 a 22</a:t>
            </a:r>
            <a:endParaRPr lang="pt-PT" sz="2000" b="0"/>
          </a:p>
        </p:txBody>
      </p:sp>
      <p:sp>
        <p:nvSpPr>
          <p:cNvPr id="15410" name="Rectangle 49"/>
          <p:cNvSpPr>
            <a:spLocks noChangeArrowheads="1"/>
          </p:cNvSpPr>
          <p:nvPr/>
        </p:nvSpPr>
        <p:spPr bwMode="auto">
          <a:xfrm>
            <a:off x="3400425" y="33750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11" name="Rectangle 50"/>
          <p:cNvSpPr>
            <a:spLocks noChangeArrowheads="1"/>
          </p:cNvSpPr>
          <p:nvPr/>
        </p:nvSpPr>
        <p:spPr bwMode="auto">
          <a:xfrm>
            <a:off x="3673475" y="34369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7</a:t>
            </a:r>
            <a:endParaRPr lang="pt-PT" sz="2000" b="0"/>
          </a:p>
        </p:txBody>
      </p:sp>
      <p:sp>
        <p:nvSpPr>
          <p:cNvPr id="15412" name="Rectangle 51"/>
          <p:cNvSpPr>
            <a:spLocks noChangeArrowheads="1"/>
          </p:cNvSpPr>
          <p:nvPr/>
        </p:nvSpPr>
        <p:spPr bwMode="auto">
          <a:xfrm>
            <a:off x="5153025" y="33750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13" name="Rectangle 52"/>
          <p:cNvSpPr>
            <a:spLocks noChangeArrowheads="1"/>
          </p:cNvSpPr>
          <p:nvPr/>
        </p:nvSpPr>
        <p:spPr bwMode="auto">
          <a:xfrm>
            <a:off x="5375275" y="34369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80</a:t>
            </a:r>
            <a:endParaRPr lang="pt-PT" sz="2000" b="0"/>
          </a:p>
        </p:txBody>
      </p:sp>
      <p:sp>
        <p:nvSpPr>
          <p:cNvPr id="15414" name="Rectangle 53"/>
          <p:cNvSpPr>
            <a:spLocks noChangeArrowheads="1"/>
          </p:cNvSpPr>
          <p:nvPr/>
        </p:nvSpPr>
        <p:spPr bwMode="auto">
          <a:xfrm>
            <a:off x="6638925" y="33750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15" name="Rectangle 54"/>
          <p:cNvSpPr>
            <a:spLocks noChangeArrowheads="1"/>
          </p:cNvSpPr>
          <p:nvPr/>
        </p:nvSpPr>
        <p:spPr bwMode="auto">
          <a:xfrm>
            <a:off x="6861175" y="34369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50</a:t>
            </a:r>
            <a:endParaRPr lang="pt-PT" sz="2000" b="0"/>
          </a:p>
        </p:txBody>
      </p:sp>
      <p:sp>
        <p:nvSpPr>
          <p:cNvPr id="15416" name="Rectangle 55"/>
          <p:cNvSpPr>
            <a:spLocks noChangeArrowheads="1"/>
          </p:cNvSpPr>
          <p:nvPr/>
        </p:nvSpPr>
        <p:spPr bwMode="auto">
          <a:xfrm>
            <a:off x="1609725" y="3717925"/>
            <a:ext cx="935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17" name="Rectangle 56"/>
          <p:cNvSpPr>
            <a:spLocks noChangeArrowheads="1"/>
          </p:cNvSpPr>
          <p:nvPr/>
        </p:nvSpPr>
        <p:spPr bwMode="auto">
          <a:xfrm>
            <a:off x="1776413" y="3779838"/>
            <a:ext cx="677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23 a 25</a:t>
            </a:r>
            <a:endParaRPr lang="pt-PT" sz="2000" b="0"/>
          </a:p>
        </p:txBody>
      </p:sp>
      <p:sp>
        <p:nvSpPr>
          <p:cNvPr id="15418" name="Rectangle 57"/>
          <p:cNvSpPr>
            <a:spLocks noChangeArrowheads="1"/>
          </p:cNvSpPr>
          <p:nvPr/>
        </p:nvSpPr>
        <p:spPr bwMode="auto">
          <a:xfrm>
            <a:off x="3400425" y="3717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19" name="Rectangle 58"/>
          <p:cNvSpPr>
            <a:spLocks noChangeArrowheads="1"/>
          </p:cNvSpPr>
          <p:nvPr/>
        </p:nvSpPr>
        <p:spPr bwMode="auto">
          <a:xfrm>
            <a:off x="3673475" y="37798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3</a:t>
            </a:r>
            <a:endParaRPr lang="pt-PT" sz="2000" b="0"/>
          </a:p>
        </p:txBody>
      </p:sp>
      <p:sp>
        <p:nvSpPr>
          <p:cNvPr id="15420" name="Rectangle 59"/>
          <p:cNvSpPr>
            <a:spLocks noChangeArrowheads="1"/>
          </p:cNvSpPr>
          <p:nvPr/>
        </p:nvSpPr>
        <p:spPr bwMode="auto">
          <a:xfrm>
            <a:off x="5133975" y="3717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21" name="Rectangle 60"/>
          <p:cNvSpPr>
            <a:spLocks noChangeArrowheads="1"/>
          </p:cNvSpPr>
          <p:nvPr/>
        </p:nvSpPr>
        <p:spPr bwMode="auto">
          <a:xfrm>
            <a:off x="5356225" y="37798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3</a:t>
            </a:r>
            <a:r>
              <a:rPr lang="pt-PT" sz="1600" b="0"/>
              <a:t>0</a:t>
            </a:r>
            <a:endParaRPr lang="pt-PT" sz="2000" b="0"/>
          </a:p>
        </p:txBody>
      </p:sp>
      <p:sp>
        <p:nvSpPr>
          <p:cNvPr id="15422" name="Rectangle 61"/>
          <p:cNvSpPr>
            <a:spLocks noChangeArrowheads="1"/>
          </p:cNvSpPr>
          <p:nvPr/>
        </p:nvSpPr>
        <p:spPr bwMode="auto">
          <a:xfrm>
            <a:off x="6638925" y="3717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23" name="Rectangle 62"/>
          <p:cNvSpPr>
            <a:spLocks noChangeArrowheads="1"/>
          </p:cNvSpPr>
          <p:nvPr/>
        </p:nvSpPr>
        <p:spPr bwMode="auto">
          <a:xfrm>
            <a:off x="6861175" y="37798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2</a:t>
            </a:r>
            <a:r>
              <a:rPr lang="pt-PT" sz="1600" b="0"/>
              <a:t>0</a:t>
            </a:r>
            <a:endParaRPr lang="pt-PT" sz="2000" b="0"/>
          </a:p>
        </p:txBody>
      </p:sp>
      <p:sp>
        <p:nvSpPr>
          <p:cNvPr id="15424" name="Rectangle 63"/>
          <p:cNvSpPr>
            <a:spLocks noChangeArrowheads="1"/>
          </p:cNvSpPr>
          <p:nvPr/>
        </p:nvSpPr>
        <p:spPr bwMode="auto">
          <a:xfrm>
            <a:off x="1628775" y="4098925"/>
            <a:ext cx="89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25" name="Rectangle 64"/>
          <p:cNvSpPr>
            <a:spLocks noChangeArrowheads="1"/>
          </p:cNvSpPr>
          <p:nvPr/>
        </p:nvSpPr>
        <p:spPr bwMode="auto">
          <a:xfrm>
            <a:off x="1776413" y="4160838"/>
            <a:ext cx="677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26 a 30</a:t>
            </a:r>
            <a:endParaRPr lang="pt-PT" sz="2000" b="0"/>
          </a:p>
        </p:txBody>
      </p:sp>
      <p:sp>
        <p:nvSpPr>
          <p:cNvPr id="15426" name="Rectangle 65"/>
          <p:cNvSpPr>
            <a:spLocks noChangeArrowheads="1"/>
          </p:cNvSpPr>
          <p:nvPr/>
        </p:nvSpPr>
        <p:spPr bwMode="auto">
          <a:xfrm>
            <a:off x="3400425" y="4098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27" name="Rectangle 66"/>
          <p:cNvSpPr>
            <a:spLocks noChangeArrowheads="1"/>
          </p:cNvSpPr>
          <p:nvPr/>
        </p:nvSpPr>
        <p:spPr bwMode="auto">
          <a:xfrm>
            <a:off x="3673475" y="41608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5</a:t>
            </a:r>
            <a:endParaRPr lang="pt-PT" sz="2000" b="0"/>
          </a:p>
        </p:txBody>
      </p:sp>
      <p:sp>
        <p:nvSpPr>
          <p:cNvPr id="15428" name="Rectangle 67"/>
          <p:cNvSpPr>
            <a:spLocks noChangeArrowheads="1"/>
          </p:cNvSpPr>
          <p:nvPr/>
        </p:nvSpPr>
        <p:spPr bwMode="auto">
          <a:xfrm>
            <a:off x="5133975" y="4098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29" name="Rectangle 68"/>
          <p:cNvSpPr>
            <a:spLocks noChangeArrowheads="1"/>
          </p:cNvSpPr>
          <p:nvPr/>
        </p:nvSpPr>
        <p:spPr bwMode="auto">
          <a:xfrm>
            <a:off x="5356225" y="416083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600" b="0"/>
              <a:t>2</a:t>
            </a:r>
            <a:r>
              <a:rPr lang="pt-PT" sz="1600" b="0"/>
              <a:t>0</a:t>
            </a:r>
            <a:endParaRPr lang="pt-PT" sz="2000" b="0"/>
          </a:p>
        </p:txBody>
      </p:sp>
      <p:sp>
        <p:nvSpPr>
          <p:cNvPr id="15430" name="Rectangle 69"/>
          <p:cNvSpPr>
            <a:spLocks noChangeArrowheads="1"/>
          </p:cNvSpPr>
          <p:nvPr/>
        </p:nvSpPr>
        <p:spPr bwMode="auto">
          <a:xfrm>
            <a:off x="6638925" y="4098925"/>
            <a:ext cx="649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431" name="Rectangle 70"/>
          <p:cNvSpPr>
            <a:spLocks noChangeArrowheads="1"/>
          </p:cNvSpPr>
          <p:nvPr/>
        </p:nvSpPr>
        <p:spPr bwMode="auto">
          <a:xfrm>
            <a:off x="6911975" y="416083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600" b="0"/>
              <a:t>0</a:t>
            </a:r>
            <a:endParaRPr lang="pt-PT" sz="2000" b="0"/>
          </a:p>
        </p:txBody>
      </p:sp>
      <p:sp>
        <p:nvSpPr>
          <p:cNvPr id="15432" name="Rectangle 71"/>
          <p:cNvSpPr>
            <a:spLocks noChangeArrowheads="1"/>
          </p:cNvSpPr>
          <p:nvPr/>
        </p:nvSpPr>
        <p:spPr bwMode="auto">
          <a:xfrm>
            <a:off x="3403600" y="4486275"/>
            <a:ext cx="2417763"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rPr>
              <a:t>EM</a:t>
            </a:r>
            <a:r>
              <a:rPr lang="pt-BR" sz="2400" b="0" baseline="-25000">
                <a:solidFill>
                  <a:srgbClr val="FFFFFF"/>
                </a:solidFill>
              </a:rPr>
              <a:t>i</a:t>
            </a:r>
            <a:r>
              <a:rPr lang="pt-BR" sz="2400" b="0">
                <a:solidFill>
                  <a:srgbClr val="FFFFFF"/>
                </a:solidFill>
              </a:rPr>
              <a:t>  =  120</a:t>
            </a:r>
          </a:p>
        </p:txBody>
      </p:sp>
      <p:sp>
        <p:nvSpPr>
          <p:cNvPr id="15433" name="Rectangle 72"/>
          <p:cNvSpPr>
            <a:spLocks noChangeArrowheads="1"/>
          </p:cNvSpPr>
          <p:nvPr/>
        </p:nvSpPr>
        <p:spPr bwMode="auto">
          <a:xfrm>
            <a:off x="3624263" y="4529138"/>
            <a:ext cx="1876425" cy="4318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9993" name="Rectangle 73"/>
          <p:cNvSpPr>
            <a:spLocks noGrp="1" noChangeArrowheads="1"/>
          </p:cNvSpPr>
          <p:nvPr>
            <p:ph type="body" idx="1"/>
          </p:nvPr>
        </p:nvSpPr>
        <p:spPr>
          <a:xfrm>
            <a:off x="781050" y="5005388"/>
            <a:ext cx="7556500" cy="679450"/>
          </a:xfrm>
          <a:noFill/>
        </p:spPr>
        <p:txBody>
          <a:bodyPr/>
          <a:lstStyle/>
          <a:p>
            <a:pPr algn="ctr" eaLnBrk="1" hangingPunct="1">
              <a:buFontTx/>
              <a:buNone/>
            </a:pPr>
            <a:r>
              <a:rPr lang="pt-BR" sz="2400" smtClean="0">
                <a:latin typeface="Arial" charset="0"/>
              </a:rPr>
              <a:t>k</a:t>
            </a:r>
            <a:r>
              <a:rPr lang="pt-BR" sz="2400" baseline="-25000" smtClean="0">
                <a:latin typeface="Arial" charset="0"/>
              </a:rPr>
              <a:t>i</a:t>
            </a:r>
            <a:r>
              <a:rPr lang="pt-BR" sz="2400" smtClean="0">
                <a:latin typeface="Arial" charset="0"/>
              </a:rPr>
              <a:t> = proporção do encaixe médio do agente econômico </a:t>
            </a:r>
            <a:r>
              <a:rPr lang="pt-BR" sz="2400" b="1" i="1" smtClean="0">
                <a:latin typeface="Arial" charset="0"/>
              </a:rPr>
              <a:t>i</a:t>
            </a:r>
            <a:r>
              <a:rPr lang="pt-BR" sz="2400" smtClean="0">
                <a:latin typeface="Arial" charset="0"/>
              </a:rPr>
              <a:t> sobre o recebimento inicial</a:t>
            </a:r>
          </a:p>
        </p:txBody>
      </p:sp>
      <p:sp>
        <p:nvSpPr>
          <p:cNvPr id="849994" name="Rectangle 74"/>
          <p:cNvSpPr>
            <a:spLocks noChangeArrowheads="1"/>
          </p:cNvSpPr>
          <p:nvPr/>
        </p:nvSpPr>
        <p:spPr bwMode="auto">
          <a:xfrm>
            <a:off x="2697163" y="6097588"/>
            <a:ext cx="1169987"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rPr>
              <a:t>k</a:t>
            </a:r>
            <a:r>
              <a:rPr lang="pt-BR" sz="2400" b="0" baseline="-25000">
                <a:solidFill>
                  <a:srgbClr val="FFFFFF"/>
                </a:solidFill>
              </a:rPr>
              <a:t>i</a:t>
            </a:r>
            <a:r>
              <a:rPr lang="pt-BR" sz="2400" b="0">
                <a:solidFill>
                  <a:srgbClr val="FFFFFF"/>
                </a:solidFill>
              </a:rPr>
              <a:t> =</a:t>
            </a:r>
          </a:p>
        </p:txBody>
      </p:sp>
      <p:sp>
        <p:nvSpPr>
          <p:cNvPr id="849995" name="Rectangle 75"/>
          <p:cNvSpPr>
            <a:spLocks noChangeArrowheads="1"/>
          </p:cNvSpPr>
          <p:nvPr/>
        </p:nvSpPr>
        <p:spPr bwMode="auto">
          <a:xfrm>
            <a:off x="3570288" y="5903913"/>
            <a:ext cx="712787"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rPr>
              <a:t>EM</a:t>
            </a:r>
            <a:r>
              <a:rPr lang="pt-BR" sz="2400" b="0" baseline="-25000">
                <a:solidFill>
                  <a:srgbClr val="FFFFFF"/>
                </a:solidFill>
              </a:rPr>
              <a:t>i</a:t>
            </a:r>
          </a:p>
        </p:txBody>
      </p:sp>
      <p:sp>
        <p:nvSpPr>
          <p:cNvPr id="849996" name="Rectangle 76"/>
          <p:cNvSpPr>
            <a:spLocks noChangeArrowheads="1"/>
          </p:cNvSpPr>
          <p:nvPr/>
        </p:nvSpPr>
        <p:spPr bwMode="auto">
          <a:xfrm>
            <a:off x="3616325" y="6318250"/>
            <a:ext cx="5524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rPr>
              <a:t>Y</a:t>
            </a:r>
            <a:r>
              <a:rPr lang="pt-BR" sz="2400" b="0" baseline="-25000">
                <a:solidFill>
                  <a:srgbClr val="FFFFFF"/>
                </a:solidFill>
              </a:rPr>
              <a:t>i</a:t>
            </a:r>
          </a:p>
        </p:txBody>
      </p:sp>
      <p:sp>
        <p:nvSpPr>
          <p:cNvPr id="849997" name="Line 77"/>
          <p:cNvSpPr>
            <a:spLocks noChangeShapeType="1"/>
          </p:cNvSpPr>
          <p:nvPr/>
        </p:nvSpPr>
        <p:spPr bwMode="auto">
          <a:xfrm>
            <a:off x="3638550" y="6343650"/>
            <a:ext cx="5969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9998" name="Rectangle 78"/>
          <p:cNvSpPr>
            <a:spLocks noChangeArrowheads="1"/>
          </p:cNvSpPr>
          <p:nvPr/>
        </p:nvSpPr>
        <p:spPr bwMode="auto">
          <a:xfrm>
            <a:off x="4195763" y="6103938"/>
            <a:ext cx="547687"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rPr>
              <a:t>=</a:t>
            </a:r>
          </a:p>
        </p:txBody>
      </p:sp>
      <p:sp>
        <p:nvSpPr>
          <p:cNvPr id="849999" name="Rectangle 79"/>
          <p:cNvSpPr>
            <a:spLocks noChangeArrowheads="1"/>
          </p:cNvSpPr>
          <p:nvPr/>
        </p:nvSpPr>
        <p:spPr bwMode="auto">
          <a:xfrm>
            <a:off x="5313363" y="6078538"/>
            <a:ext cx="1233487"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rPr>
              <a:t>=  0,4</a:t>
            </a:r>
          </a:p>
        </p:txBody>
      </p:sp>
      <p:sp>
        <p:nvSpPr>
          <p:cNvPr id="850000" name="Rectangle 80"/>
          <p:cNvSpPr>
            <a:spLocks noChangeArrowheads="1"/>
          </p:cNvSpPr>
          <p:nvPr/>
        </p:nvSpPr>
        <p:spPr bwMode="auto">
          <a:xfrm>
            <a:off x="4618038" y="5903913"/>
            <a:ext cx="712787"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rPr>
              <a:t>120</a:t>
            </a:r>
            <a:endParaRPr lang="pt-BR" sz="2400" b="0" baseline="-25000">
              <a:solidFill>
                <a:srgbClr val="FFFFFF"/>
              </a:solidFill>
            </a:endParaRPr>
          </a:p>
        </p:txBody>
      </p:sp>
      <p:sp>
        <p:nvSpPr>
          <p:cNvPr id="850001" name="Rectangle 81"/>
          <p:cNvSpPr>
            <a:spLocks noChangeArrowheads="1"/>
          </p:cNvSpPr>
          <p:nvPr/>
        </p:nvSpPr>
        <p:spPr bwMode="auto">
          <a:xfrm>
            <a:off x="4638675" y="6292850"/>
            <a:ext cx="7429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rPr>
              <a:t>300</a:t>
            </a:r>
            <a:endParaRPr lang="pt-BR" sz="2400" b="0" baseline="-25000">
              <a:solidFill>
                <a:srgbClr val="FFFFFF"/>
              </a:solidFill>
            </a:endParaRPr>
          </a:p>
        </p:txBody>
      </p:sp>
      <p:sp>
        <p:nvSpPr>
          <p:cNvPr id="850002" name="Line 82"/>
          <p:cNvSpPr>
            <a:spLocks noChangeShapeType="1"/>
          </p:cNvSpPr>
          <p:nvPr/>
        </p:nvSpPr>
        <p:spPr bwMode="auto">
          <a:xfrm>
            <a:off x="4686300" y="6343650"/>
            <a:ext cx="5969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0003" name="Rectangle 83"/>
          <p:cNvSpPr>
            <a:spLocks noChangeArrowheads="1"/>
          </p:cNvSpPr>
          <p:nvPr/>
        </p:nvSpPr>
        <p:spPr bwMode="auto">
          <a:xfrm rot="-18411">
            <a:off x="6580188" y="5715000"/>
            <a:ext cx="2297112"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000" b="0">
                <a:solidFill>
                  <a:srgbClr val="99FF66"/>
                </a:solidFill>
                <a:sym typeface="Symbol" pitchFamily="18" charset="2"/>
              </a:rPr>
              <a:t>retém 40% da renda em moeda</a:t>
            </a:r>
            <a:endParaRPr lang="pt-BR" sz="2000" b="0">
              <a:solidFill>
                <a:srgbClr val="99FF66"/>
              </a:solidFill>
            </a:endParaRPr>
          </a:p>
        </p:txBody>
      </p:sp>
      <p:sp>
        <p:nvSpPr>
          <p:cNvPr id="850004" name="Freeform 84"/>
          <p:cNvSpPr>
            <a:spLocks/>
          </p:cNvSpPr>
          <p:nvPr/>
        </p:nvSpPr>
        <p:spPr bwMode="auto">
          <a:xfrm>
            <a:off x="6400800" y="5930900"/>
            <a:ext cx="431800" cy="355600"/>
          </a:xfrm>
          <a:custGeom>
            <a:avLst/>
            <a:gdLst>
              <a:gd name="T0" fmla="*/ 0 w 272"/>
              <a:gd name="T1" fmla="*/ 355600 h 224"/>
              <a:gd name="T2" fmla="*/ 355600 w 272"/>
              <a:gd name="T3" fmla="*/ 228600 h 224"/>
              <a:gd name="T4" fmla="*/ 76200 w 272"/>
              <a:gd name="T5" fmla="*/ 88900 h 224"/>
              <a:gd name="T6" fmla="*/ 431800 w 272"/>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 h="224">
                <a:moveTo>
                  <a:pt x="0" y="224"/>
                </a:moveTo>
                <a:cubicBezTo>
                  <a:pt x="108" y="198"/>
                  <a:pt x="216" y="172"/>
                  <a:pt x="224" y="144"/>
                </a:cubicBezTo>
                <a:cubicBezTo>
                  <a:pt x="232" y="116"/>
                  <a:pt x="40" y="80"/>
                  <a:pt x="48" y="56"/>
                </a:cubicBezTo>
                <a:cubicBezTo>
                  <a:pt x="56" y="32"/>
                  <a:pt x="235" y="9"/>
                  <a:pt x="272" y="0"/>
                </a:cubicBezTo>
              </a:path>
            </a:pathLst>
          </a:custGeom>
          <a:noFill/>
          <a:ln w="9525">
            <a:solidFill>
              <a:srgbClr val="99FF66"/>
            </a:solidFill>
            <a:round/>
            <a:headEnd type="none" w="med" len="med"/>
            <a:tailEnd type="stealth"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446" name="Rectangle 85"/>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9993">
                                            <p:txEl>
                                              <p:pRg st="0" end="0"/>
                                            </p:txEl>
                                          </p:spTgt>
                                        </p:tgtEl>
                                        <p:attrNameLst>
                                          <p:attrName>style.visibility</p:attrName>
                                        </p:attrNameLst>
                                      </p:cBhvr>
                                      <p:to>
                                        <p:strVal val="visible"/>
                                      </p:to>
                                    </p:set>
                                    <p:animEffect transition="in" filter="wipe(left)">
                                      <p:cBhvr>
                                        <p:cTn id="7" dur="500"/>
                                        <p:tgtEl>
                                          <p:spTgt spid="8499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94"/>
                                        </p:tgtEl>
                                        <p:attrNameLst>
                                          <p:attrName>style.visibility</p:attrName>
                                        </p:attrNameLst>
                                      </p:cBhvr>
                                      <p:to>
                                        <p:strVal val="visible"/>
                                      </p:to>
                                    </p:set>
                                    <p:animEffect transition="in" filter="wipe(left)">
                                      <p:cBhvr>
                                        <p:cTn id="12" dur="500"/>
                                        <p:tgtEl>
                                          <p:spTgt spid="849994"/>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849995"/>
                                        </p:tgtEl>
                                        <p:attrNameLst>
                                          <p:attrName>style.visibility</p:attrName>
                                        </p:attrNameLst>
                                      </p:cBhvr>
                                      <p:to>
                                        <p:strVal val="visible"/>
                                      </p:to>
                                    </p:set>
                                    <p:animEffect transition="in" filter="wipe(left)">
                                      <p:cBhvr>
                                        <p:cTn id="16" dur="500"/>
                                        <p:tgtEl>
                                          <p:spTgt spid="849995"/>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849997"/>
                                        </p:tgtEl>
                                        <p:attrNameLst>
                                          <p:attrName>style.visibility</p:attrName>
                                        </p:attrNameLst>
                                      </p:cBhvr>
                                      <p:to>
                                        <p:strVal val="visible"/>
                                      </p:to>
                                    </p:set>
                                    <p:animEffect transition="in" filter="wipe(left)">
                                      <p:cBhvr>
                                        <p:cTn id="20" dur="500"/>
                                        <p:tgtEl>
                                          <p:spTgt spid="849997"/>
                                        </p:tgtEl>
                                      </p:cBhvr>
                                    </p:animEffect>
                                  </p:childTnLst>
                                </p:cTn>
                              </p:par>
                            </p:childTnLst>
                          </p:cTn>
                        </p:par>
                        <p:par>
                          <p:cTn id="21" fill="hold" nodeType="afterGroup">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849996"/>
                                        </p:tgtEl>
                                        <p:attrNameLst>
                                          <p:attrName>style.visibility</p:attrName>
                                        </p:attrNameLst>
                                      </p:cBhvr>
                                      <p:to>
                                        <p:strVal val="visible"/>
                                      </p:to>
                                    </p:set>
                                    <p:animEffect transition="in" filter="wipe(left)">
                                      <p:cBhvr>
                                        <p:cTn id="24" dur="500"/>
                                        <p:tgtEl>
                                          <p:spTgt spid="84999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49998"/>
                                        </p:tgtEl>
                                        <p:attrNameLst>
                                          <p:attrName>style.visibility</p:attrName>
                                        </p:attrNameLst>
                                      </p:cBhvr>
                                      <p:to>
                                        <p:strVal val="visible"/>
                                      </p:to>
                                    </p:set>
                                    <p:animEffect transition="in" filter="wipe(left)">
                                      <p:cBhvr>
                                        <p:cTn id="29" dur="500"/>
                                        <p:tgtEl>
                                          <p:spTgt spid="849998"/>
                                        </p:tgtEl>
                                      </p:cBhvr>
                                    </p:animEffect>
                                  </p:childTnLst>
                                </p:cTn>
                              </p:par>
                            </p:childTnLst>
                          </p:cTn>
                        </p:par>
                        <p:par>
                          <p:cTn id="30" fill="hold" nodeType="afterGroup">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850000"/>
                                        </p:tgtEl>
                                        <p:attrNameLst>
                                          <p:attrName>style.visibility</p:attrName>
                                        </p:attrNameLst>
                                      </p:cBhvr>
                                      <p:to>
                                        <p:strVal val="visible"/>
                                      </p:to>
                                    </p:set>
                                    <p:animEffect transition="in" filter="wipe(left)">
                                      <p:cBhvr>
                                        <p:cTn id="33" dur="500"/>
                                        <p:tgtEl>
                                          <p:spTgt spid="850000"/>
                                        </p:tgtEl>
                                      </p:cBhvr>
                                    </p:animEffect>
                                  </p:childTnLst>
                                </p:cTn>
                              </p:par>
                            </p:childTnLst>
                          </p:cTn>
                        </p:par>
                        <p:par>
                          <p:cTn id="34" fill="hold" nodeType="afterGroup">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850002"/>
                                        </p:tgtEl>
                                        <p:attrNameLst>
                                          <p:attrName>style.visibility</p:attrName>
                                        </p:attrNameLst>
                                      </p:cBhvr>
                                      <p:to>
                                        <p:strVal val="visible"/>
                                      </p:to>
                                    </p:set>
                                    <p:animEffect transition="in" filter="wipe(left)">
                                      <p:cBhvr>
                                        <p:cTn id="37" dur="500"/>
                                        <p:tgtEl>
                                          <p:spTgt spid="850002"/>
                                        </p:tgtEl>
                                      </p:cBhvr>
                                    </p:animEffect>
                                  </p:childTnLst>
                                </p:cTn>
                              </p:par>
                            </p:childTnLst>
                          </p:cTn>
                        </p:par>
                        <p:par>
                          <p:cTn id="38" fill="hold" nodeType="afterGroup">
                            <p:stCondLst>
                              <p:cond delay="1500"/>
                            </p:stCondLst>
                            <p:childTnLst>
                              <p:par>
                                <p:cTn id="39" presetID="22" presetClass="entr" presetSubtype="8" fill="hold" grpId="0" nodeType="afterEffect">
                                  <p:stCondLst>
                                    <p:cond delay="0"/>
                                  </p:stCondLst>
                                  <p:childTnLst>
                                    <p:set>
                                      <p:cBhvr>
                                        <p:cTn id="40" dur="1" fill="hold">
                                          <p:stCondLst>
                                            <p:cond delay="0"/>
                                          </p:stCondLst>
                                        </p:cTn>
                                        <p:tgtEl>
                                          <p:spTgt spid="850001"/>
                                        </p:tgtEl>
                                        <p:attrNameLst>
                                          <p:attrName>style.visibility</p:attrName>
                                        </p:attrNameLst>
                                      </p:cBhvr>
                                      <p:to>
                                        <p:strVal val="visible"/>
                                      </p:to>
                                    </p:set>
                                    <p:animEffect transition="in" filter="wipe(left)">
                                      <p:cBhvr>
                                        <p:cTn id="41" dur="500"/>
                                        <p:tgtEl>
                                          <p:spTgt spid="85000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49999"/>
                                        </p:tgtEl>
                                        <p:attrNameLst>
                                          <p:attrName>style.visibility</p:attrName>
                                        </p:attrNameLst>
                                      </p:cBhvr>
                                      <p:to>
                                        <p:strVal val="visible"/>
                                      </p:to>
                                    </p:set>
                                    <p:animEffect transition="in" filter="wipe(left)">
                                      <p:cBhvr>
                                        <p:cTn id="46" dur="500"/>
                                        <p:tgtEl>
                                          <p:spTgt spid="849999"/>
                                        </p:tgtEl>
                                      </p:cBhvr>
                                    </p:animEffect>
                                  </p:childTnLst>
                                </p:cTn>
                              </p:par>
                            </p:childTnLst>
                          </p:cTn>
                        </p:par>
                        <p:par>
                          <p:cTn id="47" fill="hold" nodeType="afterGroup">
                            <p:stCondLst>
                              <p:cond delay="500"/>
                            </p:stCondLst>
                            <p:childTnLst>
                              <p:par>
                                <p:cTn id="48" presetID="22" presetClass="entr" presetSubtype="4" fill="hold" grpId="0" nodeType="afterEffect">
                                  <p:stCondLst>
                                    <p:cond delay="0"/>
                                  </p:stCondLst>
                                  <p:childTnLst>
                                    <p:set>
                                      <p:cBhvr>
                                        <p:cTn id="49" dur="1" fill="hold">
                                          <p:stCondLst>
                                            <p:cond delay="0"/>
                                          </p:stCondLst>
                                        </p:cTn>
                                        <p:tgtEl>
                                          <p:spTgt spid="850004"/>
                                        </p:tgtEl>
                                        <p:attrNameLst>
                                          <p:attrName>style.visibility</p:attrName>
                                        </p:attrNameLst>
                                      </p:cBhvr>
                                      <p:to>
                                        <p:strVal val="visible"/>
                                      </p:to>
                                    </p:set>
                                    <p:animEffect transition="in" filter="wipe(down)">
                                      <p:cBhvr>
                                        <p:cTn id="50" dur="1000"/>
                                        <p:tgtEl>
                                          <p:spTgt spid="850004"/>
                                        </p:tgtEl>
                                      </p:cBhvr>
                                    </p:animEffect>
                                  </p:childTnLst>
                                </p:cTn>
                              </p:par>
                            </p:childTnLst>
                          </p:cTn>
                        </p:par>
                        <p:par>
                          <p:cTn id="51" fill="hold" nodeType="afterGroup">
                            <p:stCondLst>
                              <p:cond delay="1500"/>
                            </p:stCondLst>
                            <p:childTnLst>
                              <p:par>
                                <p:cTn id="52" presetID="22" presetClass="entr" presetSubtype="8" fill="hold" grpId="0" nodeType="afterEffect">
                                  <p:stCondLst>
                                    <p:cond delay="0"/>
                                  </p:stCondLst>
                                  <p:childTnLst>
                                    <p:set>
                                      <p:cBhvr>
                                        <p:cTn id="53" dur="1" fill="hold">
                                          <p:stCondLst>
                                            <p:cond delay="0"/>
                                          </p:stCondLst>
                                        </p:cTn>
                                        <p:tgtEl>
                                          <p:spTgt spid="850003"/>
                                        </p:tgtEl>
                                        <p:attrNameLst>
                                          <p:attrName>style.visibility</p:attrName>
                                        </p:attrNameLst>
                                      </p:cBhvr>
                                      <p:to>
                                        <p:strVal val="visible"/>
                                      </p:to>
                                    </p:set>
                                    <p:animEffect transition="in" filter="wipe(left)">
                                      <p:cBhvr>
                                        <p:cTn id="54" dur="500"/>
                                        <p:tgtEl>
                                          <p:spTgt spid="850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93" grpId="0" build="p" autoUpdateAnimBg="0"/>
      <p:bldP spid="849994" grpId="0"/>
      <p:bldP spid="849995" grpId="0"/>
      <p:bldP spid="849996" grpId="0"/>
      <p:bldP spid="849997" grpId="0" animBg="1"/>
      <p:bldP spid="849998" grpId="0"/>
      <p:bldP spid="849999" grpId="0"/>
      <p:bldP spid="850000" grpId="0"/>
      <p:bldP spid="850001" grpId="0"/>
      <p:bldP spid="850002" grpId="0" animBg="1"/>
      <p:bldP spid="850003" grpId="0"/>
      <p:bldP spid="85000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Espaço Reservado para Número de Slide 5"/>
          <p:cNvSpPr>
            <a:spLocks noGrp="1"/>
          </p:cNvSpPr>
          <p:nvPr>
            <p:ph type="sldNum" sz="quarter" idx="12"/>
          </p:nvPr>
        </p:nvSpPr>
        <p:spPr/>
        <p:txBody>
          <a:bodyPr/>
          <a:lstStyle/>
          <a:p>
            <a:pPr>
              <a:defRPr/>
            </a:pPr>
            <a:fld id="{5895FBA3-CDA7-4477-B88D-040A7AEB5743}" type="slidenum">
              <a:rPr lang="pt-PT"/>
              <a:pPr>
                <a:defRPr/>
              </a:pPr>
              <a:t>15</a:t>
            </a:fld>
            <a:endParaRPr lang="pt-PT"/>
          </a:p>
        </p:txBody>
      </p:sp>
      <p:sp>
        <p:nvSpPr>
          <p:cNvPr id="850946" name="Rectangle 2"/>
          <p:cNvSpPr>
            <a:spLocks noChangeArrowheads="1"/>
          </p:cNvSpPr>
          <p:nvPr/>
        </p:nvSpPr>
        <p:spPr bwMode="auto">
          <a:xfrm>
            <a:off x="2595563" y="1497013"/>
            <a:ext cx="1220787"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solidFill>
                  <a:srgbClr val="FFFFFF"/>
                </a:solidFill>
              </a:rPr>
              <a:t>k</a:t>
            </a:r>
            <a:r>
              <a:rPr lang="pt-BR" sz="2800" b="0" baseline="-25000">
                <a:solidFill>
                  <a:srgbClr val="FFFFFF"/>
                </a:solidFill>
              </a:rPr>
              <a:t>i</a:t>
            </a:r>
            <a:r>
              <a:rPr lang="pt-BR" sz="2800" b="0">
                <a:solidFill>
                  <a:srgbClr val="FFFFFF"/>
                </a:solidFill>
              </a:rPr>
              <a:t> =</a:t>
            </a:r>
          </a:p>
        </p:txBody>
      </p:sp>
      <p:sp>
        <p:nvSpPr>
          <p:cNvPr id="850947" name="Rectangle 3"/>
          <p:cNvSpPr>
            <a:spLocks noChangeArrowheads="1"/>
          </p:cNvSpPr>
          <p:nvPr/>
        </p:nvSpPr>
        <p:spPr bwMode="auto">
          <a:xfrm>
            <a:off x="3452813" y="1231900"/>
            <a:ext cx="10922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solidFill>
                  <a:srgbClr val="FFFFFF"/>
                </a:solidFill>
              </a:rPr>
              <a:t>EM</a:t>
            </a:r>
            <a:r>
              <a:rPr lang="pt-BR" sz="2800" b="0" baseline="-25000">
                <a:solidFill>
                  <a:srgbClr val="FFFFFF"/>
                </a:solidFill>
              </a:rPr>
              <a:t>i</a:t>
            </a:r>
          </a:p>
        </p:txBody>
      </p:sp>
      <p:sp>
        <p:nvSpPr>
          <p:cNvPr id="850948" name="Rectangle 4"/>
          <p:cNvSpPr>
            <a:spLocks noChangeArrowheads="1"/>
          </p:cNvSpPr>
          <p:nvPr/>
        </p:nvSpPr>
        <p:spPr bwMode="auto">
          <a:xfrm>
            <a:off x="3770313" y="1717675"/>
            <a:ext cx="5524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solidFill>
                  <a:srgbClr val="FFFFFF"/>
                </a:solidFill>
              </a:rPr>
              <a:t>Y</a:t>
            </a:r>
            <a:r>
              <a:rPr lang="pt-BR" sz="2800" b="0" baseline="-25000">
                <a:solidFill>
                  <a:srgbClr val="FFFFFF"/>
                </a:solidFill>
              </a:rPr>
              <a:t>i</a:t>
            </a:r>
          </a:p>
        </p:txBody>
      </p:sp>
      <p:sp>
        <p:nvSpPr>
          <p:cNvPr id="850949" name="Line 5"/>
          <p:cNvSpPr>
            <a:spLocks noChangeShapeType="1"/>
          </p:cNvSpPr>
          <p:nvPr/>
        </p:nvSpPr>
        <p:spPr bwMode="auto">
          <a:xfrm>
            <a:off x="3635375" y="1743075"/>
            <a:ext cx="65563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0950" name="Rectangle 6"/>
          <p:cNvSpPr>
            <a:spLocks noGrp="1" noChangeArrowheads="1"/>
          </p:cNvSpPr>
          <p:nvPr>
            <p:ph type="body" idx="1"/>
          </p:nvPr>
        </p:nvSpPr>
        <p:spPr>
          <a:xfrm>
            <a:off x="730250" y="2500313"/>
            <a:ext cx="7677150" cy="622300"/>
          </a:xfrm>
        </p:spPr>
        <p:txBody>
          <a:bodyPr/>
          <a:lstStyle/>
          <a:p>
            <a:pPr marL="900113" indent="-900113" eaLnBrk="1" hangingPunct="1">
              <a:buFontTx/>
              <a:buNone/>
            </a:pPr>
            <a:r>
              <a:rPr lang="pt-BR" sz="2800" smtClean="0">
                <a:latin typeface="Arial" charset="0"/>
              </a:rPr>
              <a:t>M</a:t>
            </a:r>
            <a:r>
              <a:rPr lang="pt-BR" sz="2800" baseline="30000" smtClean="0">
                <a:latin typeface="Arial" charset="0"/>
              </a:rPr>
              <a:t>d</a:t>
            </a:r>
            <a:r>
              <a:rPr lang="pt-BR" sz="2800" smtClean="0">
                <a:latin typeface="Arial" charset="0"/>
              </a:rPr>
              <a:t> = demanda agregada de moeda em valores nominais</a:t>
            </a:r>
          </a:p>
        </p:txBody>
      </p:sp>
      <p:sp>
        <p:nvSpPr>
          <p:cNvPr id="850951" name="Rectangle 7"/>
          <p:cNvSpPr>
            <a:spLocks noChangeArrowheads="1"/>
          </p:cNvSpPr>
          <p:nvPr/>
        </p:nvSpPr>
        <p:spPr bwMode="auto">
          <a:xfrm>
            <a:off x="4221163" y="1497013"/>
            <a:ext cx="2960687"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solidFill>
                  <a:srgbClr val="FFFFFF"/>
                </a:solidFill>
                <a:sym typeface="Symbol" pitchFamily="18" charset="2"/>
              </a:rPr>
              <a:t>   </a:t>
            </a:r>
            <a:r>
              <a:rPr lang="pt-BR" sz="2800" b="0">
                <a:solidFill>
                  <a:srgbClr val="FFFFFF"/>
                </a:solidFill>
              </a:rPr>
              <a:t>EM</a:t>
            </a:r>
            <a:r>
              <a:rPr lang="pt-BR" sz="2800" b="0" baseline="-25000">
                <a:solidFill>
                  <a:srgbClr val="FFFFFF"/>
                </a:solidFill>
              </a:rPr>
              <a:t>i</a:t>
            </a:r>
            <a:r>
              <a:rPr lang="pt-BR" sz="2800" b="0">
                <a:solidFill>
                  <a:srgbClr val="FFFFFF"/>
                </a:solidFill>
              </a:rPr>
              <a:t> =  k</a:t>
            </a:r>
            <a:r>
              <a:rPr lang="pt-BR" sz="2800" b="0" baseline="-25000">
                <a:solidFill>
                  <a:srgbClr val="FFFFFF"/>
                </a:solidFill>
              </a:rPr>
              <a:t>i</a:t>
            </a:r>
            <a:r>
              <a:rPr lang="pt-BR" sz="2800" b="0">
                <a:solidFill>
                  <a:srgbClr val="FFFFFF"/>
                </a:solidFill>
              </a:rPr>
              <a:t> Y</a:t>
            </a:r>
            <a:r>
              <a:rPr lang="pt-BR" sz="2800" b="0" baseline="-25000">
                <a:solidFill>
                  <a:srgbClr val="FFFFFF"/>
                </a:solidFill>
              </a:rPr>
              <a:t>i</a:t>
            </a:r>
            <a:r>
              <a:rPr lang="pt-BR" sz="2800" b="0">
                <a:solidFill>
                  <a:srgbClr val="FFFFFF"/>
                </a:solidFill>
              </a:rPr>
              <a:t> </a:t>
            </a:r>
          </a:p>
        </p:txBody>
      </p:sp>
      <p:sp>
        <p:nvSpPr>
          <p:cNvPr id="850952" name="Rectangle 8"/>
          <p:cNvSpPr>
            <a:spLocks noChangeArrowheads="1"/>
          </p:cNvSpPr>
          <p:nvPr/>
        </p:nvSpPr>
        <p:spPr bwMode="auto">
          <a:xfrm>
            <a:off x="3200400" y="3452813"/>
            <a:ext cx="3281363"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20000"/>
              </a:lnSpc>
              <a:spcBef>
                <a:spcPct val="20000"/>
              </a:spcBef>
            </a:pPr>
            <a:r>
              <a:rPr lang="pt-BR" sz="2800" b="0"/>
              <a:t>M</a:t>
            </a:r>
            <a:r>
              <a:rPr lang="pt-BR" sz="2800" b="0" baseline="30000"/>
              <a:t>d</a:t>
            </a:r>
            <a:r>
              <a:rPr lang="pt-BR" sz="2800" b="0"/>
              <a:t> = </a:t>
            </a:r>
            <a:r>
              <a:rPr lang="pt-BR" sz="2800" b="0">
                <a:latin typeface="Symbol" pitchFamily="18" charset="2"/>
              </a:rPr>
              <a:t>S</a:t>
            </a:r>
            <a:r>
              <a:rPr lang="pt-BR" sz="2800" b="0"/>
              <a:t> (EM</a:t>
            </a:r>
            <a:r>
              <a:rPr lang="pt-BR" sz="2800" b="0" baseline="-25000"/>
              <a:t>i</a:t>
            </a:r>
            <a:r>
              <a:rPr lang="pt-BR" sz="2800" b="0"/>
              <a:t>)</a:t>
            </a:r>
            <a:endParaRPr lang="pt-BR" sz="2800" b="0" baseline="-25000"/>
          </a:p>
          <a:p>
            <a:pPr marL="342900" indent="-342900">
              <a:lnSpc>
                <a:spcPct val="120000"/>
              </a:lnSpc>
              <a:spcBef>
                <a:spcPct val="20000"/>
              </a:spcBef>
            </a:pPr>
            <a:r>
              <a:rPr lang="pt-BR" sz="2800" b="0"/>
              <a:t>M</a:t>
            </a:r>
            <a:r>
              <a:rPr lang="pt-BR" sz="2800" b="0" baseline="30000"/>
              <a:t>d</a:t>
            </a:r>
            <a:r>
              <a:rPr lang="pt-BR" sz="2800" b="0"/>
              <a:t> = </a:t>
            </a:r>
            <a:r>
              <a:rPr lang="pt-BR" sz="2800" b="0">
                <a:latin typeface="Symbol" pitchFamily="18" charset="2"/>
              </a:rPr>
              <a:t>S</a:t>
            </a:r>
            <a:r>
              <a:rPr lang="pt-BR" sz="2800" b="0"/>
              <a:t> (k</a:t>
            </a:r>
            <a:r>
              <a:rPr lang="pt-BR" sz="2800" b="0" baseline="-25000"/>
              <a:t>i</a:t>
            </a:r>
            <a:r>
              <a:rPr lang="pt-BR" sz="2800" b="0"/>
              <a:t>Y</a:t>
            </a:r>
            <a:r>
              <a:rPr lang="pt-BR" sz="2800" b="0" baseline="-25000"/>
              <a:t>i</a:t>
            </a:r>
            <a:r>
              <a:rPr lang="pt-BR" sz="2800" b="0"/>
              <a:t>)</a:t>
            </a:r>
            <a:endParaRPr lang="pt-BR" sz="2800" b="0" baseline="-25000"/>
          </a:p>
          <a:p>
            <a:pPr marL="342900" indent="-342900">
              <a:lnSpc>
                <a:spcPct val="120000"/>
              </a:lnSpc>
              <a:spcBef>
                <a:spcPct val="20000"/>
              </a:spcBef>
            </a:pPr>
            <a:r>
              <a:rPr lang="pt-BR" sz="2800" b="0">
                <a:latin typeface="Symbol" pitchFamily="18" charset="2"/>
              </a:rPr>
              <a:t>S</a:t>
            </a:r>
            <a:r>
              <a:rPr lang="pt-BR" sz="2800" b="0"/>
              <a:t> Y</a:t>
            </a:r>
            <a:r>
              <a:rPr lang="pt-BR" sz="2800" b="0" baseline="-25000"/>
              <a:t>i  </a:t>
            </a:r>
            <a:r>
              <a:rPr lang="pt-BR" sz="2800" b="0"/>
              <a:t>= RN  =  Y</a:t>
            </a:r>
          </a:p>
        </p:txBody>
      </p:sp>
      <p:sp>
        <p:nvSpPr>
          <p:cNvPr id="850953" name="Rectangle 9"/>
          <p:cNvSpPr>
            <a:spLocks noChangeArrowheads="1"/>
          </p:cNvSpPr>
          <p:nvPr/>
        </p:nvSpPr>
        <p:spPr bwMode="auto">
          <a:xfrm>
            <a:off x="2895600" y="5553075"/>
            <a:ext cx="10541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M</a:t>
            </a:r>
            <a:r>
              <a:rPr lang="pt-BR" sz="2800" b="0" baseline="30000"/>
              <a:t>d</a:t>
            </a:r>
            <a:r>
              <a:rPr lang="pt-BR" sz="2800" b="0"/>
              <a:t>  =</a:t>
            </a:r>
            <a:endParaRPr lang="pt-BR" sz="2800" b="0" baseline="-25000"/>
          </a:p>
        </p:txBody>
      </p:sp>
      <p:sp>
        <p:nvSpPr>
          <p:cNvPr id="850954" name="Rectangle 10"/>
          <p:cNvSpPr>
            <a:spLocks noChangeArrowheads="1"/>
          </p:cNvSpPr>
          <p:nvPr/>
        </p:nvSpPr>
        <p:spPr bwMode="auto">
          <a:xfrm>
            <a:off x="3962400" y="5349875"/>
            <a:ext cx="13843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latin typeface="Symbol" pitchFamily="18" charset="2"/>
              </a:rPr>
              <a:t>S</a:t>
            </a:r>
            <a:r>
              <a:rPr lang="pt-BR" sz="2800" b="0"/>
              <a:t> k</a:t>
            </a:r>
            <a:r>
              <a:rPr lang="pt-BR" sz="2800" b="0" baseline="-25000"/>
              <a:t>i</a:t>
            </a:r>
            <a:r>
              <a:rPr lang="pt-BR" sz="2800" b="0"/>
              <a:t>Y</a:t>
            </a:r>
            <a:r>
              <a:rPr lang="pt-BR" sz="2800" b="0" baseline="-25000"/>
              <a:t>i</a:t>
            </a:r>
          </a:p>
        </p:txBody>
      </p:sp>
      <p:sp>
        <p:nvSpPr>
          <p:cNvPr id="850955" name="Line 11"/>
          <p:cNvSpPr>
            <a:spLocks noChangeShapeType="1"/>
          </p:cNvSpPr>
          <p:nvPr/>
        </p:nvSpPr>
        <p:spPr bwMode="auto">
          <a:xfrm>
            <a:off x="3975100" y="5857875"/>
            <a:ext cx="10668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0956" name="Rectangle 12"/>
          <p:cNvSpPr>
            <a:spLocks noChangeArrowheads="1"/>
          </p:cNvSpPr>
          <p:nvPr/>
        </p:nvSpPr>
        <p:spPr bwMode="auto">
          <a:xfrm>
            <a:off x="4152900" y="5832475"/>
            <a:ext cx="1016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latin typeface="Symbol" pitchFamily="18" charset="2"/>
              </a:rPr>
              <a:t>S</a:t>
            </a:r>
            <a:r>
              <a:rPr lang="pt-BR" sz="2800" b="0"/>
              <a:t> Y</a:t>
            </a:r>
            <a:r>
              <a:rPr lang="pt-BR" sz="2800" b="0" baseline="-25000"/>
              <a:t>i</a:t>
            </a:r>
          </a:p>
        </p:txBody>
      </p:sp>
      <p:sp>
        <p:nvSpPr>
          <p:cNvPr id="850957" name="Rectangle 13"/>
          <p:cNvSpPr>
            <a:spLocks noChangeArrowheads="1"/>
          </p:cNvSpPr>
          <p:nvPr/>
        </p:nvSpPr>
        <p:spPr bwMode="auto">
          <a:xfrm>
            <a:off x="5097463" y="5478463"/>
            <a:ext cx="13716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  </a:t>
            </a:r>
            <a:r>
              <a:rPr lang="pt-BR" sz="2800" b="0">
                <a:latin typeface="Symbol" pitchFamily="18" charset="2"/>
              </a:rPr>
              <a:t>S</a:t>
            </a:r>
            <a:r>
              <a:rPr lang="pt-BR" sz="2800" b="0"/>
              <a:t> Y</a:t>
            </a:r>
            <a:r>
              <a:rPr lang="pt-BR" sz="2800" b="0" baseline="-25000"/>
              <a:t>i</a:t>
            </a:r>
          </a:p>
        </p:txBody>
      </p:sp>
      <p:sp>
        <p:nvSpPr>
          <p:cNvPr id="16399" name="Rectangle 14"/>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50946"/>
                                        </p:tgtEl>
                                        <p:attrNameLst>
                                          <p:attrName>style.visibility</p:attrName>
                                        </p:attrNameLst>
                                      </p:cBhvr>
                                      <p:to>
                                        <p:strVal val="visible"/>
                                      </p:to>
                                    </p:set>
                                    <p:animEffect transition="in" filter="strips(downRight)">
                                      <p:cBhvr>
                                        <p:cTn id="7" dur="500"/>
                                        <p:tgtEl>
                                          <p:spTgt spid="850946"/>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50947"/>
                                        </p:tgtEl>
                                        <p:attrNameLst>
                                          <p:attrName>style.visibility</p:attrName>
                                        </p:attrNameLst>
                                      </p:cBhvr>
                                      <p:to>
                                        <p:strVal val="visible"/>
                                      </p:to>
                                    </p:set>
                                    <p:animEffect transition="in" filter="strips(downRight)">
                                      <p:cBhvr>
                                        <p:cTn id="11" dur="500"/>
                                        <p:tgtEl>
                                          <p:spTgt spid="850947"/>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50949"/>
                                        </p:tgtEl>
                                        <p:attrNameLst>
                                          <p:attrName>style.visibility</p:attrName>
                                        </p:attrNameLst>
                                      </p:cBhvr>
                                      <p:to>
                                        <p:strVal val="visible"/>
                                      </p:to>
                                    </p:set>
                                    <p:animEffect transition="in" filter="strips(downRight)">
                                      <p:cBhvr>
                                        <p:cTn id="15" dur="500"/>
                                        <p:tgtEl>
                                          <p:spTgt spid="850949"/>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50948"/>
                                        </p:tgtEl>
                                        <p:attrNameLst>
                                          <p:attrName>style.visibility</p:attrName>
                                        </p:attrNameLst>
                                      </p:cBhvr>
                                      <p:to>
                                        <p:strVal val="visible"/>
                                      </p:to>
                                    </p:set>
                                    <p:animEffect transition="in" filter="strips(downRight)">
                                      <p:cBhvr>
                                        <p:cTn id="19" dur="500"/>
                                        <p:tgtEl>
                                          <p:spTgt spid="850948"/>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50951"/>
                                        </p:tgtEl>
                                        <p:attrNameLst>
                                          <p:attrName>style.visibility</p:attrName>
                                        </p:attrNameLst>
                                      </p:cBhvr>
                                      <p:to>
                                        <p:strVal val="visible"/>
                                      </p:to>
                                    </p:set>
                                    <p:animEffect transition="in" filter="strips(downRight)">
                                      <p:cBhvr>
                                        <p:cTn id="23" dur="500"/>
                                        <p:tgtEl>
                                          <p:spTgt spid="850951"/>
                                        </p:tgtEl>
                                      </p:cBhvr>
                                    </p:animEffect>
                                  </p:childTnLst>
                                </p:cTn>
                              </p:par>
                            </p:childTnLst>
                          </p:cTn>
                        </p:par>
                        <p:par>
                          <p:cTn id="24" fill="hold" nodeType="afterGroup">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850950">
                                            <p:txEl>
                                              <p:pRg st="0" end="0"/>
                                            </p:txEl>
                                          </p:spTgt>
                                        </p:tgtEl>
                                        <p:attrNameLst>
                                          <p:attrName>style.visibility</p:attrName>
                                        </p:attrNameLst>
                                      </p:cBhvr>
                                      <p:to>
                                        <p:strVal val="visible"/>
                                      </p:to>
                                    </p:set>
                                    <p:animEffect transition="in" filter="strips(downRight)">
                                      <p:cBhvr>
                                        <p:cTn id="27" dur="500"/>
                                        <p:tgtEl>
                                          <p:spTgt spid="850950">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850952">
                                            <p:txEl>
                                              <p:pRg st="0" end="0"/>
                                            </p:txEl>
                                          </p:spTgt>
                                        </p:tgtEl>
                                        <p:attrNameLst>
                                          <p:attrName>style.visibility</p:attrName>
                                        </p:attrNameLst>
                                      </p:cBhvr>
                                      <p:to>
                                        <p:strVal val="visible"/>
                                      </p:to>
                                    </p:set>
                                    <p:animEffect transition="in" filter="strips(downRight)">
                                      <p:cBhvr>
                                        <p:cTn id="32" dur="500"/>
                                        <p:tgtEl>
                                          <p:spTgt spid="85095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850952">
                                            <p:txEl>
                                              <p:pRg st="1" end="1"/>
                                            </p:txEl>
                                          </p:spTgt>
                                        </p:tgtEl>
                                        <p:attrNameLst>
                                          <p:attrName>style.visibility</p:attrName>
                                        </p:attrNameLst>
                                      </p:cBhvr>
                                      <p:to>
                                        <p:strVal val="visible"/>
                                      </p:to>
                                    </p:set>
                                    <p:animEffect transition="in" filter="strips(downRight)">
                                      <p:cBhvr>
                                        <p:cTn id="37" dur="500"/>
                                        <p:tgtEl>
                                          <p:spTgt spid="850952">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850952">
                                            <p:txEl>
                                              <p:pRg st="2" end="2"/>
                                            </p:txEl>
                                          </p:spTgt>
                                        </p:tgtEl>
                                        <p:attrNameLst>
                                          <p:attrName>style.visibility</p:attrName>
                                        </p:attrNameLst>
                                      </p:cBhvr>
                                      <p:to>
                                        <p:strVal val="visible"/>
                                      </p:to>
                                    </p:set>
                                    <p:animEffect transition="in" filter="strips(downRight)">
                                      <p:cBhvr>
                                        <p:cTn id="42" dur="500"/>
                                        <p:tgtEl>
                                          <p:spTgt spid="850952">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850953"/>
                                        </p:tgtEl>
                                        <p:attrNameLst>
                                          <p:attrName>style.visibility</p:attrName>
                                        </p:attrNameLst>
                                      </p:cBhvr>
                                      <p:to>
                                        <p:strVal val="visible"/>
                                      </p:to>
                                    </p:set>
                                    <p:animEffect transition="in" filter="strips(downRight)">
                                      <p:cBhvr>
                                        <p:cTn id="47" dur="500"/>
                                        <p:tgtEl>
                                          <p:spTgt spid="850953"/>
                                        </p:tgtEl>
                                      </p:cBhvr>
                                    </p:animEffect>
                                  </p:childTnLst>
                                </p:cTn>
                              </p:par>
                            </p:childTnLst>
                          </p:cTn>
                        </p:par>
                        <p:par>
                          <p:cTn id="48" fill="hold" nodeType="afterGroup">
                            <p:stCondLst>
                              <p:cond delay="500"/>
                            </p:stCondLst>
                            <p:childTnLst>
                              <p:par>
                                <p:cTn id="49" presetID="18" presetClass="entr" presetSubtype="6" fill="hold" grpId="0" nodeType="afterEffect">
                                  <p:stCondLst>
                                    <p:cond delay="0"/>
                                  </p:stCondLst>
                                  <p:childTnLst>
                                    <p:set>
                                      <p:cBhvr>
                                        <p:cTn id="50" dur="1" fill="hold">
                                          <p:stCondLst>
                                            <p:cond delay="0"/>
                                          </p:stCondLst>
                                        </p:cTn>
                                        <p:tgtEl>
                                          <p:spTgt spid="850954"/>
                                        </p:tgtEl>
                                        <p:attrNameLst>
                                          <p:attrName>style.visibility</p:attrName>
                                        </p:attrNameLst>
                                      </p:cBhvr>
                                      <p:to>
                                        <p:strVal val="visible"/>
                                      </p:to>
                                    </p:set>
                                    <p:animEffect transition="in" filter="strips(downRight)">
                                      <p:cBhvr>
                                        <p:cTn id="51" dur="500"/>
                                        <p:tgtEl>
                                          <p:spTgt spid="850954"/>
                                        </p:tgtEl>
                                      </p:cBhvr>
                                    </p:animEffect>
                                  </p:childTnLst>
                                </p:cTn>
                              </p:par>
                            </p:childTnLst>
                          </p:cTn>
                        </p:par>
                        <p:par>
                          <p:cTn id="52" fill="hold" nodeType="afterGroup">
                            <p:stCondLst>
                              <p:cond delay="1000"/>
                            </p:stCondLst>
                            <p:childTnLst>
                              <p:par>
                                <p:cTn id="53" presetID="18" presetClass="entr" presetSubtype="6" fill="hold" grpId="0" nodeType="afterEffect">
                                  <p:stCondLst>
                                    <p:cond delay="0"/>
                                  </p:stCondLst>
                                  <p:childTnLst>
                                    <p:set>
                                      <p:cBhvr>
                                        <p:cTn id="54" dur="1" fill="hold">
                                          <p:stCondLst>
                                            <p:cond delay="0"/>
                                          </p:stCondLst>
                                        </p:cTn>
                                        <p:tgtEl>
                                          <p:spTgt spid="850955"/>
                                        </p:tgtEl>
                                        <p:attrNameLst>
                                          <p:attrName>style.visibility</p:attrName>
                                        </p:attrNameLst>
                                      </p:cBhvr>
                                      <p:to>
                                        <p:strVal val="visible"/>
                                      </p:to>
                                    </p:set>
                                    <p:animEffect transition="in" filter="strips(downRight)">
                                      <p:cBhvr>
                                        <p:cTn id="55" dur="500"/>
                                        <p:tgtEl>
                                          <p:spTgt spid="850955"/>
                                        </p:tgtEl>
                                      </p:cBhvr>
                                    </p:animEffect>
                                  </p:childTnLst>
                                </p:cTn>
                              </p:par>
                            </p:childTnLst>
                          </p:cTn>
                        </p:par>
                        <p:par>
                          <p:cTn id="56" fill="hold" nodeType="afterGroup">
                            <p:stCondLst>
                              <p:cond delay="1500"/>
                            </p:stCondLst>
                            <p:childTnLst>
                              <p:par>
                                <p:cTn id="57" presetID="18" presetClass="entr" presetSubtype="6" fill="hold" grpId="0" nodeType="afterEffect">
                                  <p:stCondLst>
                                    <p:cond delay="0"/>
                                  </p:stCondLst>
                                  <p:childTnLst>
                                    <p:set>
                                      <p:cBhvr>
                                        <p:cTn id="58" dur="1" fill="hold">
                                          <p:stCondLst>
                                            <p:cond delay="0"/>
                                          </p:stCondLst>
                                        </p:cTn>
                                        <p:tgtEl>
                                          <p:spTgt spid="850956"/>
                                        </p:tgtEl>
                                        <p:attrNameLst>
                                          <p:attrName>style.visibility</p:attrName>
                                        </p:attrNameLst>
                                      </p:cBhvr>
                                      <p:to>
                                        <p:strVal val="visible"/>
                                      </p:to>
                                    </p:set>
                                    <p:animEffect transition="in" filter="strips(downRight)">
                                      <p:cBhvr>
                                        <p:cTn id="59" dur="500"/>
                                        <p:tgtEl>
                                          <p:spTgt spid="850956"/>
                                        </p:tgtEl>
                                      </p:cBhvr>
                                    </p:animEffect>
                                  </p:childTnLst>
                                </p:cTn>
                              </p:par>
                            </p:childTnLst>
                          </p:cTn>
                        </p:par>
                        <p:par>
                          <p:cTn id="60" fill="hold" nodeType="afterGroup">
                            <p:stCondLst>
                              <p:cond delay="2000"/>
                            </p:stCondLst>
                            <p:childTnLst>
                              <p:par>
                                <p:cTn id="61" presetID="18" presetClass="entr" presetSubtype="6" fill="hold" grpId="0" nodeType="afterEffect">
                                  <p:stCondLst>
                                    <p:cond delay="0"/>
                                  </p:stCondLst>
                                  <p:childTnLst>
                                    <p:set>
                                      <p:cBhvr>
                                        <p:cTn id="62" dur="1" fill="hold">
                                          <p:stCondLst>
                                            <p:cond delay="0"/>
                                          </p:stCondLst>
                                        </p:cTn>
                                        <p:tgtEl>
                                          <p:spTgt spid="850957"/>
                                        </p:tgtEl>
                                        <p:attrNameLst>
                                          <p:attrName>style.visibility</p:attrName>
                                        </p:attrNameLst>
                                      </p:cBhvr>
                                      <p:to>
                                        <p:strVal val="visible"/>
                                      </p:to>
                                    </p:set>
                                    <p:animEffect transition="in" filter="strips(downRight)">
                                      <p:cBhvr>
                                        <p:cTn id="63" dur="500"/>
                                        <p:tgtEl>
                                          <p:spTgt spid="850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6" grpId="0"/>
      <p:bldP spid="850947" grpId="0"/>
      <p:bldP spid="850948" grpId="0"/>
      <p:bldP spid="850949" grpId="0" animBg="1"/>
      <p:bldP spid="850950" grpId="0" build="p"/>
      <p:bldP spid="850951" grpId="0"/>
      <p:bldP spid="850952" grpId="0" build="p"/>
      <p:bldP spid="850953" grpId="0"/>
      <p:bldP spid="850954" grpId="0"/>
      <p:bldP spid="850955" grpId="0" animBg="1"/>
      <p:bldP spid="850956" grpId="0"/>
      <p:bldP spid="85095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Espaço Reservado para Número de Slide 5"/>
          <p:cNvSpPr>
            <a:spLocks noGrp="1"/>
          </p:cNvSpPr>
          <p:nvPr>
            <p:ph type="sldNum" sz="quarter" idx="12"/>
          </p:nvPr>
        </p:nvSpPr>
        <p:spPr/>
        <p:txBody>
          <a:bodyPr/>
          <a:lstStyle/>
          <a:p>
            <a:pPr>
              <a:defRPr/>
            </a:pPr>
            <a:fld id="{BD7C8A80-3310-4764-BAF2-FBC57404F8E9}" type="slidenum">
              <a:rPr lang="pt-PT"/>
              <a:pPr>
                <a:defRPr/>
              </a:pPr>
              <a:t>16</a:t>
            </a:fld>
            <a:endParaRPr lang="pt-PT"/>
          </a:p>
        </p:txBody>
      </p:sp>
      <p:sp>
        <p:nvSpPr>
          <p:cNvPr id="851970" name="Rectangle 2"/>
          <p:cNvSpPr>
            <a:spLocks noGrp="1" noChangeArrowheads="1"/>
          </p:cNvSpPr>
          <p:nvPr>
            <p:ph type="body" idx="1"/>
          </p:nvPr>
        </p:nvSpPr>
        <p:spPr>
          <a:xfrm>
            <a:off x="115888" y="3733800"/>
            <a:ext cx="8915400" cy="622300"/>
          </a:xfrm>
        </p:spPr>
        <p:txBody>
          <a:bodyPr/>
          <a:lstStyle/>
          <a:p>
            <a:pPr marL="628650" indent="-628650" eaLnBrk="1" hangingPunct="1">
              <a:buFontTx/>
              <a:buNone/>
            </a:pPr>
            <a:r>
              <a:rPr lang="pt-BR" sz="2800" smtClean="0">
                <a:latin typeface="Arial" charset="0"/>
              </a:rPr>
              <a:t>K = média ponderada das proporções de encaixe de moeda</a:t>
            </a:r>
          </a:p>
        </p:txBody>
      </p:sp>
      <p:sp>
        <p:nvSpPr>
          <p:cNvPr id="851971" name="Rectangle 3"/>
          <p:cNvSpPr>
            <a:spLocks noChangeArrowheads="1"/>
          </p:cNvSpPr>
          <p:nvPr/>
        </p:nvSpPr>
        <p:spPr bwMode="auto">
          <a:xfrm>
            <a:off x="850900" y="1606550"/>
            <a:ext cx="3106738"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rPr>
              <a:t>M</a:t>
            </a:r>
            <a:r>
              <a:rPr lang="pt-BR" sz="2800" b="0" baseline="30000">
                <a:solidFill>
                  <a:srgbClr val="FFFFFF"/>
                </a:solidFill>
              </a:rPr>
              <a:t>d</a:t>
            </a:r>
            <a:r>
              <a:rPr lang="pt-BR" sz="2800" b="0">
                <a:solidFill>
                  <a:srgbClr val="FFFFFF"/>
                </a:solidFill>
              </a:rPr>
              <a:t> = EM</a:t>
            </a:r>
            <a:r>
              <a:rPr lang="pt-BR" sz="2800" b="0" baseline="-25000">
                <a:solidFill>
                  <a:srgbClr val="FFFFFF"/>
                </a:solidFill>
              </a:rPr>
              <a:t>i</a:t>
            </a:r>
          </a:p>
          <a:p>
            <a:pPr marL="342900" indent="-342900">
              <a:spcBef>
                <a:spcPct val="20000"/>
              </a:spcBef>
            </a:pPr>
            <a:r>
              <a:rPr lang="pt-BR" sz="2800" b="0">
                <a:solidFill>
                  <a:srgbClr val="FFFFFF"/>
                </a:solidFill>
              </a:rPr>
              <a:t>M</a:t>
            </a:r>
            <a:r>
              <a:rPr lang="pt-BR" sz="2800" b="0" baseline="30000">
                <a:solidFill>
                  <a:srgbClr val="FFFFFF"/>
                </a:solidFill>
              </a:rPr>
              <a:t>d</a:t>
            </a:r>
            <a:r>
              <a:rPr lang="pt-BR" sz="2800" b="0">
                <a:solidFill>
                  <a:srgbClr val="FFFFFF"/>
                </a:solidFill>
              </a:rPr>
              <a:t> = </a:t>
            </a:r>
            <a:r>
              <a:rPr lang="pt-BR" sz="2800" b="0">
                <a:solidFill>
                  <a:srgbClr val="FFFFFF"/>
                </a:solidFill>
                <a:latin typeface="Symbol" pitchFamily="18" charset="2"/>
              </a:rPr>
              <a:t>S </a:t>
            </a:r>
            <a:r>
              <a:rPr lang="pt-BR" sz="2800" b="0">
                <a:solidFill>
                  <a:srgbClr val="FFFFFF"/>
                </a:solidFill>
              </a:rPr>
              <a:t>k</a:t>
            </a:r>
            <a:r>
              <a:rPr lang="pt-BR" sz="2800" b="0" baseline="-25000">
                <a:solidFill>
                  <a:srgbClr val="FFFFFF"/>
                </a:solidFill>
              </a:rPr>
              <a:t>i</a:t>
            </a:r>
            <a:r>
              <a:rPr lang="pt-BR" sz="2800" b="0">
                <a:solidFill>
                  <a:srgbClr val="FFFFFF"/>
                </a:solidFill>
              </a:rPr>
              <a:t>Y</a:t>
            </a:r>
            <a:r>
              <a:rPr lang="pt-BR" sz="2800" b="0" baseline="-25000">
                <a:solidFill>
                  <a:srgbClr val="FFFFFF"/>
                </a:solidFill>
              </a:rPr>
              <a:t>i</a:t>
            </a:r>
          </a:p>
          <a:p>
            <a:pPr marL="342900" indent="-342900">
              <a:spcBef>
                <a:spcPct val="20000"/>
              </a:spcBef>
            </a:pPr>
            <a:r>
              <a:rPr lang="pt-BR" sz="2800" b="0">
                <a:solidFill>
                  <a:srgbClr val="FFFFFF"/>
                </a:solidFill>
                <a:latin typeface="Symbol" pitchFamily="18" charset="2"/>
              </a:rPr>
              <a:t>S</a:t>
            </a:r>
            <a:r>
              <a:rPr lang="pt-BR" sz="2800" b="0">
                <a:solidFill>
                  <a:srgbClr val="FFFFFF"/>
                </a:solidFill>
              </a:rPr>
              <a:t> Y</a:t>
            </a:r>
            <a:r>
              <a:rPr lang="pt-BR" sz="2800" b="0" baseline="-25000">
                <a:solidFill>
                  <a:srgbClr val="FFFFFF"/>
                </a:solidFill>
              </a:rPr>
              <a:t>i  </a:t>
            </a:r>
            <a:r>
              <a:rPr lang="pt-BR" sz="2800" b="0">
                <a:solidFill>
                  <a:srgbClr val="FFFFFF"/>
                </a:solidFill>
              </a:rPr>
              <a:t>= RN  =  Y</a:t>
            </a:r>
            <a:endParaRPr lang="pt-BR" sz="2800" b="0" baseline="-25000">
              <a:solidFill>
                <a:srgbClr val="FFFFFF"/>
              </a:solidFill>
            </a:endParaRPr>
          </a:p>
        </p:txBody>
      </p:sp>
      <p:sp>
        <p:nvSpPr>
          <p:cNvPr id="851972" name="Rectangle 4"/>
          <p:cNvSpPr>
            <a:spLocks noChangeArrowheads="1"/>
          </p:cNvSpPr>
          <p:nvPr/>
        </p:nvSpPr>
        <p:spPr bwMode="auto">
          <a:xfrm>
            <a:off x="4737100" y="2139950"/>
            <a:ext cx="10541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rPr>
              <a:t>M</a:t>
            </a:r>
            <a:r>
              <a:rPr lang="pt-BR" sz="2800" b="0" baseline="30000">
                <a:solidFill>
                  <a:srgbClr val="FFFFFF"/>
                </a:solidFill>
              </a:rPr>
              <a:t>d</a:t>
            </a:r>
            <a:r>
              <a:rPr lang="pt-BR" sz="2800" b="0">
                <a:solidFill>
                  <a:srgbClr val="FFFFFF"/>
                </a:solidFill>
              </a:rPr>
              <a:t>  =</a:t>
            </a:r>
            <a:endParaRPr lang="pt-BR" sz="2800" b="0" baseline="-25000">
              <a:solidFill>
                <a:srgbClr val="FFFFFF"/>
              </a:solidFill>
            </a:endParaRPr>
          </a:p>
        </p:txBody>
      </p:sp>
      <p:sp>
        <p:nvSpPr>
          <p:cNvPr id="851973" name="Rectangle 5"/>
          <p:cNvSpPr>
            <a:spLocks noChangeArrowheads="1"/>
          </p:cNvSpPr>
          <p:nvPr/>
        </p:nvSpPr>
        <p:spPr bwMode="auto">
          <a:xfrm>
            <a:off x="5803900" y="1936750"/>
            <a:ext cx="13843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latin typeface="Symbol" pitchFamily="18" charset="2"/>
              </a:rPr>
              <a:t>S</a:t>
            </a:r>
            <a:r>
              <a:rPr lang="pt-BR" sz="2800" b="0">
                <a:solidFill>
                  <a:srgbClr val="FFFFFF"/>
                </a:solidFill>
              </a:rPr>
              <a:t> k</a:t>
            </a:r>
            <a:r>
              <a:rPr lang="pt-BR" sz="2800" b="0" baseline="-25000">
                <a:solidFill>
                  <a:srgbClr val="FFFFFF"/>
                </a:solidFill>
              </a:rPr>
              <a:t>i</a:t>
            </a:r>
            <a:r>
              <a:rPr lang="pt-BR" sz="2800" b="0">
                <a:solidFill>
                  <a:srgbClr val="FFFFFF"/>
                </a:solidFill>
              </a:rPr>
              <a:t>Y</a:t>
            </a:r>
            <a:r>
              <a:rPr lang="pt-BR" sz="2800" b="0" baseline="-25000">
                <a:solidFill>
                  <a:srgbClr val="FFFFFF"/>
                </a:solidFill>
              </a:rPr>
              <a:t>i</a:t>
            </a:r>
          </a:p>
        </p:txBody>
      </p:sp>
      <p:sp>
        <p:nvSpPr>
          <p:cNvPr id="851974" name="Line 6"/>
          <p:cNvSpPr>
            <a:spLocks noChangeShapeType="1"/>
          </p:cNvSpPr>
          <p:nvPr/>
        </p:nvSpPr>
        <p:spPr bwMode="auto">
          <a:xfrm>
            <a:off x="5816600" y="2444750"/>
            <a:ext cx="10668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1975" name="Rectangle 7"/>
          <p:cNvSpPr>
            <a:spLocks noChangeArrowheads="1"/>
          </p:cNvSpPr>
          <p:nvPr/>
        </p:nvSpPr>
        <p:spPr bwMode="auto">
          <a:xfrm>
            <a:off x="5994400" y="2419350"/>
            <a:ext cx="1016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latin typeface="Symbol" pitchFamily="18" charset="2"/>
              </a:rPr>
              <a:t>S</a:t>
            </a:r>
            <a:r>
              <a:rPr lang="pt-BR" sz="2800" b="0">
                <a:solidFill>
                  <a:srgbClr val="FFFFFF"/>
                </a:solidFill>
              </a:rPr>
              <a:t> Y</a:t>
            </a:r>
            <a:r>
              <a:rPr lang="pt-BR" sz="2800" b="0" baseline="-25000">
                <a:solidFill>
                  <a:srgbClr val="FFFFFF"/>
                </a:solidFill>
              </a:rPr>
              <a:t>i</a:t>
            </a:r>
          </a:p>
        </p:txBody>
      </p:sp>
      <p:sp>
        <p:nvSpPr>
          <p:cNvPr id="851976" name="Rectangle 8"/>
          <p:cNvSpPr>
            <a:spLocks noChangeArrowheads="1"/>
          </p:cNvSpPr>
          <p:nvPr/>
        </p:nvSpPr>
        <p:spPr bwMode="auto">
          <a:xfrm>
            <a:off x="6924675" y="2065338"/>
            <a:ext cx="13716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rPr>
              <a:t>.  </a:t>
            </a:r>
            <a:r>
              <a:rPr lang="pt-BR" sz="2800" b="0">
                <a:solidFill>
                  <a:srgbClr val="FFFFFF"/>
                </a:solidFill>
                <a:latin typeface="Symbol" pitchFamily="18" charset="2"/>
              </a:rPr>
              <a:t>S</a:t>
            </a:r>
            <a:r>
              <a:rPr lang="pt-BR" sz="2800" b="0">
                <a:solidFill>
                  <a:srgbClr val="FFFFFF"/>
                </a:solidFill>
              </a:rPr>
              <a:t> Y</a:t>
            </a:r>
            <a:r>
              <a:rPr lang="pt-BR" sz="2800" b="0" baseline="-25000">
                <a:solidFill>
                  <a:srgbClr val="FFFFFF"/>
                </a:solidFill>
              </a:rPr>
              <a:t>i</a:t>
            </a:r>
          </a:p>
        </p:txBody>
      </p:sp>
      <p:sp>
        <p:nvSpPr>
          <p:cNvPr id="851977" name="Rectangle 9"/>
          <p:cNvSpPr>
            <a:spLocks noChangeArrowheads="1"/>
          </p:cNvSpPr>
          <p:nvPr/>
        </p:nvSpPr>
        <p:spPr bwMode="auto">
          <a:xfrm>
            <a:off x="3340100" y="4895850"/>
            <a:ext cx="8255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K =</a:t>
            </a:r>
            <a:endParaRPr lang="pt-BR" sz="2800" b="0" baseline="-25000"/>
          </a:p>
        </p:txBody>
      </p:sp>
      <p:sp>
        <p:nvSpPr>
          <p:cNvPr id="851978" name="Rectangle 10"/>
          <p:cNvSpPr>
            <a:spLocks noChangeArrowheads="1"/>
          </p:cNvSpPr>
          <p:nvPr/>
        </p:nvSpPr>
        <p:spPr bwMode="auto">
          <a:xfrm>
            <a:off x="4102100" y="4692650"/>
            <a:ext cx="13843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latin typeface="Symbol" pitchFamily="18" charset="2"/>
              </a:rPr>
              <a:t>S</a:t>
            </a:r>
            <a:r>
              <a:rPr lang="pt-BR" sz="2800" b="0"/>
              <a:t> k</a:t>
            </a:r>
            <a:r>
              <a:rPr lang="pt-BR" sz="2800" b="0" baseline="-25000"/>
              <a:t>i</a:t>
            </a:r>
            <a:r>
              <a:rPr lang="pt-BR" sz="2800" b="0"/>
              <a:t>Y</a:t>
            </a:r>
            <a:r>
              <a:rPr lang="pt-BR" sz="2800" b="0" baseline="-25000"/>
              <a:t>i</a:t>
            </a:r>
          </a:p>
        </p:txBody>
      </p:sp>
      <p:sp>
        <p:nvSpPr>
          <p:cNvPr id="851979" name="Line 11"/>
          <p:cNvSpPr>
            <a:spLocks noChangeShapeType="1"/>
          </p:cNvSpPr>
          <p:nvPr/>
        </p:nvSpPr>
        <p:spPr bwMode="auto">
          <a:xfrm>
            <a:off x="4114800" y="5200650"/>
            <a:ext cx="10668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1980" name="Rectangle 12"/>
          <p:cNvSpPr>
            <a:spLocks noChangeArrowheads="1"/>
          </p:cNvSpPr>
          <p:nvPr/>
        </p:nvSpPr>
        <p:spPr bwMode="auto">
          <a:xfrm>
            <a:off x="4292600" y="5175250"/>
            <a:ext cx="1016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latin typeface="Symbol" pitchFamily="18" charset="2"/>
              </a:rPr>
              <a:t>S</a:t>
            </a:r>
            <a:r>
              <a:rPr lang="pt-BR" sz="2800" b="0"/>
              <a:t> Y</a:t>
            </a:r>
            <a:r>
              <a:rPr lang="pt-BR" sz="2800" b="0" baseline="-25000"/>
              <a:t>i</a:t>
            </a:r>
          </a:p>
        </p:txBody>
      </p:sp>
      <p:sp>
        <p:nvSpPr>
          <p:cNvPr id="851981" name="Rectangle 13"/>
          <p:cNvSpPr>
            <a:spLocks noChangeArrowheads="1"/>
          </p:cNvSpPr>
          <p:nvPr/>
        </p:nvSpPr>
        <p:spPr bwMode="auto">
          <a:xfrm>
            <a:off x="3295650" y="6019800"/>
            <a:ext cx="25019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M</a:t>
            </a:r>
            <a:r>
              <a:rPr lang="pt-BR" sz="2800" b="0" baseline="30000"/>
              <a:t>d</a:t>
            </a:r>
            <a:r>
              <a:rPr lang="pt-BR" sz="2800" b="0"/>
              <a:t>  =  K </a:t>
            </a:r>
            <a:r>
              <a:rPr lang="pt-BR" sz="2800" b="0">
                <a:sym typeface="Symbol" pitchFamily="18" charset="2"/>
              </a:rPr>
              <a:t></a:t>
            </a:r>
            <a:r>
              <a:rPr lang="pt-BR" sz="2800" b="0"/>
              <a:t>Y</a:t>
            </a:r>
            <a:endParaRPr lang="pt-BR" sz="2800" b="0" baseline="-25000"/>
          </a:p>
        </p:txBody>
      </p:sp>
      <p:sp>
        <p:nvSpPr>
          <p:cNvPr id="17423" name="Rectangle 14"/>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51971"/>
                                        </p:tgtEl>
                                        <p:attrNameLst>
                                          <p:attrName>style.visibility</p:attrName>
                                        </p:attrNameLst>
                                      </p:cBhvr>
                                      <p:to>
                                        <p:strVal val="visible"/>
                                      </p:to>
                                    </p:set>
                                    <p:animEffect transition="in" filter="strips(downRight)">
                                      <p:cBhvr>
                                        <p:cTn id="7" dur="500"/>
                                        <p:tgtEl>
                                          <p:spTgt spid="851971"/>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51972"/>
                                        </p:tgtEl>
                                        <p:attrNameLst>
                                          <p:attrName>style.visibility</p:attrName>
                                        </p:attrNameLst>
                                      </p:cBhvr>
                                      <p:to>
                                        <p:strVal val="visible"/>
                                      </p:to>
                                    </p:set>
                                    <p:animEffect transition="in" filter="strips(downRight)">
                                      <p:cBhvr>
                                        <p:cTn id="11" dur="500"/>
                                        <p:tgtEl>
                                          <p:spTgt spid="851972"/>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51973"/>
                                        </p:tgtEl>
                                        <p:attrNameLst>
                                          <p:attrName>style.visibility</p:attrName>
                                        </p:attrNameLst>
                                      </p:cBhvr>
                                      <p:to>
                                        <p:strVal val="visible"/>
                                      </p:to>
                                    </p:set>
                                    <p:animEffect transition="in" filter="strips(downRight)">
                                      <p:cBhvr>
                                        <p:cTn id="15" dur="500"/>
                                        <p:tgtEl>
                                          <p:spTgt spid="851973"/>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51974"/>
                                        </p:tgtEl>
                                        <p:attrNameLst>
                                          <p:attrName>style.visibility</p:attrName>
                                        </p:attrNameLst>
                                      </p:cBhvr>
                                      <p:to>
                                        <p:strVal val="visible"/>
                                      </p:to>
                                    </p:set>
                                    <p:animEffect transition="in" filter="strips(downRight)">
                                      <p:cBhvr>
                                        <p:cTn id="19" dur="500"/>
                                        <p:tgtEl>
                                          <p:spTgt spid="851974"/>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51975"/>
                                        </p:tgtEl>
                                        <p:attrNameLst>
                                          <p:attrName>style.visibility</p:attrName>
                                        </p:attrNameLst>
                                      </p:cBhvr>
                                      <p:to>
                                        <p:strVal val="visible"/>
                                      </p:to>
                                    </p:set>
                                    <p:animEffect transition="in" filter="strips(downRight)">
                                      <p:cBhvr>
                                        <p:cTn id="23" dur="500"/>
                                        <p:tgtEl>
                                          <p:spTgt spid="851975"/>
                                        </p:tgtEl>
                                      </p:cBhvr>
                                    </p:animEffect>
                                  </p:childTnLst>
                                </p:cTn>
                              </p:par>
                            </p:childTnLst>
                          </p:cTn>
                        </p:par>
                        <p:par>
                          <p:cTn id="24" fill="hold" nodeType="afterGroup">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851976"/>
                                        </p:tgtEl>
                                        <p:attrNameLst>
                                          <p:attrName>style.visibility</p:attrName>
                                        </p:attrNameLst>
                                      </p:cBhvr>
                                      <p:to>
                                        <p:strVal val="visible"/>
                                      </p:to>
                                    </p:set>
                                    <p:animEffect transition="in" filter="strips(downRight)">
                                      <p:cBhvr>
                                        <p:cTn id="27" dur="500"/>
                                        <p:tgtEl>
                                          <p:spTgt spid="8519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851970">
                                            <p:txEl>
                                              <p:pRg st="0" end="0"/>
                                            </p:txEl>
                                          </p:spTgt>
                                        </p:tgtEl>
                                        <p:attrNameLst>
                                          <p:attrName>style.visibility</p:attrName>
                                        </p:attrNameLst>
                                      </p:cBhvr>
                                      <p:to>
                                        <p:strVal val="visible"/>
                                      </p:to>
                                    </p:set>
                                    <p:animEffect transition="in" filter="strips(downRight)">
                                      <p:cBhvr>
                                        <p:cTn id="32" dur="500"/>
                                        <p:tgtEl>
                                          <p:spTgt spid="851970">
                                            <p:txEl>
                                              <p:pRg st="0" end="0"/>
                                            </p:txEl>
                                          </p:spTgt>
                                        </p:tgtEl>
                                      </p:cBhvr>
                                    </p:animEffect>
                                  </p:childTnLst>
                                </p:cTn>
                              </p:par>
                            </p:childTnLst>
                          </p:cTn>
                        </p:par>
                        <p:par>
                          <p:cTn id="33" fill="hold" nodeType="afterGroup">
                            <p:stCondLst>
                              <p:cond delay="500"/>
                            </p:stCondLst>
                            <p:childTnLst>
                              <p:par>
                                <p:cTn id="34" presetID="18" presetClass="entr" presetSubtype="6" fill="hold" grpId="0" nodeType="afterEffect">
                                  <p:stCondLst>
                                    <p:cond delay="0"/>
                                  </p:stCondLst>
                                  <p:childTnLst>
                                    <p:set>
                                      <p:cBhvr>
                                        <p:cTn id="35" dur="1" fill="hold">
                                          <p:stCondLst>
                                            <p:cond delay="0"/>
                                          </p:stCondLst>
                                        </p:cTn>
                                        <p:tgtEl>
                                          <p:spTgt spid="851977"/>
                                        </p:tgtEl>
                                        <p:attrNameLst>
                                          <p:attrName>style.visibility</p:attrName>
                                        </p:attrNameLst>
                                      </p:cBhvr>
                                      <p:to>
                                        <p:strVal val="visible"/>
                                      </p:to>
                                    </p:set>
                                    <p:animEffect transition="in" filter="strips(downRight)">
                                      <p:cBhvr>
                                        <p:cTn id="36" dur="500"/>
                                        <p:tgtEl>
                                          <p:spTgt spid="851977"/>
                                        </p:tgtEl>
                                      </p:cBhvr>
                                    </p:animEffect>
                                  </p:childTnLst>
                                </p:cTn>
                              </p:par>
                            </p:childTnLst>
                          </p:cTn>
                        </p:par>
                        <p:par>
                          <p:cTn id="37" fill="hold" nodeType="afterGroup">
                            <p:stCondLst>
                              <p:cond delay="1000"/>
                            </p:stCondLst>
                            <p:childTnLst>
                              <p:par>
                                <p:cTn id="38" presetID="18" presetClass="entr" presetSubtype="6" fill="hold" grpId="0" nodeType="afterEffect">
                                  <p:stCondLst>
                                    <p:cond delay="0"/>
                                  </p:stCondLst>
                                  <p:childTnLst>
                                    <p:set>
                                      <p:cBhvr>
                                        <p:cTn id="39" dur="1" fill="hold">
                                          <p:stCondLst>
                                            <p:cond delay="0"/>
                                          </p:stCondLst>
                                        </p:cTn>
                                        <p:tgtEl>
                                          <p:spTgt spid="851978"/>
                                        </p:tgtEl>
                                        <p:attrNameLst>
                                          <p:attrName>style.visibility</p:attrName>
                                        </p:attrNameLst>
                                      </p:cBhvr>
                                      <p:to>
                                        <p:strVal val="visible"/>
                                      </p:to>
                                    </p:set>
                                    <p:animEffect transition="in" filter="strips(downRight)">
                                      <p:cBhvr>
                                        <p:cTn id="40" dur="500"/>
                                        <p:tgtEl>
                                          <p:spTgt spid="851978"/>
                                        </p:tgtEl>
                                      </p:cBhvr>
                                    </p:animEffect>
                                  </p:childTnLst>
                                </p:cTn>
                              </p:par>
                            </p:childTnLst>
                          </p:cTn>
                        </p:par>
                        <p:par>
                          <p:cTn id="41" fill="hold" nodeType="afterGroup">
                            <p:stCondLst>
                              <p:cond delay="1500"/>
                            </p:stCondLst>
                            <p:childTnLst>
                              <p:par>
                                <p:cTn id="42" presetID="18" presetClass="entr" presetSubtype="6" fill="hold" grpId="0" nodeType="afterEffect">
                                  <p:stCondLst>
                                    <p:cond delay="0"/>
                                  </p:stCondLst>
                                  <p:childTnLst>
                                    <p:set>
                                      <p:cBhvr>
                                        <p:cTn id="43" dur="1" fill="hold">
                                          <p:stCondLst>
                                            <p:cond delay="0"/>
                                          </p:stCondLst>
                                        </p:cTn>
                                        <p:tgtEl>
                                          <p:spTgt spid="851979"/>
                                        </p:tgtEl>
                                        <p:attrNameLst>
                                          <p:attrName>style.visibility</p:attrName>
                                        </p:attrNameLst>
                                      </p:cBhvr>
                                      <p:to>
                                        <p:strVal val="visible"/>
                                      </p:to>
                                    </p:set>
                                    <p:animEffect transition="in" filter="strips(downRight)">
                                      <p:cBhvr>
                                        <p:cTn id="44" dur="500"/>
                                        <p:tgtEl>
                                          <p:spTgt spid="851979"/>
                                        </p:tgtEl>
                                      </p:cBhvr>
                                    </p:animEffect>
                                  </p:childTnLst>
                                </p:cTn>
                              </p:par>
                            </p:childTnLst>
                          </p:cTn>
                        </p:par>
                        <p:par>
                          <p:cTn id="45" fill="hold" nodeType="afterGroup">
                            <p:stCondLst>
                              <p:cond delay="2000"/>
                            </p:stCondLst>
                            <p:childTnLst>
                              <p:par>
                                <p:cTn id="46" presetID="18" presetClass="entr" presetSubtype="6" fill="hold" grpId="0" nodeType="afterEffect">
                                  <p:stCondLst>
                                    <p:cond delay="0"/>
                                  </p:stCondLst>
                                  <p:childTnLst>
                                    <p:set>
                                      <p:cBhvr>
                                        <p:cTn id="47" dur="1" fill="hold">
                                          <p:stCondLst>
                                            <p:cond delay="0"/>
                                          </p:stCondLst>
                                        </p:cTn>
                                        <p:tgtEl>
                                          <p:spTgt spid="851980"/>
                                        </p:tgtEl>
                                        <p:attrNameLst>
                                          <p:attrName>style.visibility</p:attrName>
                                        </p:attrNameLst>
                                      </p:cBhvr>
                                      <p:to>
                                        <p:strVal val="visible"/>
                                      </p:to>
                                    </p:set>
                                    <p:animEffect transition="in" filter="strips(downRight)">
                                      <p:cBhvr>
                                        <p:cTn id="48" dur="500"/>
                                        <p:tgtEl>
                                          <p:spTgt spid="85198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851981"/>
                                        </p:tgtEl>
                                        <p:attrNameLst>
                                          <p:attrName>style.visibility</p:attrName>
                                        </p:attrNameLst>
                                      </p:cBhvr>
                                      <p:to>
                                        <p:strVal val="visible"/>
                                      </p:to>
                                    </p:set>
                                    <p:anim calcmode="lin" valueType="num">
                                      <p:cBhvr>
                                        <p:cTn id="53" dur="500" fill="hold"/>
                                        <p:tgtEl>
                                          <p:spTgt spid="851981"/>
                                        </p:tgtEl>
                                        <p:attrNameLst>
                                          <p:attrName>ppt_w</p:attrName>
                                        </p:attrNameLst>
                                      </p:cBhvr>
                                      <p:tavLst>
                                        <p:tav tm="0">
                                          <p:val>
                                            <p:fltVal val="0"/>
                                          </p:val>
                                        </p:tav>
                                        <p:tav tm="100000">
                                          <p:val>
                                            <p:strVal val="#ppt_w"/>
                                          </p:val>
                                        </p:tav>
                                      </p:tavLst>
                                    </p:anim>
                                    <p:anim calcmode="lin" valueType="num">
                                      <p:cBhvr>
                                        <p:cTn id="54" dur="500" fill="hold"/>
                                        <p:tgtEl>
                                          <p:spTgt spid="85198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970" grpId="0" build="p"/>
      <p:bldP spid="851971" grpId="0"/>
      <p:bldP spid="851972" grpId="0"/>
      <p:bldP spid="851973" grpId="0"/>
      <p:bldP spid="851974" grpId="0" animBg="1"/>
      <p:bldP spid="851975" grpId="0"/>
      <p:bldP spid="851976" grpId="0"/>
      <p:bldP spid="851977" grpId="0"/>
      <p:bldP spid="851978" grpId="0"/>
      <p:bldP spid="851979" grpId="0" animBg="1"/>
      <p:bldP spid="851980" grpId="0"/>
      <p:bldP spid="85198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Espaço Reservado para Número de Slide 5"/>
          <p:cNvSpPr>
            <a:spLocks noGrp="1"/>
          </p:cNvSpPr>
          <p:nvPr>
            <p:ph type="sldNum" sz="quarter" idx="12"/>
          </p:nvPr>
        </p:nvSpPr>
        <p:spPr/>
        <p:txBody>
          <a:bodyPr/>
          <a:lstStyle/>
          <a:p>
            <a:pPr>
              <a:defRPr/>
            </a:pPr>
            <a:fld id="{20517BA0-03AB-4E57-9021-222DDAF340FF}" type="slidenum">
              <a:rPr lang="pt-PT"/>
              <a:pPr>
                <a:defRPr/>
              </a:pPr>
              <a:t>17</a:t>
            </a:fld>
            <a:endParaRPr lang="pt-PT"/>
          </a:p>
        </p:txBody>
      </p:sp>
      <p:sp>
        <p:nvSpPr>
          <p:cNvPr id="852994" name="Rectangle 2"/>
          <p:cNvSpPr>
            <a:spLocks noGrp="1" noChangeArrowheads="1"/>
          </p:cNvSpPr>
          <p:nvPr>
            <p:ph type="body" idx="1"/>
          </p:nvPr>
        </p:nvSpPr>
        <p:spPr>
          <a:xfrm>
            <a:off x="434975" y="2035175"/>
            <a:ext cx="8632825" cy="1160463"/>
          </a:xfrm>
        </p:spPr>
        <p:txBody>
          <a:bodyPr/>
          <a:lstStyle/>
          <a:p>
            <a:pPr eaLnBrk="1" hangingPunct="1">
              <a:buFontTx/>
              <a:buNone/>
            </a:pPr>
            <a:r>
              <a:rPr lang="pt-BR" sz="2800" smtClean="0">
                <a:latin typeface="Arial" charset="0"/>
              </a:rPr>
              <a:t>Y = renda nacional em valores correntes (nominais)</a:t>
            </a:r>
          </a:p>
          <a:p>
            <a:pPr eaLnBrk="1" hangingPunct="1">
              <a:buFontTx/>
              <a:buNone/>
            </a:pPr>
            <a:r>
              <a:rPr lang="pt-BR" sz="2800" smtClean="0">
                <a:latin typeface="Arial" charset="0"/>
              </a:rPr>
              <a:t>y = renda nacional em valores reais</a:t>
            </a:r>
          </a:p>
        </p:txBody>
      </p:sp>
      <p:sp>
        <p:nvSpPr>
          <p:cNvPr id="18436" name="Rectangle 3"/>
          <p:cNvSpPr>
            <a:spLocks noChangeArrowheads="1"/>
          </p:cNvSpPr>
          <p:nvPr/>
        </p:nvSpPr>
        <p:spPr bwMode="auto">
          <a:xfrm>
            <a:off x="3457575" y="1452563"/>
            <a:ext cx="221615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solidFill>
                  <a:srgbClr val="FFFFFF"/>
                </a:solidFill>
              </a:rPr>
              <a:t>M</a:t>
            </a:r>
            <a:r>
              <a:rPr lang="pt-BR" sz="2800" b="0" baseline="30000">
                <a:solidFill>
                  <a:srgbClr val="FFFFFF"/>
                </a:solidFill>
              </a:rPr>
              <a:t>d</a:t>
            </a:r>
            <a:r>
              <a:rPr lang="pt-BR" sz="2800" b="0">
                <a:solidFill>
                  <a:srgbClr val="FFFFFF"/>
                </a:solidFill>
              </a:rPr>
              <a:t>  =  K</a:t>
            </a:r>
            <a:r>
              <a:rPr lang="pt-BR" sz="2800" b="0">
                <a:solidFill>
                  <a:srgbClr val="FFFFFF"/>
                </a:solidFill>
                <a:sym typeface="Symbol" pitchFamily="18" charset="2"/>
              </a:rPr>
              <a:t></a:t>
            </a:r>
            <a:r>
              <a:rPr lang="pt-BR" sz="2800" b="0">
                <a:solidFill>
                  <a:srgbClr val="FFFFFF"/>
                </a:solidFill>
              </a:rPr>
              <a:t> Y</a:t>
            </a:r>
            <a:endParaRPr lang="pt-BR" sz="2800" b="0" baseline="-25000">
              <a:solidFill>
                <a:srgbClr val="FFFFFF"/>
              </a:solidFill>
            </a:endParaRPr>
          </a:p>
        </p:txBody>
      </p:sp>
      <p:sp>
        <p:nvSpPr>
          <p:cNvPr id="852996" name="Rectangle 4"/>
          <p:cNvSpPr>
            <a:spLocks noChangeArrowheads="1"/>
          </p:cNvSpPr>
          <p:nvPr/>
        </p:nvSpPr>
        <p:spPr bwMode="auto">
          <a:xfrm>
            <a:off x="3748088" y="3551238"/>
            <a:ext cx="8128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y = </a:t>
            </a:r>
          </a:p>
        </p:txBody>
      </p:sp>
      <p:sp>
        <p:nvSpPr>
          <p:cNvPr id="852997" name="Rectangle 5"/>
          <p:cNvSpPr>
            <a:spLocks noChangeArrowheads="1"/>
          </p:cNvSpPr>
          <p:nvPr/>
        </p:nvSpPr>
        <p:spPr bwMode="auto">
          <a:xfrm>
            <a:off x="4586288" y="3373438"/>
            <a:ext cx="6604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Y </a:t>
            </a:r>
          </a:p>
        </p:txBody>
      </p:sp>
      <p:sp>
        <p:nvSpPr>
          <p:cNvPr id="852998" name="Line 6"/>
          <p:cNvSpPr>
            <a:spLocks noChangeShapeType="1"/>
          </p:cNvSpPr>
          <p:nvPr/>
        </p:nvSpPr>
        <p:spPr bwMode="auto">
          <a:xfrm>
            <a:off x="4586288" y="3817938"/>
            <a:ext cx="5715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2999" name="Rectangle 7"/>
          <p:cNvSpPr>
            <a:spLocks noChangeArrowheads="1"/>
          </p:cNvSpPr>
          <p:nvPr/>
        </p:nvSpPr>
        <p:spPr bwMode="auto">
          <a:xfrm>
            <a:off x="4586288" y="3754438"/>
            <a:ext cx="6604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P </a:t>
            </a:r>
          </a:p>
        </p:txBody>
      </p:sp>
      <p:sp>
        <p:nvSpPr>
          <p:cNvPr id="853000" name="Rectangle 8"/>
          <p:cNvSpPr>
            <a:spLocks noChangeArrowheads="1"/>
          </p:cNvSpPr>
          <p:nvPr/>
        </p:nvSpPr>
        <p:spPr bwMode="auto">
          <a:xfrm>
            <a:off x="3602038" y="4389438"/>
            <a:ext cx="16192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Y = P </a:t>
            </a:r>
            <a:r>
              <a:rPr lang="pt-BR" sz="2800" b="0">
                <a:sym typeface="Symbol" pitchFamily="18" charset="2"/>
              </a:rPr>
              <a:t></a:t>
            </a:r>
            <a:r>
              <a:rPr lang="pt-BR" sz="2800" b="0"/>
              <a:t> y </a:t>
            </a:r>
          </a:p>
        </p:txBody>
      </p:sp>
      <p:sp>
        <p:nvSpPr>
          <p:cNvPr id="853001" name="Rectangle 9"/>
          <p:cNvSpPr>
            <a:spLocks noChangeArrowheads="1"/>
          </p:cNvSpPr>
          <p:nvPr/>
        </p:nvSpPr>
        <p:spPr bwMode="auto">
          <a:xfrm>
            <a:off x="3221038" y="5208588"/>
            <a:ext cx="2686050" cy="6350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3200" b="0">
                <a:solidFill>
                  <a:srgbClr val="FFFFFF"/>
                </a:solidFill>
              </a:rPr>
              <a:t>M</a:t>
            </a:r>
            <a:r>
              <a:rPr lang="pt-BR" sz="3200" b="0" baseline="30000">
                <a:solidFill>
                  <a:srgbClr val="FFFFFF"/>
                </a:solidFill>
              </a:rPr>
              <a:t>d</a:t>
            </a:r>
            <a:r>
              <a:rPr lang="pt-BR" sz="3200" b="0">
                <a:solidFill>
                  <a:srgbClr val="FFFFFF"/>
                </a:solidFill>
              </a:rPr>
              <a:t> = K </a:t>
            </a:r>
            <a:r>
              <a:rPr lang="pt-BR" sz="2800" b="0">
                <a:solidFill>
                  <a:srgbClr val="FFFFFF"/>
                </a:solidFill>
                <a:sym typeface="Symbol" pitchFamily="18" charset="2"/>
              </a:rPr>
              <a:t></a:t>
            </a:r>
            <a:r>
              <a:rPr lang="pt-BR" sz="3200" b="0">
                <a:solidFill>
                  <a:srgbClr val="FFFFFF"/>
                </a:solidFill>
              </a:rPr>
              <a:t> P </a:t>
            </a:r>
            <a:r>
              <a:rPr lang="pt-BR" sz="2800" b="0">
                <a:solidFill>
                  <a:srgbClr val="FFFFFF"/>
                </a:solidFill>
                <a:sym typeface="Symbol" pitchFamily="18" charset="2"/>
              </a:rPr>
              <a:t></a:t>
            </a:r>
            <a:r>
              <a:rPr lang="pt-BR" sz="3200" b="0">
                <a:solidFill>
                  <a:srgbClr val="FFFFFF"/>
                </a:solidFill>
              </a:rPr>
              <a:t> y </a:t>
            </a:r>
          </a:p>
        </p:txBody>
      </p:sp>
      <p:sp>
        <p:nvSpPr>
          <p:cNvPr id="853002" name="Text Box 10"/>
          <p:cNvSpPr txBox="1">
            <a:spLocks noChangeArrowheads="1"/>
          </p:cNvSpPr>
          <p:nvPr/>
        </p:nvSpPr>
        <p:spPr bwMode="auto">
          <a:xfrm>
            <a:off x="5983288" y="4913313"/>
            <a:ext cx="30607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equação de Cambrigde para a demanda de moeda </a:t>
            </a:r>
          </a:p>
        </p:txBody>
      </p:sp>
      <p:sp>
        <p:nvSpPr>
          <p:cNvPr id="18444" name="Rectangle 11"/>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52994"/>
                                        </p:tgtEl>
                                        <p:attrNameLst>
                                          <p:attrName>style.visibility</p:attrName>
                                        </p:attrNameLst>
                                      </p:cBhvr>
                                      <p:to>
                                        <p:strVal val="visible"/>
                                      </p:to>
                                    </p:set>
                                    <p:animEffect transition="in" filter="strips(downRight)">
                                      <p:cBhvr>
                                        <p:cTn id="7" dur="500"/>
                                        <p:tgtEl>
                                          <p:spTgt spid="852994"/>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52996"/>
                                        </p:tgtEl>
                                        <p:attrNameLst>
                                          <p:attrName>style.visibility</p:attrName>
                                        </p:attrNameLst>
                                      </p:cBhvr>
                                      <p:to>
                                        <p:strVal val="visible"/>
                                      </p:to>
                                    </p:set>
                                    <p:animEffect transition="in" filter="strips(downRight)">
                                      <p:cBhvr>
                                        <p:cTn id="11" dur="500"/>
                                        <p:tgtEl>
                                          <p:spTgt spid="852996"/>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52997"/>
                                        </p:tgtEl>
                                        <p:attrNameLst>
                                          <p:attrName>style.visibility</p:attrName>
                                        </p:attrNameLst>
                                      </p:cBhvr>
                                      <p:to>
                                        <p:strVal val="visible"/>
                                      </p:to>
                                    </p:set>
                                    <p:animEffect transition="in" filter="strips(downRight)">
                                      <p:cBhvr>
                                        <p:cTn id="15" dur="500"/>
                                        <p:tgtEl>
                                          <p:spTgt spid="852997"/>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52998"/>
                                        </p:tgtEl>
                                        <p:attrNameLst>
                                          <p:attrName>style.visibility</p:attrName>
                                        </p:attrNameLst>
                                      </p:cBhvr>
                                      <p:to>
                                        <p:strVal val="visible"/>
                                      </p:to>
                                    </p:set>
                                    <p:animEffect transition="in" filter="strips(downRight)">
                                      <p:cBhvr>
                                        <p:cTn id="19" dur="500"/>
                                        <p:tgtEl>
                                          <p:spTgt spid="852998"/>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52999"/>
                                        </p:tgtEl>
                                        <p:attrNameLst>
                                          <p:attrName>style.visibility</p:attrName>
                                        </p:attrNameLst>
                                      </p:cBhvr>
                                      <p:to>
                                        <p:strVal val="visible"/>
                                      </p:to>
                                    </p:set>
                                    <p:animEffect transition="in" filter="strips(downRight)">
                                      <p:cBhvr>
                                        <p:cTn id="23" dur="500"/>
                                        <p:tgtEl>
                                          <p:spTgt spid="85299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853000"/>
                                        </p:tgtEl>
                                        <p:attrNameLst>
                                          <p:attrName>style.visibility</p:attrName>
                                        </p:attrNameLst>
                                      </p:cBhvr>
                                      <p:to>
                                        <p:strVal val="visible"/>
                                      </p:to>
                                    </p:set>
                                    <p:animEffect transition="in" filter="strips(downRight)">
                                      <p:cBhvr>
                                        <p:cTn id="28" dur="500"/>
                                        <p:tgtEl>
                                          <p:spTgt spid="85300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853001"/>
                                        </p:tgtEl>
                                        <p:attrNameLst>
                                          <p:attrName>style.visibility</p:attrName>
                                        </p:attrNameLst>
                                      </p:cBhvr>
                                      <p:to>
                                        <p:strVal val="visible"/>
                                      </p:to>
                                    </p:set>
                                    <p:animEffect transition="in" filter="strips(downRight)">
                                      <p:cBhvr>
                                        <p:cTn id="33" dur="500"/>
                                        <p:tgtEl>
                                          <p:spTgt spid="853001"/>
                                        </p:tgtEl>
                                      </p:cBhvr>
                                    </p:animEffect>
                                  </p:childTnLst>
                                </p:cTn>
                              </p:par>
                            </p:childTnLst>
                          </p:cTn>
                        </p:par>
                        <p:par>
                          <p:cTn id="34" fill="hold" nodeType="afterGroup">
                            <p:stCondLst>
                              <p:cond delay="500"/>
                            </p:stCondLst>
                            <p:childTnLst>
                              <p:par>
                                <p:cTn id="35" presetID="18" presetClass="entr" presetSubtype="6" fill="hold" grpId="0" nodeType="afterEffect">
                                  <p:stCondLst>
                                    <p:cond delay="0"/>
                                  </p:stCondLst>
                                  <p:childTnLst>
                                    <p:set>
                                      <p:cBhvr>
                                        <p:cTn id="36" dur="1" fill="hold">
                                          <p:stCondLst>
                                            <p:cond delay="0"/>
                                          </p:stCondLst>
                                        </p:cTn>
                                        <p:tgtEl>
                                          <p:spTgt spid="853002"/>
                                        </p:tgtEl>
                                        <p:attrNameLst>
                                          <p:attrName>style.visibility</p:attrName>
                                        </p:attrNameLst>
                                      </p:cBhvr>
                                      <p:to>
                                        <p:strVal val="visible"/>
                                      </p:to>
                                    </p:set>
                                    <p:animEffect transition="in" filter="strips(downRight)">
                                      <p:cBhvr>
                                        <p:cTn id="37" dur="500"/>
                                        <p:tgtEl>
                                          <p:spTgt spid="853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2994" grpId="0" autoUpdateAnimBg="0"/>
      <p:bldP spid="852996" grpId="0"/>
      <p:bldP spid="852997" grpId="0"/>
      <p:bldP spid="852998" grpId="0" animBg="1"/>
      <p:bldP spid="852999" grpId="0"/>
      <p:bldP spid="853000" grpId="0"/>
      <p:bldP spid="853001" grpId="0" animBg="1"/>
      <p:bldP spid="85300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Espaço Reservado para Número de Slide 5"/>
          <p:cNvSpPr>
            <a:spLocks noGrp="1"/>
          </p:cNvSpPr>
          <p:nvPr>
            <p:ph type="sldNum" sz="quarter" idx="12"/>
          </p:nvPr>
        </p:nvSpPr>
        <p:spPr/>
        <p:txBody>
          <a:bodyPr/>
          <a:lstStyle/>
          <a:p>
            <a:pPr>
              <a:defRPr/>
            </a:pPr>
            <a:fld id="{382B1692-A80A-45CF-8CF2-8866772DD03D}" type="slidenum">
              <a:rPr lang="pt-PT"/>
              <a:pPr>
                <a:defRPr/>
              </a:pPr>
              <a:t>18</a:t>
            </a:fld>
            <a:endParaRPr lang="pt-PT"/>
          </a:p>
        </p:txBody>
      </p:sp>
      <p:sp>
        <p:nvSpPr>
          <p:cNvPr id="854018" name="Rectangle 2"/>
          <p:cNvSpPr>
            <a:spLocks noGrp="1" noChangeArrowheads="1"/>
          </p:cNvSpPr>
          <p:nvPr>
            <p:ph type="body" idx="1"/>
          </p:nvPr>
        </p:nvSpPr>
        <p:spPr>
          <a:xfrm>
            <a:off x="358775" y="3248025"/>
            <a:ext cx="1244600" cy="549275"/>
          </a:xfrm>
        </p:spPr>
        <p:txBody>
          <a:bodyPr/>
          <a:lstStyle/>
          <a:p>
            <a:pPr eaLnBrk="1" hangingPunct="1">
              <a:buFontTx/>
              <a:buNone/>
            </a:pPr>
            <a:r>
              <a:rPr lang="pt-BR" sz="2800" smtClean="0">
                <a:latin typeface="Arial" charset="0"/>
              </a:rPr>
              <a:t>Sendo</a:t>
            </a:r>
          </a:p>
        </p:txBody>
      </p:sp>
      <p:sp>
        <p:nvSpPr>
          <p:cNvPr id="19460" name="Rectangle 3"/>
          <p:cNvSpPr>
            <a:spLocks noChangeArrowheads="1"/>
          </p:cNvSpPr>
          <p:nvPr/>
        </p:nvSpPr>
        <p:spPr bwMode="auto">
          <a:xfrm>
            <a:off x="3257550" y="1409700"/>
            <a:ext cx="26289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3200" b="0">
                <a:solidFill>
                  <a:srgbClr val="FFFFFF"/>
                </a:solidFill>
              </a:rPr>
              <a:t>M</a:t>
            </a:r>
            <a:r>
              <a:rPr lang="pt-BR" sz="3200" b="0" baseline="30000">
                <a:solidFill>
                  <a:srgbClr val="FFFFFF"/>
                </a:solidFill>
              </a:rPr>
              <a:t>d</a:t>
            </a:r>
            <a:r>
              <a:rPr lang="pt-BR" sz="3200" b="0">
                <a:solidFill>
                  <a:srgbClr val="FFFFFF"/>
                </a:solidFill>
              </a:rPr>
              <a:t> = K </a:t>
            </a:r>
            <a:r>
              <a:rPr lang="pt-BR" sz="2800" b="0">
                <a:solidFill>
                  <a:srgbClr val="FFFFFF"/>
                </a:solidFill>
                <a:sym typeface="Symbol" pitchFamily="18" charset="2"/>
              </a:rPr>
              <a:t></a:t>
            </a:r>
            <a:r>
              <a:rPr lang="pt-BR" sz="3200" b="0">
                <a:solidFill>
                  <a:srgbClr val="FFFFFF"/>
                </a:solidFill>
              </a:rPr>
              <a:t> P </a:t>
            </a:r>
            <a:r>
              <a:rPr lang="pt-BR" sz="2800" b="0">
                <a:solidFill>
                  <a:srgbClr val="FFFFFF"/>
                </a:solidFill>
                <a:sym typeface="Symbol" pitchFamily="18" charset="2"/>
              </a:rPr>
              <a:t></a:t>
            </a:r>
            <a:r>
              <a:rPr lang="pt-BR" sz="3200" b="0">
                <a:solidFill>
                  <a:srgbClr val="FFFFFF"/>
                </a:solidFill>
              </a:rPr>
              <a:t> y </a:t>
            </a:r>
          </a:p>
        </p:txBody>
      </p:sp>
      <p:grpSp>
        <p:nvGrpSpPr>
          <p:cNvPr id="854020" name="Group 4"/>
          <p:cNvGrpSpPr>
            <a:grpSpLocks/>
          </p:cNvGrpSpPr>
          <p:nvPr/>
        </p:nvGrpSpPr>
        <p:grpSpPr bwMode="auto">
          <a:xfrm>
            <a:off x="2965450" y="2076450"/>
            <a:ext cx="3073400" cy="1162050"/>
            <a:chOff x="2048" y="1542"/>
            <a:chExt cx="1936" cy="732"/>
          </a:xfrm>
        </p:grpSpPr>
        <p:sp>
          <p:nvSpPr>
            <p:cNvPr id="19469" name="Rectangle 5"/>
            <p:cNvSpPr>
              <a:spLocks noChangeArrowheads="1"/>
            </p:cNvSpPr>
            <p:nvPr/>
          </p:nvSpPr>
          <p:spPr bwMode="auto">
            <a:xfrm>
              <a:off x="2545" y="1858"/>
              <a:ext cx="312" cy="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3200" b="0"/>
                <a:t>K</a:t>
              </a:r>
            </a:p>
          </p:txBody>
        </p:sp>
        <p:sp>
          <p:nvSpPr>
            <p:cNvPr id="19470" name="Rectangle 6"/>
            <p:cNvSpPr>
              <a:spLocks noChangeArrowheads="1"/>
            </p:cNvSpPr>
            <p:nvPr/>
          </p:nvSpPr>
          <p:spPr bwMode="auto">
            <a:xfrm>
              <a:off x="2048" y="1634"/>
              <a:ext cx="1936"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3200" b="0"/>
                <a:t>M</a:t>
              </a:r>
              <a:r>
                <a:rPr lang="pt-BR" sz="3200" b="0" baseline="30000"/>
                <a:t>d</a:t>
              </a:r>
              <a:r>
                <a:rPr lang="pt-BR" sz="3200" b="0"/>
                <a:t>        =  P </a:t>
              </a:r>
              <a:r>
                <a:rPr lang="pt-BR" sz="2800" b="0">
                  <a:sym typeface="Symbol" pitchFamily="18" charset="2"/>
                </a:rPr>
                <a:t></a:t>
              </a:r>
              <a:r>
                <a:rPr lang="pt-BR" sz="3200" b="0"/>
                <a:t> y </a:t>
              </a:r>
            </a:p>
          </p:txBody>
        </p:sp>
        <p:sp>
          <p:nvSpPr>
            <p:cNvPr id="19471" name="Line 7"/>
            <p:cNvSpPr>
              <a:spLocks noChangeShapeType="1"/>
            </p:cNvSpPr>
            <p:nvPr/>
          </p:nvSpPr>
          <p:spPr bwMode="auto">
            <a:xfrm>
              <a:off x="2496" y="1868"/>
              <a:ext cx="312"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9472" name="Rectangle 8"/>
            <p:cNvSpPr>
              <a:spLocks noChangeArrowheads="1"/>
            </p:cNvSpPr>
            <p:nvPr/>
          </p:nvSpPr>
          <p:spPr bwMode="auto">
            <a:xfrm>
              <a:off x="2528" y="1542"/>
              <a:ext cx="312" cy="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3200" b="0"/>
                <a:t>1</a:t>
              </a:r>
            </a:p>
          </p:txBody>
        </p:sp>
      </p:grpSp>
      <p:sp>
        <p:nvSpPr>
          <p:cNvPr id="854025" name="Rectangle 9"/>
          <p:cNvSpPr>
            <a:spLocks noChangeArrowheads="1"/>
          </p:cNvSpPr>
          <p:nvPr/>
        </p:nvSpPr>
        <p:spPr bwMode="auto">
          <a:xfrm>
            <a:off x="1597025" y="3111500"/>
            <a:ext cx="4953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1</a:t>
            </a:r>
          </a:p>
        </p:txBody>
      </p:sp>
      <p:sp>
        <p:nvSpPr>
          <p:cNvPr id="854026" name="Line 10"/>
          <p:cNvSpPr>
            <a:spLocks noChangeShapeType="1"/>
          </p:cNvSpPr>
          <p:nvPr/>
        </p:nvSpPr>
        <p:spPr bwMode="auto">
          <a:xfrm>
            <a:off x="1597025" y="3578225"/>
            <a:ext cx="3429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4027" name="Rectangle 11"/>
          <p:cNvSpPr>
            <a:spLocks noChangeArrowheads="1"/>
          </p:cNvSpPr>
          <p:nvPr/>
        </p:nvSpPr>
        <p:spPr bwMode="auto">
          <a:xfrm>
            <a:off x="1552575" y="3505200"/>
            <a:ext cx="3937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K</a:t>
            </a:r>
          </a:p>
        </p:txBody>
      </p:sp>
      <p:sp>
        <p:nvSpPr>
          <p:cNvPr id="854028" name="Rectangle 12"/>
          <p:cNvSpPr>
            <a:spLocks noChangeArrowheads="1"/>
          </p:cNvSpPr>
          <p:nvPr/>
        </p:nvSpPr>
        <p:spPr bwMode="auto">
          <a:xfrm>
            <a:off x="1920875" y="3314700"/>
            <a:ext cx="7162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162050" indent="-1162050">
              <a:spcBef>
                <a:spcPct val="20000"/>
              </a:spcBef>
            </a:pPr>
            <a:r>
              <a:rPr lang="pt-BR" sz="2800" b="0"/>
              <a:t>=  V  =  velocidade renda da circulação da moeda</a:t>
            </a:r>
          </a:p>
        </p:txBody>
      </p:sp>
      <p:sp>
        <p:nvSpPr>
          <p:cNvPr id="854029" name="Rectangle 13"/>
          <p:cNvSpPr>
            <a:spLocks noChangeArrowheads="1"/>
          </p:cNvSpPr>
          <p:nvPr/>
        </p:nvSpPr>
        <p:spPr bwMode="auto">
          <a:xfrm>
            <a:off x="3194050" y="4794250"/>
            <a:ext cx="2724150" cy="6350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3200" b="0">
                <a:solidFill>
                  <a:srgbClr val="FFFFFF"/>
                </a:solidFill>
              </a:rPr>
              <a:t>M</a:t>
            </a:r>
            <a:r>
              <a:rPr lang="pt-BR" sz="3200" b="0" baseline="30000">
                <a:solidFill>
                  <a:srgbClr val="FFFFFF"/>
                </a:solidFill>
              </a:rPr>
              <a:t>d</a:t>
            </a:r>
            <a:r>
              <a:rPr lang="pt-BR" sz="3200" b="0">
                <a:solidFill>
                  <a:srgbClr val="FFFFFF"/>
                </a:solidFill>
              </a:rPr>
              <a:t> </a:t>
            </a:r>
            <a:r>
              <a:rPr lang="pt-BR" sz="2800" b="0">
                <a:solidFill>
                  <a:srgbClr val="FFFFFF"/>
                </a:solidFill>
                <a:sym typeface="Symbol" pitchFamily="18" charset="2"/>
              </a:rPr>
              <a:t></a:t>
            </a:r>
            <a:r>
              <a:rPr lang="pt-BR" sz="3200" b="0">
                <a:solidFill>
                  <a:srgbClr val="FFFFFF"/>
                </a:solidFill>
              </a:rPr>
              <a:t> V = P </a:t>
            </a:r>
            <a:r>
              <a:rPr lang="pt-BR" sz="2800" b="0">
                <a:solidFill>
                  <a:srgbClr val="FFFFFF"/>
                </a:solidFill>
                <a:sym typeface="Symbol" pitchFamily="18" charset="2"/>
              </a:rPr>
              <a:t></a:t>
            </a:r>
            <a:r>
              <a:rPr lang="pt-BR" sz="3200" b="0">
                <a:solidFill>
                  <a:srgbClr val="FFFFFF"/>
                </a:solidFill>
              </a:rPr>
              <a:t> y </a:t>
            </a:r>
          </a:p>
        </p:txBody>
      </p:sp>
      <p:sp>
        <p:nvSpPr>
          <p:cNvPr id="854030" name="Text Box 14"/>
          <p:cNvSpPr txBox="1">
            <a:spLocks noChangeArrowheads="1"/>
          </p:cNvSpPr>
          <p:nvPr/>
        </p:nvSpPr>
        <p:spPr bwMode="auto">
          <a:xfrm>
            <a:off x="6007100" y="4384675"/>
            <a:ext cx="30607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equação da demanda de moeda segundo a Teoria Quantitativa da Demanda de Moeda</a:t>
            </a:r>
          </a:p>
        </p:txBody>
      </p:sp>
      <p:sp>
        <p:nvSpPr>
          <p:cNvPr id="19468" name="Rectangle 15"/>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54020"/>
                                        </p:tgtEl>
                                        <p:attrNameLst>
                                          <p:attrName>style.visibility</p:attrName>
                                        </p:attrNameLst>
                                      </p:cBhvr>
                                      <p:to>
                                        <p:strVal val="visible"/>
                                      </p:to>
                                    </p:set>
                                    <p:animEffect transition="in" filter="wipe(left)">
                                      <p:cBhvr>
                                        <p:cTn id="7" dur="500"/>
                                        <p:tgtEl>
                                          <p:spTgt spid="854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54018">
                                            <p:txEl>
                                              <p:pRg st="0" end="0"/>
                                            </p:txEl>
                                          </p:spTgt>
                                        </p:tgtEl>
                                        <p:attrNameLst>
                                          <p:attrName>style.visibility</p:attrName>
                                        </p:attrNameLst>
                                      </p:cBhvr>
                                      <p:to>
                                        <p:strVal val="visible"/>
                                      </p:to>
                                    </p:set>
                                    <p:animEffect transition="in" filter="strips(downRight)">
                                      <p:cBhvr>
                                        <p:cTn id="12" dur="500"/>
                                        <p:tgtEl>
                                          <p:spTgt spid="854018">
                                            <p:txEl>
                                              <p:pRg st="0" end="0"/>
                                            </p:txEl>
                                          </p:spTgt>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54025"/>
                                        </p:tgtEl>
                                        <p:attrNameLst>
                                          <p:attrName>style.visibility</p:attrName>
                                        </p:attrNameLst>
                                      </p:cBhvr>
                                      <p:to>
                                        <p:strVal val="visible"/>
                                      </p:to>
                                    </p:set>
                                    <p:animEffect transition="in" filter="strips(downRight)">
                                      <p:cBhvr>
                                        <p:cTn id="16" dur="500"/>
                                        <p:tgtEl>
                                          <p:spTgt spid="854025"/>
                                        </p:tgtEl>
                                      </p:cBhvr>
                                    </p:animEffect>
                                  </p:childTnLst>
                                </p:cTn>
                              </p:par>
                            </p:childTnLst>
                          </p:cTn>
                        </p:par>
                        <p:par>
                          <p:cTn id="17" fill="hold" nodeType="afterGroup">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854026"/>
                                        </p:tgtEl>
                                        <p:attrNameLst>
                                          <p:attrName>style.visibility</p:attrName>
                                        </p:attrNameLst>
                                      </p:cBhvr>
                                      <p:to>
                                        <p:strVal val="visible"/>
                                      </p:to>
                                    </p:set>
                                    <p:animEffect transition="in" filter="strips(downRight)">
                                      <p:cBhvr>
                                        <p:cTn id="20" dur="500"/>
                                        <p:tgtEl>
                                          <p:spTgt spid="854026"/>
                                        </p:tgtEl>
                                      </p:cBhvr>
                                    </p:animEffect>
                                  </p:childTnLst>
                                </p:cTn>
                              </p:par>
                            </p:childTnLst>
                          </p:cTn>
                        </p:par>
                        <p:par>
                          <p:cTn id="21" fill="hold" nodeType="afterGroup">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854027"/>
                                        </p:tgtEl>
                                        <p:attrNameLst>
                                          <p:attrName>style.visibility</p:attrName>
                                        </p:attrNameLst>
                                      </p:cBhvr>
                                      <p:to>
                                        <p:strVal val="visible"/>
                                      </p:to>
                                    </p:set>
                                    <p:animEffect transition="in" filter="strips(downRight)">
                                      <p:cBhvr>
                                        <p:cTn id="24" dur="500"/>
                                        <p:tgtEl>
                                          <p:spTgt spid="854027"/>
                                        </p:tgtEl>
                                      </p:cBhvr>
                                    </p:animEffect>
                                  </p:childTnLst>
                                </p:cTn>
                              </p:par>
                            </p:childTnLst>
                          </p:cTn>
                        </p:par>
                        <p:par>
                          <p:cTn id="25" fill="hold" nodeType="afterGroup">
                            <p:stCondLst>
                              <p:cond delay="2000"/>
                            </p:stCondLst>
                            <p:childTnLst>
                              <p:par>
                                <p:cTn id="26" presetID="18" presetClass="entr" presetSubtype="6" fill="hold" grpId="0" nodeType="afterEffect">
                                  <p:stCondLst>
                                    <p:cond delay="0"/>
                                  </p:stCondLst>
                                  <p:childTnLst>
                                    <p:set>
                                      <p:cBhvr>
                                        <p:cTn id="27" dur="1" fill="hold">
                                          <p:stCondLst>
                                            <p:cond delay="0"/>
                                          </p:stCondLst>
                                        </p:cTn>
                                        <p:tgtEl>
                                          <p:spTgt spid="854028"/>
                                        </p:tgtEl>
                                        <p:attrNameLst>
                                          <p:attrName>style.visibility</p:attrName>
                                        </p:attrNameLst>
                                      </p:cBhvr>
                                      <p:to>
                                        <p:strVal val="visible"/>
                                      </p:to>
                                    </p:set>
                                    <p:animEffect transition="in" filter="strips(downRight)">
                                      <p:cBhvr>
                                        <p:cTn id="28" dur="500"/>
                                        <p:tgtEl>
                                          <p:spTgt spid="85402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854029"/>
                                        </p:tgtEl>
                                        <p:attrNameLst>
                                          <p:attrName>style.visibility</p:attrName>
                                        </p:attrNameLst>
                                      </p:cBhvr>
                                      <p:to>
                                        <p:strVal val="visible"/>
                                      </p:to>
                                    </p:set>
                                    <p:anim calcmode="lin" valueType="num">
                                      <p:cBhvr>
                                        <p:cTn id="33" dur="500" fill="hold"/>
                                        <p:tgtEl>
                                          <p:spTgt spid="854029"/>
                                        </p:tgtEl>
                                        <p:attrNameLst>
                                          <p:attrName>ppt_w</p:attrName>
                                        </p:attrNameLst>
                                      </p:cBhvr>
                                      <p:tavLst>
                                        <p:tav tm="0">
                                          <p:val>
                                            <p:fltVal val="0"/>
                                          </p:val>
                                        </p:tav>
                                        <p:tav tm="100000">
                                          <p:val>
                                            <p:strVal val="#ppt_w"/>
                                          </p:val>
                                        </p:tav>
                                      </p:tavLst>
                                    </p:anim>
                                    <p:anim calcmode="lin" valueType="num">
                                      <p:cBhvr>
                                        <p:cTn id="34" dur="500" fill="hold"/>
                                        <p:tgtEl>
                                          <p:spTgt spid="854029"/>
                                        </p:tgtEl>
                                        <p:attrNameLst>
                                          <p:attrName>ppt_h</p:attrName>
                                        </p:attrNameLst>
                                      </p:cBhvr>
                                      <p:tavLst>
                                        <p:tav tm="0">
                                          <p:val>
                                            <p:fltVal val="0"/>
                                          </p:val>
                                        </p:tav>
                                        <p:tav tm="100000">
                                          <p:val>
                                            <p:strVal val="#ppt_h"/>
                                          </p:val>
                                        </p:tav>
                                      </p:tavLst>
                                    </p:anim>
                                  </p:childTnLst>
                                </p:cTn>
                              </p:par>
                            </p:childTnLst>
                          </p:cTn>
                        </p:par>
                        <p:par>
                          <p:cTn id="35" fill="hold" nodeType="afterGroup">
                            <p:stCondLst>
                              <p:cond delay="500"/>
                            </p:stCondLst>
                            <p:childTnLst>
                              <p:par>
                                <p:cTn id="36" presetID="18" presetClass="entr" presetSubtype="6" fill="hold" grpId="0" nodeType="afterEffect">
                                  <p:stCondLst>
                                    <p:cond delay="0"/>
                                  </p:stCondLst>
                                  <p:childTnLst>
                                    <p:set>
                                      <p:cBhvr>
                                        <p:cTn id="37" dur="1" fill="hold">
                                          <p:stCondLst>
                                            <p:cond delay="0"/>
                                          </p:stCondLst>
                                        </p:cTn>
                                        <p:tgtEl>
                                          <p:spTgt spid="854030"/>
                                        </p:tgtEl>
                                        <p:attrNameLst>
                                          <p:attrName>style.visibility</p:attrName>
                                        </p:attrNameLst>
                                      </p:cBhvr>
                                      <p:to>
                                        <p:strVal val="visible"/>
                                      </p:to>
                                    </p:set>
                                    <p:animEffect transition="in" filter="strips(downRight)">
                                      <p:cBhvr>
                                        <p:cTn id="38" dur="500"/>
                                        <p:tgtEl>
                                          <p:spTgt spid="854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4018" grpId="0" build="p"/>
      <p:bldP spid="854025" grpId="0"/>
      <p:bldP spid="854026" grpId="0" animBg="1"/>
      <p:bldP spid="854027" grpId="0"/>
      <p:bldP spid="854028" grpId="0"/>
      <p:bldP spid="854029" grpId="0" animBg="1"/>
      <p:bldP spid="8540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5"/>
          <p:cNvSpPr>
            <a:spLocks noGrp="1"/>
          </p:cNvSpPr>
          <p:nvPr>
            <p:ph type="sldNum" sz="quarter" idx="12"/>
          </p:nvPr>
        </p:nvSpPr>
        <p:spPr/>
        <p:txBody>
          <a:bodyPr/>
          <a:lstStyle/>
          <a:p>
            <a:pPr>
              <a:defRPr/>
            </a:pPr>
            <a:fld id="{78349E0C-4BCA-452D-A2C8-BEF0EFAA3419}" type="slidenum">
              <a:rPr lang="pt-PT"/>
              <a:pPr>
                <a:defRPr/>
              </a:pPr>
              <a:t>19</a:t>
            </a:fld>
            <a:endParaRPr lang="pt-PT"/>
          </a:p>
        </p:txBody>
      </p:sp>
      <p:sp>
        <p:nvSpPr>
          <p:cNvPr id="855042" name="Rectangle 2"/>
          <p:cNvSpPr>
            <a:spLocks noChangeArrowheads="1"/>
          </p:cNvSpPr>
          <p:nvPr/>
        </p:nvSpPr>
        <p:spPr bwMode="auto">
          <a:xfrm>
            <a:off x="434975" y="1285875"/>
            <a:ext cx="82565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105000"/>
              </a:lnSpc>
              <a:spcBef>
                <a:spcPct val="20000"/>
              </a:spcBef>
            </a:pPr>
            <a:r>
              <a:rPr lang="pt-BR" sz="2800" b="0">
                <a:solidFill>
                  <a:srgbClr val="FFFFFF"/>
                </a:solidFill>
              </a:rPr>
              <a:t>Para os clássicos, as variações no nível de moeda afetam apenas os </a:t>
            </a:r>
            <a:r>
              <a:rPr lang="pt-BR" sz="2800">
                <a:solidFill>
                  <a:srgbClr val="FFFFFF"/>
                </a:solidFill>
              </a:rPr>
              <a:t>preços</a:t>
            </a:r>
            <a:r>
              <a:rPr lang="pt-BR" sz="2800" b="0">
                <a:solidFill>
                  <a:srgbClr val="FFFFFF"/>
                </a:solidFill>
              </a:rPr>
              <a:t> e não a renda. </a:t>
            </a:r>
          </a:p>
        </p:txBody>
      </p:sp>
      <p:sp>
        <p:nvSpPr>
          <p:cNvPr id="855043" name="Rectangle 3"/>
          <p:cNvSpPr>
            <a:spLocks noChangeArrowheads="1"/>
          </p:cNvSpPr>
          <p:nvPr/>
        </p:nvSpPr>
        <p:spPr bwMode="auto">
          <a:xfrm>
            <a:off x="114300" y="2273300"/>
            <a:ext cx="9029700" cy="212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5000"/>
              </a:lnSpc>
              <a:spcBef>
                <a:spcPct val="20000"/>
              </a:spcBef>
            </a:pPr>
            <a:r>
              <a:rPr lang="pt-BR" sz="2600" b="0" dirty="0"/>
              <a:t>Considerando que:  K é um valor constante</a:t>
            </a:r>
          </a:p>
          <a:p>
            <a:pPr>
              <a:lnSpc>
                <a:spcPct val="105000"/>
              </a:lnSpc>
              <a:spcBef>
                <a:spcPct val="20000"/>
              </a:spcBef>
            </a:pPr>
            <a:r>
              <a:rPr lang="pt-BR" sz="2600" b="0" dirty="0"/>
              <a:t>		            y  é fixado no nível de pleno emprego, </a:t>
            </a:r>
          </a:p>
          <a:p>
            <a:pPr>
              <a:lnSpc>
                <a:spcPct val="105000"/>
              </a:lnSpc>
              <a:spcBef>
                <a:spcPct val="20000"/>
              </a:spcBef>
            </a:pPr>
            <a:r>
              <a:rPr lang="pt-BR" sz="2600" b="0" dirty="0"/>
              <a:t>			      </a:t>
            </a:r>
            <a:r>
              <a:rPr lang="pt-BR" sz="2600" b="0" dirty="0">
                <a:solidFill>
                  <a:srgbClr val="FFFFFF"/>
                </a:solidFill>
              </a:rPr>
              <a:t>pois aceita-se a Lei de </a:t>
            </a:r>
            <a:r>
              <a:rPr lang="pt-BR" sz="2600" b="0" dirty="0" err="1">
                <a:solidFill>
                  <a:srgbClr val="FFFFFF"/>
                </a:solidFill>
              </a:rPr>
              <a:t>Say</a:t>
            </a:r>
            <a:r>
              <a:rPr lang="pt-BR" sz="2600" b="0" dirty="0">
                <a:solidFill>
                  <a:srgbClr val="FFFFFF"/>
                </a:solidFill>
              </a:rPr>
              <a:t> (“a  				      oferta cria a sua própria demanda”)</a:t>
            </a:r>
          </a:p>
          <a:p>
            <a:pPr>
              <a:lnSpc>
                <a:spcPct val="105000"/>
              </a:lnSpc>
              <a:spcBef>
                <a:spcPct val="20000"/>
              </a:spcBef>
            </a:pPr>
            <a:r>
              <a:rPr lang="pt-BR" sz="2600" b="0" dirty="0">
                <a:solidFill>
                  <a:srgbClr val="FFFFFF"/>
                </a:solidFill>
              </a:rPr>
              <a:t>			      (produção</a:t>
            </a:r>
            <a:r>
              <a:rPr lang="pt-BR" sz="2600" b="0" dirty="0">
                <a:solidFill>
                  <a:srgbClr val="FFFFFF"/>
                </a:solidFill>
                <a:sym typeface="Symbol" pitchFamily="18" charset="2"/>
              </a:rPr>
              <a:t>  renda  demanda)</a:t>
            </a:r>
            <a:endParaRPr lang="pt-BR" sz="2600" b="0" dirty="0">
              <a:solidFill>
                <a:srgbClr val="FFFFFF"/>
              </a:solidFill>
            </a:endParaRPr>
          </a:p>
          <a:p>
            <a:pPr algn="ctr">
              <a:lnSpc>
                <a:spcPct val="105000"/>
              </a:lnSpc>
              <a:spcBef>
                <a:spcPct val="20000"/>
              </a:spcBef>
            </a:pPr>
            <a:r>
              <a:rPr lang="pt-BR" sz="2600" b="0" dirty="0">
                <a:solidFill>
                  <a:srgbClr val="99FF66"/>
                </a:solidFill>
              </a:rPr>
              <a:t>  </a:t>
            </a:r>
          </a:p>
        </p:txBody>
      </p:sp>
      <p:sp>
        <p:nvSpPr>
          <p:cNvPr id="855044" name="Rectangle 4"/>
          <p:cNvSpPr>
            <a:spLocks noChangeArrowheads="1"/>
          </p:cNvSpPr>
          <p:nvPr/>
        </p:nvSpPr>
        <p:spPr bwMode="auto">
          <a:xfrm>
            <a:off x="438150" y="4697413"/>
            <a:ext cx="82613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247900" indent="-2247900">
              <a:lnSpc>
                <a:spcPct val="105000"/>
              </a:lnSpc>
              <a:spcBef>
                <a:spcPct val="20000"/>
              </a:spcBef>
            </a:pPr>
            <a:r>
              <a:rPr lang="pt-BR" sz="2600" b="0"/>
              <a:t>Se  </a:t>
            </a:r>
            <a:r>
              <a:rPr lang="pt-BR" sz="2600"/>
              <a:t>M</a:t>
            </a:r>
            <a:r>
              <a:rPr lang="pt-BR" sz="2600" baseline="30000"/>
              <a:t>S</a:t>
            </a:r>
            <a:r>
              <a:rPr lang="pt-BR" sz="2600"/>
              <a:t> &gt; M</a:t>
            </a:r>
            <a:r>
              <a:rPr lang="pt-BR" sz="2600" baseline="30000"/>
              <a:t>d</a:t>
            </a:r>
            <a:r>
              <a:rPr lang="pt-BR" sz="2600" b="0"/>
              <a:t>  ,  para haver o equilíbrio no mercado de  moeda, isto é, para M</a:t>
            </a:r>
            <a:r>
              <a:rPr lang="pt-BR" sz="2600" b="0" baseline="30000"/>
              <a:t>S</a:t>
            </a:r>
            <a:r>
              <a:rPr lang="pt-BR" sz="2600" b="0"/>
              <a:t>=M</a:t>
            </a:r>
            <a:r>
              <a:rPr lang="pt-BR" sz="2600" b="0" baseline="30000"/>
              <a:t>d</a:t>
            </a:r>
            <a:r>
              <a:rPr lang="pt-BR" sz="2600" b="0"/>
              <a:t>, </a:t>
            </a:r>
            <a:r>
              <a:rPr lang="pt-BR" sz="2600"/>
              <a:t>P</a:t>
            </a:r>
            <a:r>
              <a:rPr lang="pt-BR" sz="2600">
                <a:sym typeface="Symbol" pitchFamily="18" charset="2"/>
              </a:rPr>
              <a:t></a:t>
            </a:r>
            <a:endParaRPr lang="pt-BR" sz="2600" b="0"/>
          </a:p>
        </p:txBody>
      </p:sp>
      <p:sp>
        <p:nvSpPr>
          <p:cNvPr id="855045" name="Rectangle 5"/>
          <p:cNvSpPr>
            <a:spLocks noChangeArrowheads="1"/>
          </p:cNvSpPr>
          <p:nvPr/>
        </p:nvSpPr>
        <p:spPr bwMode="auto">
          <a:xfrm>
            <a:off x="419100" y="5619750"/>
            <a:ext cx="82677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5000"/>
              </a:lnSpc>
              <a:spcBef>
                <a:spcPct val="20000"/>
              </a:spcBef>
            </a:pPr>
            <a:r>
              <a:rPr lang="pt-BR" sz="2600" b="0"/>
              <a:t>Se  </a:t>
            </a:r>
            <a:r>
              <a:rPr lang="pt-BR" sz="2600"/>
              <a:t>M</a:t>
            </a:r>
            <a:r>
              <a:rPr lang="pt-BR" sz="2600" baseline="30000"/>
              <a:t>S</a:t>
            </a:r>
            <a:r>
              <a:rPr lang="pt-BR" sz="2600"/>
              <a:t> &lt; M</a:t>
            </a:r>
            <a:r>
              <a:rPr lang="pt-BR" sz="2600" baseline="30000"/>
              <a:t>d   </a:t>
            </a:r>
            <a:r>
              <a:rPr lang="pt-BR" sz="2600" b="0"/>
              <a:t>,  para haver o equilíbrio no mercado de 		     moeda, isto é, para M</a:t>
            </a:r>
            <a:r>
              <a:rPr lang="pt-BR" sz="2600" b="0" baseline="30000"/>
              <a:t>S</a:t>
            </a:r>
            <a:r>
              <a:rPr lang="pt-BR" sz="2600" b="0"/>
              <a:t>=M</a:t>
            </a:r>
            <a:r>
              <a:rPr lang="pt-BR" sz="2600" b="0" baseline="30000"/>
              <a:t>d</a:t>
            </a:r>
            <a:r>
              <a:rPr lang="pt-BR" sz="2600" b="0"/>
              <a:t>, </a:t>
            </a:r>
            <a:r>
              <a:rPr lang="pt-BR" sz="2600"/>
              <a:t>P</a:t>
            </a:r>
            <a:r>
              <a:rPr lang="pt-BR" sz="2600">
                <a:sym typeface="Symbol" pitchFamily="18" charset="2"/>
              </a:rPr>
              <a:t></a:t>
            </a:r>
            <a:endParaRPr lang="pt-BR" sz="2600" b="0"/>
          </a:p>
        </p:txBody>
      </p:sp>
      <p:sp>
        <p:nvSpPr>
          <p:cNvPr id="20487" name="Rectangle 6"/>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55042"/>
                                        </p:tgtEl>
                                        <p:attrNameLst>
                                          <p:attrName>style.visibility</p:attrName>
                                        </p:attrNameLst>
                                      </p:cBhvr>
                                      <p:to>
                                        <p:strVal val="visible"/>
                                      </p:to>
                                    </p:set>
                                    <p:anim calcmode="lin" valueType="num">
                                      <p:cBhvr>
                                        <p:cTn id="7" dur="500" fill="hold"/>
                                        <p:tgtEl>
                                          <p:spTgt spid="855042"/>
                                        </p:tgtEl>
                                        <p:attrNameLst>
                                          <p:attrName>ppt_w</p:attrName>
                                        </p:attrNameLst>
                                      </p:cBhvr>
                                      <p:tavLst>
                                        <p:tav tm="0">
                                          <p:val>
                                            <p:fltVal val="0"/>
                                          </p:val>
                                        </p:tav>
                                        <p:tav tm="100000">
                                          <p:val>
                                            <p:strVal val="#ppt_w"/>
                                          </p:val>
                                        </p:tav>
                                      </p:tavLst>
                                    </p:anim>
                                    <p:anim calcmode="lin" valueType="num">
                                      <p:cBhvr>
                                        <p:cTn id="8" dur="500" fill="hold"/>
                                        <p:tgtEl>
                                          <p:spTgt spid="8550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855043"/>
                                        </p:tgtEl>
                                        <p:attrNameLst>
                                          <p:attrName>style.visibility</p:attrName>
                                        </p:attrNameLst>
                                      </p:cBhvr>
                                      <p:to>
                                        <p:strVal val="visible"/>
                                      </p:to>
                                    </p:set>
                                    <p:anim calcmode="lin" valueType="num">
                                      <p:cBhvr>
                                        <p:cTn id="13" dur="500" fill="hold"/>
                                        <p:tgtEl>
                                          <p:spTgt spid="855043"/>
                                        </p:tgtEl>
                                        <p:attrNameLst>
                                          <p:attrName>ppt_x</p:attrName>
                                        </p:attrNameLst>
                                      </p:cBhvr>
                                      <p:tavLst>
                                        <p:tav tm="0">
                                          <p:val>
                                            <p:strVal val="#ppt_x-#ppt_w/2"/>
                                          </p:val>
                                        </p:tav>
                                        <p:tav tm="100000">
                                          <p:val>
                                            <p:strVal val="#ppt_x"/>
                                          </p:val>
                                        </p:tav>
                                      </p:tavLst>
                                    </p:anim>
                                    <p:anim calcmode="lin" valueType="num">
                                      <p:cBhvr>
                                        <p:cTn id="14" dur="500" fill="hold"/>
                                        <p:tgtEl>
                                          <p:spTgt spid="855043"/>
                                        </p:tgtEl>
                                        <p:attrNameLst>
                                          <p:attrName>ppt_y</p:attrName>
                                        </p:attrNameLst>
                                      </p:cBhvr>
                                      <p:tavLst>
                                        <p:tav tm="0">
                                          <p:val>
                                            <p:strVal val="#ppt_y"/>
                                          </p:val>
                                        </p:tav>
                                        <p:tav tm="100000">
                                          <p:val>
                                            <p:strVal val="#ppt_y"/>
                                          </p:val>
                                        </p:tav>
                                      </p:tavLst>
                                    </p:anim>
                                    <p:anim calcmode="lin" valueType="num">
                                      <p:cBhvr>
                                        <p:cTn id="15" dur="500" fill="hold"/>
                                        <p:tgtEl>
                                          <p:spTgt spid="855043"/>
                                        </p:tgtEl>
                                        <p:attrNameLst>
                                          <p:attrName>ppt_w</p:attrName>
                                        </p:attrNameLst>
                                      </p:cBhvr>
                                      <p:tavLst>
                                        <p:tav tm="0">
                                          <p:val>
                                            <p:fltVal val="0"/>
                                          </p:val>
                                        </p:tav>
                                        <p:tav tm="100000">
                                          <p:val>
                                            <p:strVal val="#ppt_w"/>
                                          </p:val>
                                        </p:tav>
                                      </p:tavLst>
                                    </p:anim>
                                    <p:anim calcmode="lin" valueType="num">
                                      <p:cBhvr>
                                        <p:cTn id="16" dur="500" fill="hold"/>
                                        <p:tgtEl>
                                          <p:spTgt spid="855043"/>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855044"/>
                                        </p:tgtEl>
                                        <p:attrNameLst>
                                          <p:attrName>style.visibility</p:attrName>
                                        </p:attrNameLst>
                                      </p:cBhvr>
                                      <p:to>
                                        <p:strVal val="visible"/>
                                      </p:to>
                                    </p:set>
                                    <p:anim calcmode="lin" valueType="num">
                                      <p:cBhvr>
                                        <p:cTn id="21" dur="500" fill="hold"/>
                                        <p:tgtEl>
                                          <p:spTgt spid="855044"/>
                                        </p:tgtEl>
                                        <p:attrNameLst>
                                          <p:attrName>ppt_x</p:attrName>
                                        </p:attrNameLst>
                                      </p:cBhvr>
                                      <p:tavLst>
                                        <p:tav tm="0">
                                          <p:val>
                                            <p:strVal val="#ppt_x-#ppt_w/2"/>
                                          </p:val>
                                        </p:tav>
                                        <p:tav tm="100000">
                                          <p:val>
                                            <p:strVal val="#ppt_x"/>
                                          </p:val>
                                        </p:tav>
                                      </p:tavLst>
                                    </p:anim>
                                    <p:anim calcmode="lin" valueType="num">
                                      <p:cBhvr>
                                        <p:cTn id="22" dur="500" fill="hold"/>
                                        <p:tgtEl>
                                          <p:spTgt spid="855044"/>
                                        </p:tgtEl>
                                        <p:attrNameLst>
                                          <p:attrName>ppt_y</p:attrName>
                                        </p:attrNameLst>
                                      </p:cBhvr>
                                      <p:tavLst>
                                        <p:tav tm="0">
                                          <p:val>
                                            <p:strVal val="#ppt_y"/>
                                          </p:val>
                                        </p:tav>
                                        <p:tav tm="100000">
                                          <p:val>
                                            <p:strVal val="#ppt_y"/>
                                          </p:val>
                                        </p:tav>
                                      </p:tavLst>
                                    </p:anim>
                                    <p:anim calcmode="lin" valueType="num">
                                      <p:cBhvr>
                                        <p:cTn id="23" dur="500" fill="hold"/>
                                        <p:tgtEl>
                                          <p:spTgt spid="855044"/>
                                        </p:tgtEl>
                                        <p:attrNameLst>
                                          <p:attrName>ppt_w</p:attrName>
                                        </p:attrNameLst>
                                      </p:cBhvr>
                                      <p:tavLst>
                                        <p:tav tm="0">
                                          <p:val>
                                            <p:fltVal val="0"/>
                                          </p:val>
                                        </p:tav>
                                        <p:tav tm="100000">
                                          <p:val>
                                            <p:strVal val="#ppt_w"/>
                                          </p:val>
                                        </p:tav>
                                      </p:tavLst>
                                    </p:anim>
                                    <p:anim calcmode="lin" valueType="num">
                                      <p:cBhvr>
                                        <p:cTn id="24" dur="500" fill="hold"/>
                                        <p:tgtEl>
                                          <p:spTgt spid="855044"/>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855045"/>
                                        </p:tgtEl>
                                        <p:attrNameLst>
                                          <p:attrName>style.visibility</p:attrName>
                                        </p:attrNameLst>
                                      </p:cBhvr>
                                      <p:to>
                                        <p:strVal val="visible"/>
                                      </p:to>
                                    </p:set>
                                    <p:anim calcmode="lin" valueType="num">
                                      <p:cBhvr>
                                        <p:cTn id="29" dur="500" fill="hold"/>
                                        <p:tgtEl>
                                          <p:spTgt spid="855045"/>
                                        </p:tgtEl>
                                        <p:attrNameLst>
                                          <p:attrName>ppt_x</p:attrName>
                                        </p:attrNameLst>
                                      </p:cBhvr>
                                      <p:tavLst>
                                        <p:tav tm="0">
                                          <p:val>
                                            <p:strVal val="#ppt_x-#ppt_w/2"/>
                                          </p:val>
                                        </p:tav>
                                        <p:tav tm="100000">
                                          <p:val>
                                            <p:strVal val="#ppt_x"/>
                                          </p:val>
                                        </p:tav>
                                      </p:tavLst>
                                    </p:anim>
                                    <p:anim calcmode="lin" valueType="num">
                                      <p:cBhvr>
                                        <p:cTn id="30" dur="500" fill="hold"/>
                                        <p:tgtEl>
                                          <p:spTgt spid="855045"/>
                                        </p:tgtEl>
                                        <p:attrNameLst>
                                          <p:attrName>ppt_y</p:attrName>
                                        </p:attrNameLst>
                                      </p:cBhvr>
                                      <p:tavLst>
                                        <p:tav tm="0">
                                          <p:val>
                                            <p:strVal val="#ppt_y"/>
                                          </p:val>
                                        </p:tav>
                                        <p:tav tm="100000">
                                          <p:val>
                                            <p:strVal val="#ppt_y"/>
                                          </p:val>
                                        </p:tav>
                                      </p:tavLst>
                                    </p:anim>
                                    <p:anim calcmode="lin" valueType="num">
                                      <p:cBhvr>
                                        <p:cTn id="31" dur="500" fill="hold"/>
                                        <p:tgtEl>
                                          <p:spTgt spid="855045"/>
                                        </p:tgtEl>
                                        <p:attrNameLst>
                                          <p:attrName>ppt_w</p:attrName>
                                        </p:attrNameLst>
                                      </p:cBhvr>
                                      <p:tavLst>
                                        <p:tav tm="0">
                                          <p:val>
                                            <p:fltVal val="0"/>
                                          </p:val>
                                        </p:tav>
                                        <p:tav tm="100000">
                                          <p:val>
                                            <p:strVal val="#ppt_w"/>
                                          </p:val>
                                        </p:tav>
                                      </p:tavLst>
                                    </p:anim>
                                    <p:anim calcmode="lin" valueType="num">
                                      <p:cBhvr>
                                        <p:cTn id="32" dur="500" fill="hold"/>
                                        <p:tgtEl>
                                          <p:spTgt spid="85504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5042" grpId="0" autoUpdateAnimBg="0"/>
      <p:bldP spid="855043" grpId="0" autoUpdateAnimBg="0"/>
      <p:bldP spid="855044" grpId="0" autoUpdateAnimBg="0"/>
      <p:bldP spid="85504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pPr>
              <a:defRPr/>
            </a:pPr>
            <a:fld id="{83CB5145-7A5A-45AF-8803-FC6D7977935E}" type="slidenum">
              <a:rPr lang="pt-PT"/>
              <a:pPr>
                <a:defRPr/>
              </a:pPr>
              <a:t>2</a:t>
            </a:fld>
            <a:endParaRPr lang="pt-PT"/>
          </a:p>
        </p:txBody>
      </p:sp>
      <p:sp>
        <p:nvSpPr>
          <p:cNvPr id="3075" name="Rectangle 21"/>
          <p:cNvSpPr>
            <a:spLocks noGrp="1" noChangeArrowheads="1"/>
          </p:cNvSpPr>
          <p:nvPr>
            <p:ph type="body" idx="1"/>
          </p:nvPr>
        </p:nvSpPr>
        <p:spPr>
          <a:xfrm>
            <a:off x="-19050" y="1039813"/>
            <a:ext cx="9144000" cy="1152525"/>
          </a:xfrm>
          <a:noFill/>
        </p:spPr>
        <p:txBody>
          <a:bodyPr/>
          <a:lstStyle/>
          <a:p>
            <a:pPr algn="ctr" eaLnBrk="1" hangingPunct="1">
              <a:buFontTx/>
              <a:buNone/>
            </a:pPr>
            <a:r>
              <a:rPr lang="pt-BR" b="1" smtClean="0">
                <a:latin typeface="Arial" charset="0"/>
              </a:rPr>
              <a:t>CAPÍTULO  12 – A função demanda de moeda</a:t>
            </a:r>
          </a:p>
        </p:txBody>
      </p:sp>
      <p:sp>
        <p:nvSpPr>
          <p:cNvPr id="3076" name="Rectangle 22"/>
          <p:cNvSpPr>
            <a:spLocks noChangeArrowheads="1"/>
          </p:cNvSpPr>
          <p:nvPr/>
        </p:nvSpPr>
        <p:spPr bwMode="auto">
          <a:xfrm>
            <a:off x="190500" y="2336800"/>
            <a:ext cx="8724900" cy="31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990600" indent="-990600">
              <a:spcBef>
                <a:spcPct val="20000"/>
              </a:spcBef>
            </a:pPr>
            <a:r>
              <a:rPr lang="pt-BR" sz="2600" b="0">
                <a:solidFill>
                  <a:srgbClr val="FFFFFF"/>
                </a:solidFill>
              </a:rPr>
              <a:t>12.1 O modelo clássico sobre a demanda de moeda;</a:t>
            </a:r>
          </a:p>
          <a:p>
            <a:pPr marL="990600" indent="-990600">
              <a:spcBef>
                <a:spcPct val="20000"/>
              </a:spcBef>
            </a:pPr>
            <a:r>
              <a:rPr lang="pt-BR" sz="2600" b="0">
                <a:solidFill>
                  <a:srgbClr val="FFFFFF"/>
                </a:solidFill>
              </a:rPr>
              <a:t>12.2 O modelo de expectativas regressivas;</a:t>
            </a:r>
          </a:p>
          <a:p>
            <a:pPr marL="990600" indent="-990600">
              <a:spcBef>
                <a:spcPct val="20000"/>
              </a:spcBef>
            </a:pPr>
            <a:r>
              <a:rPr lang="pt-BR" sz="2600" b="0">
                <a:solidFill>
                  <a:srgbClr val="FFFFFF"/>
                </a:solidFill>
              </a:rPr>
              <a:t>12.3 O modelo da composição ótima dos ativos;</a:t>
            </a:r>
          </a:p>
          <a:p>
            <a:pPr marL="990600" indent="-990600">
              <a:spcBef>
                <a:spcPct val="20000"/>
              </a:spcBef>
            </a:pPr>
            <a:r>
              <a:rPr lang="pt-BR" sz="2600" b="0">
                <a:solidFill>
                  <a:srgbClr val="FFFFFF"/>
                </a:solidFill>
              </a:rPr>
              <a:t>12.4 O modelo da demanda de moeda para transações;</a:t>
            </a:r>
          </a:p>
          <a:p>
            <a:pPr marL="990600" indent="-990600">
              <a:spcBef>
                <a:spcPct val="20000"/>
              </a:spcBef>
            </a:pPr>
            <a:r>
              <a:rPr lang="pt-BR" sz="2600" b="0">
                <a:solidFill>
                  <a:srgbClr val="FFFFFF"/>
                </a:solidFill>
              </a:rPr>
              <a:t>12.5 O modelo de Friedman para demanda de moeda;</a:t>
            </a:r>
          </a:p>
          <a:p>
            <a:pPr marL="990600" indent="-990600">
              <a:spcBef>
                <a:spcPct val="20000"/>
              </a:spcBef>
            </a:pPr>
            <a:r>
              <a:rPr lang="pt-BR" sz="2600" b="0">
                <a:solidFill>
                  <a:srgbClr val="FFFFFF"/>
                </a:solidFill>
              </a:rPr>
              <a:t>12.6 Comparação e sintetização dos modelos de demanda de moeda e impactos na curva LM;</a:t>
            </a:r>
          </a:p>
          <a:p>
            <a:pPr marL="990600" indent="-990600">
              <a:spcBef>
                <a:spcPct val="20000"/>
              </a:spcBef>
            </a:pPr>
            <a:r>
              <a:rPr lang="pt-BR" sz="2600" b="0">
                <a:solidFill>
                  <a:srgbClr val="FFFFFF"/>
                </a:solidFill>
              </a:rPr>
              <a:t>12.7 Estimativas de equação de demanda de moeda no Brasil.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ço Reservado para Número de Slide 5"/>
          <p:cNvSpPr>
            <a:spLocks noGrp="1"/>
          </p:cNvSpPr>
          <p:nvPr>
            <p:ph type="sldNum" sz="quarter" idx="12"/>
          </p:nvPr>
        </p:nvSpPr>
        <p:spPr/>
        <p:txBody>
          <a:bodyPr/>
          <a:lstStyle/>
          <a:p>
            <a:pPr>
              <a:defRPr/>
            </a:pPr>
            <a:fld id="{463B3B0B-D522-4B46-A2DB-C2243DFD3C43}" type="slidenum">
              <a:rPr lang="pt-PT"/>
              <a:pPr>
                <a:defRPr/>
              </a:pPr>
              <a:t>20</a:t>
            </a:fld>
            <a:endParaRPr lang="pt-PT"/>
          </a:p>
        </p:txBody>
      </p:sp>
      <p:sp>
        <p:nvSpPr>
          <p:cNvPr id="856066" name="Rectangle 2"/>
          <p:cNvSpPr>
            <a:spLocks noChangeArrowheads="1"/>
          </p:cNvSpPr>
          <p:nvPr/>
        </p:nvSpPr>
        <p:spPr bwMode="auto">
          <a:xfrm>
            <a:off x="896938" y="1389063"/>
            <a:ext cx="7288212" cy="31019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Exemplo:</a:t>
            </a:r>
          </a:p>
          <a:p>
            <a:pPr algn="ctr">
              <a:spcBef>
                <a:spcPct val="20000"/>
              </a:spcBef>
            </a:pPr>
            <a:r>
              <a:rPr lang="pt-BR" sz="2800" b="0"/>
              <a:t>Considere que no momento t</a:t>
            </a:r>
            <a:r>
              <a:rPr lang="pt-BR" sz="2800" b="0" baseline="-25000"/>
              <a:t>0</a:t>
            </a:r>
            <a:r>
              <a:rPr lang="pt-BR" sz="2800" b="0"/>
              <a:t> tem-se:</a:t>
            </a:r>
          </a:p>
          <a:p>
            <a:pPr algn="ctr">
              <a:spcBef>
                <a:spcPct val="20000"/>
              </a:spcBef>
            </a:pPr>
            <a:r>
              <a:rPr lang="pt-BR" sz="2800" b="0"/>
              <a:t> M</a:t>
            </a:r>
            <a:r>
              <a:rPr lang="pt-BR" sz="2800" b="0" baseline="30000"/>
              <a:t>S</a:t>
            </a:r>
            <a:r>
              <a:rPr lang="pt-BR" sz="2800" b="0"/>
              <a:t> = 600       P = 1       K = 0,4       y = 1.500</a:t>
            </a:r>
          </a:p>
          <a:p>
            <a:pPr algn="ctr">
              <a:spcBef>
                <a:spcPct val="20000"/>
              </a:spcBef>
            </a:pPr>
            <a:r>
              <a:rPr lang="pt-BR" sz="2800" b="0"/>
              <a:t>Considere que no momento t</a:t>
            </a:r>
            <a:r>
              <a:rPr lang="pt-BR" sz="2800" b="0" baseline="-25000"/>
              <a:t>1</a:t>
            </a:r>
            <a:r>
              <a:rPr lang="pt-BR" sz="2800" b="0"/>
              <a:t> tem-se:</a:t>
            </a:r>
          </a:p>
          <a:p>
            <a:pPr algn="ctr">
              <a:spcBef>
                <a:spcPct val="20000"/>
              </a:spcBef>
            </a:pPr>
            <a:r>
              <a:rPr lang="pt-BR" sz="2800" b="0"/>
              <a:t> M</a:t>
            </a:r>
            <a:r>
              <a:rPr lang="pt-BR" sz="2800" b="0" baseline="30000"/>
              <a:t>S</a:t>
            </a:r>
            <a:r>
              <a:rPr lang="pt-BR" sz="2800" b="0"/>
              <a:t> = 900       K = 0,4       y = 1.500</a:t>
            </a:r>
          </a:p>
          <a:p>
            <a:pPr algn="ctr">
              <a:spcBef>
                <a:spcPct val="20000"/>
              </a:spcBef>
            </a:pPr>
            <a:r>
              <a:rPr lang="pt-BR" sz="2800" b="0"/>
              <a:t>Qual é P de modo que M</a:t>
            </a:r>
            <a:r>
              <a:rPr lang="pt-BR" sz="2800" b="0" baseline="30000"/>
              <a:t>S</a:t>
            </a:r>
            <a:r>
              <a:rPr lang="pt-BR" sz="2800" b="0"/>
              <a:t> = M</a:t>
            </a:r>
            <a:r>
              <a:rPr lang="pt-BR" sz="2800" b="0" baseline="30000"/>
              <a:t>D</a:t>
            </a:r>
            <a:r>
              <a:rPr lang="pt-BR" sz="2800" b="0"/>
              <a:t> ?   </a:t>
            </a:r>
          </a:p>
        </p:txBody>
      </p:sp>
      <p:sp>
        <p:nvSpPr>
          <p:cNvPr id="856067" name="Rectangle 3"/>
          <p:cNvSpPr>
            <a:spLocks noChangeArrowheads="1"/>
          </p:cNvSpPr>
          <p:nvPr/>
        </p:nvSpPr>
        <p:spPr bwMode="auto">
          <a:xfrm>
            <a:off x="460375" y="4778375"/>
            <a:ext cx="194945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M</a:t>
            </a:r>
            <a:r>
              <a:rPr lang="pt-BR" sz="2800" b="0" baseline="30000"/>
              <a:t>d</a:t>
            </a:r>
            <a:r>
              <a:rPr lang="pt-BR" sz="2800" b="0"/>
              <a:t> = K P y </a:t>
            </a:r>
          </a:p>
          <a:p>
            <a:pPr algn="ctr">
              <a:spcBef>
                <a:spcPct val="20000"/>
              </a:spcBef>
            </a:pPr>
            <a:r>
              <a:rPr lang="pt-BR" sz="2800" b="0"/>
              <a:t>  </a:t>
            </a:r>
          </a:p>
        </p:txBody>
      </p:sp>
      <p:sp>
        <p:nvSpPr>
          <p:cNvPr id="856068" name="Rectangle 4"/>
          <p:cNvSpPr>
            <a:spLocks noChangeArrowheads="1"/>
          </p:cNvSpPr>
          <p:nvPr/>
        </p:nvSpPr>
        <p:spPr bwMode="auto">
          <a:xfrm>
            <a:off x="460375" y="5286375"/>
            <a:ext cx="16256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M</a:t>
            </a:r>
            <a:r>
              <a:rPr lang="pt-BR" sz="2800" b="0" baseline="30000"/>
              <a:t>S</a:t>
            </a:r>
            <a:r>
              <a:rPr lang="pt-BR" sz="2800" b="0"/>
              <a:t> = M</a:t>
            </a:r>
            <a:r>
              <a:rPr lang="pt-BR" sz="2800" b="0" baseline="30000"/>
              <a:t>d</a:t>
            </a:r>
            <a:r>
              <a:rPr lang="pt-BR" sz="2800" b="0"/>
              <a:t>  </a:t>
            </a:r>
          </a:p>
        </p:txBody>
      </p:sp>
      <p:sp>
        <p:nvSpPr>
          <p:cNvPr id="856069" name="AutoShape 5"/>
          <p:cNvSpPr>
            <a:spLocks/>
          </p:cNvSpPr>
          <p:nvPr/>
        </p:nvSpPr>
        <p:spPr bwMode="auto">
          <a:xfrm>
            <a:off x="2263775" y="4876800"/>
            <a:ext cx="152400" cy="846138"/>
          </a:xfrm>
          <a:prstGeom prst="rightBrace">
            <a:avLst>
              <a:gd name="adj1" fmla="val 462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6070" name="Rectangle 6"/>
          <p:cNvSpPr>
            <a:spLocks noChangeArrowheads="1"/>
          </p:cNvSpPr>
          <p:nvPr/>
        </p:nvSpPr>
        <p:spPr bwMode="auto">
          <a:xfrm>
            <a:off x="2435225" y="5046663"/>
            <a:ext cx="21621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pt-BR" sz="2800" b="0"/>
              <a:t>M</a:t>
            </a:r>
            <a:r>
              <a:rPr lang="pt-BR" sz="2800" b="0" baseline="30000"/>
              <a:t>S</a:t>
            </a:r>
            <a:r>
              <a:rPr lang="pt-BR" sz="2800" b="0"/>
              <a:t> = K P y</a:t>
            </a:r>
            <a:endParaRPr lang="pt-BR" sz="2800" b="0" baseline="30000"/>
          </a:p>
        </p:txBody>
      </p:sp>
      <p:sp>
        <p:nvSpPr>
          <p:cNvPr id="856071" name="Rectangle 7"/>
          <p:cNvSpPr>
            <a:spLocks noChangeArrowheads="1"/>
          </p:cNvSpPr>
          <p:nvPr/>
        </p:nvSpPr>
        <p:spPr bwMode="auto">
          <a:xfrm>
            <a:off x="4975225" y="5010150"/>
            <a:ext cx="3551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pt-BR" sz="2800" b="0">
                <a:solidFill>
                  <a:srgbClr val="FFFFFF"/>
                </a:solidFill>
              </a:rPr>
              <a:t>900  =  0,4 </a:t>
            </a:r>
            <a:r>
              <a:rPr lang="pt-BR" sz="2400" b="0">
                <a:solidFill>
                  <a:srgbClr val="FFFFFF"/>
                </a:solidFill>
                <a:sym typeface="Symbol" pitchFamily="18" charset="2"/>
              </a:rPr>
              <a:t></a:t>
            </a:r>
            <a:r>
              <a:rPr lang="pt-BR" sz="2800" b="0">
                <a:solidFill>
                  <a:srgbClr val="FFFFFF"/>
                </a:solidFill>
              </a:rPr>
              <a:t> P </a:t>
            </a:r>
            <a:r>
              <a:rPr lang="pt-BR" sz="2400" b="0">
                <a:solidFill>
                  <a:srgbClr val="FFFFFF"/>
                </a:solidFill>
                <a:sym typeface="Symbol" pitchFamily="18" charset="2"/>
              </a:rPr>
              <a:t></a:t>
            </a:r>
            <a:r>
              <a:rPr lang="pt-BR" sz="2800" b="0">
                <a:solidFill>
                  <a:srgbClr val="FFFFFF"/>
                </a:solidFill>
              </a:rPr>
              <a:t> 1.500</a:t>
            </a:r>
          </a:p>
        </p:txBody>
      </p:sp>
      <p:sp>
        <p:nvSpPr>
          <p:cNvPr id="856072" name="Rectangle 8"/>
          <p:cNvSpPr>
            <a:spLocks noChangeArrowheads="1"/>
          </p:cNvSpPr>
          <p:nvPr/>
        </p:nvSpPr>
        <p:spPr bwMode="auto">
          <a:xfrm>
            <a:off x="5970588" y="5467350"/>
            <a:ext cx="1517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pt-BR" sz="2800" b="0">
                <a:solidFill>
                  <a:srgbClr val="FFFFFF"/>
                </a:solidFill>
              </a:rPr>
              <a:t>P  =  1,5</a:t>
            </a:r>
            <a:endParaRPr lang="pt-BR" sz="2800" b="0" baseline="30000">
              <a:solidFill>
                <a:srgbClr val="FFFFFF"/>
              </a:solidFill>
            </a:endParaRPr>
          </a:p>
        </p:txBody>
      </p:sp>
      <p:sp>
        <p:nvSpPr>
          <p:cNvPr id="856073" name="Rectangle 9"/>
          <p:cNvSpPr>
            <a:spLocks noChangeArrowheads="1"/>
          </p:cNvSpPr>
          <p:nvPr/>
        </p:nvSpPr>
        <p:spPr bwMode="auto">
          <a:xfrm>
            <a:off x="6400800" y="5970588"/>
            <a:ext cx="635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pt-BR" sz="2800" b="0">
                <a:solidFill>
                  <a:srgbClr val="FFFFFF"/>
                </a:solidFill>
              </a:rPr>
              <a:t>P</a:t>
            </a:r>
            <a:r>
              <a:rPr lang="pt-BR" sz="2800" b="0">
                <a:solidFill>
                  <a:srgbClr val="FFFFFF"/>
                </a:solidFill>
                <a:sym typeface="Symbol" pitchFamily="18" charset="2"/>
              </a:rPr>
              <a:t></a:t>
            </a:r>
            <a:endParaRPr lang="pt-BR" sz="2800" b="0" baseline="30000">
              <a:solidFill>
                <a:srgbClr val="FFFFFF"/>
              </a:solidFill>
            </a:endParaRPr>
          </a:p>
        </p:txBody>
      </p:sp>
      <p:sp>
        <p:nvSpPr>
          <p:cNvPr id="21515" name="Rectangle 10"/>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56066">
                                            <p:txEl>
                                              <p:pRg st="0" end="0"/>
                                            </p:txEl>
                                          </p:spTgt>
                                        </p:tgtEl>
                                        <p:attrNameLst>
                                          <p:attrName>style.visibility</p:attrName>
                                        </p:attrNameLst>
                                      </p:cBhvr>
                                      <p:to>
                                        <p:strVal val="visible"/>
                                      </p:to>
                                    </p:set>
                                    <p:animEffect transition="in" filter="strips(downRight)">
                                      <p:cBhvr>
                                        <p:cTn id="7" dur="500"/>
                                        <p:tgtEl>
                                          <p:spTgt spid="8560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56066">
                                            <p:bg/>
                                          </p:spTgt>
                                        </p:tgtEl>
                                        <p:attrNameLst>
                                          <p:attrName>style.visibility</p:attrName>
                                        </p:attrNameLst>
                                      </p:cBhvr>
                                      <p:to>
                                        <p:strVal val="visible"/>
                                      </p:to>
                                    </p:set>
                                    <p:animEffect transition="in" filter="strips(downRight)">
                                      <p:cBhvr>
                                        <p:cTn id="12" dur="500"/>
                                        <p:tgtEl>
                                          <p:spTgt spid="856066">
                                            <p:bg/>
                                          </p:spTgt>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56066">
                                            <p:txEl>
                                              <p:pRg st="1" end="1"/>
                                            </p:txEl>
                                          </p:spTgt>
                                        </p:tgtEl>
                                        <p:attrNameLst>
                                          <p:attrName>style.visibility</p:attrName>
                                        </p:attrNameLst>
                                      </p:cBhvr>
                                      <p:to>
                                        <p:strVal val="visible"/>
                                      </p:to>
                                    </p:set>
                                    <p:animEffect transition="in" filter="strips(downRight)">
                                      <p:cBhvr>
                                        <p:cTn id="16" dur="500"/>
                                        <p:tgtEl>
                                          <p:spTgt spid="856066">
                                            <p:txEl>
                                              <p:pRg st="1" end="1"/>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856066">
                                            <p:txEl>
                                              <p:pRg st="2" end="2"/>
                                            </p:txEl>
                                          </p:spTgt>
                                        </p:tgtEl>
                                        <p:attrNameLst>
                                          <p:attrName>style.visibility</p:attrName>
                                        </p:attrNameLst>
                                      </p:cBhvr>
                                      <p:to>
                                        <p:strVal val="visible"/>
                                      </p:to>
                                    </p:set>
                                    <p:animEffect transition="in" filter="strips(downRight)">
                                      <p:cBhvr>
                                        <p:cTn id="19" dur="500"/>
                                        <p:tgtEl>
                                          <p:spTgt spid="856066">
                                            <p:txEl>
                                              <p:pRg st="2" end="2"/>
                                            </p:txEl>
                                          </p:spTgt>
                                        </p:tgtEl>
                                      </p:cBhvr>
                                    </p:animEffect>
                                  </p:childTnLst>
                                </p:cTn>
                              </p:par>
                            </p:childTnLst>
                          </p:cTn>
                        </p:par>
                        <p:par>
                          <p:cTn id="20" fill="hold" nodeType="afterGroup">
                            <p:stCondLst>
                              <p:cond delay="1000"/>
                            </p:stCondLst>
                            <p:childTnLst>
                              <p:par>
                                <p:cTn id="21" presetID="18" presetClass="entr" presetSubtype="6" fill="hold" grpId="0" nodeType="afterEffect">
                                  <p:stCondLst>
                                    <p:cond delay="0"/>
                                  </p:stCondLst>
                                  <p:childTnLst>
                                    <p:set>
                                      <p:cBhvr>
                                        <p:cTn id="22" dur="1" fill="hold">
                                          <p:stCondLst>
                                            <p:cond delay="0"/>
                                          </p:stCondLst>
                                        </p:cTn>
                                        <p:tgtEl>
                                          <p:spTgt spid="856066">
                                            <p:txEl>
                                              <p:pRg st="3" end="3"/>
                                            </p:txEl>
                                          </p:spTgt>
                                        </p:tgtEl>
                                        <p:attrNameLst>
                                          <p:attrName>style.visibility</p:attrName>
                                        </p:attrNameLst>
                                      </p:cBhvr>
                                      <p:to>
                                        <p:strVal val="visible"/>
                                      </p:to>
                                    </p:set>
                                    <p:animEffect transition="in" filter="strips(downRight)">
                                      <p:cBhvr>
                                        <p:cTn id="23" dur="500"/>
                                        <p:tgtEl>
                                          <p:spTgt spid="856066">
                                            <p:txEl>
                                              <p:pRg st="3" end="3"/>
                                            </p:txEl>
                                          </p:spTgt>
                                        </p:tgtEl>
                                      </p:cBhvr>
                                    </p:animEffect>
                                  </p:childTnLst>
                                </p:cTn>
                              </p:par>
                            </p:childTnLst>
                          </p:cTn>
                        </p:par>
                        <p:par>
                          <p:cTn id="24" fill="hold" nodeType="afterGroup">
                            <p:stCondLst>
                              <p:cond delay="1500"/>
                            </p:stCondLst>
                            <p:childTnLst>
                              <p:par>
                                <p:cTn id="25" presetID="18" presetClass="entr" presetSubtype="6" fill="hold" grpId="0" nodeType="afterEffect">
                                  <p:stCondLst>
                                    <p:cond delay="0"/>
                                  </p:stCondLst>
                                  <p:childTnLst>
                                    <p:set>
                                      <p:cBhvr>
                                        <p:cTn id="26" dur="1" fill="hold">
                                          <p:stCondLst>
                                            <p:cond delay="0"/>
                                          </p:stCondLst>
                                        </p:cTn>
                                        <p:tgtEl>
                                          <p:spTgt spid="856066">
                                            <p:txEl>
                                              <p:pRg st="4" end="4"/>
                                            </p:txEl>
                                          </p:spTgt>
                                        </p:tgtEl>
                                        <p:attrNameLst>
                                          <p:attrName>style.visibility</p:attrName>
                                        </p:attrNameLst>
                                      </p:cBhvr>
                                      <p:to>
                                        <p:strVal val="visible"/>
                                      </p:to>
                                    </p:set>
                                    <p:animEffect transition="in" filter="strips(downRight)">
                                      <p:cBhvr>
                                        <p:cTn id="27" dur="500"/>
                                        <p:tgtEl>
                                          <p:spTgt spid="856066">
                                            <p:txEl>
                                              <p:pRg st="4" end="4"/>
                                            </p:txEl>
                                          </p:spTgt>
                                        </p:tgtEl>
                                      </p:cBhvr>
                                    </p:animEffect>
                                  </p:childTnLst>
                                </p:cTn>
                              </p:par>
                            </p:childTnLst>
                          </p:cTn>
                        </p:par>
                        <p:par>
                          <p:cTn id="28" fill="hold" nodeType="afterGroup">
                            <p:stCondLst>
                              <p:cond delay="2000"/>
                            </p:stCondLst>
                            <p:childTnLst>
                              <p:par>
                                <p:cTn id="29" presetID="18" presetClass="entr" presetSubtype="6" fill="hold" grpId="0" nodeType="afterEffect">
                                  <p:stCondLst>
                                    <p:cond delay="0"/>
                                  </p:stCondLst>
                                  <p:childTnLst>
                                    <p:set>
                                      <p:cBhvr>
                                        <p:cTn id="30" dur="1" fill="hold">
                                          <p:stCondLst>
                                            <p:cond delay="0"/>
                                          </p:stCondLst>
                                        </p:cTn>
                                        <p:tgtEl>
                                          <p:spTgt spid="856066">
                                            <p:txEl>
                                              <p:pRg st="5" end="5"/>
                                            </p:txEl>
                                          </p:spTgt>
                                        </p:tgtEl>
                                        <p:attrNameLst>
                                          <p:attrName>style.visibility</p:attrName>
                                        </p:attrNameLst>
                                      </p:cBhvr>
                                      <p:to>
                                        <p:strVal val="visible"/>
                                      </p:to>
                                    </p:set>
                                    <p:animEffect transition="in" filter="strips(downRight)">
                                      <p:cBhvr>
                                        <p:cTn id="31" dur="500"/>
                                        <p:tgtEl>
                                          <p:spTgt spid="856066">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856067"/>
                                        </p:tgtEl>
                                        <p:attrNameLst>
                                          <p:attrName>style.visibility</p:attrName>
                                        </p:attrNameLst>
                                      </p:cBhvr>
                                      <p:to>
                                        <p:strVal val="visible"/>
                                      </p:to>
                                    </p:set>
                                    <p:anim calcmode="lin" valueType="num">
                                      <p:cBhvr additive="base">
                                        <p:cTn id="36" dur="500" fill="hold"/>
                                        <p:tgtEl>
                                          <p:spTgt spid="856067"/>
                                        </p:tgtEl>
                                        <p:attrNameLst>
                                          <p:attrName>ppt_x</p:attrName>
                                        </p:attrNameLst>
                                      </p:cBhvr>
                                      <p:tavLst>
                                        <p:tav tm="0">
                                          <p:val>
                                            <p:strVal val="0-#ppt_w/2"/>
                                          </p:val>
                                        </p:tav>
                                        <p:tav tm="100000">
                                          <p:val>
                                            <p:strVal val="#ppt_x"/>
                                          </p:val>
                                        </p:tav>
                                      </p:tavLst>
                                    </p:anim>
                                    <p:anim calcmode="lin" valueType="num">
                                      <p:cBhvr additive="base">
                                        <p:cTn id="37" dur="500" fill="hold"/>
                                        <p:tgtEl>
                                          <p:spTgt spid="856067"/>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500"/>
                            </p:stCondLst>
                            <p:childTnLst>
                              <p:par>
                                <p:cTn id="39" presetID="2" presetClass="entr" presetSubtype="8" fill="hold" grpId="0" nodeType="afterEffect">
                                  <p:stCondLst>
                                    <p:cond delay="0"/>
                                  </p:stCondLst>
                                  <p:childTnLst>
                                    <p:set>
                                      <p:cBhvr>
                                        <p:cTn id="40" dur="1" fill="hold">
                                          <p:stCondLst>
                                            <p:cond delay="0"/>
                                          </p:stCondLst>
                                        </p:cTn>
                                        <p:tgtEl>
                                          <p:spTgt spid="856068"/>
                                        </p:tgtEl>
                                        <p:attrNameLst>
                                          <p:attrName>style.visibility</p:attrName>
                                        </p:attrNameLst>
                                      </p:cBhvr>
                                      <p:to>
                                        <p:strVal val="visible"/>
                                      </p:to>
                                    </p:set>
                                    <p:anim calcmode="lin" valueType="num">
                                      <p:cBhvr additive="base">
                                        <p:cTn id="41" dur="500" fill="hold"/>
                                        <p:tgtEl>
                                          <p:spTgt spid="856068"/>
                                        </p:tgtEl>
                                        <p:attrNameLst>
                                          <p:attrName>ppt_x</p:attrName>
                                        </p:attrNameLst>
                                      </p:cBhvr>
                                      <p:tavLst>
                                        <p:tav tm="0">
                                          <p:val>
                                            <p:strVal val="0-#ppt_w/2"/>
                                          </p:val>
                                        </p:tav>
                                        <p:tav tm="100000">
                                          <p:val>
                                            <p:strVal val="#ppt_x"/>
                                          </p:val>
                                        </p:tav>
                                      </p:tavLst>
                                    </p:anim>
                                    <p:anim calcmode="lin" valueType="num">
                                      <p:cBhvr additive="base">
                                        <p:cTn id="42" dur="500" fill="hold"/>
                                        <p:tgtEl>
                                          <p:spTgt spid="856068"/>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856069"/>
                                        </p:tgtEl>
                                        <p:attrNameLst>
                                          <p:attrName>style.visibility</p:attrName>
                                        </p:attrNameLst>
                                      </p:cBhvr>
                                      <p:to>
                                        <p:strVal val="visible"/>
                                      </p:to>
                                    </p:set>
                                    <p:animEffect transition="in" filter="box(out)">
                                      <p:cBhvr>
                                        <p:cTn id="47" dur="500"/>
                                        <p:tgtEl>
                                          <p:spTgt spid="856069"/>
                                        </p:tgtEl>
                                      </p:cBhvr>
                                    </p:animEffect>
                                  </p:childTnLst>
                                </p:cTn>
                              </p:par>
                            </p:childTnLst>
                          </p:cTn>
                        </p:par>
                        <p:par>
                          <p:cTn id="48" fill="hold" nodeType="afterGroup">
                            <p:stCondLst>
                              <p:cond delay="500"/>
                            </p:stCondLst>
                            <p:childTnLst>
                              <p:par>
                                <p:cTn id="49" presetID="2" presetClass="entr" presetSubtype="2" fill="hold" grpId="0" nodeType="afterEffect">
                                  <p:stCondLst>
                                    <p:cond delay="0"/>
                                  </p:stCondLst>
                                  <p:childTnLst>
                                    <p:set>
                                      <p:cBhvr>
                                        <p:cTn id="50" dur="1" fill="hold">
                                          <p:stCondLst>
                                            <p:cond delay="0"/>
                                          </p:stCondLst>
                                        </p:cTn>
                                        <p:tgtEl>
                                          <p:spTgt spid="856070"/>
                                        </p:tgtEl>
                                        <p:attrNameLst>
                                          <p:attrName>style.visibility</p:attrName>
                                        </p:attrNameLst>
                                      </p:cBhvr>
                                      <p:to>
                                        <p:strVal val="visible"/>
                                      </p:to>
                                    </p:set>
                                    <p:anim calcmode="lin" valueType="num">
                                      <p:cBhvr additive="base">
                                        <p:cTn id="51" dur="500" fill="hold"/>
                                        <p:tgtEl>
                                          <p:spTgt spid="856070"/>
                                        </p:tgtEl>
                                        <p:attrNameLst>
                                          <p:attrName>ppt_x</p:attrName>
                                        </p:attrNameLst>
                                      </p:cBhvr>
                                      <p:tavLst>
                                        <p:tav tm="0">
                                          <p:val>
                                            <p:strVal val="1+#ppt_w/2"/>
                                          </p:val>
                                        </p:tav>
                                        <p:tav tm="100000">
                                          <p:val>
                                            <p:strVal val="#ppt_x"/>
                                          </p:val>
                                        </p:tav>
                                      </p:tavLst>
                                    </p:anim>
                                    <p:anim calcmode="lin" valueType="num">
                                      <p:cBhvr additive="base">
                                        <p:cTn id="52" dur="500" fill="hold"/>
                                        <p:tgtEl>
                                          <p:spTgt spid="856070"/>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856071"/>
                                        </p:tgtEl>
                                        <p:attrNameLst>
                                          <p:attrName>style.visibility</p:attrName>
                                        </p:attrNameLst>
                                      </p:cBhvr>
                                      <p:to>
                                        <p:strVal val="visible"/>
                                      </p:to>
                                    </p:set>
                                    <p:animEffect transition="in" filter="strips(downRight)">
                                      <p:cBhvr>
                                        <p:cTn id="57" dur="500"/>
                                        <p:tgtEl>
                                          <p:spTgt spid="85607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6" fill="hold" grpId="0" nodeType="clickEffect">
                                  <p:stCondLst>
                                    <p:cond delay="0"/>
                                  </p:stCondLst>
                                  <p:childTnLst>
                                    <p:set>
                                      <p:cBhvr>
                                        <p:cTn id="61" dur="1" fill="hold">
                                          <p:stCondLst>
                                            <p:cond delay="0"/>
                                          </p:stCondLst>
                                        </p:cTn>
                                        <p:tgtEl>
                                          <p:spTgt spid="856072"/>
                                        </p:tgtEl>
                                        <p:attrNameLst>
                                          <p:attrName>style.visibility</p:attrName>
                                        </p:attrNameLst>
                                      </p:cBhvr>
                                      <p:to>
                                        <p:strVal val="visible"/>
                                      </p:to>
                                    </p:set>
                                    <p:animEffect transition="in" filter="strips(downRight)">
                                      <p:cBhvr>
                                        <p:cTn id="62" dur="500"/>
                                        <p:tgtEl>
                                          <p:spTgt spid="85607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32" fill="hold" grpId="0" nodeType="clickEffect">
                                  <p:stCondLst>
                                    <p:cond delay="0"/>
                                  </p:stCondLst>
                                  <p:childTnLst>
                                    <p:set>
                                      <p:cBhvr>
                                        <p:cTn id="66" dur="1" fill="hold">
                                          <p:stCondLst>
                                            <p:cond delay="0"/>
                                          </p:stCondLst>
                                        </p:cTn>
                                        <p:tgtEl>
                                          <p:spTgt spid="856073"/>
                                        </p:tgtEl>
                                        <p:attrNameLst>
                                          <p:attrName>style.visibility</p:attrName>
                                        </p:attrNameLst>
                                      </p:cBhvr>
                                      <p:to>
                                        <p:strVal val="visible"/>
                                      </p:to>
                                    </p:set>
                                    <p:anim calcmode="lin" valueType="num">
                                      <p:cBhvr>
                                        <p:cTn id="67" dur="500" fill="hold"/>
                                        <p:tgtEl>
                                          <p:spTgt spid="856073"/>
                                        </p:tgtEl>
                                        <p:attrNameLst>
                                          <p:attrName>ppt_w</p:attrName>
                                        </p:attrNameLst>
                                      </p:cBhvr>
                                      <p:tavLst>
                                        <p:tav tm="0">
                                          <p:val>
                                            <p:strVal val="4*#ppt_w"/>
                                          </p:val>
                                        </p:tav>
                                        <p:tav tm="100000">
                                          <p:val>
                                            <p:strVal val="#ppt_w"/>
                                          </p:val>
                                        </p:tav>
                                      </p:tavLst>
                                    </p:anim>
                                    <p:anim calcmode="lin" valueType="num">
                                      <p:cBhvr>
                                        <p:cTn id="68" dur="500" fill="hold"/>
                                        <p:tgtEl>
                                          <p:spTgt spid="85607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6066" grpId="0" build="p" animBg="1" autoUpdateAnimBg="0"/>
      <p:bldP spid="856067" grpId="0" autoUpdateAnimBg="0"/>
      <p:bldP spid="856068" grpId="0" autoUpdateAnimBg="0"/>
      <p:bldP spid="856069" grpId="0" animBg="1"/>
      <p:bldP spid="856070" grpId="0" autoUpdateAnimBg="0"/>
      <p:bldP spid="856071" grpId="0" autoUpdateAnimBg="0"/>
      <p:bldP spid="856072" grpId="0" autoUpdateAnimBg="0"/>
      <p:bldP spid="85607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spaço Reservado para Número de Slide 5"/>
          <p:cNvSpPr>
            <a:spLocks noGrp="1"/>
          </p:cNvSpPr>
          <p:nvPr>
            <p:ph type="sldNum" sz="quarter" idx="12"/>
          </p:nvPr>
        </p:nvSpPr>
        <p:spPr/>
        <p:txBody>
          <a:bodyPr/>
          <a:lstStyle/>
          <a:p>
            <a:pPr>
              <a:defRPr/>
            </a:pPr>
            <a:fld id="{52272C59-48B4-4040-A9A6-28EEE587F4EB}" type="slidenum">
              <a:rPr lang="pt-PT"/>
              <a:pPr>
                <a:defRPr/>
              </a:pPr>
              <a:t>21</a:t>
            </a:fld>
            <a:endParaRPr lang="pt-PT"/>
          </a:p>
        </p:txBody>
      </p:sp>
      <p:sp>
        <p:nvSpPr>
          <p:cNvPr id="857090" name="Rectangle 2"/>
          <p:cNvSpPr>
            <a:spLocks noChangeArrowheads="1"/>
          </p:cNvSpPr>
          <p:nvPr/>
        </p:nvSpPr>
        <p:spPr bwMode="auto">
          <a:xfrm>
            <a:off x="477838" y="1431925"/>
            <a:ext cx="8166100" cy="18415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120000"/>
              </a:lnSpc>
              <a:spcBef>
                <a:spcPct val="20000"/>
              </a:spcBef>
            </a:pPr>
            <a:r>
              <a:rPr lang="pt-BR" sz="2800" b="0"/>
              <a:t>Exemplo:</a:t>
            </a:r>
          </a:p>
          <a:p>
            <a:pPr algn="ctr">
              <a:lnSpc>
                <a:spcPct val="120000"/>
              </a:lnSpc>
              <a:spcBef>
                <a:spcPct val="20000"/>
              </a:spcBef>
            </a:pPr>
            <a:r>
              <a:rPr lang="pt-BR" sz="2800" b="0"/>
              <a:t>t</a:t>
            </a:r>
            <a:r>
              <a:rPr lang="pt-BR" sz="2800" b="0" baseline="-25000"/>
              <a:t>0</a:t>
            </a:r>
            <a:r>
              <a:rPr lang="pt-BR" sz="2800" b="0"/>
              <a:t> :     M</a:t>
            </a:r>
            <a:r>
              <a:rPr lang="pt-BR" sz="2800" b="0" baseline="30000"/>
              <a:t>S</a:t>
            </a:r>
            <a:r>
              <a:rPr lang="pt-BR" sz="2800" b="0"/>
              <a:t> = 600       P = 1       K = 0,4       y = 1.500</a:t>
            </a:r>
          </a:p>
          <a:p>
            <a:pPr algn="ctr">
              <a:lnSpc>
                <a:spcPct val="120000"/>
              </a:lnSpc>
              <a:spcBef>
                <a:spcPct val="20000"/>
              </a:spcBef>
            </a:pPr>
            <a:r>
              <a:rPr lang="pt-BR" sz="2800" b="0"/>
              <a:t>t</a:t>
            </a:r>
            <a:r>
              <a:rPr lang="pt-BR" sz="2800" b="0" baseline="-25000"/>
              <a:t>1</a:t>
            </a:r>
            <a:r>
              <a:rPr lang="pt-BR" sz="2800" b="0"/>
              <a:t> :    M</a:t>
            </a:r>
            <a:r>
              <a:rPr lang="pt-BR" sz="2800" b="0" baseline="30000"/>
              <a:t>S</a:t>
            </a:r>
            <a:r>
              <a:rPr lang="pt-BR" sz="2800" b="0"/>
              <a:t> = 900       K = 0,4       y = 1.500</a:t>
            </a:r>
          </a:p>
        </p:txBody>
      </p:sp>
      <p:sp>
        <p:nvSpPr>
          <p:cNvPr id="857091" name="Line 3"/>
          <p:cNvSpPr>
            <a:spLocks noChangeShapeType="1"/>
          </p:cNvSpPr>
          <p:nvPr/>
        </p:nvSpPr>
        <p:spPr bwMode="auto">
          <a:xfrm flipH="1" flipV="1">
            <a:off x="2559050" y="3876675"/>
            <a:ext cx="0" cy="213360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7092" name="Line 4"/>
          <p:cNvSpPr>
            <a:spLocks noChangeShapeType="1"/>
          </p:cNvSpPr>
          <p:nvPr/>
        </p:nvSpPr>
        <p:spPr bwMode="auto">
          <a:xfrm>
            <a:off x="2559050" y="6010275"/>
            <a:ext cx="433705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7093" name="Text Box 5"/>
          <p:cNvSpPr txBox="1">
            <a:spLocks noChangeArrowheads="1"/>
          </p:cNvSpPr>
          <p:nvPr/>
        </p:nvSpPr>
        <p:spPr bwMode="auto">
          <a:xfrm>
            <a:off x="2192338" y="3779838"/>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FF"/>
                </a:solidFill>
              </a:rPr>
              <a:t>P</a:t>
            </a:r>
          </a:p>
        </p:txBody>
      </p:sp>
      <p:sp>
        <p:nvSpPr>
          <p:cNvPr id="857094" name="Text Box 6"/>
          <p:cNvSpPr txBox="1">
            <a:spLocks noChangeArrowheads="1"/>
          </p:cNvSpPr>
          <p:nvPr/>
        </p:nvSpPr>
        <p:spPr bwMode="auto">
          <a:xfrm>
            <a:off x="6710363" y="6059488"/>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FF"/>
                </a:solidFill>
              </a:rPr>
              <a:t>M</a:t>
            </a:r>
          </a:p>
        </p:txBody>
      </p:sp>
      <p:sp>
        <p:nvSpPr>
          <p:cNvPr id="857095" name="Line 7"/>
          <p:cNvSpPr>
            <a:spLocks noChangeShapeType="1"/>
          </p:cNvSpPr>
          <p:nvPr/>
        </p:nvSpPr>
        <p:spPr bwMode="auto">
          <a:xfrm flipV="1">
            <a:off x="4443413" y="4038600"/>
            <a:ext cx="0" cy="1976438"/>
          </a:xfrm>
          <a:prstGeom prst="line">
            <a:avLst/>
          </a:prstGeom>
          <a:noFill/>
          <a:ln w="38100">
            <a:solidFill>
              <a:srgbClr val="99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7096" name="Line 8"/>
          <p:cNvSpPr>
            <a:spLocks noChangeShapeType="1"/>
          </p:cNvSpPr>
          <p:nvPr/>
        </p:nvSpPr>
        <p:spPr bwMode="auto">
          <a:xfrm flipV="1">
            <a:off x="5095875" y="4033838"/>
            <a:ext cx="0" cy="1976437"/>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7097" name="Line 9"/>
          <p:cNvSpPr>
            <a:spLocks noChangeShapeType="1"/>
          </p:cNvSpPr>
          <p:nvPr/>
        </p:nvSpPr>
        <p:spPr bwMode="auto">
          <a:xfrm>
            <a:off x="2554288" y="5105400"/>
            <a:ext cx="1889125"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7098" name="Line 10"/>
          <p:cNvSpPr>
            <a:spLocks noChangeShapeType="1"/>
          </p:cNvSpPr>
          <p:nvPr/>
        </p:nvSpPr>
        <p:spPr bwMode="auto">
          <a:xfrm flipV="1">
            <a:off x="2560638" y="4738688"/>
            <a:ext cx="2532062"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7099" name="Text Box 11"/>
          <p:cNvSpPr txBox="1">
            <a:spLocks noChangeArrowheads="1"/>
          </p:cNvSpPr>
          <p:nvPr/>
        </p:nvSpPr>
        <p:spPr bwMode="auto">
          <a:xfrm>
            <a:off x="2014538" y="4948238"/>
            <a:ext cx="6810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1,0</a:t>
            </a:r>
          </a:p>
        </p:txBody>
      </p:sp>
      <p:sp>
        <p:nvSpPr>
          <p:cNvPr id="857100" name="Text Box 12"/>
          <p:cNvSpPr txBox="1">
            <a:spLocks noChangeArrowheads="1"/>
          </p:cNvSpPr>
          <p:nvPr/>
        </p:nvSpPr>
        <p:spPr bwMode="auto">
          <a:xfrm>
            <a:off x="2011363" y="4557713"/>
            <a:ext cx="622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1,5</a:t>
            </a:r>
          </a:p>
        </p:txBody>
      </p:sp>
      <p:sp>
        <p:nvSpPr>
          <p:cNvPr id="857101" name="Line 13"/>
          <p:cNvSpPr>
            <a:spLocks noChangeShapeType="1"/>
          </p:cNvSpPr>
          <p:nvPr/>
        </p:nvSpPr>
        <p:spPr bwMode="auto">
          <a:xfrm flipV="1">
            <a:off x="3613150" y="4125913"/>
            <a:ext cx="2549525" cy="1452562"/>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7102" name="Text Box 14"/>
          <p:cNvSpPr txBox="1">
            <a:spLocks noChangeArrowheads="1"/>
          </p:cNvSpPr>
          <p:nvPr/>
        </p:nvSpPr>
        <p:spPr bwMode="auto">
          <a:xfrm>
            <a:off x="4152900" y="5984875"/>
            <a:ext cx="661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600</a:t>
            </a:r>
          </a:p>
        </p:txBody>
      </p:sp>
      <p:sp>
        <p:nvSpPr>
          <p:cNvPr id="857103" name="Text Box 15"/>
          <p:cNvSpPr txBox="1">
            <a:spLocks noChangeArrowheads="1"/>
          </p:cNvSpPr>
          <p:nvPr/>
        </p:nvSpPr>
        <p:spPr bwMode="auto">
          <a:xfrm>
            <a:off x="4810125" y="5992813"/>
            <a:ext cx="661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900</a:t>
            </a:r>
          </a:p>
        </p:txBody>
      </p:sp>
      <p:sp>
        <p:nvSpPr>
          <p:cNvPr id="857104" name="Text Box 16"/>
          <p:cNvSpPr txBox="1">
            <a:spLocks noChangeArrowheads="1"/>
          </p:cNvSpPr>
          <p:nvPr/>
        </p:nvSpPr>
        <p:spPr bwMode="auto">
          <a:xfrm>
            <a:off x="6105525" y="3876675"/>
            <a:ext cx="1773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M</a:t>
            </a:r>
            <a:r>
              <a:rPr lang="pt-BR" sz="2000" b="0" baseline="30000">
                <a:solidFill>
                  <a:srgbClr val="FFFF00"/>
                </a:solidFill>
              </a:rPr>
              <a:t>d</a:t>
            </a:r>
            <a:r>
              <a:rPr lang="pt-BR" sz="2000" b="0">
                <a:solidFill>
                  <a:srgbClr val="FFFF00"/>
                </a:solidFill>
              </a:rPr>
              <a:t> = 600.P</a:t>
            </a:r>
          </a:p>
        </p:txBody>
      </p:sp>
      <p:sp>
        <p:nvSpPr>
          <p:cNvPr id="857105" name="Text Box 17"/>
          <p:cNvSpPr txBox="1">
            <a:spLocks noChangeArrowheads="1"/>
          </p:cNvSpPr>
          <p:nvPr/>
        </p:nvSpPr>
        <p:spPr bwMode="auto">
          <a:xfrm>
            <a:off x="4152900" y="3705225"/>
            <a:ext cx="581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M</a:t>
            </a:r>
            <a:r>
              <a:rPr lang="pt-BR" sz="2000" b="0" baseline="30000">
                <a:solidFill>
                  <a:srgbClr val="99FF66"/>
                </a:solidFill>
              </a:rPr>
              <a:t>s</a:t>
            </a:r>
            <a:r>
              <a:rPr lang="pt-BR" sz="2000" b="0" baseline="-25000">
                <a:solidFill>
                  <a:srgbClr val="99FF66"/>
                </a:solidFill>
              </a:rPr>
              <a:t>0</a:t>
            </a:r>
            <a:endParaRPr lang="pt-BR" sz="2000" b="0">
              <a:solidFill>
                <a:srgbClr val="99FF66"/>
              </a:solidFill>
            </a:endParaRPr>
          </a:p>
        </p:txBody>
      </p:sp>
      <p:sp>
        <p:nvSpPr>
          <p:cNvPr id="857106" name="Text Box 18"/>
          <p:cNvSpPr txBox="1">
            <a:spLocks noChangeArrowheads="1"/>
          </p:cNvSpPr>
          <p:nvPr/>
        </p:nvSpPr>
        <p:spPr bwMode="auto">
          <a:xfrm>
            <a:off x="4810125" y="3705225"/>
            <a:ext cx="581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M</a:t>
            </a:r>
            <a:r>
              <a:rPr lang="pt-BR" sz="2000" b="0" baseline="30000">
                <a:solidFill>
                  <a:srgbClr val="FFFF00"/>
                </a:solidFill>
              </a:rPr>
              <a:t>s</a:t>
            </a:r>
            <a:r>
              <a:rPr lang="pt-BR" sz="2000" b="0" baseline="-25000">
                <a:solidFill>
                  <a:srgbClr val="FFFF00"/>
                </a:solidFill>
              </a:rPr>
              <a:t>1</a:t>
            </a:r>
            <a:endParaRPr lang="pt-BR" sz="2000" b="0">
              <a:solidFill>
                <a:srgbClr val="FFFF00"/>
              </a:solidFill>
            </a:endParaRPr>
          </a:p>
        </p:txBody>
      </p:sp>
      <p:sp>
        <p:nvSpPr>
          <p:cNvPr id="22548" name="Rectangle 19"/>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57090"/>
                                        </p:tgtEl>
                                        <p:attrNameLst>
                                          <p:attrName>style.visibility</p:attrName>
                                        </p:attrNameLst>
                                      </p:cBhvr>
                                      <p:to>
                                        <p:strVal val="visible"/>
                                      </p:to>
                                    </p:set>
                                    <p:animEffect transition="in" filter="dissolve">
                                      <p:cBhvr>
                                        <p:cTn id="7" dur="500"/>
                                        <p:tgtEl>
                                          <p:spTgt spid="857090"/>
                                        </p:tgtEl>
                                      </p:cBhvr>
                                    </p:animEffect>
                                  </p:childTnLst>
                                </p:cTn>
                              </p:par>
                            </p:childTnLst>
                          </p:cTn>
                        </p:par>
                        <p:par>
                          <p:cTn id="8" fill="hold" nodeType="afterGroup">
                            <p:stCondLst>
                              <p:cond delay="500"/>
                            </p:stCondLst>
                            <p:childTnLst>
                              <p:par>
                                <p:cTn id="9" presetID="18" presetClass="entr" presetSubtype="9" fill="hold" grpId="0" nodeType="afterEffect">
                                  <p:stCondLst>
                                    <p:cond delay="0"/>
                                  </p:stCondLst>
                                  <p:childTnLst>
                                    <p:set>
                                      <p:cBhvr>
                                        <p:cTn id="10" dur="1" fill="hold">
                                          <p:stCondLst>
                                            <p:cond delay="0"/>
                                          </p:stCondLst>
                                        </p:cTn>
                                        <p:tgtEl>
                                          <p:spTgt spid="857091"/>
                                        </p:tgtEl>
                                        <p:attrNameLst>
                                          <p:attrName>style.visibility</p:attrName>
                                        </p:attrNameLst>
                                      </p:cBhvr>
                                      <p:to>
                                        <p:strVal val="visible"/>
                                      </p:to>
                                    </p:set>
                                    <p:animEffect transition="in" filter="strips(upLeft)">
                                      <p:cBhvr>
                                        <p:cTn id="11" dur="500"/>
                                        <p:tgtEl>
                                          <p:spTgt spid="857091"/>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57093"/>
                                        </p:tgtEl>
                                        <p:attrNameLst>
                                          <p:attrName>style.visibility</p:attrName>
                                        </p:attrNameLst>
                                      </p:cBhvr>
                                      <p:to>
                                        <p:strVal val="visible"/>
                                      </p:to>
                                    </p:set>
                                    <p:animEffect transition="in" filter="strips(downRight)">
                                      <p:cBhvr>
                                        <p:cTn id="15" dur="500"/>
                                        <p:tgtEl>
                                          <p:spTgt spid="857093"/>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57092"/>
                                        </p:tgtEl>
                                        <p:attrNameLst>
                                          <p:attrName>style.visibility</p:attrName>
                                        </p:attrNameLst>
                                      </p:cBhvr>
                                      <p:to>
                                        <p:strVal val="visible"/>
                                      </p:to>
                                    </p:set>
                                    <p:animEffect transition="in" filter="strips(downRight)">
                                      <p:cBhvr>
                                        <p:cTn id="19" dur="500"/>
                                        <p:tgtEl>
                                          <p:spTgt spid="857092"/>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57094"/>
                                        </p:tgtEl>
                                        <p:attrNameLst>
                                          <p:attrName>style.visibility</p:attrName>
                                        </p:attrNameLst>
                                      </p:cBhvr>
                                      <p:to>
                                        <p:strVal val="visible"/>
                                      </p:to>
                                    </p:set>
                                    <p:animEffect transition="in" filter="strips(downRight)">
                                      <p:cBhvr>
                                        <p:cTn id="23" dur="500"/>
                                        <p:tgtEl>
                                          <p:spTgt spid="85709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857102"/>
                                        </p:tgtEl>
                                        <p:attrNameLst>
                                          <p:attrName>style.visibility</p:attrName>
                                        </p:attrNameLst>
                                      </p:cBhvr>
                                      <p:to>
                                        <p:strVal val="visible"/>
                                      </p:to>
                                    </p:set>
                                    <p:animEffect transition="in" filter="box(out)">
                                      <p:cBhvr>
                                        <p:cTn id="28" dur="500"/>
                                        <p:tgtEl>
                                          <p:spTgt spid="857102"/>
                                        </p:tgtEl>
                                      </p:cBhvr>
                                    </p:animEffect>
                                  </p:childTnLst>
                                </p:cTn>
                              </p:par>
                            </p:childTnLst>
                          </p:cTn>
                        </p:par>
                        <p:par>
                          <p:cTn id="29" fill="hold" nodeType="afterGroup">
                            <p:stCondLst>
                              <p:cond delay="500"/>
                            </p:stCondLst>
                            <p:childTnLst>
                              <p:par>
                                <p:cTn id="30" presetID="4" presetClass="entr" presetSubtype="32" fill="hold" grpId="0" nodeType="afterEffect">
                                  <p:stCondLst>
                                    <p:cond delay="0"/>
                                  </p:stCondLst>
                                  <p:childTnLst>
                                    <p:set>
                                      <p:cBhvr>
                                        <p:cTn id="31" dur="1" fill="hold">
                                          <p:stCondLst>
                                            <p:cond delay="0"/>
                                          </p:stCondLst>
                                        </p:cTn>
                                        <p:tgtEl>
                                          <p:spTgt spid="857095"/>
                                        </p:tgtEl>
                                        <p:attrNameLst>
                                          <p:attrName>style.visibility</p:attrName>
                                        </p:attrNameLst>
                                      </p:cBhvr>
                                      <p:to>
                                        <p:strVal val="visible"/>
                                      </p:to>
                                    </p:set>
                                    <p:animEffect transition="in" filter="box(out)">
                                      <p:cBhvr>
                                        <p:cTn id="32" dur="500"/>
                                        <p:tgtEl>
                                          <p:spTgt spid="857095"/>
                                        </p:tgtEl>
                                      </p:cBhvr>
                                    </p:animEffect>
                                  </p:childTnLst>
                                </p:cTn>
                              </p:par>
                            </p:childTnLst>
                          </p:cTn>
                        </p:par>
                        <p:par>
                          <p:cTn id="33" fill="hold" nodeType="afterGroup">
                            <p:stCondLst>
                              <p:cond delay="1000"/>
                            </p:stCondLst>
                            <p:childTnLst>
                              <p:par>
                                <p:cTn id="34" presetID="4" presetClass="entr" presetSubtype="32" fill="hold" grpId="0" nodeType="afterEffect">
                                  <p:stCondLst>
                                    <p:cond delay="0"/>
                                  </p:stCondLst>
                                  <p:childTnLst>
                                    <p:set>
                                      <p:cBhvr>
                                        <p:cTn id="35" dur="1" fill="hold">
                                          <p:stCondLst>
                                            <p:cond delay="0"/>
                                          </p:stCondLst>
                                        </p:cTn>
                                        <p:tgtEl>
                                          <p:spTgt spid="857105"/>
                                        </p:tgtEl>
                                        <p:attrNameLst>
                                          <p:attrName>style.visibility</p:attrName>
                                        </p:attrNameLst>
                                      </p:cBhvr>
                                      <p:to>
                                        <p:strVal val="visible"/>
                                      </p:to>
                                    </p:set>
                                    <p:animEffect transition="in" filter="box(out)">
                                      <p:cBhvr>
                                        <p:cTn id="36" dur="500"/>
                                        <p:tgtEl>
                                          <p:spTgt spid="85710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3" fill="hold" grpId="0" nodeType="clickEffect">
                                  <p:stCondLst>
                                    <p:cond delay="0"/>
                                  </p:stCondLst>
                                  <p:childTnLst>
                                    <p:set>
                                      <p:cBhvr>
                                        <p:cTn id="40" dur="1" fill="hold">
                                          <p:stCondLst>
                                            <p:cond delay="0"/>
                                          </p:stCondLst>
                                        </p:cTn>
                                        <p:tgtEl>
                                          <p:spTgt spid="857101"/>
                                        </p:tgtEl>
                                        <p:attrNameLst>
                                          <p:attrName>style.visibility</p:attrName>
                                        </p:attrNameLst>
                                      </p:cBhvr>
                                      <p:to>
                                        <p:strVal val="visible"/>
                                      </p:to>
                                    </p:set>
                                    <p:animEffect transition="in" filter="strips(upRight)">
                                      <p:cBhvr>
                                        <p:cTn id="41" dur="500"/>
                                        <p:tgtEl>
                                          <p:spTgt spid="857101"/>
                                        </p:tgtEl>
                                      </p:cBhvr>
                                    </p:animEffect>
                                  </p:childTnLst>
                                </p:cTn>
                              </p:par>
                            </p:childTnLst>
                          </p:cTn>
                        </p:par>
                        <p:par>
                          <p:cTn id="42" fill="hold" nodeType="afterGroup">
                            <p:stCondLst>
                              <p:cond delay="500"/>
                            </p:stCondLst>
                            <p:childTnLst>
                              <p:par>
                                <p:cTn id="43" presetID="18" presetClass="entr" presetSubtype="3" fill="hold" grpId="0" nodeType="afterEffect">
                                  <p:stCondLst>
                                    <p:cond delay="0"/>
                                  </p:stCondLst>
                                  <p:childTnLst>
                                    <p:set>
                                      <p:cBhvr>
                                        <p:cTn id="44" dur="1" fill="hold">
                                          <p:stCondLst>
                                            <p:cond delay="0"/>
                                          </p:stCondLst>
                                        </p:cTn>
                                        <p:tgtEl>
                                          <p:spTgt spid="857104"/>
                                        </p:tgtEl>
                                        <p:attrNameLst>
                                          <p:attrName>style.visibility</p:attrName>
                                        </p:attrNameLst>
                                      </p:cBhvr>
                                      <p:to>
                                        <p:strVal val="visible"/>
                                      </p:to>
                                    </p:set>
                                    <p:animEffect transition="in" filter="strips(upRight)">
                                      <p:cBhvr>
                                        <p:cTn id="45" dur="500"/>
                                        <p:tgtEl>
                                          <p:spTgt spid="857104"/>
                                        </p:tgtEl>
                                      </p:cBhvr>
                                    </p:animEffect>
                                  </p:childTnLst>
                                </p:cTn>
                              </p:par>
                            </p:childTnLst>
                          </p:cTn>
                        </p:par>
                        <p:par>
                          <p:cTn id="46" fill="hold" nodeType="afterGroup">
                            <p:stCondLst>
                              <p:cond delay="1000"/>
                            </p:stCondLst>
                            <p:childTnLst>
                              <p:par>
                                <p:cTn id="47" presetID="18" presetClass="entr" presetSubtype="9" fill="hold" grpId="0" nodeType="afterEffect">
                                  <p:stCondLst>
                                    <p:cond delay="0"/>
                                  </p:stCondLst>
                                  <p:childTnLst>
                                    <p:set>
                                      <p:cBhvr>
                                        <p:cTn id="48" dur="1" fill="hold">
                                          <p:stCondLst>
                                            <p:cond delay="0"/>
                                          </p:stCondLst>
                                        </p:cTn>
                                        <p:tgtEl>
                                          <p:spTgt spid="857097"/>
                                        </p:tgtEl>
                                        <p:attrNameLst>
                                          <p:attrName>style.visibility</p:attrName>
                                        </p:attrNameLst>
                                      </p:cBhvr>
                                      <p:to>
                                        <p:strVal val="visible"/>
                                      </p:to>
                                    </p:set>
                                    <p:animEffect transition="in" filter="strips(upLeft)">
                                      <p:cBhvr>
                                        <p:cTn id="49" dur="500"/>
                                        <p:tgtEl>
                                          <p:spTgt spid="857097"/>
                                        </p:tgtEl>
                                      </p:cBhvr>
                                    </p:animEffect>
                                  </p:childTnLst>
                                </p:cTn>
                              </p:par>
                            </p:childTnLst>
                          </p:cTn>
                        </p:par>
                        <p:par>
                          <p:cTn id="50" fill="hold" nodeType="afterGroup">
                            <p:stCondLst>
                              <p:cond delay="1500"/>
                            </p:stCondLst>
                            <p:childTnLst>
                              <p:par>
                                <p:cTn id="51" presetID="18" presetClass="entr" presetSubtype="6" fill="hold" grpId="0" nodeType="afterEffect">
                                  <p:stCondLst>
                                    <p:cond delay="0"/>
                                  </p:stCondLst>
                                  <p:childTnLst>
                                    <p:set>
                                      <p:cBhvr>
                                        <p:cTn id="52" dur="1" fill="hold">
                                          <p:stCondLst>
                                            <p:cond delay="0"/>
                                          </p:stCondLst>
                                        </p:cTn>
                                        <p:tgtEl>
                                          <p:spTgt spid="857099"/>
                                        </p:tgtEl>
                                        <p:attrNameLst>
                                          <p:attrName>style.visibility</p:attrName>
                                        </p:attrNameLst>
                                      </p:cBhvr>
                                      <p:to>
                                        <p:strVal val="visible"/>
                                      </p:to>
                                    </p:set>
                                    <p:animEffect transition="in" filter="strips(downRight)">
                                      <p:cBhvr>
                                        <p:cTn id="53" dur="500"/>
                                        <p:tgtEl>
                                          <p:spTgt spid="85709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857096"/>
                                        </p:tgtEl>
                                        <p:attrNameLst>
                                          <p:attrName>style.visibility</p:attrName>
                                        </p:attrNameLst>
                                      </p:cBhvr>
                                      <p:to>
                                        <p:strVal val="visible"/>
                                      </p:to>
                                    </p:set>
                                    <p:anim calcmode="lin" valueType="num">
                                      <p:cBhvr additive="base">
                                        <p:cTn id="58" dur="1000" fill="hold"/>
                                        <p:tgtEl>
                                          <p:spTgt spid="857096"/>
                                        </p:tgtEl>
                                        <p:attrNameLst>
                                          <p:attrName>ppt_x</p:attrName>
                                        </p:attrNameLst>
                                      </p:cBhvr>
                                      <p:tavLst>
                                        <p:tav tm="0">
                                          <p:val>
                                            <p:strVal val="0-#ppt_w/2"/>
                                          </p:val>
                                        </p:tav>
                                        <p:tav tm="100000">
                                          <p:val>
                                            <p:strVal val="#ppt_x"/>
                                          </p:val>
                                        </p:tav>
                                      </p:tavLst>
                                    </p:anim>
                                    <p:anim calcmode="lin" valueType="num">
                                      <p:cBhvr additive="base">
                                        <p:cTn id="59" dur="1000" fill="hold"/>
                                        <p:tgtEl>
                                          <p:spTgt spid="857096"/>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1000"/>
                            </p:stCondLst>
                            <p:childTnLst>
                              <p:par>
                                <p:cTn id="61" presetID="2" presetClass="entr" presetSubtype="8" fill="hold" grpId="0" nodeType="afterEffect">
                                  <p:stCondLst>
                                    <p:cond delay="0"/>
                                  </p:stCondLst>
                                  <p:childTnLst>
                                    <p:set>
                                      <p:cBhvr>
                                        <p:cTn id="62" dur="1" fill="hold">
                                          <p:stCondLst>
                                            <p:cond delay="0"/>
                                          </p:stCondLst>
                                        </p:cTn>
                                        <p:tgtEl>
                                          <p:spTgt spid="857106"/>
                                        </p:tgtEl>
                                        <p:attrNameLst>
                                          <p:attrName>style.visibility</p:attrName>
                                        </p:attrNameLst>
                                      </p:cBhvr>
                                      <p:to>
                                        <p:strVal val="visible"/>
                                      </p:to>
                                    </p:set>
                                    <p:anim calcmode="lin" valueType="num">
                                      <p:cBhvr additive="base">
                                        <p:cTn id="63" dur="500" fill="hold"/>
                                        <p:tgtEl>
                                          <p:spTgt spid="857106"/>
                                        </p:tgtEl>
                                        <p:attrNameLst>
                                          <p:attrName>ppt_x</p:attrName>
                                        </p:attrNameLst>
                                      </p:cBhvr>
                                      <p:tavLst>
                                        <p:tav tm="0">
                                          <p:val>
                                            <p:strVal val="0-#ppt_w/2"/>
                                          </p:val>
                                        </p:tav>
                                        <p:tav tm="100000">
                                          <p:val>
                                            <p:strVal val="#ppt_x"/>
                                          </p:val>
                                        </p:tav>
                                      </p:tavLst>
                                    </p:anim>
                                    <p:anim calcmode="lin" valueType="num">
                                      <p:cBhvr additive="base">
                                        <p:cTn id="64" dur="500" fill="hold"/>
                                        <p:tgtEl>
                                          <p:spTgt spid="857106"/>
                                        </p:tgtEl>
                                        <p:attrNameLst>
                                          <p:attrName>ppt_y</p:attrName>
                                        </p:attrNameLst>
                                      </p:cBhvr>
                                      <p:tavLst>
                                        <p:tav tm="0">
                                          <p:val>
                                            <p:strVal val="#ppt_y"/>
                                          </p:val>
                                        </p:tav>
                                        <p:tav tm="100000">
                                          <p:val>
                                            <p:strVal val="#ppt_y"/>
                                          </p:val>
                                        </p:tav>
                                      </p:tavLst>
                                    </p:anim>
                                  </p:childTnLst>
                                </p:cTn>
                              </p:par>
                            </p:childTnLst>
                          </p:cTn>
                        </p:par>
                        <p:par>
                          <p:cTn id="65" fill="hold" nodeType="afterGroup">
                            <p:stCondLst>
                              <p:cond delay="1500"/>
                            </p:stCondLst>
                            <p:childTnLst>
                              <p:par>
                                <p:cTn id="66" presetID="2" presetClass="entr" presetSubtype="8" fill="hold" grpId="0" nodeType="afterEffect">
                                  <p:stCondLst>
                                    <p:cond delay="0"/>
                                  </p:stCondLst>
                                  <p:childTnLst>
                                    <p:set>
                                      <p:cBhvr>
                                        <p:cTn id="67" dur="1" fill="hold">
                                          <p:stCondLst>
                                            <p:cond delay="0"/>
                                          </p:stCondLst>
                                        </p:cTn>
                                        <p:tgtEl>
                                          <p:spTgt spid="857103"/>
                                        </p:tgtEl>
                                        <p:attrNameLst>
                                          <p:attrName>style.visibility</p:attrName>
                                        </p:attrNameLst>
                                      </p:cBhvr>
                                      <p:to>
                                        <p:strVal val="visible"/>
                                      </p:to>
                                    </p:set>
                                    <p:anim calcmode="lin" valueType="num">
                                      <p:cBhvr additive="base">
                                        <p:cTn id="68" dur="500" fill="hold"/>
                                        <p:tgtEl>
                                          <p:spTgt spid="857103"/>
                                        </p:tgtEl>
                                        <p:attrNameLst>
                                          <p:attrName>ppt_x</p:attrName>
                                        </p:attrNameLst>
                                      </p:cBhvr>
                                      <p:tavLst>
                                        <p:tav tm="0">
                                          <p:val>
                                            <p:strVal val="0-#ppt_w/2"/>
                                          </p:val>
                                        </p:tav>
                                        <p:tav tm="100000">
                                          <p:val>
                                            <p:strVal val="#ppt_x"/>
                                          </p:val>
                                        </p:tav>
                                      </p:tavLst>
                                    </p:anim>
                                    <p:anim calcmode="lin" valueType="num">
                                      <p:cBhvr additive="base">
                                        <p:cTn id="69" dur="500" fill="hold"/>
                                        <p:tgtEl>
                                          <p:spTgt spid="857103"/>
                                        </p:tgtEl>
                                        <p:attrNameLst>
                                          <p:attrName>ppt_y</p:attrName>
                                        </p:attrNameLst>
                                      </p:cBhvr>
                                      <p:tavLst>
                                        <p:tav tm="0">
                                          <p:val>
                                            <p:strVal val="#ppt_y"/>
                                          </p:val>
                                        </p:tav>
                                        <p:tav tm="100000">
                                          <p:val>
                                            <p:strVal val="#ppt_y"/>
                                          </p:val>
                                        </p:tav>
                                      </p:tavLst>
                                    </p:anim>
                                  </p:childTnLst>
                                </p:cTn>
                              </p:par>
                            </p:childTnLst>
                          </p:cTn>
                        </p:par>
                        <p:par>
                          <p:cTn id="70" fill="hold" nodeType="afterGroup">
                            <p:stCondLst>
                              <p:cond delay="2000"/>
                            </p:stCondLst>
                            <p:childTnLst>
                              <p:par>
                                <p:cTn id="71" presetID="18" presetClass="entr" presetSubtype="12" fill="hold" grpId="0" nodeType="afterEffect">
                                  <p:stCondLst>
                                    <p:cond delay="0"/>
                                  </p:stCondLst>
                                  <p:childTnLst>
                                    <p:set>
                                      <p:cBhvr>
                                        <p:cTn id="72" dur="1" fill="hold">
                                          <p:stCondLst>
                                            <p:cond delay="0"/>
                                          </p:stCondLst>
                                        </p:cTn>
                                        <p:tgtEl>
                                          <p:spTgt spid="857098"/>
                                        </p:tgtEl>
                                        <p:attrNameLst>
                                          <p:attrName>style.visibility</p:attrName>
                                        </p:attrNameLst>
                                      </p:cBhvr>
                                      <p:to>
                                        <p:strVal val="visible"/>
                                      </p:to>
                                    </p:set>
                                    <p:animEffect transition="in" filter="strips(downLeft)">
                                      <p:cBhvr>
                                        <p:cTn id="73" dur="500"/>
                                        <p:tgtEl>
                                          <p:spTgt spid="857098"/>
                                        </p:tgtEl>
                                      </p:cBhvr>
                                    </p:animEffect>
                                  </p:childTnLst>
                                </p:cTn>
                              </p:par>
                            </p:childTnLst>
                          </p:cTn>
                        </p:par>
                        <p:par>
                          <p:cTn id="74" fill="hold" nodeType="afterGroup">
                            <p:stCondLst>
                              <p:cond delay="2500"/>
                            </p:stCondLst>
                            <p:childTnLst>
                              <p:par>
                                <p:cTn id="75" presetID="2" presetClass="entr" presetSubtype="4" fill="hold" grpId="0" nodeType="afterEffect">
                                  <p:stCondLst>
                                    <p:cond delay="0"/>
                                  </p:stCondLst>
                                  <p:childTnLst>
                                    <p:set>
                                      <p:cBhvr>
                                        <p:cTn id="76" dur="1" fill="hold">
                                          <p:stCondLst>
                                            <p:cond delay="0"/>
                                          </p:stCondLst>
                                        </p:cTn>
                                        <p:tgtEl>
                                          <p:spTgt spid="857100"/>
                                        </p:tgtEl>
                                        <p:attrNameLst>
                                          <p:attrName>style.visibility</p:attrName>
                                        </p:attrNameLst>
                                      </p:cBhvr>
                                      <p:to>
                                        <p:strVal val="visible"/>
                                      </p:to>
                                    </p:set>
                                    <p:anim calcmode="lin" valueType="num">
                                      <p:cBhvr additive="base">
                                        <p:cTn id="77" dur="500" fill="hold"/>
                                        <p:tgtEl>
                                          <p:spTgt spid="857100"/>
                                        </p:tgtEl>
                                        <p:attrNameLst>
                                          <p:attrName>ppt_x</p:attrName>
                                        </p:attrNameLst>
                                      </p:cBhvr>
                                      <p:tavLst>
                                        <p:tav tm="0">
                                          <p:val>
                                            <p:strVal val="#ppt_x"/>
                                          </p:val>
                                        </p:tav>
                                        <p:tav tm="100000">
                                          <p:val>
                                            <p:strVal val="#ppt_x"/>
                                          </p:val>
                                        </p:tav>
                                      </p:tavLst>
                                    </p:anim>
                                    <p:anim calcmode="lin" valueType="num">
                                      <p:cBhvr additive="base">
                                        <p:cTn id="78" dur="500" fill="hold"/>
                                        <p:tgtEl>
                                          <p:spTgt spid="857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0" grpId="0" animBg="1"/>
      <p:bldP spid="857091" grpId="0" animBg="1"/>
      <p:bldP spid="857092" grpId="0" animBg="1"/>
      <p:bldP spid="857093" grpId="0" autoUpdateAnimBg="0"/>
      <p:bldP spid="857094" grpId="0" autoUpdateAnimBg="0"/>
      <p:bldP spid="857095" grpId="0" animBg="1"/>
      <p:bldP spid="857096" grpId="0" animBg="1"/>
      <p:bldP spid="857097" grpId="0" animBg="1"/>
      <p:bldP spid="857098" grpId="0" animBg="1"/>
      <p:bldP spid="857099" grpId="0" autoUpdateAnimBg="0"/>
      <p:bldP spid="857100" grpId="0" autoUpdateAnimBg="0"/>
      <p:bldP spid="857101" grpId="0" animBg="1"/>
      <p:bldP spid="857102" grpId="0" autoUpdateAnimBg="0"/>
      <p:bldP spid="857103" grpId="0" autoUpdateAnimBg="0"/>
      <p:bldP spid="857104" grpId="0" autoUpdateAnimBg="0"/>
      <p:bldP spid="857105" grpId="0" autoUpdateAnimBg="0"/>
      <p:bldP spid="85710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Número de Slide 5"/>
          <p:cNvSpPr>
            <a:spLocks noGrp="1"/>
          </p:cNvSpPr>
          <p:nvPr>
            <p:ph type="sldNum" sz="quarter" idx="12"/>
          </p:nvPr>
        </p:nvSpPr>
        <p:spPr/>
        <p:txBody>
          <a:bodyPr/>
          <a:lstStyle/>
          <a:p>
            <a:pPr>
              <a:defRPr/>
            </a:pPr>
            <a:fld id="{92363B1E-D852-4650-B649-F8881847C12C}" type="slidenum">
              <a:rPr lang="pt-PT"/>
              <a:pPr>
                <a:defRPr/>
              </a:pPr>
              <a:t>22</a:t>
            </a:fld>
            <a:endParaRPr lang="pt-PT"/>
          </a:p>
        </p:txBody>
      </p:sp>
      <p:sp>
        <p:nvSpPr>
          <p:cNvPr id="858114" name="Rectangle 2"/>
          <p:cNvSpPr>
            <a:spLocks noGrp="1" noChangeArrowheads="1"/>
          </p:cNvSpPr>
          <p:nvPr>
            <p:ph type="body" idx="1"/>
          </p:nvPr>
        </p:nvSpPr>
        <p:spPr>
          <a:xfrm>
            <a:off x="685800" y="1563688"/>
            <a:ext cx="7772400" cy="1587500"/>
          </a:xfrm>
        </p:spPr>
        <p:txBody>
          <a:bodyPr/>
          <a:lstStyle/>
          <a:p>
            <a:pPr marL="0" indent="0" algn="just" eaLnBrk="1" hangingPunct="1">
              <a:buFontTx/>
              <a:buNone/>
            </a:pPr>
            <a:r>
              <a:rPr lang="pt-BR" sz="2800" smtClean="0">
                <a:solidFill>
                  <a:srgbClr val="FFFFFF"/>
                </a:solidFill>
                <a:latin typeface="Arial" charset="0"/>
              </a:rPr>
              <a:t>O modelo de expectativas regressivas foi formulado por James Tobin e suas idéias são baseadas em Keynes.</a:t>
            </a:r>
          </a:p>
        </p:txBody>
      </p:sp>
      <p:sp>
        <p:nvSpPr>
          <p:cNvPr id="858115" name="Rectangle 3"/>
          <p:cNvSpPr>
            <a:spLocks noChangeArrowheads="1"/>
          </p:cNvSpPr>
          <p:nvPr/>
        </p:nvSpPr>
        <p:spPr bwMode="auto">
          <a:xfrm>
            <a:off x="674688" y="3386138"/>
            <a:ext cx="777240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tabLst>
                <a:tab pos="482600" algn="l"/>
              </a:tabLst>
            </a:pPr>
            <a:r>
              <a:rPr lang="pt-BR" sz="2800" b="0"/>
              <a:t>Razões para haver demanda por moeda:</a:t>
            </a:r>
          </a:p>
          <a:p>
            <a:pPr marL="768350" lvl="1" indent="-285750">
              <a:spcBef>
                <a:spcPct val="20000"/>
              </a:spcBef>
              <a:buFontTx/>
              <a:buChar char="–"/>
              <a:tabLst>
                <a:tab pos="482600" algn="l"/>
              </a:tabLst>
            </a:pPr>
            <a:r>
              <a:rPr lang="pt-BR" sz="2800" b="0"/>
              <a:t>para </a:t>
            </a:r>
            <a:r>
              <a:rPr lang="pt-BR" sz="2800"/>
              <a:t>transação</a:t>
            </a:r>
            <a:endParaRPr lang="pt-BR" sz="2800" b="0"/>
          </a:p>
          <a:p>
            <a:pPr marL="768350" lvl="1" indent="-285750">
              <a:spcBef>
                <a:spcPct val="20000"/>
              </a:spcBef>
              <a:buFontTx/>
              <a:buChar char="–"/>
              <a:tabLst>
                <a:tab pos="482600" algn="l"/>
              </a:tabLst>
            </a:pPr>
            <a:r>
              <a:rPr lang="pt-BR" sz="2800" b="0"/>
              <a:t>para </a:t>
            </a:r>
            <a:r>
              <a:rPr lang="pt-BR" sz="2800"/>
              <a:t>precaução</a:t>
            </a:r>
          </a:p>
          <a:p>
            <a:pPr marL="768350" lvl="1" indent="-285750">
              <a:spcBef>
                <a:spcPct val="20000"/>
              </a:spcBef>
              <a:buFontTx/>
              <a:buChar char="–"/>
              <a:tabLst>
                <a:tab pos="482600" algn="l"/>
              </a:tabLst>
            </a:pPr>
            <a:r>
              <a:rPr lang="pt-BR" sz="2800" b="0"/>
              <a:t>para </a:t>
            </a:r>
            <a:r>
              <a:rPr lang="pt-BR" sz="2800"/>
              <a:t>especulação</a:t>
            </a:r>
            <a:endParaRPr lang="pt-BR" sz="2800" b="0"/>
          </a:p>
        </p:txBody>
      </p:sp>
      <p:sp>
        <p:nvSpPr>
          <p:cNvPr id="858116" name="AutoShape 4"/>
          <p:cNvSpPr>
            <a:spLocks/>
          </p:cNvSpPr>
          <p:nvPr/>
        </p:nvSpPr>
        <p:spPr bwMode="auto">
          <a:xfrm>
            <a:off x="4567238" y="4008438"/>
            <a:ext cx="279400" cy="914400"/>
          </a:xfrm>
          <a:prstGeom prst="rightBrace">
            <a:avLst>
              <a:gd name="adj1" fmla="val 27273"/>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8117" name="Rectangle 5"/>
          <p:cNvSpPr>
            <a:spLocks noChangeArrowheads="1"/>
          </p:cNvSpPr>
          <p:nvPr/>
        </p:nvSpPr>
        <p:spPr bwMode="auto">
          <a:xfrm>
            <a:off x="4979988" y="4217988"/>
            <a:ext cx="355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tabLst>
                <a:tab pos="482600" algn="l"/>
              </a:tabLst>
            </a:pPr>
            <a:r>
              <a:rPr lang="pt-BR" sz="2800" b="0"/>
              <a:t>Modelo Clássico</a:t>
            </a:r>
          </a:p>
        </p:txBody>
      </p:sp>
      <p:sp>
        <p:nvSpPr>
          <p:cNvPr id="23559" name="Rectangle 6"/>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58114">
                                            <p:txEl>
                                              <p:pRg st="0" end="0"/>
                                            </p:txEl>
                                          </p:spTgt>
                                        </p:tgtEl>
                                        <p:attrNameLst>
                                          <p:attrName>style.visibility</p:attrName>
                                        </p:attrNameLst>
                                      </p:cBhvr>
                                      <p:to>
                                        <p:strVal val="visible"/>
                                      </p:to>
                                    </p:set>
                                    <p:animEffect transition="in" filter="strips(downRight)">
                                      <p:cBhvr>
                                        <p:cTn id="7" dur="500"/>
                                        <p:tgtEl>
                                          <p:spTgt spid="858114">
                                            <p:txEl>
                                              <p:pRg st="0" end="0"/>
                                            </p:txEl>
                                          </p:spTgt>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58115">
                                            <p:txEl>
                                              <p:pRg st="0" end="0"/>
                                            </p:txEl>
                                          </p:spTgt>
                                        </p:tgtEl>
                                        <p:attrNameLst>
                                          <p:attrName>style.visibility</p:attrName>
                                        </p:attrNameLst>
                                      </p:cBhvr>
                                      <p:to>
                                        <p:strVal val="visible"/>
                                      </p:to>
                                    </p:set>
                                    <p:animEffect transition="in" filter="strips(downRight)">
                                      <p:cBhvr>
                                        <p:cTn id="11" dur="500"/>
                                        <p:tgtEl>
                                          <p:spTgt spid="85811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858115">
                                            <p:txEl>
                                              <p:pRg st="1" end="1"/>
                                            </p:txEl>
                                          </p:spTgt>
                                        </p:tgtEl>
                                        <p:attrNameLst>
                                          <p:attrName>style.visibility</p:attrName>
                                        </p:attrNameLst>
                                      </p:cBhvr>
                                      <p:to>
                                        <p:strVal val="visible"/>
                                      </p:to>
                                    </p:set>
                                    <p:animEffect transition="in" filter="strips(downRight)">
                                      <p:cBhvr>
                                        <p:cTn id="16" dur="500"/>
                                        <p:tgtEl>
                                          <p:spTgt spid="85811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858115">
                                            <p:txEl>
                                              <p:pRg st="2" end="2"/>
                                            </p:txEl>
                                          </p:spTgt>
                                        </p:tgtEl>
                                        <p:attrNameLst>
                                          <p:attrName>style.visibility</p:attrName>
                                        </p:attrNameLst>
                                      </p:cBhvr>
                                      <p:to>
                                        <p:strVal val="visible"/>
                                      </p:to>
                                    </p:set>
                                    <p:animEffect transition="in" filter="strips(downRight)">
                                      <p:cBhvr>
                                        <p:cTn id="21" dur="500"/>
                                        <p:tgtEl>
                                          <p:spTgt spid="858115">
                                            <p:txEl>
                                              <p:pRg st="2" end="2"/>
                                            </p:txEl>
                                          </p:spTgt>
                                        </p:tgtEl>
                                      </p:cBhvr>
                                    </p:animEffect>
                                  </p:childTnLst>
                                </p:cTn>
                              </p:par>
                            </p:childTnLst>
                          </p:cTn>
                        </p:par>
                        <p:par>
                          <p:cTn id="22" fill="hold" nodeType="afterGroup">
                            <p:stCondLst>
                              <p:cond delay="500"/>
                            </p:stCondLst>
                            <p:childTnLst>
                              <p:par>
                                <p:cTn id="23" presetID="4" presetClass="entr" presetSubtype="32" fill="hold" grpId="0" nodeType="afterEffect">
                                  <p:stCondLst>
                                    <p:cond delay="0"/>
                                  </p:stCondLst>
                                  <p:childTnLst>
                                    <p:set>
                                      <p:cBhvr>
                                        <p:cTn id="24" dur="1" fill="hold">
                                          <p:stCondLst>
                                            <p:cond delay="0"/>
                                          </p:stCondLst>
                                        </p:cTn>
                                        <p:tgtEl>
                                          <p:spTgt spid="858116"/>
                                        </p:tgtEl>
                                        <p:attrNameLst>
                                          <p:attrName>style.visibility</p:attrName>
                                        </p:attrNameLst>
                                      </p:cBhvr>
                                      <p:to>
                                        <p:strVal val="visible"/>
                                      </p:to>
                                    </p:set>
                                    <p:animEffect transition="in" filter="box(out)">
                                      <p:cBhvr>
                                        <p:cTn id="25" dur="500"/>
                                        <p:tgtEl>
                                          <p:spTgt spid="858116"/>
                                        </p:tgtEl>
                                      </p:cBhvr>
                                    </p:animEffect>
                                  </p:childTnLst>
                                </p:cTn>
                              </p:par>
                            </p:childTnLst>
                          </p:cTn>
                        </p:par>
                        <p:par>
                          <p:cTn id="26" fill="hold" nodeType="afterGroup">
                            <p:stCondLst>
                              <p:cond delay="1000"/>
                            </p:stCondLst>
                            <p:childTnLst>
                              <p:par>
                                <p:cTn id="27" presetID="18" presetClass="entr" presetSubtype="6" fill="hold" grpId="0" nodeType="afterEffect">
                                  <p:stCondLst>
                                    <p:cond delay="0"/>
                                  </p:stCondLst>
                                  <p:childTnLst>
                                    <p:set>
                                      <p:cBhvr>
                                        <p:cTn id="28" dur="1" fill="hold">
                                          <p:stCondLst>
                                            <p:cond delay="0"/>
                                          </p:stCondLst>
                                        </p:cTn>
                                        <p:tgtEl>
                                          <p:spTgt spid="858117"/>
                                        </p:tgtEl>
                                        <p:attrNameLst>
                                          <p:attrName>style.visibility</p:attrName>
                                        </p:attrNameLst>
                                      </p:cBhvr>
                                      <p:to>
                                        <p:strVal val="visible"/>
                                      </p:to>
                                    </p:set>
                                    <p:animEffect transition="in" filter="strips(downRight)">
                                      <p:cBhvr>
                                        <p:cTn id="29" dur="500"/>
                                        <p:tgtEl>
                                          <p:spTgt spid="85811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858115">
                                            <p:txEl>
                                              <p:pRg st="3" end="3"/>
                                            </p:txEl>
                                          </p:spTgt>
                                        </p:tgtEl>
                                        <p:attrNameLst>
                                          <p:attrName>style.visibility</p:attrName>
                                        </p:attrNameLst>
                                      </p:cBhvr>
                                      <p:to>
                                        <p:strVal val="visible"/>
                                      </p:to>
                                    </p:set>
                                    <p:animEffect transition="in" filter="strips(downRight)">
                                      <p:cBhvr>
                                        <p:cTn id="34" dur="500"/>
                                        <p:tgtEl>
                                          <p:spTgt spid="8581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uild="p"/>
      <p:bldP spid="858115" grpId="0" build="p" bldLvl="2"/>
      <p:bldP spid="858116" grpId="0" animBg="1"/>
      <p:bldP spid="858117"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ço Reservado para Número de Slide 5"/>
          <p:cNvSpPr>
            <a:spLocks noGrp="1"/>
          </p:cNvSpPr>
          <p:nvPr>
            <p:ph type="sldNum" sz="quarter" idx="12"/>
          </p:nvPr>
        </p:nvSpPr>
        <p:spPr/>
        <p:txBody>
          <a:bodyPr/>
          <a:lstStyle/>
          <a:p>
            <a:pPr>
              <a:defRPr/>
            </a:pPr>
            <a:fld id="{F1565C04-FC8B-4629-9BE1-F5319160B239}" type="slidenum">
              <a:rPr lang="pt-PT"/>
              <a:pPr>
                <a:defRPr/>
              </a:pPr>
              <a:t>23</a:t>
            </a:fld>
            <a:endParaRPr lang="pt-PT"/>
          </a:p>
        </p:txBody>
      </p:sp>
      <p:sp>
        <p:nvSpPr>
          <p:cNvPr id="859138" name="Rectangle 2"/>
          <p:cNvSpPr>
            <a:spLocks noGrp="1" noChangeArrowheads="1"/>
          </p:cNvSpPr>
          <p:nvPr>
            <p:ph type="body" idx="1"/>
          </p:nvPr>
        </p:nvSpPr>
        <p:spPr>
          <a:xfrm>
            <a:off x="469900" y="1566863"/>
            <a:ext cx="8229600" cy="1587500"/>
          </a:xfrm>
        </p:spPr>
        <p:txBody>
          <a:bodyPr/>
          <a:lstStyle/>
          <a:p>
            <a:pPr marL="0" indent="0" eaLnBrk="1" hangingPunct="1">
              <a:buFontTx/>
              <a:buNone/>
            </a:pPr>
            <a:r>
              <a:rPr lang="pt-BR" sz="2800" smtClean="0">
                <a:latin typeface="Arial" charset="0"/>
              </a:rPr>
              <a:t>Considera-se que o Modelo Clássico já explicou a demanda de moeda para transação e precaução, a qual depende do nível de renda.</a:t>
            </a:r>
          </a:p>
        </p:txBody>
      </p:sp>
      <p:sp>
        <p:nvSpPr>
          <p:cNvPr id="859139" name="Rectangle 3"/>
          <p:cNvSpPr>
            <a:spLocks noChangeArrowheads="1"/>
          </p:cNvSpPr>
          <p:nvPr/>
        </p:nvSpPr>
        <p:spPr bwMode="auto">
          <a:xfrm>
            <a:off x="482600" y="4424363"/>
            <a:ext cx="2387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tabLst>
                <a:tab pos="482600" algn="l"/>
              </a:tabLst>
            </a:pPr>
            <a:r>
              <a:rPr lang="pt-BR" sz="2800" b="0"/>
              <a:t>Riqueza total</a:t>
            </a:r>
          </a:p>
        </p:txBody>
      </p:sp>
      <p:sp>
        <p:nvSpPr>
          <p:cNvPr id="859140" name="AutoShape 4"/>
          <p:cNvSpPr>
            <a:spLocks/>
          </p:cNvSpPr>
          <p:nvPr/>
        </p:nvSpPr>
        <p:spPr bwMode="auto">
          <a:xfrm>
            <a:off x="2844800" y="3395663"/>
            <a:ext cx="342900" cy="2743200"/>
          </a:xfrm>
          <a:prstGeom prst="leftBrace">
            <a:avLst>
              <a:gd name="adj1" fmla="val 66667"/>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9141" name="Rectangle 5"/>
          <p:cNvSpPr>
            <a:spLocks noChangeArrowheads="1"/>
          </p:cNvSpPr>
          <p:nvPr/>
        </p:nvSpPr>
        <p:spPr bwMode="auto">
          <a:xfrm>
            <a:off x="3098800" y="4068763"/>
            <a:ext cx="13843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tabLst>
                <a:tab pos="482600" algn="l"/>
              </a:tabLst>
            </a:pPr>
            <a:r>
              <a:rPr lang="pt-BR" sz="2800" b="0"/>
              <a:t>Moeda</a:t>
            </a:r>
          </a:p>
        </p:txBody>
      </p:sp>
      <p:sp>
        <p:nvSpPr>
          <p:cNvPr id="859142" name="AutoShape 6"/>
          <p:cNvSpPr>
            <a:spLocks/>
          </p:cNvSpPr>
          <p:nvPr/>
        </p:nvSpPr>
        <p:spPr bwMode="auto">
          <a:xfrm>
            <a:off x="4406900" y="3446463"/>
            <a:ext cx="330200" cy="1930400"/>
          </a:xfrm>
          <a:prstGeom prst="leftBrace">
            <a:avLst>
              <a:gd name="adj1" fmla="val 48718"/>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9143" name="Rectangle 7"/>
          <p:cNvSpPr>
            <a:spLocks noChangeArrowheads="1"/>
          </p:cNvSpPr>
          <p:nvPr/>
        </p:nvSpPr>
        <p:spPr bwMode="auto">
          <a:xfrm>
            <a:off x="4699000" y="3357563"/>
            <a:ext cx="4305300"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tabLst>
                <a:tab pos="482600" algn="l"/>
              </a:tabLst>
            </a:pPr>
            <a:r>
              <a:rPr lang="pt-BR" sz="2800" b="0"/>
              <a:t>M</a:t>
            </a:r>
            <a:r>
              <a:rPr lang="pt-BR" sz="2800" b="0" baseline="-25000"/>
              <a:t>T</a:t>
            </a:r>
            <a:r>
              <a:rPr lang="pt-BR" sz="2800" b="0" baseline="30000"/>
              <a:t>d </a:t>
            </a:r>
            <a:r>
              <a:rPr lang="pt-BR" sz="2800" b="0"/>
              <a:t>: demanda de moeda 		para transações</a:t>
            </a:r>
          </a:p>
        </p:txBody>
      </p:sp>
      <p:sp>
        <p:nvSpPr>
          <p:cNvPr id="859144" name="Rectangle 8"/>
          <p:cNvSpPr>
            <a:spLocks noChangeArrowheads="1"/>
          </p:cNvSpPr>
          <p:nvPr/>
        </p:nvSpPr>
        <p:spPr bwMode="auto">
          <a:xfrm>
            <a:off x="4699000" y="4379913"/>
            <a:ext cx="4305300"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tabLst>
                <a:tab pos="482600" algn="l"/>
              </a:tabLst>
            </a:pPr>
            <a:r>
              <a:rPr lang="pt-BR" sz="2800" b="0"/>
              <a:t>M</a:t>
            </a:r>
            <a:r>
              <a:rPr lang="pt-BR" sz="2800" b="0" baseline="-25000"/>
              <a:t>E</a:t>
            </a:r>
            <a:r>
              <a:rPr lang="pt-BR" sz="2800" b="0" baseline="30000"/>
              <a:t>d </a:t>
            </a:r>
            <a:r>
              <a:rPr lang="pt-BR" sz="2800" b="0"/>
              <a:t>: demanda de moeda 		para especulação</a:t>
            </a:r>
          </a:p>
        </p:txBody>
      </p:sp>
      <p:sp>
        <p:nvSpPr>
          <p:cNvPr id="859145" name="Rectangle 9"/>
          <p:cNvSpPr>
            <a:spLocks noChangeArrowheads="1"/>
          </p:cNvSpPr>
          <p:nvPr/>
        </p:nvSpPr>
        <p:spPr bwMode="auto">
          <a:xfrm>
            <a:off x="3086100" y="5541963"/>
            <a:ext cx="22987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tabLst>
                <a:tab pos="482600" algn="l"/>
              </a:tabLst>
            </a:pPr>
            <a:r>
              <a:rPr lang="pt-BR" sz="2800" b="0"/>
              <a:t>Títulos (B)</a:t>
            </a:r>
          </a:p>
        </p:txBody>
      </p:sp>
      <p:sp>
        <p:nvSpPr>
          <p:cNvPr id="24587" name="Rectangle 10"/>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59138">
                                            <p:txEl>
                                              <p:pRg st="0" end="0"/>
                                            </p:txEl>
                                          </p:spTgt>
                                        </p:tgtEl>
                                        <p:attrNameLst>
                                          <p:attrName>style.visibility</p:attrName>
                                        </p:attrNameLst>
                                      </p:cBhvr>
                                      <p:to>
                                        <p:strVal val="visible"/>
                                      </p:to>
                                    </p:set>
                                    <p:animEffect transition="in" filter="strips(downRight)">
                                      <p:cBhvr>
                                        <p:cTn id="7" dur="500"/>
                                        <p:tgtEl>
                                          <p:spTgt spid="8591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59139"/>
                                        </p:tgtEl>
                                        <p:attrNameLst>
                                          <p:attrName>style.visibility</p:attrName>
                                        </p:attrNameLst>
                                      </p:cBhvr>
                                      <p:to>
                                        <p:strVal val="visible"/>
                                      </p:to>
                                    </p:set>
                                    <p:animEffect transition="in" filter="strips(downRight)">
                                      <p:cBhvr>
                                        <p:cTn id="12" dur="500"/>
                                        <p:tgtEl>
                                          <p:spTgt spid="8591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59140"/>
                                        </p:tgtEl>
                                        <p:attrNameLst>
                                          <p:attrName>style.visibility</p:attrName>
                                        </p:attrNameLst>
                                      </p:cBhvr>
                                      <p:to>
                                        <p:strVal val="visible"/>
                                      </p:to>
                                    </p:set>
                                    <p:animEffect transition="in" filter="box(out)">
                                      <p:cBhvr>
                                        <p:cTn id="17" dur="500"/>
                                        <p:tgtEl>
                                          <p:spTgt spid="859140"/>
                                        </p:tgtEl>
                                      </p:cBhvr>
                                    </p:animEffect>
                                  </p:childTnLst>
                                </p:cTn>
                              </p:par>
                            </p:childTnLst>
                          </p:cTn>
                        </p:par>
                        <p:par>
                          <p:cTn id="18" fill="hold" nodeType="afterGroup">
                            <p:stCondLst>
                              <p:cond delay="500"/>
                            </p:stCondLst>
                            <p:childTnLst>
                              <p:par>
                                <p:cTn id="19" presetID="18" presetClass="entr" presetSubtype="6" fill="hold" grpId="0" nodeType="afterEffect">
                                  <p:stCondLst>
                                    <p:cond delay="0"/>
                                  </p:stCondLst>
                                  <p:childTnLst>
                                    <p:set>
                                      <p:cBhvr>
                                        <p:cTn id="20" dur="1" fill="hold">
                                          <p:stCondLst>
                                            <p:cond delay="0"/>
                                          </p:stCondLst>
                                        </p:cTn>
                                        <p:tgtEl>
                                          <p:spTgt spid="859141"/>
                                        </p:tgtEl>
                                        <p:attrNameLst>
                                          <p:attrName>style.visibility</p:attrName>
                                        </p:attrNameLst>
                                      </p:cBhvr>
                                      <p:to>
                                        <p:strVal val="visible"/>
                                      </p:to>
                                    </p:set>
                                    <p:animEffect transition="in" filter="strips(downRight)">
                                      <p:cBhvr>
                                        <p:cTn id="21" dur="500"/>
                                        <p:tgtEl>
                                          <p:spTgt spid="859141"/>
                                        </p:tgtEl>
                                      </p:cBhvr>
                                    </p:animEffect>
                                  </p:childTnLst>
                                </p:cTn>
                              </p:par>
                            </p:childTnLst>
                          </p:cTn>
                        </p:par>
                        <p:par>
                          <p:cTn id="22" fill="hold" nodeType="afterGroup">
                            <p:stCondLst>
                              <p:cond delay="1000"/>
                            </p:stCondLst>
                            <p:childTnLst>
                              <p:par>
                                <p:cTn id="23" presetID="18" presetClass="entr" presetSubtype="6" fill="hold" grpId="0" nodeType="afterEffect">
                                  <p:stCondLst>
                                    <p:cond delay="0"/>
                                  </p:stCondLst>
                                  <p:childTnLst>
                                    <p:set>
                                      <p:cBhvr>
                                        <p:cTn id="24" dur="1" fill="hold">
                                          <p:stCondLst>
                                            <p:cond delay="0"/>
                                          </p:stCondLst>
                                        </p:cTn>
                                        <p:tgtEl>
                                          <p:spTgt spid="859145"/>
                                        </p:tgtEl>
                                        <p:attrNameLst>
                                          <p:attrName>style.visibility</p:attrName>
                                        </p:attrNameLst>
                                      </p:cBhvr>
                                      <p:to>
                                        <p:strVal val="visible"/>
                                      </p:to>
                                    </p:set>
                                    <p:animEffect transition="in" filter="strips(downRight)">
                                      <p:cBhvr>
                                        <p:cTn id="25" dur="500"/>
                                        <p:tgtEl>
                                          <p:spTgt spid="85914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859142"/>
                                        </p:tgtEl>
                                        <p:attrNameLst>
                                          <p:attrName>style.visibility</p:attrName>
                                        </p:attrNameLst>
                                      </p:cBhvr>
                                      <p:to>
                                        <p:strVal val="visible"/>
                                      </p:to>
                                    </p:set>
                                    <p:animEffect transition="in" filter="box(out)">
                                      <p:cBhvr>
                                        <p:cTn id="30" dur="500"/>
                                        <p:tgtEl>
                                          <p:spTgt spid="859142"/>
                                        </p:tgtEl>
                                      </p:cBhvr>
                                    </p:animEffect>
                                  </p:childTnLst>
                                </p:cTn>
                              </p:par>
                            </p:childTnLst>
                          </p:cTn>
                        </p:par>
                        <p:par>
                          <p:cTn id="31" fill="hold" nodeType="afterGroup">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859143"/>
                                        </p:tgtEl>
                                        <p:attrNameLst>
                                          <p:attrName>style.visibility</p:attrName>
                                        </p:attrNameLst>
                                      </p:cBhvr>
                                      <p:to>
                                        <p:strVal val="visible"/>
                                      </p:to>
                                    </p:set>
                                    <p:animEffect transition="in" filter="strips(downRight)">
                                      <p:cBhvr>
                                        <p:cTn id="34" dur="500"/>
                                        <p:tgtEl>
                                          <p:spTgt spid="85914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859144"/>
                                        </p:tgtEl>
                                        <p:attrNameLst>
                                          <p:attrName>style.visibility</p:attrName>
                                        </p:attrNameLst>
                                      </p:cBhvr>
                                      <p:to>
                                        <p:strVal val="visible"/>
                                      </p:to>
                                    </p:set>
                                    <p:animEffect transition="in" filter="strips(downRight)">
                                      <p:cBhvr>
                                        <p:cTn id="39" dur="500"/>
                                        <p:tgtEl>
                                          <p:spTgt spid="859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38" grpId="0" build="p"/>
      <p:bldP spid="859139" grpId="0"/>
      <p:bldP spid="859140" grpId="0" animBg="1"/>
      <p:bldP spid="859141" grpId="0"/>
      <p:bldP spid="859142" grpId="0" animBg="1"/>
      <p:bldP spid="859143" grpId="0"/>
      <p:bldP spid="859144" grpId="0"/>
      <p:bldP spid="85914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Espaço Reservado para Número de Slide 5"/>
          <p:cNvSpPr>
            <a:spLocks noGrp="1"/>
          </p:cNvSpPr>
          <p:nvPr>
            <p:ph type="sldNum" sz="quarter" idx="12"/>
          </p:nvPr>
        </p:nvSpPr>
        <p:spPr/>
        <p:txBody>
          <a:bodyPr/>
          <a:lstStyle/>
          <a:p>
            <a:pPr>
              <a:defRPr/>
            </a:pPr>
            <a:fld id="{3B0FF427-F16F-44F2-86DF-A90CC8C76715}" type="slidenum">
              <a:rPr lang="pt-PT"/>
              <a:pPr>
                <a:defRPr/>
              </a:pPr>
              <a:t>24</a:t>
            </a:fld>
            <a:endParaRPr lang="pt-PT"/>
          </a:p>
        </p:txBody>
      </p:sp>
      <p:pic>
        <p:nvPicPr>
          <p:cNvPr id="8601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5725" y="1435100"/>
            <a:ext cx="6437313" cy="211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60163" name="Rectangle 3"/>
          <p:cNvSpPr>
            <a:spLocks noChangeArrowheads="1"/>
          </p:cNvSpPr>
          <p:nvPr/>
        </p:nvSpPr>
        <p:spPr bwMode="auto">
          <a:xfrm>
            <a:off x="1054100" y="5240338"/>
            <a:ext cx="7023100" cy="114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Riqueza Total  =  W  = </a:t>
            </a:r>
            <a:r>
              <a:rPr lang="pt-BR" sz="2800" b="0">
                <a:sym typeface="Symbol" pitchFamily="18" charset="2"/>
              </a:rPr>
              <a:t>M</a:t>
            </a:r>
            <a:r>
              <a:rPr lang="pt-BR" sz="2800" b="0" baseline="-25000">
                <a:sym typeface="Symbol" pitchFamily="18" charset="2"/>
              </a:rPr>
              <a:t>T</a:t>
            </a:r>
            <a:r>
              <a:rPr lang="pt-BR" sz="2800" b="0" baseline="30000">
                <a:sym typeface="Symbol" pitchFamily="18" charset="2"/>
              </a:rPr>
              <a:t>d</a:t>
            </a:r>
            <a:r>
              <a:rPr lang="pt-BR" sz="2800" b="0">
                <a:sym typeface="Symbol" pitchFamily="18" charset="2"/>
              </a:rPr>
              <a:t>  +</a:t>
            </a:r>
            <a:r>
              <a:rPr lang="pt-BR" sz="2800" b="0"/>
              <a:t> </a:t>
            </a:r>
            <a:r>
              <a:rPr lang="pt-BR" sz="2800" b="0">
                <a:sym typeface="Symbol" pitchFamily="18" charset="2"/>
              </a:rPr>
              <a:t>M</a:t>
            </a:r>
            <a:r>
              <a:rPr lang="pt-BR" sz="2800" b="0" baseline="-25000">
                <a:sym typeface="Symbol" pitchFamily="18" charset="2"/>
              </a:rPr>
              <a:t>E</a:t>
            </a:r>
            <a:r>
              <a:rPr lang="pt-BR" sz="2800" b="0" baseline="30000">
                <a:sym typeface="Symbol" pitchFamily="18" charset="2"/>
              </a:rPr>
              <a:t>d</a:t>
            </a:r>
            <a:r>
              <a:rPr lang="pt-BR" sz="2800" b="0">
                <a:sym typeface="Symbol" pitchFamily="18" charset="2"/>
              </a:rPr>
              <a:t>  +  B</a:t>
            </a:r>
          </a:p>
        </p:txBody>
      </p:sp>
      <p:sp>
        <p:nvSpPr>
          <p:cNvPr id="860164" name="Rectangle 4"/>
          <p:cNvSpPr>
            <a:spLocks noGrp="1" noChangeArrowheads="1"/>
          </p:cNvSpPr>
          <p:nvPr>
            <p:ph type="body" idx="1"/>
          </p:nvPr>
        </p:nvSpPr>
        <p:spPr>
          <a:xfrm>
            <a:off x="722313" y="3916363"/>
            <a:ext cx="3602037" cy="588962"/>
          </a:xfrm>
        </p:spPr>
        <p:txBody>
          <a:bodyPr/>
          <a:lstStyle/>
          <a:p>
            <a:pPr marL="0" indent="0" eaLnBrk="1" hangingPunct="1">
              <a:buFontTx/>
              <a:buNone/>
            </a:pPr>
            <a:r>
              <a:rPr lang="pt-BR" sz="2800" smtClean="0">
                <a:latin typeface="Arial" charset="0"/>
              </a:rPr>
              <a:t>PB</a:t>
            </a:r>
            <a:r>
              <a:rPr lang="pt-BR" sz="2400" baseline="-25000" smtClean="0">
                <a:latin typeface="Arial" charset="0"/>
              </a:rPr>
              <a:t>I</a:t>
            </a:r>
            <a:r>
              <a:rPr lang="pt-BR" sz="2800" smtClean="0">
                <a:latin typeface="Arial" charset="0"/>
                <a:sym typeface="Symbol" pitchFamily="18" charset="2"/>
              </a:rPr>
              <a:t>  B  e  M</a:t>
            </a:r>
            <a:r>
              <a:rPr lang="pt-BR" sz="2800" baseline="-25000" smtClean="0">
                <a:latin typeface="Arial" charset="0"/>
                <a:sym typeface="Symbol" pitchFamily="18" charset="2"/>
              </a:rPr>
              <a:t>E</a:t>
            </a:r>
            <a:r>
              <a:rPr lang="pt-BR" sz="2800" baseline="30000" smtClean="0">
                <a:latin typeface="Arial" charset="0"/>
                <a:sym typeface="Symbol" pitchFamily="18" charset="2"/>
              </a:rPr>
              <a:t>d</a:t>
            </a:r>
            <a:r>
              <a:rPr lang="pt-BR" sz="2800" smtClean="0">
                <a:latin typeface="Arial" charset="0"/>
                <a:sym typeface="Symbol" pitchFamily="18" charset="2"/>
              </a:rPr>
              <a:t></a:t>
            </a:r>
          </a:p>
        </p:txBody>
      </p:sp>
      <p:sp>
        <p:nvSpPr>
          <p:cNvPr id="860165" name="Text Box 5"/>
          <p:cNvSpPr txBox="1">
            <a:spLocks noChangeArrowheads="1"/>
          </p:cNvSpPr>
          <p:nvPr/>
        </p:nvSpPr>
        <p:spPr bwMode="auto">
          <a:xfrm>
            <a:off x="1244600" y="4567238"/>
            <a:ext cx="2578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Preço dos títulos</a:t>
            </a:r>
          </a:p>
        </p:txBody>
      </p:sp>
      <p:sp>
        <p:nvSpPr>
          <p:cNvPr id="860166" name="Freeform 6"/>
          <p:cNvSpPr>
            <a:spLocks/>
          </p:cNvSpPr>
          <p:nvPr/>
        </p:nvSpPr>
        <p:spPr bwMode="auto">
          <a:xfrm>
            <a:off x="741363" y="4552950"/>
            <a:ext cx="503237" cy="215900"/>
          </a:xfrm>
          <a:custGeom>
            <a:avLst/>
            <a:gdLst>
              <a:gd name="T0" fmla="*/ 71437 w 317"/>
              <a:gd name="T1" fmla="*/ 0 h 136"/>
              <a:gd name="T2" fmla="*/ 71437 w 317"/>
              <a:gd name="T3" fmla="*/ 165100 h 136"/>
              <a:gd name="T4" fmla="*/ 503237 w 317"/>
              <a:gd name="T5" fmla="*/ 215900 h 136"/>
              <a:gd name="T6" fmla="*/ 0 60000 65536"/>
              <a:gd name="T7" fmla="*/ 0 60000 65536"/>
              <a:gd name="T8" fmla="*/ 0 60000 65536"/>
            </a:gdLst>
            <a:ahLst/>
            <a:cxnLst>
              <a:cxn ang="T6">
                <a:pos x="T0" y="T1"/>
              </a:cxn>
              <a:cxn ang="T7">
                <a:pos x="T2" y="T3"/>
              </a:cxn>
              <a:cxn ang="T8">
                <a:pos x="T4" y="T5"/>
              </a:cxn>
            </a:cxnLst>
            <a:rect l="0" t="0" r="r" b="b"/>
            <a:pathLst>
              <a:path w="317" h="136">
                <a:moveTo>
                  <a:pt x="45" y="0"/>
                </a:moveTo>
                <a:cubicBezTo>
                  <a:pt x="22" y="40"/>
                  <a:pt x="0" y="81"/>
                  <a:pt x="45" y="104"/>
                </a:cubicBezTo>
                <a:cubicBezTo>
                  <a:pt x="90" y="127"/>
                  <a:pt x="203" y="131"/>
                  <a:pt x="317" y="136"/>
                </a:cubicBezTo>
              </a:path>
            </a:pathLst>
          </a:custGeom>
          <a:noFill/>
          <a:ln w="9525">
            <a:solidFill>
              <a:srgbClr val="99FF66"/>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0167" name="Rectangle 7"/>
          <p:cNvSpPr>
            <a:spLocks noChangeArrowheads="1"/>
          </p:cNvSpPr>
          <p:nvPr/>
        </p:nvSpPr>
        <p:spPr bwMode="auto">
          <a:xfrm>
            <a:off x="3817938" y="3903663"/>
            <a:ext cx="4703762"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spcBef>
                <a:spcPct val="20000"/>
              </a:spcBef>
            </a:pPr>
            <a:r>
              <a:rPr lang="pt-BR" sz="2800" b="0"/>
              <a:t>ou     PB</a:t>
            </a:r>
            <a:r>
              <a:rPr lang="pt-BR" sz="2800" b="0" baseline="-25000"/>
              <a:t>I </a:t>
            </a:r>
            <a:r>
              <a:rPr lang="pt-BR" sz="2800" b="0">
                <a:sym typeface="Symbol" pitchFamily="18" charset="2"/>
              </a:rPr>
              <a:t></a:t>
            </a:r>
            <a:r>
              <a:rPr lang="pt-BR" sz="2800" b="0" baseline="-25000"/>
              <a:t> </a:t>
            </a:r>
            <a:r>
              <a:rPr lang="pt-BR" sz="2800" b="0">
                <a:sym typeface="Symbol" pitchFamily="18" charset="2"/>
              </a:rPr>
              <a:t>  B e  M</a:t>
            </a:r>
            <a:r>
              <a:rPr lang="pt-BR" sz="2800" b="0" baseline="-25000">
                <a:sym typeface="Symbol" pitchFamily="18" charset="2"/>
              </a:rPr>
              <a:t>E</a:t>
            </a:r>
            <a:r>
              <a:rPr lang="pt-BR" sz="2800" b="0" baseline="30000">
                <a:sym typeface="Symbol" pitchFamily="18" charset="2"/>
              </a:rPr>
              <a:t>d</a:t>
            </a:r>
            <a:r>
              <a:rPr lang="pt-BR" sz="2800" b="0">
                <a:sym typeface="Symbol" pitchFamily="18" charset="2"/>
              </a:rPr>
              <a:t></a:t>
            </a:r>
          </a:p>
        </p:txBody>
      </p:sp>
      <p:sp>
        <p:nvSpPr>
          <p:cNvPr id="860168" name="Rectangle 8"/>
          <p:cNvSpPr>
            <a:spLocks noChangeArrowheads="1"/>
          </p:cNvSpPr>
          <p:nvPr/>
        </p:nvSpPr>
        <p:spPr bwMode="auto">
          <a:xfrm>
            <a:off x="381000" y="5922963"/>
            <a:ext cx="70231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spcBef>
                <a:spcPct val="20000"/>
              </a:spcBef>
            </a:pPr>
            <a:r>
              <a:rPr lang="pt-BR" sz="2800" b="0"/>
              <a:t>Riqueza Líquida  =  W</a:t>
            </a:r>
            <a:r>
              <a:rPr lang="pt-BR" sz="2800" b="0" baseline="-25000"/>
              <a:t>L</a:t>
            </a:r>
            <a:r>
              <a:rPr lang="pt-BR" sz="2800" b="0"/>
              <a:t>  =  </a:t>
            </a:r>
            <a:r>
              <a:rPr lang="pt-BR" sz="2800" b="0">
                <a:sym typeface="Symbol" pitchFamily="18" charset="2"/>
              </a:rPr>
              <a:t>M</a:t>
            </a:r>
            <a:r>
              <a:rPr lang="pt-BR" sz="2800" b="0" baseline="-25000">
                <a:sym typeface="Symbol" pitchFamily="18" charset="2"/>
              </a:rPr>
              <a:t>E</a:t>
            </a:r>
            <a:r>
              <a:rPr lang="pt-BR" sz="2800" b="0" baseline="30000">
                <a:sym typeface="Symbol" pitchFamily="18" charset="2"/>
              </a:rPr>
              <a:t>d</a:t>
            </a:r>
            <a:r>
              <a:rPr lang="pt-BR" sz="2800" b="0">
                <a:sym typeface="Symbol" pitchFamily="18" charset="2"/>
              </a:rPr>
              <a:t>  +  B</a:t>
            </a:r>
          </a:p>
        </p:txBody>
      </p:sp>
      <p:sp>
        <p:nvSpPr>
          <p:cNvPr id="860169" name="Line 9"/>
          <p:cNvSpPr>
            <a:spLocks noChangeShapeType="1"/>
          </p:cNvSpPr>
          <p:nvPr/>
        </p:nvSpPr>
        <p:spPr bwMode="auto">
          <a:xfrm>
            <a:off x="4768850" y="5956300"/>
            <a:ext cx="3810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0170" name="Line 10"/>
          <p:cNvSpPr>
            <a:spLocks noChangeShapeType="1"/>
          </p:cNvSpPr>
          <p:nvPr/>
        </p:nvSpPr>
        <p:spPr bwMode="auto">
          <a:xfrm>
            <a:off x="4248150" y="5295900"/>
            <a:ext cx="3810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0171" name="Freeform 11"/>
          <p:cNvSpPr>
            <a:spLocks/>
          </p:cNvSpPr>
          <p:nvPr/>
        </p:nvSpPr>
        <p:spPr bwMode="auto">
          <a:xfrm>
            <a:off x="4762500" y="2630488"/>
            <a:ext cx="533400" cy="762000"/>
          </a:xfrm>
          <a:custGeom>
            <a:avLst/>
            <a:gdLst>
              <a:gd name="T0" fmla="*/ 0 w 360"/>
              <a:gd name="T1" fmla="*/ 762000 h 528"/>
              <a:gd name="T2" fmla="*/ 497840 w 360"/>
              <a:gd name="T3" fmla="*/ 611909 h 528"/>
              <a:gd name="T4" fmla="*/ 213360 w 360"/>
              <a:gd name="T5" fmla="*/ 0 h 528"/>
              <a:gd name="T6" fmla="*/ 0 60000 65536"/>
              <a:gd name="T7" fmla="*/ 0 60000 65536"/>
              <a:gd name="T8" fmla="*/ 0 60000 65536"/>
            </a:gdLst>
            <a:ahLst/>
            <a:cxnLst>
              <a:cxn ang="T6">
                <a:pos x="T0" y="T1"/>
              </a:cxn>
              <a:cxn ang="T7">
                <a:pos x="T2" y="T3"/>
              </a:cxn>
              <a:cxn ang="T8">
                <a:pos x="T4" y="T5"/>
              </a:cxn>
            </a:cxnLst>
            <a:rect l="0" t="0" r="r" b="b"/>
            <a:pathLst>
              <a:path w="360" h="528">
                <a:moveTo>
                  <a:pt x="0" y="528"/>
                </a:moveTo>
                <a:cubicBezTo>
                  <a:pt x="156" y="520"/>
                  <a:pt x="312" y="512"/>
                  <a:pt x="336" y="424"/>
                </a:cubicBezTo>
                <a:cubicBezTo>
                  <a:pt x="360" y="336"/>
                  <a:pt x="252" y="168"/>
                  <a:pt x="144" y="0"/>
                </a:cubicBezTo>
              </a:path>
            </a:pathLst>
          </a:custGeom>
          <a:noFill/>
          <a:ln w="9525">
            <a:solidFill>
              <a:srgbClr val="99FF66"/>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0172" name="Text Box 12"/>
          <p:cNvSpPr txBox="1">
            <a:spLocks noChangeArrowheads="1"/>
          </p:cNvSpPr>
          <p:nvPr/>
        </p:nvSpPr>
        <p:spPr bwMode="auto">
          <a:xfrm>
            <a:off x="5245100" y="3049588"/>
            <a:ext cx="3270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Há relação entre M</a:t>
            </a:r>
            <a:r>
              <a:rPr lang="pt-BR" sz="2000" b="0" baseline="-25000">
                <a:solidFill>
                  <a:srgbClr val="99FF66"/>
                </a:solidFill>
              </a:rPr>
              <a:t>E</a:t>
            </a:r>
            <a:r>
              <a:rPr lang="pt-BR" sz="2000" b="0" baseline="30000">
                <a:solidFill>
                  <a:srgbClr val="99FF66"/>
                </a:solidFill>
              </a:rPr>
              <a:t>d  </a:t>
            </a:r>
            <a:r>
              <a:rPr lang="pt-BR" sz="2000" b="0">
                <a:solidFill>
                  <a:srgbClr val="99FF66"/>
                </a:solidFill>
              </a:rPr>
              <a:t>e B</a:t>
            </a:r>
          </a:p>
        </p:txBody>
      </p:sp>
      <p:sp>
        <p:nvSpPr>
          <p:cNvPr id="25614" name="Rectangle 13"/>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60162"/>
                                        </p:tgtEl>
                                        <p:attrNameLst>
                                          <p:attrName>style.visibility</p:attrName>
                                        </p:attrNameLst>
                                      </p:cBhvr>
                                      <p:to>
                                        <p:strVal val="visible"/>
                                      </p:to>
                                    </p:set>
                                    <p:animEffect transition="in" filter="dissolve">
                                      <p:cBhvr>
                                        <p:cTn id="7" dur="500"/>
                                        <p:tgtEl>
                                          <p:spTgt spid="860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60171"/>
                                        </p:tgtEl>
                                        <p:attrNameLst>
                                          <p:attrName>style.visibility</p:attrName>
                                        </p:attrNameLst>
                                      </p:cBhvr>
                                      <p:to>
                                        <p:strVal val="visible"/>
                                      </p:to>
                                    </p:set>
                                    <p:animEffect transition="in" filter="box(out)">
                                      <p:cBhvr>
                                        <p:cTn id="12" dur="500"/>
                                        <p:tgtEl>
                                          <p:spTgt spid="860171"/>
                                        </p:tgtEl>
                                      </p:cBhvr>
                                    </p:animEffect>
                                  </p:childTnLst>
                                </p:cTn>
                              </p:par>
                            </p:childTnLst>
                          </p:cTn>
                        </p:par>
                        <p:par>
                          <p:cTn id="13" fill="hold" nodeType="afterGroup">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860172"/>
                                        </p:tgtEl>
                                        <p:attrNameLst>
                                          <p:attrName>style.visibility</p:attrName>
                                        </p:attrNameLst>
                                      </p:cBhvr>
                                      <p:to>
                                        <p:strVal val="visible"/>
                                      </p:to>
                                    </p:set>
                                    <p:animEffect transition="in" filter="box(out)">
                                      <p:cBhvr>
                                        <p:cTn id="16" dur="500"/>
                                        <p:tgtEl>
                                          <p:spTgt spid="86017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860164">
                                            <p:txEl>
                                              <p:pRg st="0" end="0"/>
                                            </p:txEl>
                                          </p:spTgt>
                                        </p:tgtEl>
                                        <p:attrNameLst>
                                          <p:attrName>style.visibility</p:attrName>
                                        </p:attrNameLst>
                                      </p:cBhvr>
                                      <p:to>
                                        <p:strVal val="visible"/>
                                      </p:to>
                                    </p:set>
                                    <p:animEffect transition="in" filter="strips(downRight)">
                                      <p:cBhvr>
                                        <p:cTn id="21" dur="500"/>
                                        <p:tgtEl>
                                          <p:spTgt spid="860164">
                                            <p:txEl>
                                              <p:pRg st="0" end="0"/>
                                            </p:txEl>
                                          </p:spTgt>
                                        </p:tgtEl>
                                      </p:cBhvr>
                                    </p:animEffect>
                                  </p:childTnLst>
                                </p:cTn>
                              </p:par>
                            </p:childTnLst>
                          </p:cTn>
                        </p:par>
                        <p:par>
                          <p:cTn id="22" fill="hold" nodeType="afterGroup">
                            <p:stCondLst>
                              <p:cond delay="500"/>
                            </p:stCondLst>
                            <p:childTnLst>
                              <p:par>
                                <p:cTn id="23" presetID="18" presetClass="entr" presetSubtype="6" fill="hold" grpId="0" nodeType="afterEffect">
                                  <p:stCondLst>
                                    <p:cond delay="0"/>
                                  </p:stCondLst>
                                  <p:childTnLst>
                                    <p:set>
                                      <p:cBhvr>
                                        <p:cTn id="24" dur="1" fill="hold">
                                          <p:stCondLst>
                                            <p:cond delay="0"/>
                                          </p:stCondLst>
                                        </p:cTn>
                                        <p:tgtEl>
                                          <p:spTgt spid="860166"/>
                                        </p:tgtEl>
                                        <p:attrNameLst>
                                          <p:attrName>style.visibility</p:attrName>
                                        </p:attrNameLst>
                                      </p:cBhvr>
                                      <p:to>
                                        <p:strVal val="visible"/>
                                      </p:to>
                                    </p:set>
                                    <p:animEffect transition="in" filter="strips(downRight)">
                                      <p:cBhvr>
                                        <p:cTn id="25" dur="500"/>
                                        <p:tgtEl>
                                          <p:spTgt spid="860166"/>
                                        </p:tgtEl>
                                      </p:cBhvr>
                                    </p:animEffect>
                                  </p:childTnLst>
                                </p:cTn>
                              </p:par>
                            </p:childTnLst>
                          </p:cTn>
                        </p:par>
                        <p:par>
                          <p:cTn id="26" fill="hold" nodeType="afterGroup">
                            <p:stCondLst>
                              <p:cond delay="1000"/>
                            </p:stCondLst>
                            <p:childTnLst>
                              <p:par>
                                <p:cTn id="27" presetID="18" presetClass="entr" presetSubtype="6" fill="hold" grpId="0" nodeType="afterEffect">
                                  <p:stCondLst>
                                    <p:cond delay="0"/>
                                  </p:stCondLst>
                                  <p:childTnLst>
                                    <p:set>
                                      <p:cBhvr>
                                        <p:cTn id="28" dur="1" fill="hold">
                                          <p:stCondLst>
                                            <p:cond delay="0"/>
                                          </p:stCondLst>
                                        </p:cTn>
                                        <p:tgtEl>
                                          <p:spTgt spid="860165"/>
                                        </p:tgtEl>
                                        <p:attrNameLst>
                                          <p:attrName>style.visibility</p:attrName>
                                        </p:attrNameLst>
                                      </p:cBhvr>
                                      <p:to>
                                        <p:strVal val="visible"/>
                                      </p:to>
                                    </p:set>
                                    <p:animEffect transition="in" filter="strips(downRight)">
                                      <p:cBhvr>
                                        <p:cTn id="29" dur="500"/>
                                        <p:tgtEl>
                                          <p:spTgt spid="86016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860167"/>
                                        </p:tgtEl>
                                        <p:attrNameLst>
                                          <p:attrName>style.visibility</p:attrName>
                                        </p:attrNameLst>
                                      </p:cBhvr>
                                      <p:to>
                                        <p:strVal val="visible"/>
                                      </p:to>
                                    </p:set>
                                    <p:animEffect transition="in" filter="strips(downRight)">
                                      <p:cBhvr>
                                        <p:cTn id="34" dur="500"/>
                                        <p:tgtEl>
                                          <p:spTgt spid="86016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860163"/>
                                        </p:tgtEl>
                                        <p:attrNameLst>
                                          <p:attrName>style.visibility</p:attrName>
                                        </p:attrNameLst>
                                      </p:cBhvr>
                                      <p:to>
                                        <p:strVal val="visible"/>
                                      </p:to>
                                    </p:set>
                                    <p:animEffect transition="in" filter="strips(downRight)">
                                      <p:cBhvr>
                                        <p:cTn id="39" dur="500"/>
                                        <p:tgtEl>
                                          <p:spTgt spid="860163"/>
                                        </p:tgtEl>
                                      </p:cBhvr>
                                    </p:animEffect>
                                  </p:childTnLst>
                                </p:cTn>
                              </p:par>
                            </p:childTnLst>
                          </p:cTn>
                        </p:par>
                        <p:par>
                          <p:cTn id="40" fill="hold" nodeType="afterGroup">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86017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860168"/>
                                        </p:tgtEl>
                                        <p:attrNameLst>
                                          <p:attrName>style.visibility</p:attrName>
                                        </p:attrNameLst>
                                      </p:cBhvr>
                                      <p:to>
                                        <p:strVal val="visible"/>
                                      </p:to>
                                    </p:set>
                                    <p:animEffect transition="in" filter="strips(downRight)">
                                      <p:cBhvr>
                                        <p:cTn id="47" dur="500"/>
                                        <p:tgtEl>
                                          <p:spTgt spid="860168"/>
                                        </p:tgtEl>
                                      </p:cBhvr>
                                    </p:animEffect>
                                  </p:childTnLst>
                                </p:cTn>
                              </p:par>
                            </p:childTnLst>
                          </p:cTn>
                        </p:par>
                        <p:par>
                          <p:cTn id="48" fill="hold" nodeType="afterGroup">
                            <p:stCondLst>
                              <p:cond delay="500"/>
                            </p:stCondLst>
                            <p:childTnLst>
                              <p:par>
                                <p:cTn id="49" presetID="1" presetClass="entr" presetSubtype="0" fill="hold" grpId="0" nodeType="afterEffect">
                                  <p:stCondLst>
                                    <p:cond delay="0"/>
                                  </p:stCondLst>
                                  <p:childTnLst>
                                    <p:set>
                                      <p:cBhvr>
                                        <p:cTn id="50" dur="1" fill="hold">
                                          <p:stCondLst>
                                            <p:cond delay="499"/>
                                          </p:stCondLst>
                                        </p:cTn>
                                        <p:tgtEl>
                                          <p:spTgt spid="860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63" grpId="0" autoUpdateAnimBg="0"/>
      <p:bldP spid="860164" grpId="0" build="p" autoUpdateAnimBg="0"/>
      <p:bldP spid="860165" grpId="0" autoUpdateAnimBg="0"/>
      <p:bldP spid="860166" grpId="0" animBg="1"/>
      <p:bldP spid="860167" grpId="0" autoUpdateAnimBg="0"/>
      <p:bldP spid="860168" grpId="0" autoUpdateAnimBg="0"/>
      <p:bldP spid="860169" grpId="0" animBg="1"/>
      <p:bldP spid="860170" grpId="0" animBg="1"/>
      <p:bldP spid="860171" grpId="0" animBg="1"/>
      <p:bldP spid="86017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Número de Slide 5"/>
          <p:cNvSpPr>
            <a:spLocks noGrp="1"/>
          </p:cNvSpPr>
          <p:nvPr>
            <p:ph type="sldNum" sz="quarter" idx="12"/>
          </p:nvPr>
        </p:nvSpPr>
        <p:spPr/>
        <p:txBody>
          <a:bodyPr/>
          <a:lstStyle/>
          <a:p>
            <a:pPr>
              <a:defRPr/>
            </a:pPr>
            <a:fld id="{C3B5E1B4-732E-489F-A088-98F381BED4B1}" type="slidenum">
              <a:rPr lang="pt-PT"/>
              <a:pPr>
                <a:defRPr/>
              </a:pPr>
              <a:t>25</a:t>
            </a:fld>
            <a:endParaRPr lang="pt-PT"/>
          </a:p>
        </p:txBody>
      </p:sp>
      <p:sp>
        <p:nvSpPr>
          <p:cNvPr id="861186" name="Rectangle 2"/>
          <p:cNvSpPr>
            <a:spLocks noGrp="1" noChangeArrowheads="1"/>
          </p:cNvSpPr>
          <p:nvPr>
            <p:ph type="body" idx="1"/>
          </p:nvPr>
        </p:nvSpPr>
        <p:spPr>
          <a:xfrm>
            <a:off x="711200" y="2058988"/>
            <a:ext cx="2425700" cy="931862"/>
          </a:xfrm>
        </p:spPr>
        <p:txBody>
          <a:bodyPr/>
          <a:lstStyle/>
          <a:p>
            <a:pPr marL="0" indent="0" algn="ctr" eaLnBrk="1" hangingPunct="1">
              <a:lnSpc>
                <a:spcPct val="90000"/>
              </a:lnSpc>
              <a:buFontTx/>
              <a:buNone/>
            </a:pPr>
            <a:r>
              <a:rPr lang="pt-BR" sz="2800" smtClean="0">
                <a:latin typeface="Arial" charset="0"/>
              </a:rPr>
              <a:t>Ganhos sobre um título</a:t>
            </a:r>
            <a:endParaRPr lang="pt-BR" sz="2800" smtClean="0">
              <a:latin typeface="Arial" charset="0"/>
              <a:sym typeface="Symbol" pitchFamily="18" charset="2"/>
            </a:endParaRPr>
          </a:p>
        </p:txBody>
      </p:sp>
      <p:sp>
        <p:nvSpPr>
          <p:cNvPr id="861187" name="Rectangle 3"/>
          <p:cNvSpPr>
            <a:spLocks noChangeArrowheads="1"/>
          </p:cNvSpPr>
          <p:nvPr/>
        </p:nvSpPr>
        <p:spPr bwMode="auto">
          <a:xfrm>
            <a:off x="3403600" y="1911350"/>
            <a:ext cx="49784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Ganhos de rendimento  =  R</a:t>
            </a:r>
            <a:endParaRPr lang="pt-BR" sz="2800" b="0">
              <a:sym typeface="Symbol" pitchFamily="18" charset="2"/>
            </a:endParaRPr>
          </a:p>
        </p:txBody>
      </p:sp>
      <p:sp>
        <p:nvSpPr>
          <p:cNvPr id="861188" name="Rectangle 4"/>
          <p:cNvSpPr>
            <a:spLocks noChangeArrowheads="1"/>
          </p:cNvSpPr>
          <p:nvPr/>
        </p:nvSpPr>
        <p:spPr bwMode="auto">
          <a:xfrm>
            <a:off x="3416300" y="2584450"/>
            <a:ext cx="51054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Ganhos de capital  =  P</a:t>
            </a:r>
            <a:r>
              <a:rPr lang="pt-BR" sz="2800" b="0" baseline="-25000"/>
              <a:t>b</a:t>
            </a:r>
            <a:r>
              <a:rPr lang="pt-BR" sz="2800" b="0" baseline="30000"/>
              <a:t>e</a:t>
            </a:r>
            <a:r>
              <a:rPr lang="pt-BR" sz="2800" b="0"/>
              <a:t> </a:t>
            </a:r>
            <a:r>
              <a:rPr lang="pt-BR" sz="2800" b="0">
                <a:sym typeface="Symbol" pitchFamily="18" charset="2"/>
              </a:rPr>
              <a:t></a:t>
            </a:r>
            <a:r>
              <a:rPr lang="pt-BR" sz="2800" b="0"/>
              <a:t> P</a:t>
            </a:r>
            <a:r>
              <a:rPr lang="pt-BR" sz="2800" b="0" baseline="-25000"/>
              <a:t>b</a:t>
            </a:r>
            <a:endParaRPr lang="pt-BR" sz="2800" b="0">
              <a:sym typeface="Symbol" pitchFamily="18" charset="2"/>
            </a:endParaRPr>
          </a:p>
        </p:txBody>
      </p:sp>
      <p:sp>
        <p:nvSpPr>
          <p:cNvPr id="861189" name="AutoShape 5"/>
          <p:cNvSpPr>
            <a:spLocks/>
          </p:cNvSpPr>
          <p:nvPr/>
        </p:nvSpPr>
        <p:spPr bwMode="auto">
          <a:xfrm>
            <a:off x="3225800" y="1974850"/>
            <a:ext cx="190500" cy="1117600"/>
          </a:xfrm>
          <a:prstGeom prst="leftBrace">
            <a:avLst>
              <a:gd name="adj1" fmla="val 48889"/>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1190" name="Rectangle 6"/>
          <p:cNvSpPr>
            <a:spLocks noChangeArrowheads="1"/>
          </p:cNvSpPr>
          <p:nvPr/>
        </p:nvSpPr>
        <p:spPr bwMode="auto">
          <a:xfrm>
            <a:off x="889000" y="5591175"/>
            <a:ext cx="8255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olidFill>
                  <a:srgbClr val="99FF66"/>
                </a:solidFill>
              </a:rPr>
              <a:t>Keynes considerava os consols (títulos perpétuos)</a:t>
            </a:r>
            <a:endParaRPr lang="pt-BR" sz="2800" b="0">
              <a:solidFill>
                <a:srgbClr val="99FF66"/>
              </a:solidFill>
              <a:sym typeface="Symbol" pitchFamily="18" charset="2"/>
            </a:endParaRPr>
          </a:p>
        </p:txBody>
      </p:sp>
      <p:sp>
        <p:nvSpPr>
          <p:cNvPr id="861191" name="Rectangle 7"/>
          <p:cNvSpPr>
            <a:spLocks noChangeArrowheads="1"/>
          </p:cNvSpPr>
          <p:nvPr/>
        </p:nvSpPr>
        <p:spPr bwMode="auto">
          <a:xfrm>
            <a:off x="1333500" y="3571875"/>
            <a:ext cx="749300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 = Rendimento obtido com um título</a:t>
            </a:r>
          </a:p>
          <a:p>
            <a:pPr>
              <a:spcBef>
                <a:spcPct val="20000"/>
              </a:spcBef>
            </a:pPr>
            <a:r>
              <a:rPr lang="pt-BR" sz="2800" b="0"/>
              <a:t>P</a:t>
            </a:r>
            <a:r>
              <a:rPr lang="pt-BR" sz="2800" b="0" baseline="-25000"/>
              <a:t>b</a:t>
            </a:r>
            <a:r>
              <a:rPr lang="pt-BR" sz="2800" b="0"/>
              <a:t> = Preço de compra de um título</a:t>
            </a:r>
          </a:p>
          <a:p>
            <a:pPr>
              <a:spcBef>
                <a:spcPct val="20000"/>
              </a:spcBef>
            </a:pPr>
            <a:r>
              <a:rPr lang="pt-BR" sz="2800" b="0"/>
              <a:t>P</a:t>
            </a:r>
            <a:r>
              <a:rPr lang="pt-BR" sz="2800" b="0" baseline="-25000"/>
              <a:t>b</a:t>
            </a:r>
            <a:r>
              <a:rPr lang="pt-BR" sz="2800" b="0" baseline="30000"/>
              <a:t>e </a:t>
            </a:r>
            <a:r>
              <a:rPr lang="pt-BR" sz="2800" b="0"/>
              <a:t>= Preço esperado de venda de um título</a:t>
            </a:r>
          </a:p>
        </p:txBody>
      </p:sp>
      <p:sp>
        <p:nvSpPr>
          <p:cNvPr id="26633" name="Rectangle 8"/>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61186">
                                            <p:txEl>
                                              <p:pRg st="0" end="0"/>
                                            </p:txEl>
                                          </p:spTgt>
                                        </p:tgtEl>
                                        <p:attrNameLst>
                                          <p:attrName>style.visibility</p:attrName>
                                        </p:attrNameLst>
                                      </p:cBhvr>
                                      <p:to>
                                        <p:strVal val="visible"/>
                                      </p:to>
                                    </p:set>
                                    <p:anim calcmode="lin" valueType="num">
                                      <p:cBhvr>
                                        <p:cTn id="7" dur="500" fill="hold"/>
                                        <p:tgtEl>
                                          <p:spTgt spid="86118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6118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861189"/>
                                        </p:tgtEl>
                                        <p:attrNameLst>
                                          <p:attrName>style.visibility</p:attrName>
                                        </p:attrNameLst>
                                      </p:cBhvr>
                                      <p:to>
                                        <p:strVal val="visible"/>
                                      </p:to>
                                    </p:set>
                                    <p:animEffect transition="in" filter="box(out)">
                                      <p:cBhvr>
                                        <p:cTn id="13" dur="500"/>
                                        <p:tgtEl>
                                          <p:spTgt spid="861189"/>
                                        </p:tgtEl>
                                      </p:cBhvr>
                                    </p:animEffect>
                                  </p:childTnLst>
                                </p:cTn>
                              </p:par>
                            </p:childTnLst>
                          </p:cTn>
                        </p:par>
                        <p:par>
                          <p:cTn id="14" fill="hold" nodeType="afterGroup">
                            <p:stCondLst>
                              <p:cond delay="500"/>
                            </p:stCondLst>
                            <p:childTnLst>
                              <p:par>
                                <p:cTn id="15" presetID="18" presetClass="entr" presetSubtype="6" fill="hold" grpId="0" nodeType="afterEffect">
                                  <p:stCondLst>
                                    <p:cond delay="0"/>
                                  </p:stCondLst>
                                  <p:childTnLst>
                                    <p:set>
                                      <p:cBhvr>
                                        <p:cTn id="16" dur="1" fill="hold">
                                          <p:stCondLst>
                                            <p:cond delay="0"/>
                                          </p:stCondLst>
                                        </p:cTn>
                                        <p:tgtEl>
                                          <p:spTgt spid="861187">
                                            <p:txEl>
                                              <p:pRg st="0" end="0"/>
                                            </p:txEl>
                                          </p:spTgt>
                                        </p:tgtEl>
                                        <p:attrNameLst>
                                          <p:attrName>style.visibility</p:attrName>
                                        </p:attrNameLst>
                                      </p:cBhvr>
                                      <p:to>
                                        <p:strVal val="visible"/>
                                      </p:to>
                                    </p:set>
                                    <p:animEffect transition="in" filter="strips(downRight)">
                                      <p:cBhvr>
                                        <p:cTn id="17" dur="500"/>
                                        <p:tgtEl>
                                          <p:spTgt spid="86118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61188">
                                            <p:txEl>
                                              <p:pRg st="0" end="0"/>
                                            </p:txEl>
                                          </p:spTgt>
                                        </p:tgtEl>
                                        <p:attrNameLst>
                                          <p:attrName>style.visibility</p:attrName>
                                        </p:attrNameLst>
                                      </p:cBhvr>
                                      <p:to>
                                        <p:strVal val="visible"/>
                                      </p:to>
                                    </p:set>
                                    <p:animEffect transition="in" filter="strips(downRight)">
                                      <p:cBhvr>
                                        <p:cTn id="22" dur="500"/>
                                        <p:tgtEl>
                                          <p:spTgt spid="861188">
                                            <p:txEl>
                                              <p:pRg st="0" end="0"/>
                                            </p:txEl>
                                          </p:spTgt>
                                        </p:tgtEl>
                                      </p:cBhvr>
                                    </p:animEffect>
                                  </p:childTnLst>
                                </p:cTn>
                              </p:par>
                            </p:childTnLst>
                          </p:cTn>
                        </p:par>
                        <p:par>
                          <p:cTn id="23" fill="hold" nodeType="afterGroup">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861191"/>
                                        </p:tgtEl>
                                        <p:attrNameLst>
                                          <p:attrName>style.visibility</p:attrName>
                                        </p:attrNameLst>
                                      </p:cBhvr>
                                      <p:to>
                                        <p:strVal val="visible"/>
                                      </p:to>
                                    </p:set>
                                    <p:animEffect transition="in" filter="strips(downRight)">
                                      <p:cBhvr>
                                        <p:cTn id="26" dur="500"/>
                                        <p:tgtEl>
                                          <p:spTgt spid="861191"/>
                                        </p:tgtEl>
                                      </p:cBhvr>
                                    </p:animEffect>
                                  </p:childTnLst>
                                </p:cTn>
                              </p:par>
                            </p:childTnLst>
                          </p:cTn>
                        </p:par>
                        <p:par>
                          <p:cTn id="27" fill="hold" nodeType="afterGroup">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861190">
                                            <p:txEl>
                                              <p:pRg st="0" end="0"/>
                                            </p:txEl>
                                          </p:spTgt>
                                        </p:tgtEl>
                                        <p:attrNameLst>
                                          <p:attrName>style.visibility</p:attrName>
                                        </p:attrNameLst>
                                      </p:cBhvr>
                                      <p:to>
                                        <p:strVal val="visible"/>
                                      </p:to>
                                    </p:set>
                                    <p:animEffect transition="in" filter="strips(downRight)">
                                      <p:cBhvr>
                                        <p:cTn id="30" dur="500"/>
                                        <p:tgtEl>
                                          <p:spTgt spid="8611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1186" grpId="0" build="p"/>
      <p:bldP spid="861187" grpId="0" build="p" autoUpdateAnimBg="0"/>
      <p:bldP spid="861188" grpId="0" build="p" autoUpdateAnimBg="0"/>
      <p:bldP spid="861189" grpId="0" animBg="1"/>
      <p:bldP spid="861190" grpId="0" build="p" autoUpdateAnimBg="0"/>
      <p:bldP spid="86119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ço Reservado para Número de Slide 5"/>
          <p:cNvSpPr>
            <a:spLocks noGrp="1"/>
          </p:cNvSpPr>
          <p:nvPr>
            <p:ph type="sldNum" sz="quarter" idx="12"/>
          </p:nvPr>
        </p:nvSpPr>
        <p:spPr/>
        <p:txBody>
          <a:bodyPr/>
          <a:lstStyle/>
          <a:p>
            <a:pPr>
              <a:defRPr/>
            </a:pPr>
            <a:fld id="{31E2E022-E740-42A6-B337-6AEE0676DC51}" type="slidenum">
              <a:rPr lang="pt-PT"/>
              <a:pPr>
                <a:defRPr/>
              </a:pPr>
              <a:t>26</a:t>
            </a:fld>
            <a:endParaRPr lang="pt-PT"/>
          </a:p>
        </p:txBody>
      </p:sp>
      <p:sp>
        <p:nvSpPr>
          <p:cNvPr id="862210" name="Rectangle 2"/>
          <p:cNvSpPr>
            <a:spLocks noChangeArrowheads="1"/>
          </p:cNvSpPr>
          <p:nvPr/>
        </p:nvSpPr>
        <p:spPr bwMode="auto">
          <a:xfrm>
            <a:off x="4330700" y="3584575"/>
            <a:ext cx="24384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ym typeface="Symbol" pitchFamily="18" charset="2"/>
              </a:rPr>
              <a:t>      </a:t>
            </a:r>
            <a:r>
              <a:rPr lang="pt-BR" sz="2800" b="0"/>
              <a:t>P</a:t>
            </a:r>
            <a:r>
              <a:rPr lang="pt-BR" sz="2800" b="0" baseline="-25000"/>
              <a:t>b</a:t>
            </a:r>
            <a:r>
              <a:rPr lang="pt-BR" sz="2800" b="0"/>
              <a:t> =</a:t>
            </a:r>
            <a:endParaRPr lang="pt-BR" sz="2800" b="0">
              <a:sym typeface="Symbol" pitchFamily="18" charset="2"/>
            </a:endParaRPr>
          </a:p>
        </p:txBody>
      </p:sp>
      <p:sp>
        <p:nvSpPr>
          <p:cNvPr id="862211" name="Rectangle 3"/>
          <p:cNvSpPr>
            <a:spLocks noChangeArrowheads="1"/>
          </p:cNvSpPr>
          <p:nvPr/>
        </p:nvSpPr>
        <p:spPr bwMode="auto">
          <a:xfrm>
            <a:off x="6318250" y="3394075"/>
            <a:ext cx="5715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p:txBody>
      </p:sp>
      <p:sp>
        <p:nvSpPr>
          <p:cNvPr id="862212" name="Line 4"/>
          <p:cNvSpPr>
            <a:spLocks noChangeShapeType="1"/>
          </p:cNvSpPr>
          <p:nvPr/>
        </p:nvSpPr>
        <p:spPr bwMode="auto">
          <a:xfrm>
            <a:off x="6330950" y="3889375"/>
            <a:ext cx="4572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2213" name="Rectangle 5"/>
          <p:cNvSpPr>
            <a:spLocks noChangeArrowheads="1"/>
          </p:cNvSpPr>
          <p:nvPr/>
        </p:nvSpPr>
        <p:spPr bwMode="auto">
          <a:xfrm>
            <a:off x="6381750" y="3781425"/>
            <a:ext cx="3683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p:txBody>
      </p:sp>
      <p:sp>
        <p:nvSpPr>
          <p:cNvPr id="862214" name="Rectangle 6"/>
          <p:cNvSpPr>
            <a:spLocks noChangeArrowheads="1"/>
          </p:cNvSpPr>
          <p:nvPr/>
        </p:nvSpPr>
        <p:spPr bwMode="auto">
          <a:xfrm>
            <a:off x="2540000" y="3597275"/>
            <a:ext cx="762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 =</a:t>
            </a:r>
            <a:endParaRPr lang="pt-BR" sz="2800" b="0">
              <a:sym typeface="Symbol" pitchFamily="18" charset="2"/>
            </a:endParaRPr>
          </a:p>
        </p:txBody>
      </p:sp>
      <p:sp>
        <p:nvSpPr>
          <p:cNvPr id="862215" name="Rectangle 7"/>
          <p:cNvSpPr>
            <a:spLocks noChangeArrowheads="1"/>
          </p:cNvSpPr>
          <p:nvPr/>
        </p:nvSpPr>
        <p:spPr bwMode="auto">
          <a:xfrm>
            <a:off x="3149600" y="3365500"/>
            <a:ext cx="5588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p:txBody>
      </p:sp>
      <p:sp>
        <p:nvSpPr>
          <p:cNvPr id="862216" name="Line 8"/>
          <p:cNvSpPr>
            <a:spLocks noChangeShapeType="1"/>
          </p:cNvSpPr>
          <p:nvPr/>
        </p:nvSpPr>
        <p:spPr bwMode="auto">
          <a:xfrm>
            <a:off x="3175000" y="3889375"/>
            <a:ext cx="406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2217" name="Rectangle 9"/>
          <p:cNvSpPr>
            <a:spLocks noChangeArrowheads="1"/>
          </p:cNvSpPr>
          <p:nvPr/>
        </p:nvSpPr>
        <p:spPr bwMode="auto">
          <a:xfrm>
            <a:off x="3175000" y="3838575"/>
            <a:ext cx="8509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P</a:t>
            </a:r>
            <a:r>
              <a:rPr lang="pt-BR" sz="2800" b="0" baseline="-25000"/>
              <a:t>b</a:t>
            </a:r>
            <a:endParaRPr lang="pt-BR" sz="2800" b="0">
              <a:sym typeface="Symbol" pitchFamily="18" charset="2"/>
            </a:endParaRPr>
          </a:p>
        </p:txBody>
      </p:sp>
      <p:sp>
        <p:nvSpPr>
          <p:cNvPr id="862218" name="Rectangle 10"/>
          <p:cNvSpPr>
            <a:spLocks noChangeArrowheads="1"/>
          </p:cNvSpPr>
          <p:nvPr/>
        </p:nvSpPr>
        <p:spPr bwMode="auto">
          <a:xfrm>
            <a:off x="1016000" y="4672013"/>
            <a:ext cx="709612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g = taxa de ganho de capital com um título</a:t>
            </a:r>
            <a:endParaRPr lang="pt-BR" sz="2800" b="0">
              <a:sym typeface="Symbol" pitchFamily="18" charset="2"/>
            </a:endParaRPr>
          </a:p>
        </p:txBody>
      </p:sp>
      <p:sp>
        <p:nvSpPr>
          <p:cNvPr id="862219" name="Rectangle 11"/>
          <p:cNvSpPr>
            <a:spLocks noChangeArrowheads="1"/>
          </p:cNvSpPr>
          <p:nvPr/>
        </p:nvSpPr>
        <p:spPr bwMode="auto">
          <a:xfrm>
            <a:off x="3467100" y="5608638"/>
            <a:ext cx="762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g =</a:t>
            </a:r>
            <a:endParaRPr lang="pt-BR" sz="2800" b="0">
              <a:sym typeface="Symbol" pitchFamily="18" charset="2"/>
            </a:endParaRPr>
          </a:p>
        </p:txBody>
      </p:sp>
      <p:sp>
        <p:nvSpPr>
          <p:cNvPr id="862220" name="Line 12"/>
          <p:cNvSpPr>
            <a:spLocks noChangeShapeType="1"/>
          </p:cNvSpPr>
          <p:nvPr/>
        </p:nvSpPr>
        <p:spPr bwMode="auto">
          <a:xfrm flipV="1">
            <a:off x="4279900" y="5900738"/>
            <a:ext cx="15113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2221" name="Rectangle 13"/>
          <p:cNvSpPr>
            <a:spLocks noChangeArrowheads="1"/>
          </p:cNvSpPr>
          <p:nvPr/>
        </p:nvSpPr>
        <p:spPr bwMode="auto">
          <a:xfrm>
            <a:off x="4743450" y="5868988"/>
            <a:ext cx="8509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P</a:t>
            </a:r>
            <a:r>
              <a:rPr lang="pt-BR" sz="2800" b="0" baseline="-25000"/>
              <a:t>b</a:t>
            </a:r>
            <a:endParaRPr lang="pt-BR" sz="2800" b="0">
              <a:sym typeface="Symbol" pitchFamily="18" charset="2"/>
            </a:endParaRPr>
          </a:p>
        </p:txBody>
      </p:sp>
      <p:sp>
        <p:nvSpPr>
          <p:cNvPr id="862222" name="Rectangle 14"/>
          <p:cNvSpPr>
            <a:spLocks noChangeArrowheads="1"/>
          </p:cNvSpPr>
          <p:nvPr/>
        </p:nvSpPr>
        <p:spPr bwMode="auto">
          <a:xfrm>
            <a:off x="4286250" y="5316538"/>
            <a:ext cx="19304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P</a:t>
            </a:r>
            <a:r>
              <a:rPr lang="pt-BR" sz="2800" b="0" baseline="-25000"/>
              <a:t>b</a:t>
            </a:r>
            <a:r>
              <a:rPr lang="pt-BR" sz="2800" b="0" baseline="30000"/>
              <a:t>e</a:t>
            </a:r>
            <a:r>
              <a:rPr lang="pt-BR" sz="2800" b="0"/>
              <a:t> </a:t>
            </a:r>
            <a:r>
              <a:rPr lang="pt-BR" sz="2800" b="0">
                <a:sym typeface="Symbol" pitchFamily="18" charset="2"/>
              </a:rPr>
              <a:t> </a:t>
            </a:r>
            <a:r>
              <a:rPr lang="pt-BR" sz="2800" b="0"/>
              <a:t>P</a:t>
            </a:r>
            <a:r>
              <a:rPr lang="pt-BR" sz="2800" b="0" baseline="-25000"/>
              <a:t>b</a:t>
            </a:r>
            <a:endParaRPr lang="pt-BR" sz="2800" b="0">
              <a:sym typeface="Symbol" pitchFamily="18" charset="2"/>
            </a:endParaRPr>
          </a:p>
          <a:p>
            <a:pPr>
              <a:spcBef>
                <a:spcPct val="20000"/>
              </a:spcBef>
            </a:pPr>
            <a:endParaRPr lang="pt-BR" sz="2800" b="0">
              <a:sym typeface="Symbol" pitchFamily="18" charset="2"/>
            </a:endParaRPr>
          </a:p>
        </p:txBody>
      </p:sp>
      <p:sp>
        <p:nvSpPr>
          <p:cNvPr id="862223" name="Rectangle 15"/>
          <p:cNvSpPr>
            <a:spLocks noChangeArrowheads="1"/>
          </p:cNvSpPr>
          <p:nvPr/>
        </p:nvSpPr>
        <p:spPr bwMode="auto">
          <a:xfrm>
            <a:off x="1257300" y="1616075"/>
            <a:ext cx="7124700" cy="113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 = Rendimento obtido com um título</a:t>
            </a:r>
          </a:p>
          <a:p>
            <a:pPr>
              <a:spcBef>
                <a:spcPct val="20000"/>
              </a:spcBef>
            </a:pPr>
            <a:r>
              <a:rPr lang="pt-BR" sz="2800" b="0"/>
              <a:t>P</a:t>
            </a:r>
            <a:r>
              <a:rPr lang="pt-BR" sz="2800" b="0" baseline="-25000"/>
              <a:t>b</a:t>
            </a:r>
            <a:r>
              <a:rPr lang="pt-BR" sz="2800" b="0"/>
              <a:t> = Preço de compra de um título</a:t>
            </a:r>
          </a:p>
          <a:p>
            <a:pPr>
              <a:spcBef>
                <a:spcPct val="20000"/>
              </a:spcBef>
            </a:pPr>
            <a:r>
              <a:rPr lang="pt-BR" sz="2800" b="0"/>
              <a:t>P</a:t>
            </a:r>
            <a:r>
              <a:rPr lang="pt-BR" sz="2800" b="0" baseline="-25000"/>
              <a:t>b</a:t>
            </a:r>
            <a:r>
              <a:rPr lang="pt-BR" sz="2800" b="0" baseline="30000"/>
              <a:t>e </a:t>
            </a:r>
            <a:r>
              <a:rPr lang="pt-BR" sz="2800" b="0"/>
              <a:t>= Preço esperado de venda de um título</a:t>
            </a:r>
          </a:p>
        </p:txBody>
      </p:sp>
      <p:sp>
        <p:nvSpPr>
          <p:cNvPr id="27665" name="Rectangle 16"/>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62223"/>
                                        </p:tgtEl>
                                        <p:attrNameLst>
                                          <p:attrName>style.visibility</p:attrName>
                                        </p:attrNameLst>
                                      </p:cBhvr>
                                      <p:to>
                                        <p:strVal val="visible"/>
                                      </p:to>
                                    </p:set>
                                    <p:animEffect transition="in" filter="dissolve">
                                      <p:cBhvr>
                                        <p:cTn id="7" dur="500"/>
                                        <p:tgtEl>
                                          <p:spTgt spid="862223"/>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62214">
                                            <p:txEl>
                                              <p:pRg st="0" end="0"/>
                                            </p:txEl>
                                          </p:spTgt>
                                        </p:tgtEl>
                                        <p:attrNameLst>
                                          <p:attrName>style.visibility</p:attrName>
                                        </p:attrNameLst>
                                      </p:cBhvr>
                                      <p:to>
                                        <p:strVal val="visible"/>
                                      </p:to>
                                    </p:set>
                                    <p:animEffect transition="in" filter="strips(downRight)">
                                      <p:cBhvr>
                                        <p:cTn id="11" dur="500"/>
                                        <p:tgtEl>
                                          <p:spTgt spid="862214">
                                            <p:txEl>
                                              <p:pRg st="0" end="0"/>
                                            </p:txEl>
                                          </p:spTgt>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62215">
                                            <p:txEl>
                                              <p:pRg st="0" end="0"/>
                                            </p:txEl>
                                          </p:spTgt>
                                        </p:tgtEl>
                                        <p:attrNameLst>
                                          <p:attrName>style.visibility</p:attrName>
                                        </p:attrNameLst>
                                      </p:cBhvr>
                                      <p:to>
                                        <p:strVal val="visible"/>
                                      </p:to>
                                    </p:set>
                                    <p:animEffect transition="in" filter="strips(downRight)">
                                      <p:cBhvr>
                                        <p:cTn id="15" dur="500"/>
                                        <p:tgtEl>
                                          <p:spTgt spid="862215">
                                            <p:txEl>
                                              <p:pRg st="0" end="0"/>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62216"/>
                                        </p:tgtEl>
                                        <p:attrNameLst>
                                          <p:attrName>style.visibility</p:attrName>
                                        </p:attrNameLst>
                                      </p:cBhvr>
                                      <p:to>
                                        <p:strVal val="visible"/>
                                      </p:to>
                                    </p:set>
                                    <p:animEffect transition="in" filter="wipe(left)">
                                      <p:cBhvr>
                                        <p:cTn id="19" dur="500"/>
                                        <p:tgtEl>
                                          <p:spTgt spid="862216"/>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62217">
                                            <p:txEl>
                                              <p:pRg st="0" end="0"/>
                                            </p:txEl>
                                          </p:spTgt>
                                        </p:tgtEl>
                                        <p:attrNameLst>
                                          <p:attrName>style.visibility</p:attrName>
                                        </p:attrNameLst>
                                      </p:cBhvr>
                                      <p:to>
                                        <p:strVal val="visible"/>
                                      </p:to>
                                    </p:set>
                                    <p:animEffect transition="in" filter="strips(downRight)">
                                      <p:cBhvr>
                                        <p:cTn id="23" dur="500"/>
                                        <p:tgtEl>
                                          <p:spTgt spid="862217">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862210"/>
                                        </p:tgtEl>
                                        <p:attrNameLst>
                                          <p:attrName>style.visibility</p:attrName>
                                        </p:attrNameLst>
                                      </p:cBhvr>
                                      <p:to>
                                        <p:strVal val="visible"/>
                                      </p:to>
                                    </p:set>
                                    <p:animEffect transition="in" filter="strips(downRight)">
                                      <p:cBhvr>
                                        <p:cTn id="28" dur="500"/>
                                        <p:tgtEl>
                                          <p:spTgt spid="862210"/>
                                        </p:tgtEl>
                                      </p:cBhvr>
                                    </p:animEffect>
                                  </p:childTnLst>
                                </p:cTn>
                              </p:par>
                            </p:childTnLst>
                          </p:cTn>
                        </p:par>
                        <p:par>
                          <p:cTn id="29" fill="hold" nodeType="afterGroup">
                            <p:stCondLst>
                              <p:cond delay="500"/>
                            </p:stCondLst>
                            <p:childTnLst>
                              <p:par>
                                <p:cTn id="30" presetID="18" presetClass="entr" presetSubtype="6" fill="hold" grpId="0" nodeType="afterEffect">
                                  <p:stCondLst>
                                    <p:cond delay="0"/>
                                  </p:stCondLst>
                                  <p:childTnLst>
                                    <p:set>
                                      <p:cBhvr>
                                        <p:cTn id="31" dur="1" fill="hold">
                                          <p:stCondLst>
                                            <p:cond delay="0"/>
                                          </p:stCondLst>
                                        </p:cTn>
                                        <p:tgtEl>
                                          <p:spTgt spid="862211"/>
                                        </p:tgtEl>
                                        <p:attrNameLst>
                                          <p:attrName>style.visibility</p:attrName>
                                        </p:attrNameLst>
                                      </p:cBhvr>
                                      <p:to>
                                        <p:strVal val="visible"/>
                                      </p:to>
                                    </p:set>
                                    <p:animEffect transition="in" filter="strips(downRight)">
                                      <p:cBhvr>
                                        <p:cTn id="32" dur="500"/>
                                        <p:tgtEl>
                                          <p:spTgt spid="862211"/>
                                        </p:tgtEl>
                                      </p:cBhvr>
                                    </p:animEffect>
                                  </p:childTnLst>
                                </p:cTn>
                              </p:par>
                            </p:childTnLst>
                          </p:cTn>
                        </p:par>
                        <p:par>
                          <p:cTn id="33" fill="hold" nodeType="afterGroup">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862212"/>
                                        </p:tgtEl>
                                        <p:attrNameLst>
                                          <p:attrName>style.visibility</p:attrName>
                                        </p:attrNameLst>
                                      </p:cBhvr>
                                      <p:to>
                                        <p:strVal val="visible"/>
                                      </p:to>
                                    </p:set>
                                    <p:animEffect transition="in" filter="wipe(left)">
                                      <p:cBhvr>
                                        <p:cTn id="36" dur="500"/>
                                        <p:tgtEl>
                                          <p:spTgt spid="862212"/>
                                        </p:tgtEl>
                                      </p:cBhvr>
                                    </p:animEffect>
                                  </p:childTnLst>
                                </p:cTn>
                              </p:par>
                            </p:childTnLst>
                          </p:cTn>
                        </p:par>
                        <p:par>
                          <p:cTn id="37" fill="hold" nodeType="afterGroup">
                            <p:stCondLst>
                              <p:cond delay="1500"/>
                            </p:stCondLst>
                            <p:childTnLst>
                              <p:par>
                                <p:cTn id="38" presetID="18" presetClass="entr" presetSubtype="6" fill="hold" grpId="0" nodeType="afterEffect">
                                  <p:stCondLst>
                                    <p:cond delay="0"/>
                                  </p:stCondLst>
                                  <p:childTnLst>
                                    <p:set>
                                      <p:cBhvr>
                                        <p:cTn id="39" dur="1" fill="hold">
                                          <p:stCondLst>
                                            <p:cond delay="0"/>
                                          </p:stCondLst>
                                        </p:cTn>
                                        <p:tgtEl>
                                          <p:spTgt spid="862213"/>
                                        </p:tgtEl>
                                        <p:attrNameLst>
                                          <p:attrName>style.visibility</p:attrName>
                                        </p:attrNameLst>
                                      </p:cBhvr>
                                      <p:to>
                                        <p:strVal val="visible"/>
                                      </p:to>
                                    </p:set>
                                    <p:animEffect transition="in" filter="strips(downRight)">
                                      <p:cBhvr>
                                        <p:cTn id="40" dur="500"/>
                                        <p:tgtEl>
                                          <p:spTgt spid="86221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862218">
                                            <p:txEl>
                                              <p:pRg st="0" end="0"/>
                                            </p:txEl>
                                          </p:spTgt>
                                        </p:tgtEl>
                                        <p:attrNameLst>
                                          <p:attrName>style.visibility</p:attrName>
                                        </p:attrNameLst>
                                      </p:cBhvr>
                                      <p:to>
                                        <p:strVal val="visible"/>
                                      </p:to>
                                    </p:set>
                                    <p:animEffect transition="in" filter="strips(downRight)">
                                      <p:cBhvr>
                                        <p:cTn id="45" dur="500"/>
                                        <p:tgtEl>
                                          <p:spTgt spid="862218">
                                            <p:txEl>
                                              <p:pRg st="0" end="0"/>
                                            </p:txEl>
                                          </p:spTgt>
                                        </p:tgtEl>
                                      </p:cBhvr>
                                    </p:animEffect>
                                  </p:childTnLst>
                                </p:cTn>
                              </p:par>
                            </p:childTnLst>
                          </p:cTn>
                        </p:par>
                        <p:par>
                          <p:cTn id="46" fill="hold" nodeType="afterGroup">
                            <p:stCondLst>
                              <p:cond delay="500"/>
                            </p:stCondLst>
                            <p:childTnLst>
                              <p:par>
                                <p:cTn id="47" presetID="18" presetClass="entr" presetSubtype="6" fill="hold" grpId="0" nodeType="afterEffect">
                                  <p:stCondLst>
                                    <p:cond delay="0"/>
                                  </p:stCondLst>
                                  <p:childTnLst>
                                    <p:set>
                                      <p:cBhvr>
                                        <p:cTn id="48" dur="1" fill="hold">
                                          <p:stCondLst>
                                            <p:cond delay="0"/>
                                          </p:stCondLst>
                                        </p:cTn>
                                        <p:tgtEl>
                                          <p:spTgt spid="862219">
                                            <p:txEl>
                                              <p:pRg st="0" end="0"/>
                                            </p:txEl>
                                          </p:spTgt>
                                        </p:tgtEl>
                                        <p:attrNameLst>
                                          <p:attrName>style.visibility</p:attrName>
                                        </p:attrNameLst>
                                      </p:cBhvr>
                                      <p:to>
                                        <p:strVal val="visible"/>
                                      </p:to>
                                    </p:set>
                                    <p:animEffect transition="in" filter="strips(downRight)">
                                      <p:cBhvr>
                                        <p:cTn id="49" dur="500"/>
                                        <p:tgtEl>
                                          <p:spTgt spid="862219">
                                            <p:txEl>
                                              <p:pRg st="0" end="0"/>
                                            </p:txEl>
                                          </p:spTgt>
                                        </p:tgtEl>
                                      </p:cBhvr>
                                    </p:animEffect>
                                  </p:childTnLst>
                                </p:cTn>
                              </p:par>
                            </p:childTnLst>
                          </p:cTn>
                        </p:par>
                        <p:par>
                          <p:cTn id="50" fill="hold" nodeType="afterGroup">
                            <p:stCondLst>
                              <p:cond delay="1000"/>
                            </p:stCondLst>
                            <p:childTnLst>
                              <p:par>
                                <p:cTn id="51" presetID="18" presetClass="entr" presetSubtype="6" fill="hold" grpId="0" nodeType="afterEffect">
                                  <p:stCondLst>
                                    <p:cond delay="0"/>
                                  </p:stCondLst>
                                  <p:childTnLst>
                                    <p:set>
                                      <p:cBhvr>
                                        <p:cTn id="52" dur="1" fill="hold">
                                          <p:stCondLst>
                                            <p:cond delay="0"/>
                                          </p:stCondLst>
                                        </p:cTn>
                                        <p:tgtEl>
                                          <p:spTgt spid="862222">
                                            <p:txEl>
                                              <p:pRg st="0" end="0"/>
                                            </p:txEl>
                                          </p:spTgt>
                                        </p:tgtEl>
                                        <p:attrNameLst>
                                          <p:attrName>style.visibility</p:attrName>
                                        </p:attrNameLst>
                                      </p:cBhvr>
                                      <p:to>
                                        <p:strVal val="visible"/>
                                      </p:to>
                                    </p:set>
                                    <p:animEffect transition="in" filter="strips(downRight)">
                                      <p:cBhvr>
                                        <p:cTn id="53" dur="500"/>
                                        <p:tgtEl>
                                          <p:spTgt spid="862222">
                                            <p:txEl>
                                              <p:pRg st="0" end="0"/>
                                            </p:txEl>
                                          </p:spTgt>
                                        </p:tgtEl>
                                      </p:cBhvr>
                                    </p:animEffect>
                                  </p:childTnLst>
                                </p:cTn>
                              </p:par>
                            </p:childTnLst>
                          </p:cTn>
                        </p:par>
                        <p:par>
                          <p:cTn id="54" fill="hold" nodeType="afterGroup">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862220"/>
                                        </p:tgtEl>
                                        <p:attrNameLst>
                                          <p:attrName>style.visibility</p:attrName>
                                        </p:attrNameLst>
                                      </p:cBhvr>
                                      <p:to>
                                        <p:strVal val="visible"/>
                                      </p:to>
                                    </p:set>
                                    <p:animEffect transition="in" filter="wipe(left)">
                                      <p:cBhvr>
                                        <p:cTn id="57" dur="500"/>
                                        <p:tgtEl>
                                          <p:spTgt spid="862220"/>
                                        </p:tgtEl>
                                      </p:cBhvr>
                                    </p:animEffect>
                                  </p:childTnLst>
                                </p:cTn>
                              </p:par>
                            </p:childTnLst>
                          </p:cTn>
                        </p:par>
                        <p:par>
                          <p:cTn id="58" fill="hold" nodeType="afterGroup">
                            <p:stCondLst>
                              <p:cond delay="2000"/>
                            </p:stCondLst>
                            <p:childTnLst>
                              <p:par>
                                <p:cTn id="59" presetID="18" presetClass="entr" presetSubtype="6" fill="hold" grpId="0" nodeType="afterEffect">
                                  <p:stCondLst>
                                    <p:cond delay="0"/>
                                  </p:stCondLst>
                                  <p:childTnLst>
                                    <p:set>
                                      <p:cBhvr>
                                        <p:cTn id="60" dur="1" fill="hold">
                                          <p:stCondLst>
                                            <p:cond delay="0"/>
                                          </p:stCondLst>
                                        </p:cTn>
                                        <p:tgtEl>
                                          <p:spTgt spid="862221">
                                            <p:txEl>
                                              <p:pRg st="0" end="0"/>
                                            </p:txEl>
                                          </p:spTgt>
                                        </p:tgtEl>
                                        <p:attrNameLst>
                                          <p:attrName>style.visibility</p:attrName>
                                        </p:attrNameLst>
                                      </p:cBhvr>
                                      <p:to>
                                        <p:strVal val="visible"/>
                                      </p:to>
                                    </p:set>
                                    <p:animEffect transition="in" filter="strips(downRight)">
                                      <p:cBhvr>
                                        <p:cTn id="61" dur="500"/>
                                        <p:tgtEl>
                                          <p:spTgt spid="8622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0" grpId="0" autoUpdateAnimBg="0"/>
      <p:bldP spid="862211" grpId="0" autoUpdateAnimBg="0"/>
      <p:bldP spid="862212" grpId="0" animBg="1"/>
      <p:bldP spid="862213" grpId="0" autoUpdateAnimBg="0"/>
      <p:bldP spid="862214" grpId="0" build="p" autoUpdateAnimBg="0"/>
      <p:bldP spid="862215" grpId="0" build="p" autoUpdateAnimBg="0" advAuto="0"/>
      <p:bldP spid="862216" grpId="0" animBg="1"/>
      <p:bldP spid="862217" grpId="0" build="p" autoUpdateAnimBg="0" advAuto="0"/>
      <p:bldP spid="862218" grpId="0" build="p" autoUpdateAnimBg="0"/>
      <p:bldP spid="862219" grpId="0" build="p" autoUpdateAnimBg="0"/>
      <p:bldP spid="862220" grpId="0" animBg="1"/>
      <p:bldP spid="862221" grpId="0" build="p" autoUpdateAnimBg="0" advAuto="0"/>
      <p:bldP spid="862222" grpId="0" build="p" autoUpdateAnimBg="0" advAuto="0"/>
      <p:bldP spid="8622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Espaço Reservado para Número de Slide 5"/>
          <p:cNvSpPr>
            <a:spLocks noGrp="1"/>
          </p:cNvSpPr>
          <p:nvPr>
            <p:ph type="sldNum" sz="quarter" idx="12"/>
          </p:nvPr>
        </p:nvSpPr>
        <p:spPr/>
        <p:txBody>
          <a:bodyPr/>
          <a:lstStyle/>
          <a:p>
            <a:pPr>
              <a:defRPr/>
            </a:pPr>
            <a:fld id="{3D44A98E-0004-44EB-999A-07394E78A391}" type="slidenum">
              <a:rPr lang="pt-PT"/>
              <a:pPr>
                <a:defRPr/>
              </a:pPr>
              <a:t>27</a:t>
            </a:fld>
            <a:endParaRPr lang="pt-PT"/>
          </a:p>
        </p:txBody>
      </p:sp>
      <p:sp>
        <p:nvSpPr>
          <p:cNvPr id="863236" name="Rectangle 4"/>
          <p:cNvSpPr>
            <a:spLocks noChangeArrowheads="1"/>
          </p:cNvSpPr>
          <p:nvPr/>
        </p:nvSpPr>
        <p:spPr bwMode="auto">
          <a:xfrm>
            <a:off x="3111500" y="2325688"/>
            <a:ext cx="5334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a:p>
            <a:pPr>
              <a:spcBef>
                <a:spcPct val="20000"/>
              </a:spcBef>
            </a:pPr>
            <a:endParaRPr lang="pt-BR" sz="2800" b="0">
              <a:sym typeface="Symbol" pitchFamily="18" charset="2"/>
            </a:endParaRPr>
          </a:p>
        </p:txBody>
      </p:sp>
      <p:sp>
        <p:nvSpPr>
          <p:cNvPr id="863237" name="Line 5"/>
          <p:cNvSpPr>
            <a:spLocks noChangeShapeType="1"/>
          </p:cNvSpPr>
          <p:nvPr/>
        </p:nvSpPr>
        <p:spPr bwMode="auto">
          <a:xfrm>
            <a:off x="3073400" y="2817813"/>
            <a:ext cx="4445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38" name="Rectangle 6"/>
          <p:cNvSpPr>
            <a:spLocks noChangeArrowheads="1"/>
          </p:cNvSpPr>
          <p:nvPr/>
        </p:nvSpPr>
        <p:spPr bwMode="auto">
          <a:xfrm>
            <a:off x="3136900" y="2706688"/>
            <a:ext cx="4445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r>
              <a:rPr lang="pt-BR" sz="2800" b="0" baseline="30000"/>
              <a:t>e</a:t>
            </a:r>
            <a:endParaRPr lang="pt-BR" sz="2800" b="0">
              <a:sym typeface="Symbol" pitchFamily="18" charset="2"/>
            </a:endParaRPr>
          </a:p>
        </p:txBody>
      </p:sp>
      <p:sp>
        <p:nvSpPr>
          <p:cNvPr id="863239" name="Rectangle 7"/>
          <p:cNvSpPr>
            <a:spLocks noChangeArrowheads="1"/>
          </p:cNvSpPr>
          <p:nvPr/>
        </p:nvSpPr>
        <p:spPr bwMode="auto">
          <a:xfrm>
            <a:off x="3556000" y="2528888"/>
            <a:ext cx="4445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ym typeface="Symbol" pitchFamily="18" charset="2"/>
              </a:rPr>
              <a:t></a:t>
            </a:r>
          </a:p>
        </p:txBody>
      </p:sp>
      <p:sp>
        <p:nvSpPr>
          <p:cNvPr id="863240" name="Rectangle 8"/>
          <p:cNvSpPr>
            <a:spLocks noChangeArrowheads="1"/>
          </p:cNvSpPr>
          <p:nvPr/>
        </p:nvSpPr>
        <p:spPr bwMode="auto">
          <a:xfrm>
            <a:off x="4013200" y="2325688"/>
            <a:ext cx="4699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a:p>
            <a:pPr>
              <a:spcBef>
                <a:spcPct val="20000"/>
              </a:spcBef>
            </a:pPr>
            <a:endParaRPr lang="pt-BR" sz="2800" b="0">
              <a:sym typeface="Symbol" pitchFamily="18" charset="2"/>
            </a:endParaRPr>
          </a:p>
        </p:txBody>
      </p:sp>
      <p:sp>
        <p:nvSpPr>
          <p:cNvPr id="863241" name="Line 9"/>
          <p:cNvSpPr>
            <a:spLocks noChangeShapeType="1"/>
          </p:cNvSpPr>
          <p:nvPr/>
        </p:nvSpPr>
        <p:spPr bwMode="auto">
          <a:xfrm>
            <a:off x="4038600" y="2805113"/>
            <a:ext cx="3810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42" name="Rectangle 10"/>
          <p:cNvSpPr>
            <a:spLocks noChangeArrowheads="1"/>
          </p:cNvSpPr>
          <p:nvPr/>
        </p:nvSpPr>
        <p:spPr bwMode="auto">
          <a:xfrm>
            <a:off x="4076700" y="2668588"/>
            <a:ext cx="393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a:p>
            <a:pPr>
              <a:spcBef>
                <a:spcPct val="20000"/>
              </a:spcBef>
            </a:pPr>
            <a:endParaRPr lang="pt-BR" sz="2800" b="0">
              <a:sym typeface="Symbol" pitchFamily="18" charset="2"/>
            </a:endParaRPr>
          </a:p>
        </p:txBody>
      </p:sp>
      <p:sp>
        <p:nvSpPr>
          <p:cNvPr id="863243" name="Line 11"/>
          <p:cNvSpPr>
            <a:spLocks noChangeShapeType="1"/>
          </p:cNvSpPr>
          <p:nvPr/>
        </p:nvSpPr>
        <p:spPr bwMode="auto">
          <a:xfrm>
            <a:off x="2895600" y="3198813"/>
            <a:ext cx="1676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44" name="Rectangle 12"/>
          <p:cNvSpPr>
            <a:spLocks noChangeArrowheads="1"/>
          </p:cNvSpPr>
          <p:nvPr/>
        </p:nvSpPr>
        <p:spPr bwMode="auto">
          <a:xfrm>
            <a:off x="3568700" y="3176588"/>
            <a:ext cx="482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a:p>
            <a:pPr>
              <a:spcBef>
                <a:spcPct val="20000"/>
              </a:spcBef>
            </a:pPr>
            <a:endParaRPr lang="pt-BR" sz="2800" b="0">
              <a:sym typeface="Symbol" pitchFamily="18" charset="2"/>
            </a:endParaRPr>
          </a:p>
        </p:txBody>
      </p:sp>
      <p:sp>
        <p:nvSpPr>
          <p:cNvPr id="863245" name="Line 13"/>
          <p:cNvSpPr>
            <a:spLocks noChangeShapeType="1"/>
          </p:cNvSpPr>
          <p:nvPr/>
        </p:nvSpPr>
        <p:spPr bwMode="auto">
          <a:xfrm>
            <a:off x="3568700" y="3614738"/>
            <a:ext cx="4572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46" name="Rectangle 14"/>
          <p:cNvSpPr>
            <a:spLocks noChangeArrowheads="1"/>
          </p:cNvSpPr>
          <p:nvPr/>
        </p:nvSpPr>
        <p:spPr bwMode="auto">
          <a:xfrm>
            <a:off x="3632200" y="3557588"/>
            <a:ext cx="3683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p:txBody>
      </p:sp>
      <p:sp>
        <p:nvSpPr>
          <p:cNvPr id="863247" name="Rectangle 15"/>
          <p:cNvSpPr>
            <a:spLocks noChangeArrowheads="1"/>
          </p:cNvSpPr>
          <p:nvPr/>
        </p:nvSpPr>
        <p:spPr bwMode="auto">
          <a:xfrm>
            <a:off x="2070100" y="2922588"/>
            <a:ext cx="8001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g =</a:t>
            </a:r>
            <a:endParaRPr lang="pt-BR" sz="2800" b="0">
              <a:sym typeface="Symbol" pitchFamily="18" charset="2"/>
            </a:endParaRPr>
          </a:p>
          <a:p>
            <a:pPr>
              <a:spcBef>
                <a:spcPct val="20000"/>
              </a:spcBef>
            </a:pPr>
            <a:endParaRPr lang="pt-BR" sz="2800" b="0">
              <a:sym typeface="Symbol" pitchFamily="18" charset="2"/>
            </a:endParaRPr>
          </a:p>
        </p:txBody>
      </p:sp>
      <p:sp>
        <p:nvSpPr>
          <p:cNvPr id="863248" name="Rectangle 16"/>
          <p:cNvSpPr>
            <a:spLocks noChangeArrowheads="1"/>
          </p:cNvSpPr>
          <p:nvPr/>
        </p:nvSpPr>
        <p:spPr bwMode="auto">
          <a:xfrm>
            <a:off x="4724400" y="2928938"/>
            <a:ext cx="4953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a:t>
            </a:r>
            <a:endParaRPr lang="pt-BR" sz="2800" b="0">
              <a:sym typeface="Symbol" pitchFamily="18" charset="2"/>
            </a:endParaRPr>
          </a:p>
        </p:txBody>
      </p:sp>
      <p:sp>
        <p:nvSpPr>
          <p:cNvPr id="863249" name="Rectangle 17"/>
          <p:cNvSpPr>
            <a:spLocks noChangeArrowheads="1"/>
          </p:cNvSpPr>
          <p:nvPr/>
        </p:nvSpPr>
        <p:spPr bwMode="auto">
          <a:xfrm>
            <a:off x="5359400" y="2325688"/>
            <a:ext cx="431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1</a:t>
            </a:r>
            <a:endParaRPr lang="pt-BR" sz="2800" b="0">
              <a:sym typeface="Symbol" pitchFamily="18" charset="2"/>
            </a:endParaRPr>
          </a:p>
        </p:txBody>
      </p:sp>
      <p:sp>
        <p:nvSpPr>
          <p:cNvPr id="863250" name="Line 18"/>
          <p:cNvSpPr>
            <a:spLocks noChangeShapeType="1"/>
          </p:cNvSpPr>
          <p:nvPr/>
        </p:nvSpPr>
        <p:spPr bwMode="auto">
          <a:xfrm>
            <a:off x="5384800" y="2817813"/>
            <a:ext cx="3302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51" name="Rectangle 19"/>
          <p:cNvSpPr>
            <a:spLocks noChangeArrowheads="1"/>
          </p:cNvSpPr>
          <p:nvPr/>
        </p:nvSpPr>
        <p:spPr bwMode="auto">
          <a:xfrm>
            <a:off x="5384800" y="2706688"/>
            <a:ext cx="5461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r>
              <a:rPr lang="pt-BR" sz="2800" b="0" baseline="30000"/>
              <a:t>e</a:t>
            </a:r>
            <a:endParaRPr lang="pt-BR" sz="2800" b="0">
              <a:sym typeface="Symbol" pitchFamily="18" charset="2"/>
            </a:endParaRPr>
          </a:p>
        </p:txBody>
      </p:sp>
      <p:sp>
        <p:nvSpPr>
          <p:cNvPr id="863252" name="Rectangle 20"/>
          <p:cNvSpPr>
            <a:spLocks noChangeArrowheads="1"/>
          </p:cNvSpPr>
          <p:nvPr/>
        </p:nvSpPr>
        <p:spPr bwMode="auto">
          <a:xfrm>
            <a:off x="5753100" y="2541588"/>
            <a:ext cx="4318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ym typeface="Symbol" pitchFamily="18" charset="2"/>
              </a:rPr>
              <a:t></a:t>
            </a:r>
          </a:p>
        </p:txBody>
      </p:sp>
      <p:sp>
        <p:nvSpPr>
          <p:cNvPr id="863253" name="Rectangle 21"/>
          <p:cNvSpPr>
            <a:spLocks noChangeArrowheads="1"/>
          </p:cNvSpPr>
          <p:nvPr/>
        </p:nvSpPr>
        <p:spPr bwMode="auto">
          <a:xfrm>
            <a:off x="6184900" y="2325688"/>
            <a:ext cx="4445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1</a:t>
            </a:r>
            <a:endParaRPr lang="pt-BR" sz="2800" b="0">
              <a:sym typeface="Symbol" pitchFamily="18" charset="2"/>
            </a:endParaRPr>
          </a:p>
        </p:txBody>
      </p:sp>
      <p:sp>
        <p:nvSpPr>
          <p:cNvPr id="863254" name="Line 22"/>
          <p:cNvSpPr>
            <a:spLocks noChangeShapeType="1"/>
          </p:cNvSpPr>
          <p:nvPr/>
        </p:nvSpPr>
        <p:spPr bwMode="auto">
          <a:xfrm>
            <a:off x="6210300" y="2830513"/>
            <a:ext cx="3175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55" name="Rectangle 23"/>
          <p:cNvSpPr>
            <a:spLocks noChangeArrowheads="1"/>
          </p:cNvSpPr>
          <p:nvPr/>
        </p:nvSpPr>
        <p:spPr bwMode="auto">
          <a:xfrm>
            <a:off x="6223000" y="2693988"/>
            <a:ext cx="558800"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p:txBody>
      </p:sp>
      <p:sp>
        <p:nvSpPr>
          <p:cNvPr id="863256" name="Line 24"/>
          <p:cNvSpPr>
            <a:spLocks noChangeShapeType="1"/>
          </p:cNvSpPr>
          <p:nvPr/>
        </p:nvSpPr>
        <p:spPr bwMode="auto">
          <a:xfrm>
            <a:off x="5270500" y="3198813"/>
            <a:ext cx="1422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57" name="Rectangle 25"/>
          <p:cNvSpPr>
            <a:spLocks noChangeArrowheads="1"/>
          </p:cNvSpPr>
          <p:nvPr/>
        </p:nvSpPr>
        <p:spPr bwMode="auto">
          <a:xfrm>
            <a:off x="5829300" y="3189288"/>
            <a:ext cx="622300"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1</a:t>
            </a:r>
            <a:endParaRPr lang="pt-BR" sz="2800" b="0">
              <a:sym typeface="Symbol" pitchFamily="18" charset="2"/>
            </a:endParaRPr>
          </a:p>
        </p:txBody>
      </p:sp>
      <p:sp>
        <p:nvSpPr>
          <p:cNvPr id="863258" name="Line 26"/>
          <p:cNvSpPr>
            <a:spLocks noChangeShapeType="1"/>
          </p:cNvSpPr>
          <p:nvPr/>
        </p:nvSpPr>
        <p:spPr bwMode="auto">
          <a:xfrm>
            <a:off x="5778500" y="3627438"/>
            <a:ext cx="4572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59" name="Rectangle 27"/>
          <p:cNvSpPr>
            <a:spLocks noChangeArrowheads="1"/>
          </p:cNvSpPr>
          <p:nvPr/>
        </p:nvSpPr>
        <p:spPr bwMode="auto">
          <a:xfrm>
            <a:off x="5867400" y="3557588"/>
            <a:ext cx="3683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p:txBody>
      </p:sp>
      <p:sp>
        <p:nvSpPr>
          <p:cNvPr id="863260" name="Text Box 28"/>
          <p:cNvSpPr txBox="1">
            <a:spLocks noChangeArrowheads="1"/>
          </p:cNvSpPr>
          <p:nvPr/>
        </p:nvSpPr>
        <p:spPr bwMode="auto">
          <a:xfrm>
            <a:off x="406400" y="4048125"/>
            <a:ext cx="8737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t>Multiplicando e dividindo a expressão acima por r, tem-se</a:t>
            </a:r>
          </a:p>
        </p:txBody>
      </p:sp>
      <p:sp>
        <p:nvSpPr>
          <p:cNvPr id="863261" name="Rectangle 29"/>
          <p:cNvSpPr>
            <a:spLocks noChangeArrowheads="1"/>
          </p:cNvSpPr>
          <p:nvPr/>
        </p:nvSpPr>
        <p:spPr bwMode="auto">
          <a:xfrm>
            <a:off x="3441700" y="5143500"/>
            <a:ext cx="8255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g =</a:t>
            </a:r>
            <a:endParaRPr lang="pt-BR" sz="2800" b="0">
              <a:sym typeface="Symbol" pitchFamily="18" charset="2"/>
            </a:endParaRPr>
          </a:p>
        </p:txBody>
      </p:sp>
      <p:sp>
        <p:nvSpPr>
          <p:cNvPr id="863262" name="Rectangle 30"/>
          <p:cNvSpPr>
            <a:spLocks noChangeArrowheads="1"/>
          </p:cNvSpPr>
          <p:nvPr/>
        </p:nvSpPr>
        <p:spPr bwMode="auto">
          <a:xfrm>
            <a:off x="4330700" y="4914900"/>
            <a:ext cx="4318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p:txBody>
      </p:sp>
      <p:sp>
        <p:nvSpPr>
          <p:cNvPr id="863263" name="Line 31"/>
          <p:cNvSpPr>
            <a:spLocks noChangeShapeType="1"/>
          </p:cNvSpPr>
          <p:nvPr/>
        </p:nvSpPr>
        <p:spPr bwMode="auto">
          <a:xfrm>
            <a:off x="4267200" y="5413375"/>
            <a:ext cx="4445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64" name="Rectangle 32"/>
          <p:cNvSpPr>
            <a:spLocks noChangeArrowheads="1"/>
          </p:cNvSpPr>
          <p:nvPr/>
        </p:nvSpPr>
        <p:spPr bwMode="auto">
          <a:xfrm>
            <a:off x="4292600" y="5346700"/>
            <a:ext cx="520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r>
              <a:rPr lang="pt-BR" sz="2800" b="0" baseline="30000"/>
              <a:t>e</a:t>
            </a:r>
            <a:endParaRPr lang="pt-BR" sz="2800" b="0">
              <a:sym typeface="Symbol" pitchFamily="18" charset="2"/>
            </a:endParaRPr>
          </a:p>
        </p:txBody>
      </p:sp>
      <p:sp>
        <p:nvSpPr>
          <p:cNvPr id="863265" name="Rectangle 33"/>
          <p:cNvSpPr>
            <a:spLocks noChangeArrowheads="1"/>
          </p:cNvSpPr>
          <p:nvPr/>
        </p:nvSpPr>
        <p:spPr bwMode="auto">
          <a:xfrm>
            <a:off x="4851400" y="5099050"/>
            <a:ext cx="774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ym typeface="Symbol" pitchFamily="18" charset="2"/>
              </a:rPr>
              <a:t> </a:t>
            </a:r>
            <a:r>
              <a:rPr lang="pt-BR" sz="2800" b="0"/>
              <a:t>1</a:t>
            </a:r>
            <a:endParaRPr lang="pt-BR" sz="2800" b="0">
              <a:sym typeface="Symbol" pitchFamily="18" charset="2"/>
            </a:endParaRPr>
          </a:p>
        </p:txBody>
      </p:sp>
      <p:sp>
        <p:nvSpPr>
          <p:cNvPr id="863266" name="Rectangle 34"/>
          <p:cNvSpPr>
            <a:spLocks noChangeArrowheads="1"/>
          </p:cNvSpPr>
          <p:nvPr/>
        </p:nvSpPr>
        <p:spPr bwMode="auto">
          <a:xfrm>
            <a:off x="95250" y="6019800"/>
            <a:ext cx="89090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r</a:t>
            </a:r>
            <a:r>
              <a:rPr lang="pt-BR" sz="2800" b="0" baseline="30000"/>
              <a:t>e</a:t>
            </a:r>
            <a:r>
              <a:rPr lang="pt-BR" sz="2800" b="0"/>
              <a:t> </a:t>
            </a:r>
            <a:r>
              <a:rPr lang="pt-BR" sz="2800" b="0">
                <a:sym typeface="Symbol" pitchFamily="18" charset="2"/>
              </a:rPr>
              <a:t>=  taxa de juros esperada por um agente econômico</a:t>
            </a:r>
          </a:p>
        </p:txBody>
      </p:sp>
      <p:sp>
        <p:nvSpPr>
          <p:cNvPr id="863267" name="Rectangle 35"/>
          <p:cNvSpPr>
            <a:spLocks noChangeArrowheads="1"/>
          </p:cNvSpPr>
          <p:nvPr/>
        </p:nvSpPr>
        <p:spPr bwMode="auto">
          <a:xfrm>
            <a:off x="3352800" y="5019675"/>
            <a:ext cx="2228850" cy="8001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68" name="Line 36"/>
          <p:cNvSpPr>
            <a:spLocks noChangeShapeType="1"/>
          </p:cNvSpPr>
          <p:nvPr/>
        </p:nvSpPr>
        <p:spPr bwMode="auto">
          <a:xfrm flipV="1">
            <a:off x="3028950" y="2462213"/>
            <a:ext cx="609600" cy="3048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69" name="Line 37"/>
          <p:cNvSpPr>
            <a:spLocks noChangeShapeType="1"/>
          </p:cNvSpPr>
          <p:nvPr/>
        </p:nvSpPr>
        <p:spPr bwMode="auto">
          <a:xfrm flipV="1">
            <a:off x="3962400" y="2424113"/>
            <a:ext cx="609600" cy="3048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3270" name="Line 38"/>
          <p:cNvSpPr>
            <a:spLocks noChangeShapeType="1"/>
          </p:cNvSpPr>
          <p:nvPr/>
        </p:nvSpPr>
        <p:spPr bwMode="auto">
          <a:xfrm flipV="1">
            <a:off x="3505200" y="3300413"/>
            <a:ext cx="609600" cy="3048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8710" name="Rectangle 39"/>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
        <p:nvSpPr>
          <p:cNvPr id="28711" name="AutoShape 40"/>
          <p:cNvSpPr>
            <a:spLocks noChangeAspect="1" noChangeArrowheads="1" noTextEdit="1"/>
          </p:cNvSpPr>
          <p:nvPr/>
        </p:nvSpPr>
        <p:spPr bwMode="auto">
          <a:xfrm>
            <a:off x="2752725" y="1354138"/>
            <a:ext cx="12255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8712" name="Rectangle 42"/>
          <p:cNvSpPr>
            <a:spLocks noChangeArrowheads="1"/>
          </p:cNvSpPr>
          <p:nvPr/>
        </p:nvSpPr>
        <p:spPr bwMode="auto">
          <a:xfrm>
            <a:off x="2755900" y="1528763"/>
            <a:ext cx="77152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8713" name="Rectangle 43"/>
          <p:cNvSpPr>
            <a:spLocks noChangeArrowheads="1"/>
          </p:cNvSpPr>
          <p:nvPr/>
        </p:nvSpPr>
        <p:spPr bwMode="auto">
          <a:xfrm>
            <a:off x="2833688" y="1592263"/>
            <a:ext cx="2286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P</a:t>
            </a:r>
            <a:endParaRPr lang="pt-BR">
              <a:solidFill>
                <a:srgbClr val="FFFFFF"/>
              </a:solidFill>
            </a:endParaRPr>
          </a:p>
        </p:txBody>
      </p:sp>
      <p:sp>
        <p:nvSpPr>
          <p:cNvPr id="28714" name="Rectangle 44"/>
          <p:cNvSpPr>
            <a:spLocks noChangeArrowheads="1"/>
          </p:cNvSpPr>
          <p:nvPr/>
        </p:nvSpPr>
        <p:spPr bwMode="auto">
          <a:xfrm>
            <a:off x="3022600" y="1782763"/>
            <a:ext cx="127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800" b="0">
                <a:solidFill>
                  <a:srgbClr val="FFFFFF"/>
                </a:solidFill>
              </a:rPr>
              <a:t>b</a:t>
            </a:r>
            <a:endParaRPr lang="pt-BR">
              <a:solidFill>
                <a:srgbClr val="FFFFFF"/>
              </a:solidFill>
            </a:endParaRPr>
          </a:p>
        </p:txBody>
      </p:sp>
      <p:sp>
        <p:nvSpPr>
          <p:cNvPr id="28715" name="Rectangle 45"/>
          <p:cNvSpPr>
            <a:spLocks noChangeArrowheads="1"/>
          </p:cNvSpPr>
          <p:nvPr/>
        </p:nvSpPr>
        <p:spPr bwMode="auto">
          <a:xfrm>
            <a:off x="3135313" y="1592263"/>
            <a:ext cx="2952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 =</a:t>
            </a:r>
            <a:endParaRPr lang="pt-BR">
              <a:solidFill>
                <a:srgbClr val="FFFFFF"/>
              </a:solidFill>
            </a:endParaRPr>
          </a:p>
        </p:txBody>
      </p:sp>
      <p:sp>
        <p:nvSpPr>
          <p:cNvPr id="28716" name="Rectangle 46"/>
          <p:cNvSpPr>
            <a:spLocks noChangeArrowheads="1"/>
          </p:cNvSpPr>
          <p:nvPr/>
        </p:nvSpPr>
        <p:spPr bwMode="auto">
          <a:xfrm>
            <a:off x="3494088" y="1357313"/>
            <a:ext cx="4826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8717" name="Rectangle 47"/>
          <p:cNvSpPr>
            <a:spLocks noChangeArrowheads="1"/>
          </p:cNvSpPr>
          <p:nvPr/>
        </p:nvSpPr>
        <p:spPr bwMode="auto">
          <a:xfrm>
            <a:off x="3571875" y="1420813"/>
            <a:ext cx="24765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R</a:t>
            </a:r>
            <a:endParaRPr lang="pt-BR">
              <a:solidFill>
                <a:srgbClr val="FFFFFF"/>
              </a:solidFill>
            </a:endParaRPr>
          </a:p>
        </p:txBody>
      </p:sp>
      <p:sp>
        <p:nvSpPr>
          <p:cNvPr id="28718" name="Line 48"/>
          <p:cNvSpPr>
            <a:spLocks noChangeShapeType="1"/>
          </p:cNvSpPr>
          <p:nvPr/>
        </p:nvSpPr>
        <p:spPr bwMode="auto">
          <a:xfrm>
            <a:off x="3505200" y="1789113"/>
            <a:ext cx="384175" cy="1587"/>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8719" name="Rectangle 49"/>
          <p:cNvSpPr>
            <a:spLocks noChangeArrowheads="1"/>
          </p:cNvSpPr>
          <p:nvPr/>
        </p:nvSpPr>
        <p:spPr bwMode="auto">
          <a:xfrm>
            <a:off x="3548063" y="1635125"/>
            <a:ext cx="3111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8720" name="Rectangle 50"/>
          <p:cNvSpPr>
            <a:spLocks noChangeArrowheads="1"/>
          </p:cNvSpPr>
          <p:nvPr/>
        </p:nvSpPr>
        <p:spPr bwMode="auto">
          <a:xfrm>
            <a:off x="3625850" y="1700213"/>
            <a:ext cx="1143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r</a:t>
            </a:r>
            <a:endParaRPr lang="pt-BR">
              <a:solidFill>
                <a:srgbClr val="FFFFFF"/>
              </a:solidFill>
            </a:endParaRPr>
          </a:p>
        </p:txBody>
      </p:sp>
      <p:sp>
        <p:nvSpPr>
          <p:cNvPr id="28721" name="AutoShape 51"/>
          <p:cNvSpPr>
            <a:spLocks noChangeAspect="1" noChangeArrowheads="1" noTextEdit="1"/>
          </p:cNvSpPr>
          <p:nvPr/>
        </p:nvSpPr>
        <p:spPr bwMode="auto">
          <a:xfrm>
            <a:off x="4572000" y="1246188"/>
            <a:ext cx="18462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8722" name="Rectangle 53"/>
          <p:cNvSpPr>
            <a:spLocks noChangeArrowheads="1"/>
          </p:cNvSpPr>
          <p:nvPr/>
        </p:nvSpPr>
        <p:spPr bwMode="auto">
          <a:xfrm>
            <a:off x="4575175" y="1485900"/>
            <a:ext cx="61753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8723" name="Rectangle 54"/>
          <p:cNvSpPr>
            <a:spLocks noChangeArrowheads="1"/>
          </p:cNvSpPr>
          <p:nvPr/>
        </p:nvSpPr>
        <p:spPr bwMode="auto">
          <a:xfrm>
            <a:off x="4649788" y="1546225"/>
            <a:ext cx="468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600" b="0">
                <a:solidFill>
                  <a:srgbClr val="FFFFFF"/>
                </a:solidFill>
              </a:rPr>
              <a:t>g =</a:t>
            </a:r>
            <a:endParaRPr lang="pt-BR">
              <a:solidFill>
                <a:srgbClr val="FFFFFF"/>
              </a:solidFill>
            </a:endParaRPr>
          </a:p>
        </p:txBody>
      </p:sp>
      <p:sp>
        <p:nvSpPr>
          <p:cNvPr id="28724" name="Line 55"/>
          <p:cNvSpPr>
            <a:spLocks noChangeShapeType="1"/>
          </p:cNvSpPr>
          <p:nvPr/>
        </p:nvSpPr>
        <p:spPr bwMode="auto">
          <a:xfrm flipV="1">
            <a:off x="5260975" y="1743075"/>
            <a:ext cx="1055688" cy="0"/>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8725" name="Rectangle 56"/>
          <p:cNvSpPr>
            <a:spLocks noChangeArrowheads="1"/>
          </p:cNvSpPr>
          <p:nvPr/>
        </p:nvSpPr>
        <p:spPr bwMode="auto">
          <a:xfrm>
            <a:off x="5592763" y="1649413"/>
            <a:ext cx="690562"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8726" name="Rectangle 57"/>
          <p:cNvSpPr>
            <a:spLocks noChangeArrowheads="1"/>
          </p:cNvSpPr>
          <p:nvPr/>
        </p:nvSpPr>
        <p:spPr bwMode="auto">
          <a:xfrm>
            <a:off x="5667375" y="1711325"/>
            <a:ext cx="220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600" b="0">
                <a:solidFill>
                  <a:srgbClr val="FFFFFF"/>
                </a:solidFill>
              </a:rPr>
              <a:t>P</a:t>
            </a:r>
            <a:endParaRPr lang="pt-BR">
              <a:solidFill>
                <a:srgbClr val="FFFFFF"/>
              </a:solidFill>
            </a:endParaRPr>
          </a:p>
        </p:txBody>
      </p:sp>
      <p:sp>
        <p:nvSpPr>
          <p:cNvPr id="28727" name="Rectangle 58"/>
          <p:cNvSpPr>
            <a:spLocks noChangeArrowheads="1"/>
          </p:cNvSpPr>
          <p:nvPr/>
        </p:nvSpPr>
        <p:spPr bwMode="auto">
          <a:xfrm>
            <a:off x="5849938" y="1893888"/>
            <a:ext cx="1206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700" b="0">
                <a:solidFill>
                  <a:srgbClr val="FFFFFF"/>
                </a:solidFill>
              </a:rPr>
              <a:t>b</a:t>
            </a:r>
            <a:endParaRPr lang="pt-BR">
              <a:solidFill>
                <a:srgbClr val="FFFFFF"/>
              </a:solidFill>
            </a:endParaRPr>
          </a:p>
        </p:txBody>
      </p:sp>
      <p:sp>
        <p:nvSpPr>
          <p:cNvPr id="28728" name="Rectangle 59"/>
          <p:cNvSpPr>
            <a:spLocks noChangeArrowheads="1"/>
          </p:cNvSpPr>
          <p:nvPr/>
        </p:nvSpPr>
        <p:spPr bwMode="auto">
          <a:xfrm>
            <a:off x="5191125" y="1249363"/>
            <a:ext cx="12255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8729" name="Rectangle 60"/>
          <p:cNvSpPr>
            <a:spLocks noChangeArrowheads="1"/>
          </p:cNvSpPr>
          <p:nvPr/>
        </p:nvSpPr>
        <p:spPr bwMode="auto">
          <a:xfrm>
            <a:off x="5265738" y="1316038"/>
            <a:ext cx="220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600" b="0">
                <a:solidFill>
                  <a:srgbClr val="FFFFFF"/>
                </a:solidFill>
              </a:rPr>
              <a:t>P</a:t>
            </a:r>
            <a:endParaRPr lang="pt-BR">
              <a:solidFill>
                <a:srgbClr val="FFFFFF"/>
              </a:solidFill>
            </a:endParaRPr>
          </a:p>
        </p:txBody>
      </p:sp>
      <p:sp>
        <p:nvSpPr>
          <p:cNvPr id="28730" name="Rectangle 61"/>
          <p:cNvSpPr>
            <a:spLocks noChangeArrowheads="1"/>
          </p:cNvSpPr>
          <p:nvPr/>
        </p:nvSpPr>
        <p:spPr bwMode="auto">
          <a:xfrm>
            <a:off x="5448300" y="1498600"/>
            <a:ext cx="1206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700" b="0">
                <a:solidFill>
                  <a:srgbClr val="FFFFFF"/>
                </a:solidFill>
              </a:rPr>
              <a:t>b</a:t>
            </a:r>
            <a:endParaRPr lang="pt-BR">
              <a:solidFill>
                <a:srgbClr val="FFFFFF"/>
              </a:solidFill>
            </a:endParaRPr>
          </a:p>
        </p:txBody>
      </p:sp>
      <p:sp>
        <p:nvSpPr>
          <p:cNvPr id="28731" name="Rectangle 62"/>
          <p:cNvSpPr>
            <a:spLocks noChangeArrowheads="1"/>
          </p:cNvSpPr>
          <p:nvPr/>
        </p:nvSpPr>
        <p:spPr bwMode="auto">
          <a:xfrm>
            <a:off x="5556250" y="1312863"/>
            <a:ext cx="1206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700" b="0">
                <a:solidFill>
                  <a:srgbClr val="FFFFFF"/>
                </a:solidFill>
              </a:rPr>
              <a:t>e</a:t>
            </a:r>
            <a:endParaRPr lang="pt-BR">
              <a:solidFill>
                <a:srgbClr val="FFFFFF"/>
              </a:solidFill>
            </a:endParaRPr>
          </a:p>
        </p:txBody>
      </p:sp>
      <p:sp>
        <p:nvSpPr>
          <p:cNvPr id="28732" name="Rectangle 63"/>
          <p:cNvSpPr>
            <a:spLocks noChangeArrowheads="1"/>
          </p:cNvSpPr>
          <p:nvPr/>
        </p:nvSpPr>
        <p:spPr bwMode="auto">
          <a:xfrm>
            <a:off x="5653088" y="1316038"/>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600" b="0">
                <a:solidFill>
                  <a:srgbClr val="FFFFFF"/>
                </a:solidFill>
              </a:rPr>
              <a:t> </a:t>
            </a:r>
            <a:endParaRPr lang="pt-BR">
              <a:solidFill>
                <a:srgbClr val="FFFFFF"/>
              </a:solidFill>
            </a:endParaRPr>
          </a:p>
        </p:txBody>
      </p:sp>
      <p:sp>
        <p:nvSpPr>
          <p:cNvPr id="28733" name="Rectangle 64"/>
          <p:cNvSpPr>
            <a:spLocks noChangeArrowheads="1"/>
          </p:cNvSpPr>
          <p:nvPr/>
        </p:nvSpPr>
        <p:spPr bwMode="auto">
          <a:xfrm>
            <a:off x="5735638" y="1279525"/>
            <a:ext cx="1095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600" b="0">
                <a:solidFill>
                  <a:srgbClr val="FFFFFF"/>
                </a:solidFill>
              </a:rPr>
              <a:t>-</a:t>
            </a:r>
            <a:endParaRPr lang="pt-BR">
              <a:solidFill>
                <a:srgbClr val="FFFFFF"/>
              </a:solidFill>
            </a:endParaRPr>
          </a:p>
        </p:txBody>
      </p:sp>
      <p:sp>
        <p:nvSpPr>
          <p:cNvPr id="28734" name="Rectangle 65"/>
          <p:cNvSpPr>
            <a:spLocks noChangeArrowheads="1"/>
          </p:cNvSpPr>
          <p:nvPr/>
        </p:nvSpPr>
        <p:spPr bwMode="auto">
          <a:xfrm>
            <a:off x="5916613" y="1316038"/>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600" b="0">
                <a:solidFill>
                  <a:srgbClr val="FFFFFF"/>
                </a:solidFill>
              </a:rPr>
              <a:t> </a:t>
            </a:r>
            <a:endParaRPr lang="pt-BR">
              <a:solidFill>
                <a:srgbClr val="FFFFFF"/>
              </a:solidFill>
            </a:endParaRPr>
          </a:p>
        </p:txBody>
      </p:sp>
      <p:sp>
        <p:nvSpPr>
          <p:cNvPr id="28735" name="Rectangle 66"/>
          <p:cNvSpPr>
            <a:spLocks noChangeArrowheads="1"/>
          </p:cNvSpPr>
          <p:nvPr/>
        </p:nvSpPr>
        <p:spPr bwMode="auto">
          <a:xfrm>
            <a:off x="5999163" y="1316038"/>
            <a:ext cx="220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600" b="0">
                <a:solidFill>
                  <a:srgbClr val="FFFFFF"/>
                </a:solidFill>
              </a:rPr>
              <a:t>P</a:t>
            </a:r>
            <a:endParaRPr lang="pt-BR">
              <a:solidFill>
                <a:srgbClr val="FFFFFF"/>
              </a:solidFill>
            </a:endParaRPr>
          </a:p>
        </p:txBody>
      </p:sp>
      <p:sp>
        <p:nvSpPr>
          <p:cNvPr id="28736" name="Rectangle 67"/>
          <p:cNvSpPr>
            <a:spLocks noChangeArrowheads="1"/>
          </p:cNvSpPr>
          <p:nvPr/>
        </p:nvSpPr>
        <p:spPr bwMode="auto">
          <a:xfrm>
            <a:off x="6181725" y="1498600"/>
            <a:ext cx="1206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700" b="0">
                <a:solidFill>
                  <a:srgbClr val="FFFFFF"/>
                </a:solidFill>
              </a:rPr>
              <a:t>b</a:t>
            </a:r>
            <a:endParaRPr lang="pt-B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63247">
                                            <p:txEl>
                                              <p:pRg st="0" end="0"/>
                                            </p:txEl>
                                          </p:spTgt>
                                        </p:tgtEl>
                                        <p:attrNameLst>
                                          <p:attrName>style.visibility</p:attrName>
                                        </p:attrNameLst>
                                      </p:cBhvr>
                                      <p:to>
                                        <p:strVal val="visible"/>
                                      </p:to>
                                    </p:set>
                                    <p:animEffect transition="in" filter="strips(downRight)">
                                      <p:cBhvr>
                                        <p:cTn id="7" dur="500"/>
                                        <p:tgtEl>
                                          <p:spTgt spid="863247">
                                            <p:txEl>
                                              <p:pRg st="0" end="0"/>
                                            </p:txEl>
                                          </p:spTgt>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63236">
                                            <p:txEl>
                                              <p:pRg st="0" end="0"/>
                                            </p:txEl>
                                          </p:spTgt>
                                        </p:tgtEl>
                                        <p:attrNameLst>
                                          <p:attrName>style.visibility</p:attrName>
                                        </p:attrNameLst>
                                      </p:cBhvr>
                                      <p:to>
                                        <p:strVal val="visible"/>
                                      </p:to>
                                    </p:set>
                                    <p:animEffect transition="in" filter="strips(downRight)">
                                      <p:cBhvr>
                                        <p:cTn id="11" dur="500"/>
                                        <p:tgtEl>
                                          <p:spTgt spid="863236">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63237"/>
                                        </p:tgtEl>
                                        <p:attrNameLst>
                                          <p:attrName>style.visibility</p:attrName>
                                        </p:attrNameLst>
                                      </p:cBhvr>
                                      <p:to>
                                        <p:strVal val="visible"/>
                                      </p:to>
                                    </p:set>
                                    <p:animEffect transition="in" filter="wipe(left)">
                                      <p:cBhvr>
                                        <p:cTn id="15" dur="500"/>
                                        <p:tgtEl>
                                          <p:spTgt spid="863237"/>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63238">
                                            <p:txEl>
                                              <p:pRg st="0" end="0"/>
                                            </p:txEl>
                                          </p:spTgt>
                                        </p:tgtEl>
                                        <p:attrNameLst>
                                          <p:attrName>style.visibility</p:attrName>
                                        </p:attrNameLst>
                                      </p:cBhvr>
                                      <p:to>
                                        <p:strVal val="visible"/>
                                      </p:to>
                                    </p:set>
                                    <p:animEffect transition="in" filter="strips(downRight)">
                                      <p:cBhvr>
                                        <p:cTn id="19" dur="500"/>
                                        <p:tgtEl>
                                          <p:spTgt spid="863238">
                                            <p:txEl>
                                              <p:pRg st="0" end="0"/>
                                            </p:txEl>
                                          </p:spTgt>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63266">
                                            <p:txEl>
                                              <p:pRg st="0" end="0"/>
                                            </p:txEl>
                                          </p:spTgt>
                                        </p:tgtEl>
                                        <p:attrNameLst>
                                          <p:attrName>style.visibility</p:attrName>
                                        </p:attrNameLst>
                                      </p:cBhvr>
                                      <p:to>
                                        <p:strVal val="visible"/>
                                      </p:to>
                                    </p:set>
                                    <p:animEffect transition="in" filter="strips(downRight)">
                                      <p:cBhvr>
                                        <p:cTn id="23" dur="500"/>
                                        <p:tgtEl>
                                          <p:spTgt spid="863266">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863239">
                                            <p:txEl>
                                              <p:pRg st="0" end="0"/>
                                            </p:txEl>
                                          </p:spTgt>
                                        </p:tgtEl>
                                        <p:attrNameLst>
                                          <p:attrName>style.visibility</p:attrName>
                                        </p:attrNameLst>
                                      </p:cBhvr>
                                      <p:to>
                                        <p:strVal val="visible"/>
                                      </p:to>
                                    </p:set>
                                    <p:animEffect transition="in" filter="strips(downRight)">
                                      <p:cBhvr>
                                        <p:cTn id="28" dur="500"/>
                                        <p:tgtEl>
                                          <p:spTgt spid="863239">
                                            <p:txEl>
                                              <p:pRg st="0" end="0"/>
                                            </p:txEl>
                                          </p:spTgt>
                                        </p:tgtEl>
                                      </p:cBhvr>
                                    </p:animEffect>
                                  </p:childTnLst>
                                </p:cTn>
                              </p:par>
                            </p:childTnLst>
                          </p:cTn>
                        </p:par>
                        <p:par>
                          <p:cTn id="29" fill="hold" nodeType="afterGroup">
                            <p:stCondLst>
                              <p:cond delay="500"/>
                            </p:stCondLst>
                            <p:childTnLst>
                              <p:par>
                                <p:cTn id="30" presetID="18" presetClass="entr" presetSubtype="6" fill="hold" grpId="0" nodeType="afterEffect">
                                  <p:stCondLst>
                                    <p:cond delay="0"/>
                                  </p:stCondLst>
                                  <p:childTnLst>
                                    <p:set>
                                      <p:cBhvr>
                                        <p:cTn id="31" dur="1" fill="hold">
                                          <p:stCondLst>
                                            <p:cond delay="0"/>
                                          </p:stCondLst>
                                        </p:cTn>
                                        <p:tgtEl>
                                          <p:spTgt spid="863240">
                                            <p:txEl>
                                              <p:pRg st="0" end="0"/>
                                            </p:txEl>
                                          </p:spTgt>
                                        </p:tgtEl>
                                        <p:attrNameLst>
                                          <p:attrName>style.visibility</p:attrName>
                                        </p:attrNameLst>
                                      </p:cBhvr>
                                      <p:to>
                                        <p:strVal val="visible"/>
                                      </p:to>
                                    </p:set>
                                    <p:animEffect transition="in" filter="strips(downRight)">
                                      <p:cBhvr>
                                        <p:cTn id="32" dur="500"/>
                                        <p:tgtEl>
                                          <p:spTgt spid="863240">
                                            <p:txEl>
                                              <p:pRg st="0" end="0"/>
                                            </p:txEl>
                                          </p:spTgt>
                                        </p:tgtEl>
                                      </p:cBhvr>
                                    </p:animEffect>
                                  </p:childTnLst>
                                </p:cTn>
                              </p:par>
                            </p:childTnLst>
                          </p:cTn>
                        </p:par>
                        <p:par>
                          <p:cTn id="33" fill="hold" nodeType="afterGroup">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863241"/>
                                        </p:tgtEl>
                                        <p:attrNameLst>
                                          <p:attrName>style.visibility</p:attrName>
                                        </p:attrNameLst>
                                      </p:cBhvr>
                                      <p:to>
                                        <p:strVal val="visible"/>
                                      </p:to>
                                    </p:set>
                                    <p:animEffect transition="in" filter="wipe(left)">
                                      <p:cBhvr>
                                        <p:cTn id="36" dur="500"/>
                                        <p:tgtEl>
                                          <p:spTgt spid="863241"/>
                                        </p:tgtEl>
                                      </p:cBhvr>
                                    </p:animEffect>
                                  </p:childTnLst>
                                </p:cTn>
                              </p:par>
                            </p:childTnLst>
                          </p:cTn>
                        </p:par>
                        <p:par>
                          <p:cTn id="37" fill="hold" nodeType="afterGroup">
                            <p:stCondLst>
                              <p:cond delay="1500"/>
                            </p:stCondLst>
                            <p:childTnLst>
                              <p:par>
                                <p:cTn id="38" presetID="18" presetClass="entr" presetSubtype="6" fill="hold" grpId="0" nodeType="afterEffect">
                                  <p:stCondLst>
                                    <p:cond delay="0"/>
                                  </p:stCondLst>
                                  <p:childTnLst>
                                    <p:set>
                                      <p:cBhvr>
                                        <p:cTn id="39" dur="1" fill="hold">
                                          <p:stCondLst>
                                            <p:cond delay="0"/>
                                          </p:stCondLst>
                                        </p:cTn>
                                        <p:tgtEl>
                                          <p:spTgt spid="863242">
                                            <p:txEl>
                                              <p:pRg st="0" end="0"/>
                                            </p:txEl>
                                          </p:spTgt>
                                        </p:tgtEl>
                                        <p:attrNameLst>
                                          <p:attrName>style.visibility</p:attrName>
                                        </p:attrNameLst>
                                      </p:cBhvr>
                                      <p:to>
                                        <p:strVal val="visible"/>
                                      </p:to>
                                    </p:set>
                                    <p:animEffect transition="in" filter="strips(downRight)">
                                      <p:cBhvr>
                                        <p:cTn id="40" dur="500"/>
                                        <p:tgtEl>
                                          <p:spTgt spid="863242">
                                            <p:txEl>
                                              <p:pRg st="0" end="0"/>
                                            </p:txEl>
                                          </p:spTgt>
                                        </p:tgtEl>
                                      </p:cBhvr>
                                    </p:animEffect>
                                  </p:childTnLst>
                                </p:cTn>
                              </p:par>
                            </p:childTnLst>
                          </p:cTn>
                        </p:par>
                        <p:par>
                          <p:cTn id="41" fill="hold" nodeType="afterGroup">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863243"/>
                                        </p:tgtEl>
                                        <p:attrNameLst>
                                          <p:attrName>style.visibility</p:attrName>
                                        </p:attrNameLst>
                                      </p:cBhvr>
                                      <p:to>
                                        <p:strVal val="visible"/>
                                      </p:to>
                                    </p:set>
                                    <p:animEffect transition="in" filter="wipe(left)">
                                      <p:cBhvr>
                                        <p:cTn id="44" dur="500"/>
                                        <p:tgtEl>
                                          <p:spTgt spid="863243"/>
                                        </p:tgtEl>
                                      </p:cBhvr>
                                    </p:animEffect>
                                  </p:childTnLst>
                                </p:cTn>
                              </p:par>
                            </p:childTnLst>
                          </p:cTn>
                        </p:par>
                        <p:par>
                          <p:cTn id="45" fill="hold" nodeType="afterGroup">
                            <p:stCondLst>
                              <p:cond delay="2500"/>
                            </p:stCondLst>
                            <p:childTnLst>
                              <p:par>
                                <p:cTn id="46" presetID="18" presetClass="entr" presetSubtype="6" fill="hold" grpId="0" nodeType="afterEffect">
                                  <p:stCondLst>
                                    <p:cond delay="0"/>
                                  </p:stCondLst>
                                  <p:childTnLst>
                                    <p:set>
                                      <p:cBhvr>
                                        <p:cTn id="47" dur="1" fill="hold">
                                          <p:stCondLst>
                                            <p:cond delay="0"/>
                                          </p:stCondLst>
                                        </p:cTn>
                                        <p:tgtEl>
                                          <p:spTgt spid="863244">
                                            <p:txEl>
                                              <p:pRg st="0" end="0"/>
                                            </p:txEl>
                                          </p:spTgt>
                                        </p:tgtEl>
                                        <p:attrNameLst>
                                          <p:attrName>style.visibility</p:attrName>
                                        </p:attrNameLst>
                                      </p:cBhvr>
                                      <p:to>
                                        <p:strVal val="visible"/>
                                      </p:to>
                                    </p:set>
                                    <p:animEffect transition="in" filter="strips(downRight)">
                                      <p:cBhvr>
                                        <p:cTn id="48" dur="500"/>
                                        <p:tgtEl>
                                          <p:spTgt spid="863244">
                                            <p:txEl>
                                              <p:pRg st="0" end="0"/>
                                            </p:txEl>
                                          </p:spTgt>
                                        </p:tgtEl>
                                      </p:cBhvr>
                                    </p:animEffect>
                                  </p:childTnLst>
                                </p:cTn>
                              </p:par>
                            </p:childTnLst>
                          </p:cTn>
                        </p:par>
                        <p:par>
                          <p:cTn id="49" fill="hold" nodeType="afterGroup">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863245"/>
                                        </p:tgtEl>
                                        <p:attrNameLst>
                                          <p:attrName>style.visibility</p:attrName>
                                        </p:attrNameLst>
                                      </p:cBhvr>
                                      <p:to>
                                        <p:strVal val="visible"/>
                                      </p:to>
                                    </p:set>
                                    <p:animEffect transition="in" filter="wipe(left)">
                                      <p:cBhvr>
                                        <p:cTn id="52" dur="500"/>
                                        <p:tgtEl>
                                          <p:spTgt spid="863245"/>
                                        </p:tgtEl>
                                      </p:cBhvr>
                                    </p:animEffect>
                                  </p:childTnLst>
                                </p:cTn>
                              </p:par>
                            </p:childTnLst>
                          </p:cTn>
                        </p:par>
                        <p:par>
                          <p:cTn id="53" fill="hold" nodeType="afterGroup">
                            <p:stCondLst>
                              <p:cond delay="3500"/>
                            </p:stCondLst>
                            <p:childTnLst>
                              <p:par>
                                <p:cTn id="54" presetID="18" presetClass="entr" presetSubtype="6" fill="hold" grpId="0" nodeType="afterEffect">
                                  <p:stCondLst>
                                    <p:cond delay="0"/>
                                  </p:stCondLst>
                                  <p:childTnLst>
                                    <p:set>
                                      <p:cBhvr>
                                        <p:cTn id="55" dur="1" fill="hold">
                                          <p:stCondLst>
                                            <p:cond delay="0"/>
                                          </p:stCondLst>
                                        </p:cTn>
                                        <p:tgtEl>
                                          <p:spTgt spid="863246">
                                            <p:txEl>
                                              <p:pRg st="0" end="0"/>
                                            </p:txEl>
                                          </p:spTgt>
                                        </p:tgtEl>
                                        <p:attrNameLst>
                                          <p:attrName>style.visibility</p:attrName>
                                        </p:attrNameLst>
                                      </p:cBhvr>
                                      <p:to>
                                        <p:strVal val="visible"/>
                                      </p:to>
                                    </p:set>
                                    <p:animEffect transition="in" filter="strips(downRight)">
                                      <p:cBhvr>
                                        <p:cTn id="56" dur="500"/>
                                        <p:tgtEl>
                                          <p:spTgt spid="863246">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6" fill="hold" grpId="0" nodeType="clickEffect">
                                  <p:stCondLst>
                                    <p:cond delay="0"/>
                                  </p:stCondLst>
                                  <p:childTnLst>
                                    <p:set>
                                      <p:cBhvr>
                                        <p:cTn id="60" dur="1" fill="hold">
                                          <p:stCondLst>
                                            <p:cond delay="0"/>
                                          </p:stCondLst>
                                        </p:cTn>
                                        <p:tgtEl>
                                          <p:spTgt spid="863248">
                                            <p:txEl>
                                              <p:pRg st="0" end="0"/>
                                            </p:txEl>
                                          </p:spTgt>
                                        </p:tgtEl>
                                        <p:attrNameLst>
                                          <p:attrName>style.visibility</p:attrName>
                                        </p:attrNameLst>
                                      </p:cBhvr>
                                      <p:to>
                                        <p:strVal val="visible"/>
                                      </p:to>
                                    </p:set>
                                    <p:animEffect transition="in" filter="strips(downRight)">
                                      <p:cBhvr>
                                        <p:cTn id="61" dur="500"/>
                                        <p:tgtEl>
                                          <p:spTgt spid="863248">
                                            <p:txEl>
                                              <p:pRg st="0" end="0"/>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32" fill="hold" grpId="0" nodeType="clickEffect">
                                  <p:stCondLst>
                                    <p:cond delay="0"/>
                                  </p:stCondLst>
                                  <p:childTnLst>
                                    <p:set>
                                      <p:cBhvr>
                                        <p:cTn id="65" dur="1" fill="hold">
                                          <p:stCondLst>
                                            <p:cond delay="0"/>
                                          </p:stCondLst>
                                        </p:cTn>
                                        <p:tgtEl>
                                          <p:spTgt spid="863268"/>
                                        </p:tgtEl>
                                        <p:attrNameLst>
                                          <p:attrName>style.visibility</p:attrName>
                                        </p:attrNameLst>
                                      </p:cBhvr>
                                      <p:to>
                                        <p:strVal val="visible"/>
                                      </p:to>
                                    </p:set>
                                    <p:animEffect transition="in" filter="box(out)">
                                      <p:cBhvr>
                                        <p:cTn id="66" dur="500"/>
                                        <p:tgtEl>
                                          <p:spTgt spid="863268"/>
                                        </p:tgtEl>
                                      </p:cBhvr>
                                    </p:animEffect>
                                  </p:childTnLst>
                                </p:cTn>
                              </p:par>
                            </p:childTnLst>
                          </p:cTn>
                        </p:par>
                        <p:par>
                          <p:cTn id="67" fill="hold" nodeType="afterGroup">
                            <p:stCondLst>
                              <p:cond delay="500"/>
                            </p:stCondLst>
                            <p:childTnLst>
                              <p:par>
                                <p:cTn id="68" presetID="4" presetClass="entr" presetSubtype="32" fill="hold" grpId="0" nodeType="afterEffect">
                                  <p:stCondLst>
                                    <p:cond delay="0"/>
                                  </p:stCondLst>
                                  <p:childTnLst>
                                    <p:set>
                                      <p:cBhvr>
                                        <p:cTn id="69" dur="1" fill="hold">
                                          <p:stCondLst>
                                            <p:cond delay="0"/>
                                          </p:stCondLst>
                                        </p:cTn>
                                        <p:tgtEl>
                                          <p:spTgt spid="863269"/>
                                        </p:tgtEl>
                                        <p:attrNameLst>
                                          <p:attrName>style.visibility</p:attrName>
                                        </p:attrNameLst>
                                      </p:cBhvr>
                                      <p:to>
                                        <p:strVal val="visible"/>
                                      </p:to>
                                    </p:set>
                                    <p:animEffect transition="in" filter="box(out)">
                                      <p:cBhvr>
                                        <p:cTn id="70" dur="500"/>
                                        <p:tgtEl>
                                          <p:spTgt spid="863269"/>
                                        </p:tgtEl>
                                      </p:cBhvr>
                                    </p:animEffect>
                                  </p:childTnLst>
                                </p:cTn>
                              </p:par>
                            </p:childTnLst>
                          </p:cTn>
                        </p:par>
                        <p:par>
                          <p:cTn id="71" fill="hold" nodeType="afterGroup">
                            <p:stCondLst>
                              <p:cond delay="1000"/>
                            </p:stCondLst>
                            <p:childTnLst>
                              <p:par>
                                <p:cTn id="72" presetID="4" presetClass="entr" presetSubtype="32" fill="hold" grpId="0" nodeType="afterEffect">
                                  <p:stCondLst>
                                    <p:cond delay="0"/>
                                  </p:stCondLst>
                                  <p:childTnLst>
                                    <p:set>
                                      <p:cBhvr>
                                        <p:cTn id="73" dur="1" fill="hold">
                                          <p:stCondLst>
                                            <p:cond delay="0"/>
                                          </p:stCondLst>
                                        </p:cTn>
                                        <p:tgtEl>
                                          <p:spTgt spid="863270"/>
                                        </p:tgtEl>
                                        <p:attrNameLst>
                                          <p:attrName>style.visibility</p:attrName>
                                        </p:attrNameLst>
                                      </p:cBhvr>
                                      <p:to>
                                        <p:strVal val="visible"/>
                                      </p:to>
                                    </p:set>
                                    <p:animEffect transition="in" filter="box(out)">
                                      <p:cBhvr>
                                        <p:cTn id="74" dur="500"/>
                                        <p:tgtEl>
                                          <p:spTgt spid="863270"/>
                                        </p:tgtEl>
                                      </p:cBhvr>
                                    </p:animEffect>
                                  </p:childTnLst>
                                </p:cTn>
                              </p:par>
                            </p:childTnLst>
                          </p:cTn>
                        </p:par>
                        <p:par>
                          <p:cTn id="75" fill="hold" nodeType="afterGroup">
                            <p:stCondLst>
                              <p:cond delay="1500"/>
                            </p:stCondLst>
                            <p:childTnLst>
                              <p:par>
                                <p:cTn id="76" presetID="18" presetClass="entr" presetSubtype="6" fill="hold" grpId="0" nodeType="afterEffect">
                                  <p:stCondLst>
                                    <p:cond delay="0"/>
                                  </p:stCondLst>
                                  <p:childTnLst>
                                    <p:set>
                                      <p:cBhvr>
                                        <p:cTn id="77" dur="1" fill="hold">
                                          <p:stCondLst>
                                            <p:cond delay="0"/>
                                          </p:stCondLst>
                                        </p:cTn>
                                        <p:tgtEl>
                                          <p:spTgt spid="863249">
                                            <p:txEl>
                                              <p:pRg st="0" end="0"/>
                                            </p:txEl>
                                          </p:spTgt>
                                        </p:tgtEl>
                                        <p:attrNameLst>
                                          <p:attrName>style.visibility</p:attrName>
                                        </p:attrNameLst>
                                      </p:cBhvr>
                                      <p:to>
                                        <p:strVal val="visible"/>
                                      </p:to>
                                    </p:set>
                                    <p:animEffect transition="in" filter="strips(downRight)">
                                      <p:cBhvr>
                                        <p:cTn id="78" dur="500"/>
                                        <p:tgtEl>
                                          <p:spTgt spid="863249">
                                            <p:txEl>
                                              <p:pRg st="0" end="0"/>
                                            </p:txEl>
                                          </p:spTgt>
                                        </p:tgtEl>
                                      </p:cBhvr>
                                    </p:animEffect>
                                  </p:childTnLst>
                                </p:cTn>
                              </p:par>
                            </p:childTnLst>
                          </p:cTn>
                        </p:par>
                        <p:par>
                          <p:cTn id="79" fill="hold" nodeType="afterGroup">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863250"/>
                                        </p:tgtEl>
                                        <p:attrNameLst>
                                          <p:attrName>style.visibility</p:attrName>
                                        </p:attrNameLst>
                                      </p:cBhvr>
                                      <p:to>
                                        <p:strVal val="visible"/>
                                      </p:to>
                                    </p:set>
                                    <p:animEffect transition="in" filter="wipe(left)">
                                      <p:cBhvr>
                                        <p:cTn id="82" dur="500"/>
                                        <p:tgtEl>
                                          <p:spTgt spid="863250"/>
                                        </p:tgtEl>
                                      </p:cBhvr>
                                    </p:animEffect>
                                  </p:childTnLst>
                                </p:cTn>
                              </p:par>
                            </p:childTnLst>
                          </p:cTn>
                        </p:par>
                        <p:par>
                          <p:cTn id="83" fill="hold" nodeType="afterGroup">
                            <p:stCondLst>
                              <p:cond delay="2500"/>
                            </p:stCondLst>
                            <p:childTnLst>
                              <p:par>
                                <p:cTn id="84" presetID="18" presetClass="entr" presetSubtype="6" fill="hold" grpId="0" nodeType="afterEffect">
                                  <p:stCondLst>
                                    <p:cond delay="0"/>
                                  </p:stCondLst>
                                  <p:childTnLst>
                                    <p:set>
                                      <p:cBhvr>
                                        <p:cTn id="85" dur="1" fill="hold">
                                          <p:stCondLst>
                                            <p:cond delay="0"/>
                                          </p:stCondLst>
                                        </p:cTn>
                                        <p:tgtEl>
                                          <p:spTgt spid="863251">
                                            <p:txEl>
                                              <p:pRg st="0" end="0"/>
                                            </p:txEl>
                                          </p:spTgt>
                                        </p:tgtEl>
                                        <p:attrNameLst>
                                          <p:attrName>style.visibility</p:attrName>
                                        </p:attrNameLst>
                                      </p:cBhvr>
                                      <p:to>
                                        <p:strVal val="visible"/>
                                      </p:to>
                                    </p:set>
                                    <p:animEffect transition="in" filter="strips(downRight)">
                                      <p:cBhvr>
                                        <p:cTn id="86" dur="500"/>
                                        <p:tgtEl>
                                          <p:spTgt spid="863251">
                                            <p:txEl>
                                              <p:pRg st="0" end="0"/>
                                            </p:txEl>
                                          </p:spTgt>
                                        </p:tgtEl>
                                      </p:cBhvr>
                                    </p:animEffect>
                                  </p:childTnLst>
                                </p:cTn>
                              </p:par>
                            </p:childTnLst>
                          </p:cTn>
                        </p:par>
                        <p:par>
                          <p:cTn id="87" fill="hold" nodeType="afterGroup">
                            <p:stCondLst>
                              <p:cond delay="3000"/>
                            </p:stCondLst>
                            <p:childTnLst>
                              <p:par>
                                <p:cTn id="88" presetID="18" presetClass="entr" presetSubtype="6" fill="hold" grpId="0" nodeType="afterEffect">
                                  <p:stCondLst>
                                    <p:cond delay="0"/>
                                  </p:stCondLst>
                                  <p:childTnLst>
                                    <p:set>
                                      <p:cBhvr>
                                        <p:cTn id="89" dur="1" fill="hold">
                                          <p:stCondLst>
                                            <p:cond delay="0"/>
                                          </p:stCondLst>
                                        </p:cTn>
                                        <p:tgtEl>
                                          <p:spTgt spid="863252">
                                            <p:txEl>
                                              <p:pRg st="0" end="0"/>
                                            </p:txEl>
                                          </p:spTgt>
                                        </p:tgtEl>
                                        <p:attrNameLst>
                                          <p:attrName>style.visibility</p:attrName>
                                        </p:attrNameLst>
                                      </p:cBhvr>
                                      <p:to>
                                        <p:strVal val="visible"/>
                                      </p:to>
                                    </p:set>
                                    <p:animEffect transition="in" filter="strips(downRight)">
                                      <p:cBhvr>
                                        <p:cTn id="90" dur="500"/>
                                        <p:tgtEl>
                                          <p:spTgt spid="863252">
                                            <p:txEl>
                                              <p:pRg st="0" end="0"/>
                                            </p:txEl>
                                          </p:spTgt>
                                        </p:tgtEl>
                                      </p:cBhvr>
                                    </p:animEffect>
                                  </p:childTnLst>
                                </p:cTn>
                              </p:par>
                            </p:childTnLst>
                          </p:cTn>
                        </p:par>
                        <p:par>
                          <p:cTn id="91" fill="hold" nodeType="afterGroup">
                            <p:stCondLst>
                              <p:cond delay="3500"/>
                            </p:stCondLst>
                            <p:childTnLst>
                              <p:par>
                                <p:cTn id="92" presetID="18" presetClass="entr" presetSubtype="6" fill="hold" grpId="0" nodeType="afterEffect">
                                  <p:stCondLst>
                                    <p:cond delay="0"/>
                                  </p:stCondLst>
                                  <p:childTnLst>
                                    <p:set>
                                      <p:cBhvr>
                                        <p:cTn id="93" dur="1" fill="hold">
                                          <p:stCondLst>
                                            <p:cond delay="0"/>
                                          </p:stCondLst>
                                        </p:cTn>
                                        <p:tgtEl>
                                          <p:spTgt spid="863253">
                                            <p:txEl>
                                              <p:pRg st="0" end="0"/>
                                            </p:txEl>
                                          </p:spTgt>
                                        </p:tgtEl>
                                        <p:attrNameLst>
                                          <p:attrName>style.visibility</p:attrName>
                                        </p:attrNameLst>
                                      </p:cBhvr>
                                      <p:to>
                                        <p:strVal val="visible"/>
                                      </p:to>
                                    </p:set>
                                    <p:animEffect transition="in" filter="strips(downRight)">
                                      <p:cBhvr>
                                        <p:cTn id="94" dur="500"/>
                                        <p:tgtEl>
                                          <p:spTgt spid="863253">
                                            <p:txEl>
                                              <p:pRg st="0" end="0"/>
                                            </p:txEl>
                                          </p:spTgt>
                                        </p:tgtEl>
                                      </p:cBhvr>
                                    </p:animEffect>
                                  </p:childTnLst>
                                </p:cTn>
                              </p:par>
                            </p:childTnLst>
                          </p:cTn>
                        </p:par>
                        <p:par>
                          <p:cTn id="95" fill="hold" nodeType="afterGroup">
                            <p:stCondLst>
                              <p:cond delay="4000"/>
                            </p:stCondLst>
                            <p:childTnLst>
                              <p:par>
                                <p:cTn id="96" presetID="22" presetClass="entr" presetSubtype="8" fill="hold" grpId="0" nodeType="afterEffect">
                                  <p:stCondLst>
                                    <p:cond delay="0"/>
                                  </p:stCondLst>
                                  <p:childTnLst>
                                    <p:set>
                                      <p:cBhvr>
                                        <p:cTn id="97" dur="1" fill="hold">
                                          <p:stCondLst>
                                            <p:cond delay="0"/>
                                          </p:stCondLst>
                                        </p:cTn>
                                        <p:tgtEl>
                                          <p:spTgt spid="863254"/>
                                        </p:tgtEl>
                                        <p:attrNameLst>
                                          <p:attrName>style.visibility</p:attrName>
                                        </p:attrNameLst>
                                      </p:cBhvr>
                                      <p:to>
                                        <p:strVal val="visible"/>
                                      </p:to>
                                    </p:set>
                                    <p:animEffect transition="in" filter="wipe(left)">
                                      <p:cBhvr>
                                        <p:cTn id="98" dur="500"/>
                                        <p:tgtEl>
                                          <p:spTgt spid="863254"/>
                                        </p:tgtEl>
                                      </p:cBhvr>
                                    </p:animEffect>
                                  </p:childTnLst>
                                </p:cTn>
                              </p:par>
                            </p:childTnLst>
                          </p:cTn>
                        </p:par>
                        <p:par>
                          <p:cTn id="99" fill="hold" nodeType="afterGroup">
                            <p:stCondLst>
                              <p:cond delay="4500"/>
                            </p:stCondLst>
                            <p:childTnLst>
                              <p:par>
                                <p:cTn id="100" presetID="18" presetClass="entr" presetSubtype="6" fill="hold" grpId="0" nodeType="afterEffect">
                                  <p:stCondLst>
                                    <p:cond delay="0"/>
                                  </p:stCondLst>
                                  <p:childTnLst>
                                    <p:set>
                                      <p:cBhvr>
                                        <p:cTn id="101" dur="1" fill="hold">
                                          <p:stCondLst>
                                            <p:cond delay="0"/>
                                          </p:stCondLst>
                                        </p:cTn>
                                        <p:tgtEl>
                                          <p:spTgt spid="863255">
                                            <p:txEl>
                                              <p:pRg st="0" end="0"/>
                                            </p:txEl>
                                          </p:spTgt>
                                        </p:tgtEl>
                                        <p:attrNameLst>
                                          <p:attrName>style.visibility</p:attrName>
                                        </p:attrNameLst>
                                      </p:cBhvr>
                                      <p:to>
                                        <p:strVal val="visible"/>
                                      </p:to>
                                    </p:set>
                                    <p:animEffect transition="in" filter="strips(downRight)">
                                      <p:cBhvr>
                                        <p:cTn id="102" dur="500"/>
                                        <p:tgtEl>
                                          <p:spTgt spid="863255">
                                            <p:txEl>
                                              <p:pRg st="0" end="0"/>
                                            </p:txEl>
                                          </p:spTgt>
                                        </p:tgtEl>
                                      </p:cBhvr>
                                    </p:animEffect>
                                  </p:childTnLst>
                                </p:cTn>
                              </p:par>
                            </p:childTnLst>
                          </p:cTn>
                        </p:par>
                        <p:par>
                          <p:cTn id="103" fill="hold" nodeType="afterGroup">
                            <p:stCondLst>
                              <p:cond delay="5000"/>
                            </p:stCondLst>
                            <p:childTnLst>
                              <p:par>
                                <p:cTn id="104" presetID="22" presetClass="entr" presetSubtype="8" fill="hold" grpId="0" nodeType="afterEffect">
                                  <p:stCondLst>
                                    <p:cond delay="0"/>
                                  </p:stCondLst>
                                  <p:childTnLst>
                                    <p:set>
                                      <p:cBhvr>
                                        <p:cTn id="105" dur="1" fill="hold">
                                          <p:stCondLst>
                                            <p:cond delay="0"/>
                                          </p:stCondLst>
                                        </p:cTn>
                                        <p:tgtEl>
                                          <p:spTgt spid="863256"/>
                                        </p:tgtEl>
                                        <p:attrNameLst>
                                          <p:attrName>style.visibility</p:attrName>
                                        </p:attrNameLst>
                                      </p:cBhvr>
                                      <p:to>
                                        <p:strVal val="visible"/>
                                      </p:to>
                                    </p:set>
                                    <p:animEffect transition="in" filter="wipe(left)">
                                      <p:cBhvr>
                                        <p:cTn id="106" dur="500"/>
                                        <p:tgtEl>
                                          <p:spTgt spid="863256"/>
                                        </p:tgtEl>
                                      </p:cBhvr>
                                    </p:animEffect>
                                  </p:childTnLst>
                                </p:cTn>
                              </p:par>
                            </p:childTnLst>
                          </p:cTn>
                        </p:par>
                        <p:par>
                          <p:cTn id="107" fill="hold" nodeType="afterGroup">
                            <p:stCondLst>
                              <p:cond delay="5500"/>
                            </p:stCondLst>
                            <p:childTnLst>
                              <p:par>
                                <p:cTn id="108" presetID="18" presetClass="entr" presetSubtype="6" fill="hold" grpId="0" nodeType="afterEffect">
                                  <p:stCondLst>
                                    <p:cond delay="0"/>
                                  </p:stCondLst>
                                  <p:childTnLst>
                                    <p:set>
                                      <p:cBhvr>
                                        <p:cTn id="109" dur="1" fill="hold">
                                          <p:stCondLst>
                                            <p:cond delay="0"/>
                                          </p:stCondLst>
                                        </p:cTn>
                                        <p:tgtEl>
                                          <p:spTgt spid="863257">
                                            <p:txEl>
                                              <p:pRg st="0" end="0"/>
                                            </p:txEl>
                                          </p:spTgt>
                                        </p:tgtEl>
                                        <p:attrNameLst>
                                          <p:attrName>style.visibility</p:attrName>
                                        </p:attrNameLst>
                                      </p:cBhvr>
                                      <p:to>
                                        <p:strVal val="visible"/>
                                      </p:to>
                                    </p:set>
                                    <p:animEffect transition="in" filter="strips(downRight)">
                                      <p:cBhvr>
                                        <p:cTn id="110" dur="500"/>
                                        <p:tgtEl>
                                          <p:spTgt spid="863257">
                                            <p:txEl>
                                              <p:pRg st="0" end="0"/>
                                            </p:txEl>
                                          </p:spTgt>
                                        </p:tgtEl>
                                      </p:cBhvr>
                                    </p:animEffect>
                                  </p:childTnLst>
                                </p:cTn>
                              </p:par>
                            </p:childTnLst>
                          </p:cTn>
                        </p:par>
                        <p:par>
                          <p:cTn id="111" fill="hold" nodeType="afterGroup">
                            <p:stCondLst>
                              <p:cond delay="6000"/>
                            </p:stCondLst>
                            <p:childTnLst>
                              <p:par>
                                <p:cTn id="112" presetID="22" presetClass="entr" presetSubtype="8" fill="hold" grpId="0" nodeType="afterEffect">
                                  <p:stCondLst>
                                    <p:cond delay="0"/>
                                  </p:stCondLst>
                                  <p:childTnLst>
                                    <p:set>
                                      <p:cBhvr>
                                        <p:cTn id="113" dur="1" fill="hold">
                                          <p:stCondLst>
                                            <p:cond delay="0"/>
                                          </p:stCondLst>
                                        </p:cTn>
                                        <p:tgtEl>
                                          <p:spTgt spid="863258"/>
                                        </p:tgtEl>
                                        <p:attrNameLst>
                                          <p:attrName>style.visibility</p:attrName>
                                        </p:attrNameLst>
                                      </p:cBhvr>
                                      <p:to>
                                        <p:strVal val="visible"/>
                                      </p:to>
                                    </p:set>
                                    <p:animEffect transition="in" filter="wipe(left)">
                                      <p:cBhvr>
                                        <p:cTn id="114" dur="500"/>
                                        <p:tgtEl>
                                          <p:spTgt spid="863258"/>
                                        </p:tgtEl>
                                      </p:cBhvr>
                                    </p:animEffect>
                                  </p:childTnLst>
                                </p:cTn>
                              </p:par>
                            </p:childTnLst>
                          </p:cTn>
                        </p:par>
                        <p:par>
                          <p:cTn id="115" fill="hold" nodeType="afterGroup">
                            <p:stCondLst>
                              <p:cond delay="6500"/>
                            </p:stCondLst>
                            <p:childTnLst>
                              <p:par>
                                <p:cTn id="116" presetID="18" presetClass="entr" presetSubtype="6" fill="hold" grpId="0" nodeType="afterEffect">
                                  <p:stCondLst>
                                    <p:cond delay="0"/>
                                  </p:stCondLst>
                                  <p:childTnLst>
                                    <p:set>
                                      <p:cBhvr>
                                        <p:cTn id="117" dur="1" fill="hold">
                                          <p:stCondLst>
                                            <p:cond delay="0"/>
                                          </p:stCondLst>
                                        </p:cTn>
                                        <p:tgtEl>
                                          <p:spTgt spid="863259">
                                            <p:txEl>
                                              <p:pRg st="0" end="0"/>
                                            </p:txEl>
                                          </p:spTgt>
                                        </p:tgtEl>
                                        <p:attrNameLst>
                                          <p:attrName>style.visibility</p:attrName>
                                        </p:attrNameLst>
                                      </p:cBhvr>
                                      <p:to>
                                        <p:strVal val="visible"/>
                                      </p:to>
                                    </p:set>
                                    <p:animEffect transition="in" filter="strips(downRight)">
                                      <p:cBhvr>
                                        <p:cTn id="118" dur="500"/>
                                        <p:tgtEl>
                                          <p:spTgt spid="863259">
                                            <p:txEl>
                                              <p:pRg st="0" end="0"/>
                                            </p:txEl>
                                          </p:spTgt>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grpId="0" nodeType="clickEffect">
                                  <p:stCondLst>
                                    <p:cond delay="0"/>
                                  </p:stCondLst>
                                  <p:childTnLst>
                                    <p:set>
                                      <p:cBhvr>
                                        <p:cTn id="122" dur="1" fill="hold">
                                          <p:stCondLst>
                                            <p:cond delay="0"/>
                                          </p:stCondLst>
                                        </p:cTn>
                                        <p:tgtEl>
                                          <p:spTgt spid="863260"/>
                                        </p:tgtEl>
                                        <p:attrNameLst>
                                          <p:attrName>style.visibility</p:attrName>
                                        </p:attrNameLst>
                                      </p:cBhvr>
                                      <p:to>
                                        <p:strVal val="visible"/>
                                      </p:to>
                                    </p:set>
                                    <p:animEffect transition="in" filter="wipe(left)">
                                      <p:cBhvr>
                                        <p:cTn id="123" dur="500"/>
                                        <p:tgtEl>
                                          <p:spTgt spid="863260"/>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8" presetClass="entr" presetSubtype="6" fill="hold" grpId="0" nodeType="clickEffect">
                                  <p:stCondLst>
                                    <p:cond delay="0"/>
                                  </p:stCondLst>
                                  <p:childTnLst>
                                    <p:set>
                                      <p:cBhvr>
                                        <p:cTn id="127" dur="1" fill="hold">
                                          <p:stCondLst>
                                            <p:cond delay="0"/>
                                          </p:stCondLst>
                                        </p:cTn>
                                        <p:tgtEl>
                                          <p:spTgt spid="863261">
                                            <p:txEl>
                                              <p:pRg st="0" end="0"/>
                                            </p:txEl>
                                          </p:spTgt>
                                        </p:tgtEl>
                                        <p:attrNameLst>
                                          <p:attrName>style.visibility</p:attrName>
                                        </p:attrNameLst>
                                      </p:cBhvr>
                                      <p:to>
                                        <p:strVal val="visible"/>
                                      </p:to>
                                    </p:set>
                                    <p:animEffect transition="in" filter="strips(downRight)">
                                      <p:cBhvr>
                                        <p:cTn id="128" dur="500"/>
                                        <p:tgtEl>
                                          <p:spTgt spid="863261">
                                            <p:txEl>
                                              <p:pRg st="0" end="0"/>
                                            </p:txEl>
                                          </p:spTgt>
                                        </p:tgtEl>
                                      </p:cBhvr>
                                    </p:animEffect>
                                  </p:childTnLst>
                                </p:cTn>
                              </p:par>
                            </p:childTnLst>
                          </p:cTn>
                        </p:par>
                        <p:par>
                          <p:cTn id="129" fill="hold" nodeType="afterGroup">
                            <p:stCondLst>
                              <p:cond delay="500"/>
                            </p:stCondLst>
                            <p:childTnLst>
                              <p:par>
                                <p:cTn id="130" presetID="18" presetClass="entr" presetSubtype="6" fill="hold" grpId="0" nodeType="afterEffect">
                                  <p:stCondLst>
                                    <p:cond delay="0"/>
                                  </p:stCondLst>
                                  <p:childTnLst>
                                    <p:set>
                                      <p:cBhvr>
                                        <p:cTn id="131" dur="1" fill="hold">
                                          <p:stCondLst>
                                            <p:cond delay="0"/>
                                          </p:stCondLst>
                                        </p:cTn>
                                        <p:tgtEl>
                                          <p:spTgt spid="863262">
                                            <p:txEl>
                                              <p:pRg st="0" end="0"/>
                                            </p:txEl>
                                          </p:spTgt>
                                        </p:tgtEl>
                                        <p:attrNameLst>
                                          <p:attrName>style.visibility</p:attrName>
                                        </p:attrNameLst>
                                      </p:cBhvr>
                                      <p:to>
                                        <p:strVal val="visible"/>
                                      </p:to>
                                    </p:set>
                                    <p:animEffect transition="in" filter="strips(downRight)">
                                      <p:cBhvr>
                                        <p:cTn id="132" dur="500"/>
                                        <p:tgtEl>
                                          <p:spTgt spid="863262">
                                            <p:txEl>
                                              <p:pRg st="0" end="0"/>
                                            </p:txEl>
                                          </p:spTgt>
                                        </p:tgtEl>
                                      </p:cBhvr>
                                    </p:animEffect>
                                  </p:childTnLst>
                                </p:cTn>
                              </p:par>
                            </p:childTnLst>
                          </p:cTn>
                        </p:par>
                        <p:par>
                          <p:cTn id="133" fill="hold" nodeType="afterGroup">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863263"/>
                                        </p:tgtEl>
                                        <p:attrNameLst>
                                          <p:attrName>style.visibility</p:attrName>
                                        </p:attrNameLst>
                                      </p:cBhvr>
                                      <p:to>
                                        <p:strVal val="visible"/>
                                      </p:to>
                                    </p:set>
                                    <p:animEffect transition="in" filter="wipe(left)">
                                      <p:cBhvr>
                                        <p:cTn id="136" dur="500"/>
                                        <p:tgtEl>
                                          <p:spTgt spid="863263"/>
                                        </p:tgtEl>
                                      </p:cBhvr>
                                    </p:animEffect>
                                  </p:childTnLst>
                                </p:cTn>
                              </p:par>
                            </p:childTnLst>
                          </p:cTn>
                        </p:par>
                        <p:par>
                          <p:cTn id="137" fill="hold" nodeType="afterGroup">
                            <p:stCondLst>
                              <p:cond delay="1500"/>
                            </p:stCondLst>
                            <p:childTnLst>
                              <p:par>
                                <p:cTn id="138" presetID="18" presetClass="entr" presetSubtype="6" fill="hold" grpId="0" nodeType="afterEffect">
                                  <p:stCondLst>
                                    <p:cond delay="0"/>
                                  </p:stCondLst>
                                  <p:childTnLst>
                                    <p:set>
                                      <p:cBhvr>
                                        <p:cTn id="139" dur="1" fill="hold">
                                          <p:stCondLst>
                                            <p:cond delay="0"/>
                                          </p:stCondLst>
                                        </p:cTn>
                                        <p:tgtEl>
                                          <p:spTgt spid="863264">
                                            <p:txEl>
                                              <p:pRg st="0" end="0"/>
                                            </p:txEl>
                                          </p:spTgt>
                                        </p:tgtEl>
                                        <p:attrNameLst>
                                          <p:attrName>style.visibility</p:attrName>
                                        </p:attrNameLst>
                                      </p:cBhvr>
                                      <p:to>
                                        <p:strVal val="visible"/>
                                      </p:to>
                                    </p:set>
                                    <p:animEffect transition="in" filter="strips(downRight)">
                                      <p:cBhvr>
                                        <p:cTn id="140" dur="500"/>
                                        <p:tgtEl>
                                          <p:spTgt spid="863264">
                                            <p:txEl>
                                              <p:pRg st="0" end="0"/>
                                            </p:txEl>
                                          </p:spTgt>
                                        </p:tgtEl>
                                      </p:cBhvr>
                                    </p:animEffect>
                                  </p:childTnLst>
                                </p:cTn>
                              </p:par>
                            </p:childTnLst>
                          </p:cTn>
                        </p:par>
                        <p:par>
                          <p:cTn id="141" fill="hold" nodeType="afterGroup">
                            <p:stCondLst>
                              <p:cond delay="2000"/>
                            </p:stCondLst>
                            <p:childTnLst>
                              <p:par>
                                <p:cTn id="142" presetID="18" presetClass="entr" presetSubtype="6" fill="hold" grpId="0" nodeType="afterEffect">
                                  <p:stCondLst>
                                    <p:cond delay="0"/>
                                  </p:stCondLst>
                                  <p:childTnLst>
                                    <p:set>
                                      <p:cBhvr>
                                        <p:cTn id="143" dur="1" fill="hold">
                                          <p:stCondLst>
                                            <p:cond delay="0"/>
                                          </p:stCondLst>
                                        </p:cTn>
                                        <p:tgtEl>
                                          <p:spTgt spid="863265">
                                            <p:txEl>
                                              <p:pRg st="0" end="0"/>
                                            </p:txEl>
                                          </p:spTgt>
                                        </p:tgtEl>
                                        <p:attrNameLst>
                                          <p:attrName>style.visibility</p:attrName>
                                        </p:attrNameLst>
                                      </p:cBhvr>
                                      <p:to>
                                        <p:strVal val="visible"/>
                                      </p:to>
                                    </p:set>
                                    <p:animEffect transition="in" filter="strips(downRight)">
                                      <p:cBhvr>
                                        <p:cTn id="144" dur="500"/>
                                        <p:tgtEl>
                                          <p:spTgt spid="863265">
                                            <p:txEl>
                                              <p:pRg st="0" end="0"/>
                                            </p:txEl>
                                          </p:spTgt>
                                        </p:tgtEl>
                                      </p:cBhvr>
                                    </p:animEffect>
                                  </p:childTnLst>
                                </p:cTn>
                              </p:par>
                            </p:childTnLst>
                          </p:cTn>
                        </p:par>
                        <p:par>
                          <p:cTn id="145" fill="hold" nodeType="afterGroup">
                            <p:stCondLst>
                              <p:cond delay="2500"/>
                            </p:stCondLst>
                            <p:childTnLst>
                              <p:par>
                                <p:cTn id="146" presetID="4" presetClass="entr" presetSubtype="32" fill="hold" grpId="0" nodeType="afterEffect">
                                  <p:stCondLst>
                                    <p:cond delay="0"/>
                                  </p:stCondLst>
                                  <p:childTnLst>
                                    <p:set>
                                      <p:cBhvr>
                                        <p:cTn id="147" dur="1" fill="hold">
                                          <p:stCondLst>
                                            <p:cond delay="0"/>
                                          </p:stCondLst>
                                        </p:cTn>
                                        <p:tgtEl>
                                          <p:spTgt spid="863267"/>
                                        </p:tgtEl>
                                        <p:attrNameLst>
                                          <p:attrName>style.visibility</p:attrName>
                                        </p:attrNameLst>
                                      </p:cBhvr>
                                      <p:to>
                                        <p:strVal val="visible"/>
                                      </p:to>
                                    </p:set>
                                    <p:animEffect transition="in" filter="box(out)">
                                      <p:cBhvr>
                                        <p:cTn id="148" dur="500"/>
                                        <p:tgtEl>
                                          <p:spTgt spid="863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3236" grpId="0" build="p" autoUpdateAnimBg="0" advAuto="0"/>
      <p:bldP spid="863237" grpId="0" animBg="1"/>
      <p:bldP spid="863238" grpId="0" build="p" autoUpdateAnimBg="0" advAuto="0"/>
      <p:bldP spid="863239" grpId="0" build="p" autoUpdateAnimBg="0"/>
      <p:bldP spid="863240" grpId="0" build="p" autoUpdateAnimBg="0" advAuto="0"/>
      <p:bldP spid="863241" grpId="0" animBg="1"/>
      <p:bldP spid="863242" grpId="0" build="p" autoUpdateAnimBg="0" advAuto="0"/>
      <p:bldP spid="863243" grpId="0" animBg="1"/>
      <p:bldP spid="863244" grpId="0" build="p" autoUpdateAnimBg="0" advAuto="0"/>
      <p:bldP spid="863245" grpId="0" animBg="1"/>
      <p:bldP spid="863246" grpId="0" build="p" autoUpdateAnimBg="0" advAuto="0"/>
      <p:bldP spid="863247" grpId="0" build="p" autoUpdateAnimBg="0"/>
      <p:bldP spid="863248" grpId="0" build="p" autoUpdateAnimBg="0"/>
      <p:bldP spid="863249" grpId="0" build="p" autoUpdateAnimBg="0" advAuto="0"/>
      <p:bldP spid="863250" grpId="0" animBg="1"/>
      <p:bldP spid="863251" grpId="0" build="p" autoUpdateAnimBg="0" advAuto="0"/>
      <p:bldP spid="863252" grpId="0" build="p" autoUpdateAnimBg="0" advAuto="0"/>
      <p:bldP spid="863253" grpId="0" build="p" autoUpdateAnimBg="0" advAuto="0"/>
      <p:bldP spid="863254" grpId="0" animBg="1"/>
      <p:bldP spid="863255" grpId="0" build="p" autoUpdateAnimBg="0" advAuto="0"/>
      <p:bldP spid="863256" grpId="0" animBg="1"/>
      <p:bldP spid="863257" grpId="0" build="p" autoUpdateAnimBg="0" advAuto="0"/>
      <p:bldP spid="863258" grpId="0" animBg="1"/>
      <p:bldP spid="863259" grpId="0" build="p" autoUpdateAnimBg="0" advAuto="0"/>
      <p:bldP spid="863260" grpId="0" autoUpdateAnimBg="0"/>
      <p:bldP spid="863261" grpId="0" build="p" autoUpdateAnimBg="0"/>
      <p:bldP spid="863262" grpId="0" build="p" autoUpdateAnimBg="0" advAuto="0"/>
      <p:bldP spid="863263" grpId="0" animBg="1"/>
      <p:bldP spid="863264" grpId="0" build="p" autoUpdateAnimBg="0" advAuto="0"/>
      <p:bldP spid="863265" grpId="0" build="p" autoUpdateAnimBg="0" advAuto="0"/>
      <p:bldP spid="863266" grpId="0" build="p" autoUpdateAnimBg="0" advAuto="0"/>
      <p:bldP spid="863267" grpId="0" animBg="1"/>
      <p:bldP spid="863268" grpId="0" animBg="1"/>
      <p:bldP spid="863269" grpId="0" animBg="1"/>
      <p:bldP spid="86327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spaço Reservado para Número de Slide 5"/>
          <p:cNvSpPr>
            <a:spLocks noGrp="1"/>
          </p:cNvSpPr>
          <p:nvPr>
            <p:ph type="sldNum" sz="quarter" idx="12"/>
          </p:nvPr>
        </p:nvSpPr>
        <p:spPr/>
        <p:txBody>
          <a:bodyPr/>
          <a:lstStyle/>
          <a:p>
            <a:pPr>
              <a:defRPr/>
            </a:pPr>
            <a:fld id="{D8CD5FC3-E0F3-4485-A275-842D23BFB792}" type="slidenum">
              <a:rPr lang="pt-PT"/>
              <a:pPr>
                <a:defRPr/>
              </a:pPr>
              <a:t>28</a:t>
            </a:fld>
            <a:endParaRPr lang="pt-PT"/>
          </a:p>
        </p:txBody>
      </p:sp>
      <p:sp>
        <p:nvSpPr>
          <p:cNvPr id="864258" name="Rectangle 2"/>
          <p:cNvSpPr>
            <a:spLocks noChangeArrowheads="1"/>
          </p:cNvSpPr>
          <p:nvPr/>
        </p:nvSpPr>
        <p:spPr bwMode="auto">
          <a:xfrm>
            <a:off x="3079750" y="4171950"/>
            <a:ext cx="16256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e  =  r  +</a:t>
            </a:r>
            <a:endParaRPr lang="pt-BR" sz="2800" b="0">
              <a:sym typeface="Symbol" pitchFamily="18" charset="2"/>
            </a:endParaRPr>
          </a:p>
        </p:txBody>
      </p:sp>
      <p:sp>
        <p:nvSpPr>
          <p:cNvPr id="864259" name="Rectangle 3"/>
          <p:cNvSpPr>
            <a:spLocks noChangeArrowheads="1"/>
          </p:cNvSpPr>
          <p:nvPr/>
        </p:nvSpPr>
        <p:spPr bwMode="auto">
          <a:xfrm>
            <a:off x="4787900" y="3943350"/>
            <a:ext cx="4318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endParaRPr lang="pt-BR" sz="2800" b="0">
              <a:sym typeface="Symbol" pitchFamily="18" charset="2"/>
            </a:endParaRPr>
          </a:p>
        </p:txBody>
      </p:sp>
      <p:sp>
        <p:nvSpPr>
          <p:cNvPr id="864260" name="Line 4"/>
          <p:cNvSpPr>
            <a:spLocks noChangeShapeType="1"/>
          </p:cNvSpPr>
          <p:nvPr/>
        </p:nvSpPr>
        <p:spPr bwMode="auto">
          <a:xfrm>
            <a:off x="4724400" y="4460875"/>
            <a:ext cx="4445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4261" name="Rectangle 5"/>
          <p:cNvSpPr>
            <a:spLocks noChangeArrowheads="1"/>
          </p:cNvSpPr>
          <p:nvPr/>
        </p:nvSpPr>
        <p:spPr bwMode="auto">
          <a:xfrm>
            <a:off x="4749800" y="4337050"/>
            <a:ext cx="520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r>
              <a:rPr lang="pt-BR" sz="2800" b="0" baseline="30000"/>
              <a:t>e</a:t>
            </a:r>
            <a:endParaRPr lang="pt-BR" sz="2800" b="0">
              <a:sym typeface="Symbol" pitchFamily="18" charset="2"/>
            </a:endParaRPr>
          </a:p>
        </p:txBody>
      </p:sp>
      <p:sp>
        <p:nvSpPr>
          <p:cNvPr id="864262" name="Rectangle 6"/>
          <p:cNvSpPr>
            <a:spLocks noChangeArrowheads="1"/>
          </p:cNvSpPr>
          <p:nvPr/>
        </p:nvSpPr>
        <p:spPr bwMode="auto">
          <a:xfrm>
            <a:off x="5308600" y="4146550"/>
            <a:ext cx="9842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ym typeface="Symbol" pitchFamily="18" charset="2"/>
              </a:rPr>
              <a:t>  </a:t>
            </a:r>
            <a:r>
              <a:rPr lang="pt-BR" sz="2800" b="0"/>
              <a:t>1</a:t>
            </a:r>
            <a:endParaRPr lang="pt-BR" sz="2800" b="0">
              <a:sym typeface="Symbol" pitchFamily="18" charset="2"/>
            </a:endParaRPr>
          </a:p>
        </p:txBody>
      </p:sp>
      <p:sp>
        <p:nvSpPr>
          <p:cNvPr id="864264" name="Rectangle 8"/>
          <p:cNvSpPr>
            <a:spLocks noChangeArrowheads="1"/>
          </p:cNvSpPr>
          <p:nvPr/>
        </p:nvSpPr>
        <p:spPr bwMode="auto">
          <a:xfrm>
            <a:off x="1397000" y="2490788"/>
            <a:ext cx="633412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e = taxa de ganho total com um título</a:t>
            </a:r>
            <a:endParaRPr lang="pt-BR" sz="2800" b="0">
              <a:sym typeface="Symbol" pitchFamily="18" charset="2"/>
            </a:endParaRPr>
          </a:p>
        </p:txBody>
      </p:sp>
      <p:sp>
        <p:nvSpPr>
          <p:cNvPr id="864265" name="Rectangle 9"/>
          <p:cNvSpPr>
            <a:spLocks noChangeArrowheads="1"/>
          </p:cNvSpPr>
          <p:nvPr/>
        </p:nvSpPr>
        <p:spPr bwMode="auto">
          <a:xfrm>
            <a:off x="3492500" y="3263900"/>
            <a:ext cx="220027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e  =  r  +  g</a:t>
            </a:r>
            <a:endParaRPr lang="pt-BR" sz="2800" b="0">
              <a:sym typeface="Symbol" pitchFamily="18" charset="2"/>
            </a:endParaRPr>
          </a:p>
        </p:txBody>
      </p:sp>
      <p:sp>
        <p:nvSpPr>
          <p:cNvPr id="864266" name="Rectangle 10"/>
          <p:cNvSpPr>
            <a:spLocks noChangeArrowheads="1"/>
          </p:cNvSpPr>
          <p:nvPr/>
        </p:nvSpPr>
        <p:spPr bwMode="auto">
          <a:xfrm>
            <a:off x="3009900" y="4067175"/>
            <a:ext cx="3219450" cy="8382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707" name="Rectangle 11"/>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
        <p:nvSpPr>
          <p:cNvPr id="29708" name="AutoShape 12"/>
          <p:cNvSpPr>
            <a:spLocks noChangeAspect="1" noChangeArrowheads="1" noTextEdit="1"/>
          </p:cNvSpPr>
          <p:nvPr/>
        </p:nvSpPr>
        <p:spPr bwMode="auto">
          <a:xfrm>
            <a:off x="6656388" y="1339850"/>
            <a:ext cx="1868487"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709" name="Rectangle 14"/>
          <p:cNvSpPr>
            <a:spLocks noChangeArrowheads="1"/>
          </p:cNvSpPr>
          <p:nvPr/>
        </p:nvSpPr>
        <p:spPr bwMode="auto">
          <a:xfrm>
            <a:off x="6659563" y="1538288"/>
            <a:ext cx="70485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710" name="Rectangle 15"/>
          <p:cNvSpPr>
            <a:spLocks noChangeArrowheads="1"/>
          </p:cNvSpPr>
          <p:nvPr/>
        </p:nvSpPr>
        <p:spPr bwMode="auto">
          <a:xfrm>
            <a:off x="6737350" y="1603375"/>
            <a:ext cx="48577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g =</a:t>
            </a:r>
            <a:endParaRPr lang="pt-BR">
              <a:solidFill>
                <a:srgbClr val="FFFFFF"/>
              </a:solidFill>
            </a:endParaRPr>
          </a:p>
        </p:txBody>
      </p:sp>
      <p:sp>
        <p:nvSpPr>
          <p:cNvPr id="29711" name="Rectangle 16"/>
          <p:cNvSpPr>
            <a:spLocks noChangeArrowheads="1"/>
          </p:cNvSpPr>
          <p:nvPr/>
        </p:nvSpPr>
        <p:spPr bwMode="auto">
          <a:xfrm>
            <a:off x="7416800" y="1343025"/>
            <a:ext cx="3698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712" name="Rectangle 17"/>
          <p:cNvSpPr>
            <a:spLocks noChangeArrowheads="1"/>
          </p:cNvSpPr>
          <p:nvPr/>
        </p:nvSpPr>
        <p:spPr bwMode="auto">
          <a:xfrm>
            <a:off x="7496175" y="1408113"/>
            <a:ext cx="1143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r</a:t>
            </a:r>
            <a:endParaRPr lang="pt-BR">
              <a:solidFill>
                <a:srgbClr val="FFFFFF"/>
              </a:solidFill>
            </a:endParaRPr>
          </a:p>
        </p:txBody>
      </p:sp>
      <p:sp>
        <p:nvSpPr>
          <p:cNvPr id="29713" name="Line 18"/>
          <p:cNvSpPr>
            <a:spLocks noChangeShapeType="1"/>
          </p:cNvSpPr>
          <p:nvPr/>
        </p:nvSpPr>
        <p:spPr bwMode="auto">
          <a:xfrm>
            <a:off x="7362825" y="1785938"/>
            <a:ext cx="379413" cy="0"/>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9714" name="Rectangle 19"/>
          <p:cNvSpPr>
            <a:spLocks noChangeArrowheads="1"/>
          </p:cNvSpPr>
          <p:nvPr/>
        </p:nvSpPr>
        <p:spPr bwMode="auto">
          <a:xfrm>
            <a:off x="7385050" y="1677988"/>
            <a:ext cx="4445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715" name="Rectangle 20"/>
          <p:cNvSpPr>
            <a:spLocks noChangeArrowheads="1"/>
          </p:cNvSpPr>
          <p:nvPr/>
        </p:nvSpPr>
        <p:spPr bwMode="auto">
          <a:xfrm>
            <a:off x="7462838" y="1744663"/>
            <a:ext cx="1143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r</a:t>
            </a:r>
            <a:endParaRPr lang="pt-BR">
              <a:solidFill>
                <a:srgbClr val="FFFFFF"/>
              </a:solidFill>
            </a:endParaRPr>
          </a:p>
        </p:txBody>
      </p:sp>
      <p:sp>
        <p:nvSpPr>
          <p:cNvPr id="29716" name="Rectangle 21"/>
          <p:cNvSpPr>
            <a:spLocks noChangeArrowheads="1"/>
          </p:cNvSpPr>
          <p:nvPr/>
        </p:nvSpPr>
        <p:spPr bwMode="auto">
          <a:xfrm>
            <a:off x="7578725" y="17399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800" b="0">
                <a:solidFill>
                  <a:srgbClr val="FFFFFF"/>
                </a:solidFill>
              </a:rPr>
              <a:t>e</a:t>
            </a:r>
            <a:endParaRPr lang="pt-BR">
              <a:solidFill>
                <a:srgbClr val="FFFFFF"/>
              </a:solidFill>
            </a:endParaRPr>
          </a:p>
        </p:txBody>
      </p:sp>
      <p:sp>
        <p:nvSpPr>
          <p:cNvPr id="29717" name="Rectangle 22"/>
          <p:cNvSpPr>
            <a:spLocks noChangeArrowheads="1"/>
          </p:cNvSpPr>
          <p:nvPr/>
        </p:nvSpPr>
        <p:spPr bwMode="auto">
          <a:xfrm>
            <a:off x="7861300" y="1516063"/>
            <a:ext cx="6619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718" name="Rectangle 23"/>
          <p:cNvSpPr>
            <a:spLocks noChangeArrowheads="1"/>
          </p:cNvSpPr>
          <p:nvPr/>
        </p:nvSpPr>
        <p:spPr bwMode="auto">
          <a:xfrm>
            <a:off x="7940675" y="1547813"/>
            <a:ext cx="1143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a:t>
            </a:r>
            <a:endParaRPr lang="pt-BR">
              <a:solidFill>
                <a:srgbClr val="FFFFFF"/>
              </a:solidFill>
            </a:endParaRPr>
          </a:p>
        </p:txBody>
      </p:sp>
      <p:sp>
        <p:nvSpPr>
          <p:cNvPr id="29719" name="Rectangle 24"/>
          <p:cNvSpPr>
            <a:spLocks noChangeArrowheads="1"/>
          </p:cNvSpPr>
          <p:nvPr/>
        </p:nvSpPr>
        <p:spPr bwMode="auto">
          <a:xfrm>
            <a:off x="8131175" y="1587500"/>
            <a:ext cx="9525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 </a:t>
            </a:r>
            <a:endParaRPr lang="pt-BR">
              <a:solidFill>
                <a:srgbClr val="FFFFFF"/>
              </a:solidFill>
            </a:endParaRPr>
          </a:p>
        </p:txBody>
      </p:sp>
      <p:sp>
        <p:nvSpPr>
          <p:cNvPr id="29720" name="Rectangle 25"/>
          <p:cNvSpPr>
            <a:spLocks noChangeArrowheads="1"/>
          </p:cNvSpPr>
          <p:nvPr/>
        </p:nvSpPr>
        <p:spPr bwMode="auto">
          <a:xfrm>
            <a:off x="8216900" y="1587500"/>
            <a:ext cx="1905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700" b="0">
                <a:solidFill>
                  <a:srgbClr val="FFFFFF"/>
                </a:solidFill>
              </a:rPr>
              <a:t>1</a:t>
            </a:r>
            <a:endParaRPr lang="pt-B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64264">
                                            <p:txEl>
                                              <p:pRg st="0" end="0"/>
                                            </p:txEl>
                                          </p:spTgt>
                                        </p:tgtEl>
                                        <p:attrNameLst>
                                          <p:attrName>style.visibility</p:attrName>
                                        </p:attrNameLst>
                                      </p:cBhvr>
                                      <p:to>
                                        <p:strVal val="visible"/>
                                      </p:to>
                                    </p:set>
                                    <p:animEffect transition="in" filter="strips(downRight)">
                                      <p:cBhvr>
                                        <p:cTn id="7" dur="500"/>
                                        <p:tgtEl>
                                          <p:spTgt spid="864264">
                                            <p:txEl>
                                              <p:pRg st="0" end="0"/>
                                            </p:txEl>
                                          </p:spTgt>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64265">
                                            <p:txEl>
                                              <p:pRg st="0" end="0"/>
                                            </p:txEl>
                                          </p:spTgt>
                                        </p:tgtEl>
                                        <p:attrNameLst>
                                          <p:attrName>style.visibility</p:attrName>
                                        </p:attrNameLst>
                                      </p:cBhvr>
                                      <p:to>
                                        <p:strVal val="visible"/>
                                      </p:to>
                                    </p:set>
                                    <p:animEffect transition="in" filter="strips(downRight)">
                                      <p:cBhvr>
                                        <p:cTn id="11" dur="500"/>
                                        <p:tgtEl>
                                          <p:spTgt spid="86426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864258">
                                            <p:txEl>
                                              <p:pRg st="0" end="0"/>
                                            </p:txEl>
                                          </p:spTgt>
                                        </p:tgtEl>
                                        <p:attrNameLst>
                                          <p:attrName>style.visibility</p:attrName>
                                        </p:attrNameLst>
                                      </p:cBhvr>
                                      <p:to>
                                        <p:strVal val="visible"/>
                                      </p:to>
                                    </p:set>
                                    <p:animEffect transition="in" filter="strips(downRight)">
                                      <p:cBhvr>
                                        <p:cTn id="16" dur="500"/>
                                        <p:tgtEl>
                                          <p:spTgt spid="864258">
                                            <p:txEl>
                                              <p:pRg st="0" end="0"/>
                                            </p:txEl>
                                          </p:spTgt>
                                        </p:tgtEl>
                                      </p:cBhvr>
                                    </p:animEffect>
                                  </p:childTnLst>
                                </p:cTn>
                              </p:par>
                            </p:childTnLst>
                          </p:cTn>
                        </p:par>
                        <p:par>
                          <p:cTn id="17" fill="hold" nodeType="afterGroup">
                            <p:stCondLst>
                              <p:cond delay="500"/>
                            </p:stCondLst>
                            <p:childTnLst>
                              <p:par>
                                <p:cTn id="18" presetID="18" presetClass="entr" presetSubtype="6" fill="hold" grpId="0" nodeType="afterEffect">
                                  <p:stCondLst>
                                    <p:cond delay="0"/>
                                  </p:stCondLst>
                                  <p:childTnLst>
                                    <p:set>
                                      <p:cBhvr>
                                        <p:cTn id="19" dur="1" fill="hold">
                                          <p:stCondLst>
                                            <p:cond delay="0"/>
                                          </p:stCondLst>
                                        </p:cTn>
                                        <p:tgtEl>
                                          <p:spTgt spid="864259">
                                            <p:txEl>
                                              <p:pRg st="0" end="0"/>
                                            </p:txEl>
                                          </p:spTgt>
                                        </p:tgtEl>
                                        <p:attrNameLst>
                                          <p:attrName>style.visibility</p:attrName>
                                        </p:attrNameLst>
                                      </p:cBhvr>
                                      <p:to>
                                        <p:strVal val="visible"/>
                                      </p:to>
                                    </p:set>
                                    <p:animEffect transition="in" filter="strips(downRight)">
                                      <p:cBhvr>
                                        <p:cTn id="20" dur="500"/>
                                        <p:tgtEl>
                                          <p:spTgt spid="864259">
                                            <p:txEl>
                                              <p:pRg st="0" end="0"/>
                                            </p:txEl>
                                          </p:spTgt>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864260"/>
                                        </p:tgtEl>
                                        <p:attrNameLst>
                                          <p:attrName>style.visibility</p:attrName>
                                        </p:attrNameLst>
                                      </p:cBhvr>
                                      <p:to>
                                        <p:strVal val="visible"/>
                                      </p:to>
                                    </p:set>
                                    <p:animEffect transition="in" filter="wipe(left)">
                                      <p:cBhvr>
                                        <p:cTn id="24" dur="500"/>
                                        <p:tgtEl>
                                          <p:spTgt spid="864260"/>
                                        </p:tgtEl>
                                      </p:cBhvr>
                                    </p:animEffect>
                                  </p:childTnLst>
                                </p:cTn>
                              </p:par>
                            </p:childTnLst>
                          </p:cTn>
                        </p:par>
                        <p:par>
                          <p:cTn id="25" fill="hold" nodeType="afterGroup">
                            <p:stCondLst>
                              <p:cond delay="1500"/>
                            </p:stCondLst>
                            <p:childTnLst>
                              <p:par>
                                <p:cTn id="26" presetID="18" presetClass="entr" presetSubtype="6" fill="hold" grpId="0" nodeType="afterEffect">
                                  <p:stCondLst>
                                    <p:cond delay="0"/>
                                  </p:stCondLst>
                                  <p:childTnLst>
                                    <p:set>
                                      <p:cBhvr>
                                        <p:cTn id="27" dur="1" fill="hold">
                                          <p:stCondLst>
                                            <p:cond delay="0"/>
                                          </p:stCondLst>
                                        </p:cTn>
                                        <p:tgtEl>
                                          <p:spTgt spid="864261">
                                            <p:txEl>
                                              <p:pRg st="0" end="0"/>
                                            </p:txEl>
                                          </p:spTgt>
                                        </p:tgtEl>
                                        <p:attrNameLst>
                                          <p:attrName>style.visibility</p:attrName>
                                        </p:attrNameLst>
                                      </p:cBhvr>
                                      <p:to>
                                        <p:strVal val="visible"/>
                                      </p:to>
                                    </p:set>
                                    <p:animEffect transition="in" filter="strips(downRight)">
                                      <p:cBhvr>
                                        <p:cTn id="28" dur="500"/>
                                        <p:tgtEl>
                                          <p:spTgt spid="864261">
                                            <p:txEl>
                                              <p:pRg st="0" end="0"/>
                                            </p:txEl>
                                          </p:spTgt>
                                        </p:tgtEl>
                                      </p:cBhvr>
                                    </p:animEffect>
                                  </p:childTnLst>
                                </p:cTn>
                              </p:par>
                            </p:childTnLst>
                          </p:cTn>
                        </p:par>
                        <p:par>
                          <p:cTn id="29" fill="hold" nodeType="afterGroup">
                            <p:stCondLst>
                              <p:cond delay="2000"/>
                            </p:stCondLst>
                            <p:childTnLst>
                              <p:par>
                                <p:cTn id="30" presetID="18" presetClass="entr" presetSubtype="6" fill="hold" grpId="0" nodeType="afterEffect">
                                  <p:stCondLst>
                                    <p:cond delay="0"/>
                                  </p:stCondLst>
                                  <p:childTnLst>
                                    <p:set>
                                      <p:cBhvr>
                                        <p:cTn id="31" dur="1" fill="hold">
                                          <p:stCondLst>
                                            <p:cond delay="0"/>
                                          </p:stCondLst>
                                        </p:cTn>
                                        <p:tgtEl>
                                          <p:spTgt spid="864262">
                                            <p:txEl>
                                              <p:pRg st="0" end="0"/>
                                            </p:txEl>
                                          </p:spTgt>
                                        </p:tgtEl>
                                        <p:attrNameLst>
                                          <p:attrName>style.visibility</p:attrName>
                                        </p:attrNameLst>
                                      </p:cBhvr>
                                      <p:to>
                                        <p:strVal val="visible"/>
                                      </p:to>
                                    </p:set>
                                    <p:animEffect transition="in" filter="strips(downRight)">
                                      <p:cBhvr>
                                        <p:cTn id="32" dur="500"/>
                                        <p:tgtEl>
                                          <p:spTgt spid="864262">
                                            <p:txEl>
                                              <p:pRg st="0" end="0"/>
                                            </p:txEl>
                                          </p:spTgt>
                                        </p:tgtEl>
                                      </p:cBhvr>
                                    </p:animEffect>
                                  </p:childTnLst>
                                </p:cTn>
                              </p:par>
                            </p:childTnLst>
                          </p:cTn>
                        </p:par>
                        <p:par>
                          <p:cTn id="33" fill="hold" nodeType="afterGroup">
                            <p:stCondLst>
                              <p:cond delay="2500"/>
                            </p:stCondLst>
                            <p:childTnLst>
                              <p:par>
                                <p:cTn id="34" presetID="1" presetClass="entr" presetSubtype="0" fill="hold" grpId="0" nodeType="afterEffect">
                                  <p:stCondLst>
                                    <p:cond delay="0"/>
                                  </p:stCondLst>
                                  <p:childTnLst>
                                    <p:set>
                                      <p:cBhvr>
                                        <p:cTn id="35" dur="1" fill="hold">
                                          <p:stCondLst>
                                            <p:cond delay="499"/>
                                          </p:stCondLst>
                                        </p:cTn>
                                        <p:tgtEl>
                                          <p:spTgt spid="864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4258" grpId="0" build="p" autoUpdateAnimBg="0"/>
      <p:bldP spid="864259" grpId="0" build="p" autoUpdateAnimBg="0" advAuto="0"/>
      <p:bldP spid="864260" grpId="0" animBg="1"/>
      <p:bldP spid="864261" grpId="0" build="p" autoUpdateAnimBg="0" advAuto="0"/>
      <p:bldP spid="864262" grpId="0" build="p" autoUpdateAnimBg="0" advAuto="0"/>
      <p:bldP spid="864264" grpId="0" build="p" autoUpdateAnimBg="0"/>
      <p:bldP spid="864265" grpId="0" build="p" autoUpdateAnimBg="0"/>
      <p:bldP spid="86426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spaço Reservado para Número de Slide 5"/>
          <p:cNvSpPr>
            <a:spLocks noGrp="1"/>
          </p:cNvSpPr>
          <p:nvPr>
            <p:ph type="sldNum" sz="quarter" idx="12"/>
          </p:nvPr>
        </p:nvSpPr>
        <p:spPr/>
        <p:txBody>
          <a:bodyPr/>
          <a:lstStyle/>
          <a:p>
            <a:pPr>
              <a:defRPr/>
            </a:pPr>
            <a:fld id="{D9019002-7BE2-4DE8-A2F6-914E958469EB}" type="slidenum">
              <a:rPr lang="pt-PT"/>
              <a:pPr>
                <a:defRPr/>
              </a:pPr>
              <a:t>29</a:t>
            </a:fld>
            <a:endParaRPr lang="pt-PT"/>
          </a:p>
        </p:txBody>
      </p:sp>
      <p:sp>
        <p:nvSpPr>
          <p:cNvPr id="865282" name="Rectangle 2"/>
          <p:cNvSpPr>
            <a:spLocks noChangeArrowheads="1"/>
          </p:cNvSpPr>
          <p:nvPr/>
        </p:nvSpPr>
        <p:spPr bwMode="auto">
          <a:xfrm>
            <a:off x="654050" y="1890713"/>
            <a:ext cx="782002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r</a:t>
            </a:r>
            <a:r>
              <a:rPr lang="pt-BR" sz="2800" b="0" baseline="30000"/>
              <a:t>e</a:t>
            </a:r>
            <a:r>
              <a:rPr lang="pt-BR" sz="2800" b="0"/>
              <a:t> = é o valor esperado de r ao longo do tempo</a:t>
            </a:r>
            <a:endParaRPr lang="pt-BR" sz="2800" b="0">
              <a:sym typeface="Symbol" pitchFamily="18" charset="2"/>
            </a:endParaRPr>
          </a:p>
        </p:txBody>
      </p:sp>
      <p:sp>
        <p:nvSpPr>
          <p:cNvPr id="865283" name="Rectangle 3"/>
          <p:cNvSpPr>
            <a:spLocks noChangeArrowheads="1"/>
          </p:cNvSpPr>
          <p:nvPr/>
        </p:nvSpPr>
        <p:spPr bwMode="auto">
          <a:xfrm>
            <a:off x="539750" y="2652713"/>
            <a:ext cx="8067675" cy="122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a:t>
            </a:r>
            <a:r>
              <a:rPr lang="pt-BR" sz="2800"/>
              <a:t>r &gt; r</a:t>
            </a:r>
            <a:r>
              <a:rPr lang="pt-BR" sz="2800" baseline="30000"/>
              <a:t>e</a:t>
            </a:r>
            <a:r>
              <a:rPr lang="pt-BR" sz="2800" b="0"/>
              <a:t> , espera-se que </a:t>
            </a:r>
            <a:r>
              <a:rPr lang="pt-BR" sz="2800"/>
              <a:t>r</a:t>
            </a:r>
            <a:r>
              <a:rPr lang="pt-BR" sz="2800" b="0"/>
              <a:t> caia até o valor de </a:t>
            </a:r>
            <a:r>
              <a:rPr lang="pt-BR" sz="2800"/>
              <a:t>r</a:t>
            </a:r>
            <a:r>
              <a:rPr lang="pt-BR" sz="2800" baseline="30000"/>
              <a:t>e</a:t>
            </a:r>
          </a:p>
          <a:p>
            <a:pPr>
              <a:spcBef>
                <a:spcPct val="20000"/>
              </a:spcBef>
            </a:pPr>
            <a:r>
              <a:rPr lang="pt-BR" sz="2800" b="0"/>
              <a:t>Se  </a:t>
            </a:r>
            <a:r>
              <a:rPr lang="pt-BR" sz="2800"/>
              <a:t>r &lt; r</a:t>
            </a:r>
            <a:r>
              <a:rPr lang="pt-BR" sz="2800" baseline="30000"/>
              <a:t>e</a:t>
            </a:r>
            <a:r>
              <a:rPr lang="pt-BR" sz="2800" b="0"/>
              <a:t> , espera-se que </a:t>
            </a:r>
            <a:r>
              <a:rPr lang="pt-BR" sz="2800"/>
              <a:t>r</a:t>
            </a:r>
            <a:r>
              <a:rPr lang="pt-BR" sz="2800" b="0"/>
              <a:t> suba até o valor de </a:t>
            </a:r>
            <a:r>
              <a:rPr lang="pt-BR" sz="2800"/>
              <a:t>r</a:t>
            </a:r>
            <a:r>
              <a:rPr lang="pt-BR" sz="2800" baseline="30000"/>
              <a:t>e</a:t>
            </a:r>
          </a:p>
        </p:txBody>
      </p:sp>
      <p:sp>
        <p:nvSpPr>
          <p:cNvPr id="865284" name="Line 4"/>
          <p:cNvSpPr>
            <a:spLocks noChangeShapeType="1"/>
          </p:cNvSpPr>
          <p:nvPr/>
        </p:nvSpPr>
        <p:spPr bwMode="auto">
          <a:xfrm flipV="1">
            <a:off x="1657350" y="4533900"/>
            <a:ext cx="0" cy="169545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5285" name="Line 5"/>
          <p:cNvSpPr>
            <a:spLocks noChangeShapeType="1"/>
          </p:cNvSpPr>
          <p:nvPr/>
        </p:nvSpPr>
        <p:spPr bwMode="auto">
          <a:xfrm>
            <a:off x="1657350" y="6229350"/>
            <a:ext cx="428625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5286" name="Text Box 6"/>
          <p:cNvSpPr txBox="1">
            <a:spLocks noChangeArrowheads="1"/>
          </p:cNvSpPr>
          <p:nvPr/>
        </p:nvSpPr>
        <p:spPr bwMode="auto">
          <a:xfrm>
            <a:off x="1314450" y="4229100"/>
            <a:ext cx="342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FF"/>
                </a:solidFill>
              </a:rPr>
              <a:t>r</a:t>
            </a:r>
          </a:p>
        </p:txBody>
      </p:sp>
      <p:sp>
        <p:nvSpPr>
          <p:cNvPr id="865287" name="Text Box 7"/>
          <p:cNvSpPr txBox="1">
            <a:spLocks noChangeArrowheads="1"/>
          </p:cNvSpPr>
          <p:nvPr/>
        </p:nvSpPr>
        <p:spPr bwMode="auto">
          <a:xfrm>
            <a:off x="5867400" y="6167438"/>
            <a:ext cx="1466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FF"/>
                </a:solidFill>
              </a:rPr>
              <a:t>tempo</a:t>
            </a:r>
          </a:p>
        </p:txBody>
      </p:sp>
      <p:sp>
        <p:nvSpPr>
          <p:cNvPr id="865288" name="Line 8"/>
          <p:cNvSpPr>
            <a:spLocks noChangeShapeType="1"/>
          </p:cNvSpPr>
          <p:nvPr/>
        </p:nvSpPr>
        <p:spPr bwMode="auto">
          <a:xfrm>
            <a:off x="1771650" y="5391150"/>
            <a:ext cx="39624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5289" name="Text Box 9"/>
          <p:cNvSpPr txBox="1">
            <a:spLocks noChangeArrowheads="1"/>
          </p:cNvSpPr>
          <p:nvPr/>
        </p:nvSpPr>
        <p:spPr bwMode="auto">
          <a:xfrm>
            <a:off x="5695950" y="49149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r</a:t>
            </a:r>
            <a:r>
              <a:rPr lang="pt-BR" sz="2800" b="0" baseline="30000">
                <a:solidFill>
                  <a:srgbClr val="FFFF00"/>
                </a:solidFill>
              </a:rPr>
              <a:t>e</a:t>
            </a:r>
            <a:endParaRPr lang="pt-BR" sz="2800" b="0">
              <a:solidFill>
                <a:srgbClr val="FFFF00"/>
              </a:solidFill>
            </a:endParaRPr>
          </a:p>
        </p:txBody>
      </p:sp>
      <p:sp>
        <p:nvSpPr>
          <p:cNvPr id="865290" name="Freeform 10"/>
          <p:cNvSpPr>
            <a:spLocks/>
          </p:cNvSpPr>
          <p:nvPr/>
        </p:nvSpPr>
        <p:spPr bwMode="auto">
          <a:xfrm>
            <a:off x="1790700" y="5156200"/>
            <a:ext cx="3943350" cy="590550"/>
          </a:xfrm>
          <a:custGeom>
            <a:avLst/>
            <a:gdLst>
              <a:gd name="T0" fmla="*/ 0 w 2484"/>
              <a:gd name="T1" fmla="*/ 520700 h 372"/>
              <a:gd name="T2" fmla="*/ 609600 w 2484"/>
              <a:gd name="T3" fmla="*/ 6350 h 372"/>
              <a:gd name="T4" fmla="*/ 1276350 w 2484"/>
              <a:gd name="T5" fmla="*/ 520700 h 372"/>
              <a:gd name="T6" fmla="*/ 1981200 w 2484"/>
              <a:gd name="T7" fmla="*/ 6350 h 372"/>
              <a:gd name="T8" fmla="*/ 2514600 w 2484"/>
              <a:gd name="T9" fmla="*/ 482600 h 372"/>
              <a:gd name="T10" fmla="*/ 3200400 w 2484"/>
              <a:gd name="T11" fmla="*/ 6350 h 372"/>
              <a:gd name="T12" fmla="*/ 3600450 w 2484"/>
              <a:gd name="T13" fmla="*/ 520700 h 372"/>
              <a:gd name="T14" fmla="*/ 3943350 w 2484"/>
              <a:gd name="T15" fmla="*/ 425450 h 3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84" h="372">
                <a:moveTo>
                  <a:pt x="0" y="328"/>
                </a:moveTo>
                <a:cubicBezTo>
                  <a:pt x="125" y="166"/>
                  <a:pt x="250" y="4"/>
                  <a:pt x="384" y="4"/>
                </a:cubicBezTo>
                <a:cubicBezTo>
                  <a:pt x="518" y="4"/>
                  <a:pt x="660" y="328"/>
                  <a:pt x="804" y="328"/>
                </a:cubicBezTo>
                <a:cubicBezTo>
                  <a:pt x="948" y="328"/>
                  <a:pt x="1118" y="8"/>
                  <a:pt x="1248" y="4"/>
                </a:cubicBezTo>
                <a:cubicBezTo>
                  <a:pt x="1378" y="0"/>
                  <a:pt x="1456" y="304"/>
                  <a:pt x="1584" y="304"/>
                </a:cubicBezTo>
                <a:cubicBezTo>
                  <a:pt x="1712" y="304"/>
                  <a:pt x="1902" y="0"/>
                  <a:pt x="2016" y="4"/>
                </a:cubicBezTo>
                <a:cubicBezTo>
                  <a:pt x="2130" y="8"/>
                  <a:pt x="2190" y="284"/>
                  <a:pt x="2268" y="328"/>
                </a:cubicBezTo>
                <a:cubicBezTo>
                  <a:pt x="2346" y="372"/>
                  <a:pt x="2415" y="320"/>
                  <a:pt x="2484" y="268"/>
                </a:cubicBezTo>
              </a:path>
            </a:pathLst>
          </a:custGeom>
          <a:noFill/>
          <a:ln w="38100" cmpd="sng">
            <a:solidFill>
              <a:srgbClr val="99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5291" name="Text Box 11"/>
          <p:cNvSpPr txBox="1">
            <a:spLocks noChangeArrowheads="1"/>
          </p:cNvSpPr>
          <p:nvPr/>
        </p:nvSpPr>
        <p:spPr bwMode="auto">
          <a:xfrm>
            <a:off x="5791200" y="52959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99FF66"/>
                </a:solidFill>
              </a:rPr>
              <a:t>r</a:t>
            </a:r>
          </a:p>
        </p:txBody>
      </p:sp>
      <p:sp>
        <p:nvSpPr>
          <p:cNvPr id="865292" name="Text Box 12"/>
          <p:cNvSpPr txBox="1">
            <a:spLocks noChangeArrowheads="1"/>
          </p:cNvSpPr>
          <p:nvPr/>
        </p:nvSpPr>
        <p:spPr bwMode="auto">
          <a:xfrm>
            <a:off x="6248400" y="4762500"/>
            <a:ext cx="27622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solidFill>
                  <a:srgbClr val="99FF66"/>
                </a:solidFill>
              </a:rPr>
              <a:t>Daí o nome de Modelo de Expectativas Regressivas </a:t>
            </a:r>
          </a:p>
        </p:txBody>
      </p:sp>
      <p:sp>
        <p:nvSpPr>
          <p:cNvPr id="30734" name="Rectangle 13"/>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grpSp>
        <p:nvGrpSpPr>
          <p:cNvPr id="865300" name="Group 20"/>
          <p:cNvGrpSpPr>
            <a:grpSpLocks/>
          </p:cNvGrpSpPr>
          <p:nvPr/>
        </p:nvGrpSpPr>
        <p:grpSpPr bwMode="auto">
          <a:xfrm>
            <a:off x="5865813" y="857250"/>
            <a:ext cx="3213100" cy="1028700"/>
            <a:chOff x="3695" y="540"/>
            <a:chExt cx="2024" cy="648"/>
          </a:xfrm>
        </p:grpSpPr>
        <p:sp>
          <p:nvSpPr>
            <p:cNvPr id="30736" name="Rectangle 14"/>
            <p:cNvSpPr>
              <a:spLocks noChangeArrowheads="1"/>
            </p:cNvSpPr>
            <p:nvPr/>
          </p:nvSpPr>
          <p:spPr bwMode="auto">
            <a:xfrm>
              <a:off x="3695" y="684"/>
              <a:ext cx="1024" cy="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olidFill>
                    <a:srgbClr val="FFFFFF"/>
                  </a:solidFill>
                </a:rPr>
                <a:t>e  =  r  +</a:t>
              </a:r>
              <a:endParaRPr lang="pt-BR" sz="2800" b="0">
                <a:solidFill>
                  <a:srgbClr val="FFFFFF"/>
                </a:solidFill>
                <a:sym typeface="Symbol" pitchFamily="18" charset="2"/>
              </a:endParaRPr>
            </a:p>
          </p:txBody>
        </p:sp>
        <p:sp>
          <p:nvSpPr>
            <p:cNvPr id="30737" name="Rectangle 15"/>
            <p:cNvSpPr>
              <a:spLocks noChangeArrowheads="1"/>
            </p:cNvSpPr>
            <p:nvPr/>
          </p:nvSpPr>
          <p:spPr bwMode="auto">
            <a:xfrm>
              <a:off x="4771" y="540"/>
              <a:ext cx="272" cy="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olidFill>
                    <a:srgbClr val="FFFFFF"/>
                  </a:solidFill>
                </a:rPr>
                <a:t>r</a:t>
              </a:r>
              <a:endParaRPr lang="pt-BR" sz="2800" b="0">
                <a:solidFill>
                  <a:srgbClr val="FFFFFF"/>
                </a:solidFill>
                <a:sym typeface="Symbol" pitchFamily="18" charset="2"/>
              </a:endParaRPr>
            </a:p>
          </p:txBody>
        </p:sp>
        <p:sp>
          <p:nvSpPr>
            <p:cNvPr id="30738" name="Line 16"/>
            <p:cNvSpPr>
              <a:spLocks noChangeShapeType="1"/>
            </p:cNvSpPr>
            <p:nvPr/>
          </p:nvSpPr>
          <p:spPr bwMode="auto">
            <a:xfrm>
              <a:off x="4731" y="857"/>
              <a:ext cx="28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0739" name="Rectangle 17"/>
            <p:cNvSpPr>
              <a:spLocks noChangeArrowheads="1"/>
            </p:cNvSpPr>
            <p:nvPr/>
          </p:nvSpPr>
          <p:spPr bwMode="auto">
            <a:xfrm>
              <a:off x="4747" y="788"/>
              <a:ext cx="328" cy="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olidFill>
                    <a:srgbClr val="FFFFFF"/>
                  </a:solidFill>
                </a:rPr>
                <a:t>r</a:t>
              </a:r>
              <a:r>
                <a:rPr lang="pt-BR" sz="2800" b="0" baseline="30000">
                  <a:solidFill>
                    <a:srgbClr val="FFFFFF"/>
                  </a:solidFill>
                </a:rPr>
                <a:t>e</a:t>
              </a:r>
              <a:endParaRPr lang="pt-BR" sz="2800" b="0">
                <a:solidFill>
                  <a:srgbClr val="FFFFFF"/>
                </a:solidFill>
                <a:sym typeface="Symbol" pitchFamily="18" charset="2"/>
              </a:endParaRPr>
            </a:p>
          </p:txBody>
        </p:sp>
        <p:sp>
          <p:nvSpPr>
            <p:cNvPr id="30740" name="Rectangle 18"/>
            <p:cNvSpPr>
              <a:spLocks noChangeArrowheads="1"/>
            </p:cNvSpPr>
            <p:nvPr/>
          </p:nvSpPr>
          <p:spPr bwMode="auto">
            <a:xfrm>
              <a:off x="5099" y="668"/>
              <a:ext cx="620" cy="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olidFill>
                    <a:srgbClr val="FFFFFF"/>
                  </a:solidFill>
                  <a:sym typeface="Symbol" pitchFamily="18" charset="2"/>
                </a:rPr>
                <a:t>  </a:t>
              </a:r>
              <a:r>
                <a:rPr lang="pt-BR" sz="2800" b="0">
                  <a:solidFill>
                    <a:srgbClr val="FFFFFF"/>
                  </a:solidFill>
                </a:rPr>
                <a:t>1</a:t>
              </a:r>
              <a:endParaRPr lang="pt-BR" sz="2800" b="0">
                <a:solidFill>
                  <a:srgbClr val="FFFFFF"/>
                </a:solidFill>
                <a:sym typeface="Symbol" pitchFamily="18" charset="2"/>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65300"/>
                                        </p:tgtEl>
                                        <p:attrNameLst>
                                          <p:attrName>style.visibility</p:attrName>
                                        </p:attrNameLst>
                                      </p:cBhvr>
                                      <p:to>
                                        <p:strVal val="visible"/>
                                      </p:to>
                                    </p:set>
                                    <p:animEffect transition="in" filter="wipe(left)">
                                      <p:cBhvr>
                                        <p:cTn id="7" dur="500"/>
                                        <p:tgtEl>
                                          <p:spTgt spid="86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65282">
                                            <p:txEl>
                                              <p:pRg st="0" end="0"/>
                                            </p:txEl>
                                          </p:spTgt>
                                        </p:tgtEl>
                                        <p:attrNameLst>
                                          <p:attrName>style.visibility</p:attrName>
                                        </p:attrNameLst>
                                      </p:cBhvr>
                                      <p:to>
                                        <p:strVal val="visible"/>
                                      </p:to>
                                    </p:set>
                                    <p:animEffect transition="in" filter="strips(downRight)">
                                      <p:cBhvr>
                                        <p:cTn id="12" dur="500"/>
                                        <p:tgtEl>
                                          <p:spTgt spid="86528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65283">
                                            <p:txEl>
                                              <p:pRg st="0" end="0"/>
                                            </p:txEl>
                                          </p:spTgt>
                                        </p:tgtEl>
                                        <p:attrNameLst>
                                          <p:attrName>style.visibility</p:attrName>
                                        </p:attrNameLst>
                                      </p:cBhvr>
                                      <p:to>
                                        <p:strVal val="visible"/>
                                      </p:to>
                                    </p:set>
                                    <p:animEffect transition="in" filter="strips(downRight)">
                                      <p:cBhvr>
                                        <p:cTn id="17" dur="500"/>
                                        <p:tgtEl>
                                          <p:spTgt spid="86528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65283">
                                            <p:txEl>
                                              <p:pRg st="1" end="1"/>
                                            </p:txEl>
                                          </p:spTgt>
                                        </p:tgtEl>
                                        <p:attrNameLst>
                                          <p:attrName>style.visibility</p:attrName>
                                        </p:attrNameLst>
                                      </p:cBhvr>
                                      <p:to>
                                        <p:strVal val="visible"/>
                                      </p:to>
                                    </p:set>
                                    <p:animEffect transition="in" filter="strips(downRight)">
                                      <p:cBhvr>
                                        <p:cTn id="22" dur="500"/>
                                        <p:tgtEl>
                                          <p:spTgt spid="86528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865284"/>
                                        </p:tgtEl>
                                        <p:attrNameLst>
                                          <p:attrName>style.visibility</p:attrName>
                                        </p:attrNameLst>
                                      </p:cBhvr>
                                      <p:to>
                                        <p:strVal val="visible"/>
                                      </p:to>
                                    </p:set>
                                    <p:animEffect transition="in" filter="strips(upRight)">
                                      <p:cBhvr>
                                        <p:cTn id="27" dur="500"/>
                                        <p:tgtEl>
                                          <p:spTgt spid="865284"/>
                                        </p:tgtEl>
                                      </p:cBhvr>
                                    </p:animEffect>
                                  </p:childTnLst>
                                </p:cTn>
                              </p:par>
                            </p:childTnLst>
                          </p:cTn>
                        </p:par>
                        <p:par>
                          <p:cTn id="28" fill="hold" nodeType="afterGroup">
                            <p:stCondLst>
                              <p:cond delay="500"/>
                            </p:stCondLst>
                            <p:childTnLst>
                              <p:par>
                                <p:cTn id="29" presetID="18" presetClass="entr" presetSubtype="3" fill="hold" grpId="0" nodeType="afterEffect">
                                  <p:stCondLst>
                                    <p:cond delay="0"/>
                                  </p:stCondLst>
                                  <p:childTnLst>
                                    <p:set>
                                      <p:cBhvr>
                                        <p:cTn id="30" dur="1" fill="hold">
                                          <p:stCondLst>
                                            <p:cond delay="0"/>
                                          </p:stCondLst>
                                        </p:cTn>
                                        <p:tgtEl>
                                          <p:spTgt spid="865286"/>
                                        </p:tgtEl>
                                        <p:attrNameLst>
                                          <p:attrName>style.visibility</p:attrName>
                                        </p:attrNameLst>
                                      </p:cBhvr>
                                      <p:to>
                                        <p:strVal val="visible"/>
                                      </p:to>
                                    </p:set>
                                    <p:animEffect transition="in" filter="strips(upRight)">
                                      <p:cBhvr>
                                        <p:cTn id="31" dur="500"/>
                                        <p:tgtEl>
                                          <p:spTgt spid="865286"/>
                                        </p:tgtEl>
                                      </p:cBhvr>
                                    </p:animEffect>
                                  </p:childTnLst>
                                </p:cTn>
                              </p:par>
                            </p:childTnLst>
                          </p:cTn>
                        </p:par>
                        <p:par>
                          <p:cTn id="32" fill="hold" nodeType="afterGroup">
                            <p:stCondLst>
                              <p:cond delay="1000"/>
                            </p:stCondLst>
                            <p:childTnLst>
                              <p:par>
                                <p:cTn id="33" presetID="18" presetClass="entr" presetSubtype="3" fill="hold" grpId="0" nodeType="afterEffect">
                                  <p:stCondLst>
                                    <p:cond delay="0"/>
                                  </p:stCondLst>
                                  <p:childTnLst>
                                    <p:set>
                                      <p:cBhvr>
                                        <p:cTn id="34" dur="1" fill="hold">
                                          <p:stCondLst>
                                            <p:cond delay="0"/>
                                          </p:stCondLst>
                                        </p:cTn>
                                        <p:tgtEl>
                                          <p:spTgt spid="865285"/>
                                        </p:tgtEl>
                                        <p:attrNameLst>
                                          <p:attrName>style.visibility</p:attrName>
                                        </p:attrNameLst>
                                      </p:cBhvr>
                                      <p:to>
                                        <p:strVal val="visible"/>
                                      </p:to>
                                    </p:set>
                                    <p:animEffect transition="in" filter="strips(upRight)">
                                      <p:cBhvr>
                                        <p:cTn id="35" dur="500"/>
                                        <p:tgtEl>
                                          <p:spTgt spid="865285"/>
                                        </p:tgtEl>
                                      </p:cBhvr>
                                    </p:animEffect>
                                  </p:childTnLst>
                                </p:cTn>
                              </p:par>
                            </p:childTnLst>
                          </p:cTn>
                        </p:par>
                        <p:par>
                          <p:cTn id="36" fill="hold" nodeType="afterGroup">
                            <p:stCondLst>
                              <p:cond delay="1500"/>
                            </p:stCondLst>
                            <p:childTnLst>
                              <p:par>
                                <p:cTn id="37" presetID="18" presetClass="entr" presetSubtype="3" fill="hold" grpId="0" nodeType="afterEffect">
                                  <p:stCondLst>
                                    <p:cond delay="0"/>
                                  </p:stCondLst>
                                  <p:childTnLst>
                                    <p:set>
                                      <p:cBhvr>
                                        <p:cTn id="38" dur="1" fill="hold">
                                          <p:stCondLst>
                                            <p:cond delay="0"/>
                                          </p:stCondLst>
                                        </p:cTn>
                                        <p:tgtEl>
                                          <p:spTgt spid="865287"/>
                                        </p:tgtEl>
                                        <p:attrNameLst>
                                          <p:attrName>style.visibility</p:attrName>
                                        </p:attrNameLst>
                                      </p:cBhvr>
                                      <p:to>
                                        <p:strVal val="visible"/>
                                      </p:to>
                                    </p:set>
                                    <p:animEffect transition="in" filter="strips(upRight)">
                                      <p:cBhvr>
                                        <p:cTn id="39" dur="500"/>
                                        <p:tgtEl>
                                          <p:spTgt spid="86528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3" fill="hold" grpId="0" nodeType="clickEffect">
                                  <p:stCondLst>
                                    <p:cond delay="0"/>
                                  </p:stCondLst>
                                  <p:childTnLst>
                                    <p:set>
                                      <p:cBhvr>
                                        <p:cTn id="43" dur="1" fill="hold">
                                          <p:stCondLst>
                                            <p:cond delay="0"/>
                                          </p:stCondLst>
                                        </p:cTn>
                                        <p:tgtEl>
                                          <p:spTgt spid="865288"/>
                                        </p:tgtEl>
                                        <p:attrNameLst>
                                          <p:attrName>style.visibility</p:attrName>
                                        </p:attrNameLst>
                                      </p:cBhvr>
                                      <p:to>
                                        <p:strVal val="visible"/>
                                      </p:to>
                                    </p:set>
                                    <p:animEffect transition="in" filter="strips(upRight)">
                                      <p:cBhvr>
                                        <p:cTn id="44" dur="500"/>
                                        <p:tgtEl>
                                          <p:spTgt spid="865288"/>
                                        </p:tgtEl>
                                      </p:cBhvr>
                                    </p:animEffect>
                                  </p:childTnLst>
                                </p:cTn>
                              </p:par>
                            </p:childTnLst>
                          </p:cTn>
                        </p:par>
                        <p:par>
                          <p:cTn id="45" fill="hold" nodeType="afterGroup">
                            <p:stCondLst>
                              <p:cond delay="500"/>
                            </p:stCondLst>
                            <p:childTnLst>
                              <p:par>
                                <p:cTn id="46" presetID="18" presetClass="entr" presetSubtype="3" fill="hold" grpId="0" nodeType="afterEffect">
                                  <p:stCondLst>
                                    <p:cond delay="0"/>
                                  </p:stCondLst>
                                  <p:childTnLst>
                                    <p:set>
                                      <p:cBhvr>
                                        <p:cTn id="47" dur="1" fill="hold">
                                          <p:stCondLst>
                                            <p:cond delay="0"/>
                                          </p:stCondLst>
                                        </p:cTn>
                                        <p:tgtEl>
                                          <p:spTgt spid="865289"/>
                                        </p:tgtEl>
                                        <p:attrNameLst>
                                          <p:attrName>style.visibility</p:attrName>
                                        </p:attrNameLst>
                                      </p:cBhvr>
                                      <p:to>
                                        <p:strVal val="visible"/>
                                      </p:to>
                                    </p:set>
                                    <p:animEffect transition="in" filter="strips(upRight)">
                                      <p:cBhvr>
                                        <p:cTn id="48" dur="500"/>
                                        <p:tgtEl>
                                          <p:spTgt spid="86528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3" fill="hold" grpId="0" nodeType="clickEffect">
                                  <p:stCondLst>
                                    <p:cond delay="0"/>
                                  </p:stCondLst>
                                  <p:childTnLst>
                                    <p:set>
                                      <p:cBhvr>
                                        <p:cTn id="52" dur="1" fill="hold">
                                          <p:stCondLst>
                                            <p:cond delay="0"/>
                                          </p:stCondLst>
                                        </p:cTn>
                                        <p:tgtEl>
                                          <p:spTgt spid="865290"/>
                                        </p:tgtEl>
                                        <p:attrNameLst>
                                          <p:attrName>style.visibility</p:attrName>
                                        </p:attrNameLst>
                                      </p:cBhvr>
                                      <p:to>
                                        <p:strVal val="visible"/>
                                      </p:to>
                                    </p:set>
                                    <p:animEffect transition="in" filter="strips(upRight)">
                                      <p:cBhvr>
                                        <p:cTn id="53" dur="500"/>
                                        <p:tgtEl>
                                          <p:spTgt spid="865290"/>
                                        </p:tgtEl>
                                      </p:cBhvr>
                                    </p:animEffect>
                                  </p:childTnLst>
                                </p:cTn>
                              </p:par>
                            </p:childTnLst>
                          </p:cTn>
                        </p:par>
                        <p:par>
                          <p:cTn id="54" fill="hold" nodeType="afterGroup">
                            <p:stCondLst>
                              <p:cond delay="500"/>
                            </p:stCondLst>
                            <p:childTnLst>
                              <p:par>
                                <p:cTn id="55" presetID="18" presetClass="entr" presetSubtype="3" fill="hold" grpId="0" nodeType="afterEffect">
                                  <p:stCondLst>
                                    <p:cond delay="0"/>
                                  </p:stCondLst>
                                  <p:childTnLst>
                                    <p:set>
                                      <p:cBhvr>
                                        <p:cTn id="56" dur="1" fill="hold">
                                          <p:stCondLst>
                                            <p:cond delay="0"/>
                                          </p:stCondLst>
                                        </p:cTn>
                                        <p:tgtEl>
                                          <p:spTgt spid="865291"/>
                                        </p:tgtEl>
                                        <p:attrNameLst>
                                          <p:attrName>style.visibility</p:attrName>
                                        </p:attrNameLst>
                                      </p:cBhvr>
                                      <p:to>
                                        <p:strVal val="visible"/>
                                      </p:to>
                                    </p:set>
                                    <p:animEffect transition="in" filter="strips(upRight)">
                                      <p:cBhvr>
                                        <p:cTn id="57" dur="500"/>
                                        <p:tgtEl>
                                          <p:spTgt spid="86529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3" presetClass="entr" presetSubtype="288" fill="hold" grpId="0" nodeType="clickEffect">
                                  <p:stCondLst>
                                    <p:cond delay="0"/>
                                  </p:stCondLst>
                                  <p:childTnLst>
                                    <p:set>
                                      <p:cBhvr>
                                        <p:cTn id="61" dur="1" fill="hold">
                                          <p:stCondLst>
                                            <p:cond delay="0"/>
                                          </p:stCondLst>
                                        </p:cTn>
                                        <p:tgtEl>
                                          <p:spTgt spid="865292"/>
                                        </p:tgtEl>
                                        <p:attrNameLst>
                                          <p:attrName>style.visibility</p:attrName>
                                        </p:attrNameLst>
                                      </p:cBhvr>
                                      <p:to>
                                        <p:strVal val="visible"/>
                                      </p:to>
                                    </p:set>
                                    <p:anim calcmode="lin" valueType="num">
                                      <p:cBhvr>
                                        <p:cTn id="62" dur="500" fill="hold"/>
                                        <p:tgtEl>
                                          <p:spTgt spid="865292"/>
                                        </p:tgtEl>
                                        <p:attrNameLst>
                                          <p:attrName>ppt_w</p:attrName>
                                        </p:attrNameLst>
                                      </p:cBhvr>
                                      <p:tavLst>
                                        <p:tav tm="0">
                                          <p:val>
                                            <p:strVal val="4/3*#ppt_w"/>
                                          </p:val>
                                        </p:tav>
                                        <p:tav tm="100000">
                                          <p:val>
                                            <p:strVal val="#ppt_w"/>
                                          </p:val>
                                        </p:tav>
                                      </p:tavLst>
                                    </p:anim>
                                    <p:anim calcmode="lin" valueType="num">
                                      <p:cBhvr>
                                        <p:cTn id="63" dur="500" fill="hold"/>
                                        <p:tgtEl>
                                          <p:spTgt spid="865292"/>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5282" grpId="0" build="p" autoUpdateAnimBg="0"/>
      <p:bldP spid="865283" grpId="0" build="p" autoUpdateAnimBg="0"/>
      <p:bldP spid="865284" grpId="0" animBg="1"/>
      <p:bldP spid="865285" grpId="0" animBg="1"/>
      <p:bldP spid="865286" grpId="0" autoUpdateAnimBg="0"/>
      <p:bldP spid="865287" grpId="0" autoUpdateAnimBg="0"/>
      <p:bldP spid="865288" grpId="0" animBg="1"/>
      <p:bldP spid="865289" grpId="0" autoUpdateAnimBg="0"/>
      <p:bldP spid="865290" grpId="0" animBg="1"/>
      <p:bldP spid="865291" grpId="0" autoUpdateAnimBg="0"/>
      <p:bldP spid="8652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Espaço Reservado para Número de Slide 5"/>
          <p:cNvSpPr>
            <a:spLocks noGrp="1"/>
          </p:cNvSpPr>
          <p:nvPr>
            <p:ph type="sldNum" sz="quarter" idx="12"/>
          </p:nvPr>
        </p:nvSpPr>
        <p:spPr/>
        <p:txBody>
          <a:bodyPr/>
          <a:lstStyle/>
          <a:p>
            <a:pPr>
              <a:defRPr/>
            </a:pPr>
            <a:fld id="{722D53F2-B0CE-4AE8-935E-C83FCA2DB25A}" type="slidenum">
              <a:rPr lang="pt-PT"/>
              <a:pPr>
                <a:defRPr/>
              </a:pPr>
              <a:t>3</a:t>
            </a:fld>
            <a:endParaRPr lang="pt-PT"/>
          </a:p>
        </p:txBody>
      </p:sp>
      <p:sp>
        <p:nvSpPr>
          <p:cNvPr id="840706" name="Rectangle 2"/>
          <p:cNvSpPr>
            <a:spLocks noGrp="1" noChangeArrowheads="1"/>
          </p:cNvSpPr>
          <p:nvPr>
            <p:ph type="body" idx="1"/>
          </p:nvPr>
        </p:nvSpPr>
        <p:spPr>
          <a:xfrm>
            <a:off x="142875" y="1552575"/>
            <a:ext cx="8458200" cy="666750"/>
          </a:xfrm>
        </p:spPr>
        <p:txBody>
          <a:bodyPr/>
          <a:lstStyle/>
          <a:p>
            <a:pPr eaLnBrk="1" hangingPunct="1"/>
            <a:r>
              <a:rPr lang="pt-BR" smtClean="0">
                <a:latin typeface="Arial" charset="0"/>
              </a:rPr>
              <a:t>Um indivíduo possui uma riqueza total = W</a:t>
            </a:r>
          </a:p>
        </p:txBody>
      </p:sp>
      <p:sp>
        <p:nvSpPr>
          <p:cNvPr id="840707" name="Line 3"/>
          <p:cNvSpPr>
            <a:spLocks noChangeShapeType="1"/>
          </p:cNvSpPr>
          <p:nvPr/>
        </p:nvSpPr>
        <p:spPr bwMode="auto">
          <a:xfrm>
            <a:off x="7896225" y="1652588"/>
            <a:ext cx="400050" cy="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0708" name="Rectangle 4"/>
          <p:cNvSpPr>
            <a:spLocks noChangeArrowheads="1"/>
          </p:cNvSpPr>
          <p:nvPr/>
        </p:nvSpPr>
        <p:spPr bwMode="auto">
          <a:xfrm>
            <a:off x="139700" y="2219325"/>
            <a:ext cx="8932863"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3200" b="0"/>
              <a:t>Esta riqueza divide-se em dois tipos de ativos:</a:t>
            </a:r>
          </a:p>
        </p:txBody>
      </p:sp>
      <p:sp>
        <p:nvSpPr>
          <p:cNvPr id="840709" name="Text Box 5"/>
          <p:cNvSpPr txBox="1">
            <a:spLocks noChangeArrowheads="1"/>
          </p:cNvSpPr>
          <p:nvPr/>
        </p:nvSpPr>
        <p:spPr bwMode="auto">
          <a:xfrm>
            <a:off x="781050" y="4429125"/>
            <a:ext cx="714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3200" b="0"/>
              <a:t>W</a:t>
            </a:r>
          </a:p>
        </p:txBody>
      </p:sp>
      <p:sp>
        <p:nvSpPr>
          <p:cNvPr id="840710" name="Text Box 6"/>
          <p:cNvSpPr txBox="1">
            <a:spLocks noChangeArrowheads="1"/>
          </p:cNvSpPr>
          <p:nvPr/>
        </p:nvSpPr>
        <p:spPr bwMode="auto">
          <a:xfrm>
            <a:off x="2428875" y="3514725"/>
            <a:ext cx="2628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Moeda (M</a:t>
            </a:r>
            <a:r>
              <a:rPr lang="pt-BR" sz="3200" b="0" baseline="-25000"/>
              <a:t>1</a:t>
            </a:r>
            <a:r>
              <a:rPr lang="pt-BR" sz="3200" b="0"/>
              <a:t>)</a:t>
            </a:r>
          </a:p>
        </p:txBody>
      </p:sp>
      <p:sp>
        <p:nvSpPr>
          <p:cNvPr id="840711" name="Text Box 7"/>
          <p:cNvSpPr txBox="1">
            <a:spLocks noChangeArrowheads="1"/>
          </p:cNvSpPr>
          <p:nvPr/>
        </p:nvSpPr>
        <p:spPr bwMode="auto">
          <a:xfrm>
            <a:off x="2438400" y="5353050"/>
            <a:ext cx="2238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Títulos (B)</a:t>
            </a:r>
          </a:p>
        </p:txBody>
      </p:sp>
      <p:sp>
        <p:nvSpPr>
          <p:cNvPr id="840712" name="Text Box 8"/>
          <p:cNvSpPr txBox="1">
            <a:spLocks noChangeArrowheads="1"/>
          </p:cNvSpPr>
          <p:nvPr/>
        </p:nvSpPr>
        <p:spPr bwMode="auto">
          <a:xfrm>
            <a:off x="5276850" y="3305175"/>
            <a:ext cx="2381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Alta liquidez</a:t>
            </a:r>
          </a:p>
        </p:txBody>
      </p:sp>
      <p:sp>
        <p:nvSpPr>
          <p:cNvPr id="840713" name="Text Box 9"/>
          <p:cNvSpPr txBox="1">
            <a:spLocks noChangeArrowheads="1"/>
          </p:cNvSpPr>
          <p:nvPr/>
        </p:nvSpPr>
        <p:spPr bwMode="auto">
          <a:xfrm>
            <a:off x="5257800" y="3752850"/>
            <a:ext cx="34956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Sem rendimento</a:t>
            </a:r>
          </a:p>
        </p:txBody>
      </p:sp>
      <p:sp>
        <p:nvSpPr>
          <p:cNvPr id="840714" name="Text Box 10"/>
          <p:cNvSpPr txBox="1">
            <a:spLocks noChangeArrowheads="1"/>
          </p:cNvSpPr>
          <p:nvPr/>
        </p:nvSpPr>
        <p:spPr bwMode="auto">
          <a:xfrm>
            <a:off x="5286375" y="5143500"/>
            <a:ext cx="3333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Menor liquidez</a:t>
            </a:r>
          </a:p>
        </p:txBody>
      </p:sp>
      <p:sp>
        <p:nvSpPr>
          <p:cNvPr id="840715" name="Text Box 11"/>
          <p:cNvSpPr txBox="1">
            <a:spLocks noChangeArrowheads="1"/>
          </p:cNvSpPr>
          <p:nvPr/>
        </p:nvSpPr>
        <p:spPr bwMode="auto">
          <a:xfrm>
            <a:off x="5286375" y="5591175"/>
            <a:ext cx="3595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Com rendimento</a:t>
            </a:r>
          </a:p>
        </p:txBody>
      </p:sp>
      <p:sp>
        <p:nvSpPr>
          <p:cNvPr id="840716" name="AutoShape 12"/>
          <p:cNvSpPr>
            <a:spLocks/>
          </p:cNvSpPr>
          <p:nvPr/>
        </p:nvSpPr>
        <p:spPr bwMode="auto">
          <a:xfrm>
            <a:off x="4772025" y="3390900"/>
            <a:ext cx="390525" cy="866775"/>
          </a:xfrm>
          <a:prstGeom prst="leftBrace">
            <a:avLst>
              <a:gd name="adj1" fmla="val 18496"/>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0717" name="AutoShape 13"/>
          <p:cNvSpPr>
            <a:spLocks/>
          </p:cNvSpPr>
          <p:nvPr/>
        </p:nvSpPr>
        <p:spPr bwMode="auto">
          <a:xfrm>
            <a:off x="4772025" y="5219700"/>
            <a:ext cx="390525" cy="866775"/>
          </a:xfrm>
          <a:prstGeom prst="leftBrace">
            <a:avLst>
              <a:gd name="adj1" fmla="val 18496"/>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0718" name="AutoShape 14"/>
          <p:cNvSpPr>
            <a:spLocks/>
          </p:cNvSpPr>
          <p:nvPr/>
        </p:nvSpPr>
        <p:spPr bwMode="auto">
          <a:xfrm>
            <a:off x="1895475" y="3362325"/>
            <a:ext cx="361950" cy="2724150"/>
          </a:xfrm>
          <a:prstGeom prst="leftBrace">
            <a:avLst>
              <a:gd name="adj1" fmla="val 62719"/>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40719" name="Line 15"/>
          <p:cNvSpPr>
            <a:spLocks noChangeShapeType="1"/>
          </p:cNvSpPr>
          <p:nvPr/>
        </p:nvSpPr>
        <p:spPr bwMode="auto">
          <a:xfrm>
            <a:off x="942975" y="4524375"/>
            <a:ext cx="4000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4113" name="Rectangle 16"/>
          <p:cNvSpPr>
            <a:spLocks noGrp="1" noChangeArrowheads="1"/>
          </p:cNvSpPr>
          <p:nvPr>
            <p:ph type="title"/>
          </p:nvPr>
        </p:nvSpPr>
        <p:spPr>
          <a:xfrm>
            <a:off x="0" y="150813"/>
            <a:ext cx="9144000" cy="1143000"/>
          </a:xfrm>
          <a:noFill/>
        </p:spPr>
        <p:txBody>
          <a:bodyPr/>
          <a:lstStyle/>
          <a:p>
            <a:pPr eaLnBrk="1" hangingPunct="1"/>
            <a:r>
              <a:rPr lang="pt-BR" sz="4000" smtClean="0">
                <a:latin typeface="Arial" charset="0"/>
              </a:rPr>
              <a:t>A função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0706">
                                            <p:txEl>
                                              <p:pRg st="0" end="0"/>
                                            </p:txEl>
                                          </p:spTgt>
                                        </p:tgtEl>
                                        <p:attrNameLst>
                                          <p:attrName>style.visibility</p:attrName>
                                        </p:attrNameLst>
                                      </p:cBhvr>
                                      <p:to>
                                        <p:strVal val="visible"/>
                                      </p:to>
                                    </p:set>
                                    <p:animEffect transition="in" filter="wipe(left)">
                                      <p:cBhvr>
                                        <p:cTn id="7" dur="500"/>
                                        <p:tgtEl>
                                          <p:spTgt spid="840706">
                                            <p:txEl>
                                              <p:pRg st="0" end="0"/>
                                            </p:txEl>
                                          </p:spTgt>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84070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40708"/>
                                        </p:tgtEl>
                                        <p:attrNameLst>
                                          <p:attrName>style.visibility</p:attrName>
                                        </p:attrNameLst>
                                      </p:cBhvr>
                                      <p:to>
                                        <p:strVal val="visible"/>
                                      </p:to>
                                    </p:set>
                                    <p:animEffect transition="in" filter="wipe(left)">
                                      <p:cBhvr>
                                        <p:cTn id="15" dur="500"/>
                                        <p:tgtEl>
                                          <p:spTgt spid="84070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840709"/>
                                        </p:tgtEl>
                                        <p:attrNameLst>
                                          <p:attrName>style.visibility</p:attrName>
                                        </p:attrNameLst>
                                      </p:cBhvr>
                                      <p:to>
                                        <p:strVal val="visible"/>
                                      </p:to>
                                    </p:set>
                                    <p:anim calcmode="lin" valueType="num">
                                      <p:cBhvr additive="base">
                                        <p:cTn id="20" dur="500" fill="hold"/>
                                        <p:tgtEl>
                                          <p:spTgt spid="840709"/>
                                        </p:tgtEl>
                                        <p:attrNameLst>
                                          <p:attrName>ppt_x</p:attrName>
                                        </p:attrNameLst>
                                      </p:cBhvr>
                                      <p:tavLst>
                                        <p:tav tm="0">
                                          <p:val>
                                            <p:strVal val="0-#ppt_w/2"/>
                                          </p:val>
                                        </p:tav>
                                        <p:tav tm="100000">
                                          <p:val>
                                            <p:strVal val="#ppt_x"/>
                                          </p:val>
                                        </p:tav>
                                      </p:tavLst>
                                    </p:anim>
                                    <p:anim calcmode="lin" valueType="num">
                                      <p:cBhvr additive="base">
                                        <p:cTn id="21" dur="500" fill="hold"/>
                                        <p:tgtEl>
                                          <p:spTgt spid="840709"/>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499"/>
                                          </p:stCondLst>
                                        </p:cTn>
                                        <p:tgtEl>
                                          <p:spTgt spid="840719"/>
                                        </p:tgtEl>
                                        <p:attrNameLst>
                                          <p:attrName>style.visibility</p:attrName>
                                        </p:attrNameLst>
                                      </p:cBhvr>
                                      <p:to>
                                        <p:strVal val="visible"/>
                                      </p:to>
                                    </p:set>
                                  </p:childTnLst>
                                </p:cTn>
                              </p:par>
                            </p:childTnLst>
                          </p:cTn>
                        </p:par>
                        <p:par>
                          <p:cTn id="25" fill="hold" nodeType="afterGroup">
                            <p:stCondLst>
                              <p:cond delay="1000"/>
                            </p:stCondLst>
                            <p:childTnLst>
                              <p:par>
                                <p:cTn id="26" presetID="23" presetClass="entr" presetSubtype="528" fill="hold" grpId="0" nodeType="afterEffect">
                                  <p:stCondLst>
                                    <p:cond delay="0"/>
                                  </p:stCondLst>
                                  <p:childTnLst>
                                    <p:set>
                                      <p:cBhvr>
                                        <p:cTn id="27" dur="1" fill="hold">
                                          <p:stCondLst>
                                            <p:cond delay="0"/>
                                          </p:stCondLst>
                                        </p:cTn>
                                        <p:tgtEl>
                                          <p:spTgt spid="840718"/>
                                        </p:tgtEl>
                                        <p:attrNameLst>
                                          <p:attrName>style.visibility</p:attrName>
                                        </p:attrNameLst>
                                      </p:cBhvr>
                                      <p:to>
                                        <p:strVal val="visible"/>
                                      </p:to>
                                    </p:set>
                                    <p:anim calcmode="lin" valueType="num">
                                      <p:cBhvr>
                                        <p:cTn id="28" dur="500" fill="hold"/>
                                        <p:tgtEl>
                                          <p:spTgt spid="840718"/>
                                        </p:tgtEl>
                                        <p:attrNameLst>
                                          <p:attrName>ppt_w</p:attrName>
                                        </p:attrNameLst>
                                      </p:cBhvr>
                                      <p:tavLst>
                                        <p:tav tm="0">
                                          <p:val>
                                            <p:fltVal val="0"/>
                                          </p:val>
                                        </p:tav>
                                        <p:tav tm="100000">
                                          <p:val>
                                            <p:strVal val="#ppt_w"/>
                                          </p:val>
                                        </p:tav>
                                      </p:tavLst>
                                    </p:anim>
                                    <p:anim calcmode="lin" valueType="num">
                                      <p:cBhvr>
                                        <p:cTn id="29" dur="500" fill="hold"/>
                                        <p:tgtEl>
                                          <p:spTgt spid="840718"/>
                                        </p:tgtEl>
                                        <p:attrNameLst>
                                          <p:attrName>ppt_h</p:attrName>
                                        </p:attrNameLst>
                                      </p:cBhvr>
                                      <p:tavLst>
                                        <p:tav tm="0">
                                          <p:val>
                                            <p:fltVal val="0"/>
                                          </p:val>
                                        </p:tav>
                                        <p:tav tm="100000">
                                          <p:val>
                                            <p:strVal val="#ppt_h"/>
                                          </p:val>
                                        </p:tav>
                                      </p:tavLst>
                                    </p:anim>
                                    <p:anim calcmode="lin" valueType="num">
                                      <p:cBhvr>
                                        <p:cTn id="30" dur="500" fill="hold"/>
                                        <p:tgtEl>
                                          <p:spTgt spid="840718"/>
                                        </p:tgtEl>
                                        <p:attrNameLst>
                                          <p:attrName>ppt_x</p:attrName>
                                        </p:attrNameLst>
                                      </p:cBhvr>
                                      <p:tavLst>
                                        <p:tav tm="0">
                                          <p:val>
                                            <p:fltVal val="0.5"/>
                                          </p:val>
                                        </p:tav>
                                        <p:tav tm="100000">
                                          <p:val>
                                            <p:strVal val="#ppt_x"/>
                                          </p:val>
                                        </p:tav>
                                      </p:tavLst>
                                    </p:anim>
                                    <p:anim calcmode="lin" valueType="num">
                                      <p:cBhvr>
                                        <p:cTn id="31" dur="500" fill="hold"/>
                                        <p:tgtEl>
                                          <p:spTgt spid="840718"/>
                                        </p:tgtEl>
                                        <p:attrNameLst>
                                          <p:attrName>ppt_y</p:attrName>
                                        </p:attrNameLst>
                                      </p:cBhvr>
                                      <p:tavLst>
                                        <p:tav tm="0">
                                          <p:val>
                                            <p:fltVal val="0.5"/>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40710"/>
                                        </p:tgtEl>
                                        <p:attrNameLst>
                                          <p:attrName>style.visibility</p:attrName>
                                        </p:attrNameLst>
                                      </p:cBhvr>
                                      <p:to>
                                        <p:strVal val="visible"/>
                                      </p:to>
                                    </p:set>
                                    <p:animEffect transition="in" filter="dissolve">
                                      <p:cBhvr>
                                        <p:cTn id="36" dur="500"/>
                                        <p:tgtEl>
                                          <p:spTgt spid="840710"/>
                                        </p:tgtEl>
                                      </p:cBhvr>
                                    </p:animEffect>
                                  </p:childTnLst>
                                </p:cTn>
                              </p:par>
                            </p:childTnLst>
                          </p:cTn>
                        </p:par>
                        <p:par>
                          <p:cTn id="37" fill="hold" nodeType="afterGroup">
                            <p:stCondLst>
                              <p:cond delay="500"/>
                            </p:stCondLst>
                            <p:childTnLst>
                              <p:par>
                                <p:cTn id="38" presetID="4" presetClass="entr" presetSubtype="32" fill="hold" grpId="0" nodeType="afterEffect">
                                  <p:stCondLst>
                                    <p:cond delay="0"/>
                                  </p:stCondLst>
                                  <p:childTnLst>
                                    <p:set>
                                      <p:cBhvr>
                                        <p:cTn id="39" dur="1" fill="hold">
                                          <p:stCondLst>
                                            <p:cond delay="0"/>
                                          </p:stCondLst>
                                        </p:cTn>
                                        <p:tgtEl>
                                          <p:spTgt spid="840716"/>
                                        </p:tgtEl>
                                        <p:attrNameLst>
                                          <p:attrName>style.visibility</p:attrName>
                                        </p:attrNameLst>
                                      </p:cBhvr>
                                      <p:to>
                                        <p:strVal val="visible"/>
                                      </p:to>
                                    </p:set>
                                    <p:animEffect transition="in" filter="box(out)">
                                      <p:cBhvr>
                                        <p:cTn id="40" dur="500"/>
                                        <p:tgtEl>
                                          <p:spTgt spid="84071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840712"/>
                                        </p:tgtEl>
                                        <p:attrNameLst>
                                          <p:attrName>style.visibility</p:attrName>
                                        </p:attrNameLst>
                                      </p:cBhvr>
                                      <p:to>
                                        <p:strVal val="visible"/>
                                      </p:to>
                                    </p:set>
                                    <p:anim calcmode="lin" valueType="num">
                                      <p:cBhvr additive="base">
                                        <p:cTn id="45" dur="500" fill="hold"/>
                                        <p:tgtEl>
                                          <p:spTgt spid="840712"/>
                                        </p:tgtEl>
                                        <p:attrNameLst>
                                          <p:attrName>ppt_x</p:attrName>
                                        </p:attrNameLst>
                                      </p:cBhvr>
                                      <p:tavLst>
                                        <p:tav tm="0">
                                          <p:val>
                                            <p:strVal val="1+#ppt_w/2"/>
                                          </p:val>
                                        </p:tav>
                                        <p:tav tm="100000">
                                          <p:val>
                                            <p:strVal val="#ppt_x"/>
                                          </p:val>
                                        </p:tav>
                                      </p:tavLst>
                                    </p:anim>
                                    <p:anim calcmode="lin" valueType="num">
                                      <p:cBhvr additive="base">
                                        <p:cTn id="46" dur="500" fill="hold"/>
                                        <p:tgtEl>
                                          <p:spTgt spid="840712"/>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840713"/>
                                        </p:tgtEl>
                                        <p:attrNameLst>
                                          <p:attrName>style.visibility</p:attrName>
                                        </p:attrNameLst>
                                      </p:cBhvr>
                                      <p:to>
                                        <p:strVal val="visible"/>
                                      </p:to>
                                    </p:set>
                                    <p:anim calcmode="lin" valueType="num">
                                      <p:cBhvr additive="base">
                                        <p:cTn id="51" dur="500" fill="hold"/>
                                        <p:tgtEl>
                                          <p:spTgt spid="840713"/>
                                        </p:tgtEl>
                                        <p:attrNameLst>
                                          <p:attrName>ppt_x</p:attrName>
                                        </p:attrNameLst>
                                      </p:cBhvr>
                                      <p:tavLst>
                                        <p:tav tm="0">
                                          <p:val>
                                            <p:strVal val="1+#ppt_w/2"/>
                                          </p:val>
                                        </p:tav>
                                        <p:tav tm="100000">
                                          <p:val>
                                            <p:strVal val="#ppt_x"/>
                                          </p:val>
                                        </p:tav>
                                      </p:tavLst>
                                    </p:anim>
                                    <p:anim calcmode="lin" valueType="num">
                                      <p:cBhvr additive="base">
                                        <p:cTn id="52" dur="500" fill="hold"/>
                                        <p:tgtEl>
                                          <p:spTgt spid="840713"/>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10" fill="hold" grpId="0" nodeType="clickEffect">
                                  <p:stCondLst>
                                    <p:cond delay="0"/>
                                  </p:stCondLst>
                                  <p:childTnLst>
                                    <p:set>
                                      <p:cBhvr>
                                        <p:cTn id="56" dur="1" fill="hold">
                                          <p:stCondLst>
                                            <p:cond delay="0"/>
                                          </p:stCondLst>
                                        </p:cTn>
                                        <p:tgtEl>
                                          <p:spTgt spid="840711"/>
                                        </p:tgtEl>
                                        <p:attrNameLst>
                                          <p:attrName>style.visibility</p:attrName>
                                        </p:attrNameLst>
                                      </p:cBhvr>
                                      <p:to>
                                        <p:strVal val="visible"/>
                                      </p:to>
                                    </p:set>
                                    <p:anim calcmode="lin" valueType="num">
                                      <p:cBhvr>
                                        <p:cTn id="57" dur="500" fill="hold"/>
                                        <p:tgtEl>
                                          <p:spTgt spid="840711"/>
                                        </p:tgtEl>
                                        <p:attrNameLst>
                                          <p:attrName>ppt_w</p:attrName>
                                        </p:attrNameLst>
                                      </p:cBhvr>
                                      <p:tavLst>
                                        <p:tav tm="0">
                                          <p:val>
                                            <p:fltVal val="0"/>
                                          </p:val>
                                        </p:tav>
                                        <p:tav tm="100000">
                                          <p:val>
                                            <p:strVal val="#ppt_w"/>
                                          </p:val>
                                        </p:tav>
                                      </p:tavLst>
                                    </p:anim>
                                    <p:anim calcmode="lin" valueType="num">
                                      <p:cBhvr>
                                        <p:cTn id="58" dur="500" fill="hold"/>
                                        <p:tgtEl>
                                          <p:spTgt spid="840711"/>
                                        </p:tgtEl>
                                        <p:attrNameLst>
                                          <p:attrName>ppt_h</p:attrName>
                                        </p:attrNameLst>
                                      </p:cBhvr>
                                      <p:tavLst>
                                        <p:tav tm="0">
                                          <p:val>
                                            <p:strVal val="#ppt_h"/>
                                          </p:val>
                                        </p:tav>
                                        <p:tav tm="100000">
                                          <p:val>
                                            <p:strVal val="#ppt_h"/>
                                          </p:val>
                                        </p:tav>
                                      </p:tavLst>
                                    </p:anim>
                                  </p:childTnLst>
                                </p:cTn>
                              </p:par>
                            </p:childTnLst>
                          </p:cTn>
                        </p:par>
                        <p:par>
                          <p:cTn id="59" fill="hold" nodeType="afterGroup">
                            <p:stCondLst>
                              <p:cond delay="500"/>
                            </p:stCondLst>
                            <p:childTnLst>
                              <p:par>
                                <p:cTn id="60" presetID="4" presetClass="entr" presetSubtype="32" fill="hold" grpId="0" nodeType="afterEffect">
                                  <p:stCondLst>
                                    <p:cond delay="0"/>
                                  </p:stCondLst>
                                  <p:childTnLst>
                                    <p:set>
                                      <p:cBhvr>
                                        <p:cTn id="61" dur="1" fill="hold">
                                          <p:stCondLst>
                                            <p:cond delay="0"/>
                                          </p:stCondLst>
                                        </p:cTn>
                                        <p:tgtEl>
                                          <p:spTgt spid="840717"/>
                                        </p:tgtEl>
                                        <p:attrNameLst>
                                          <p:attrName>style.visibility</p:attrName>
                                        </p:attrNameLst>
                                      </p:cBhvr>
                                      <p:to>
                                        <p:strVal val="visible"/>
                                      </p:to>
                                    </p:set>
                                    <p:animEffect transition="in" filter="box(out)">
                                      <p:cBhvr>
                                        <p:cTn id="62" dur="500"/>
                                        <p:tgtEl>
                                          <p:spTgt spid="84071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840714"/>
                                        </p:tgtEl>
                                        <p:attrNameLst>
                                          <p:attrName>style.visibility</p:attrName>
                                        </p:attrNameLst>
                                      </p:cBhvr>
                                      <p:to>
                                        <p:strVal val="visible"/>
                                      </p:to>
                                    </p:set>
                                    <p:anim calcmode="lin" valueType="num">
                                      <p:cBhvr additive="base">
                                        <p:cTn id="67" dur="500" fill="hold"/>
                                        <p:tgtEl>
                                          <p:spTgt spid="840714"/>
                                        </p:tgtEl>
                                        <p:attrNameLst>
                                          <p:attrName>ppt_x</p:attrName>
                                        </p:attrNameLst>
                                      </p:cBhvr>
                                      <p:tavLst>
                                        <p:tav tm="0">
                                          <p:val>
                                            <p:strVal val="1+#ppt_w/2"/>
                                          </p:val>
                                        </p:tav>
                                        <p:tav tm="100000">
                                          <p:val>
                                            <p:strVal val="#ppt_x"/>
                                          </p:val>
                                        </p:tav>
                                      </p:tavLst>
                                    </p:anim>
                                    <p:anim calcmode="lin" valueType="num">
                                      <p:cBhvr additive="base">
                                        <p:cTn id="68" dur="500" fill="hold"/>
                                        <p:tgtEl>
                                          <p:spTgt spid="840714"/>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840715"/>
                                        </p:tgtEl>
                                        <p:attrNameLst>
                                          <p:attrName>style.visibility</p:attrName>
                                        </p:attrNameLst>
                                      </p:cBhvr>
                                      <p:to>
                                        <p:strVal val="visible"/>
                                      </p:to>
                                    </p:set>
                                    <p:anim calcmode="lin" valueType="num">
                                      <p:cBhvr additive="base">
                                        <p:cTn id="73" dur="500" fill="hold"/>
                                        <p:tgtEl>
                                          <p:spTgt spid="840715"/>
                                        </p:tgtEl>
                                        <p:attrNameLst>
                                          <p:attrName>ppt_x</p:attrName>
                                        </p:attrNameLst>
                                      </p:cBhvr>
                                      <p:tavLst>
                                        <p:tav tm="0">
                                          <p:val>
                                            <p:strVal val="1+#ppt_w/2"/>
                                          </p:val>
                                        </p:tav>
                                        <p:tav tm="100000">
                                          <p:val>
                                            <p:strVal val="#ppt_x"/>
                                          </p:val>
                                        </p:tav>
                                      </p:tavLst>
                                    </p:anim>
                                    <p:anim calcmode="lin" valueType="num">
                                      <p:cBhvr additive="base">
                                        <p:cTn id="74" dur="500" fill="hold"/>
                                        <p:tgtEl>
                                          <p:spTgt spid="8407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706" grpId="0" build="p" autoUpdateAnimBg="0"/>
      <p:bldP spid="840707" grpId="0" animBg="1"/>
      <p:bldP spid="840708" grpId="0" autoUpdateAnimBg="0"/>
      <p:bldP spid="840709" grpId="0" autoUpdateAnimBg="0"/>
      <p:bldP spid="840710" grpId="0" autoUpdateAnimBg="0"/>
      <p:bldP spid="840711" grpId="0" autoUpdateAnimBg="0"/>
      <p:bldP spid="840712" grpId="0" autoUpdateAnimBg="0"/>
      <p:bldP spid="840713" grpId="0" autoUpdateAnimBg="0"/>
      <p:bldP spid="840714" grpId="0" autoUpdateAnimBg="0"/>
      <p:bldP spid="840715" grpId="0" autoUpdateAnimBg="0"/>
      <p:bldP spid="840716" grpId="0" animBg="1"/>
      <p:bldP spid="840717" grpId="0" animBg="1"/>
      <p:bldP spid="840718" grpId="0" animBg="1"/>
      <p:bldP spid="84071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Espaço Reservado para Número de Slide 5"/>
          <p:cNvSpPr>
            <a:spLocks noGrp="1"/>
          </p:cNvSpPr>
          <p:nvPr>
            <p:ph type="sldNum" sz="quarter" idx="12"/>
          </p:nvPr>
        </p:nvSpPr>
        <p:spPr/>
        <p:txBody>
          <a:bodyPr/>
          <a:lstStyle/>
          <a:p>
            <a:pPr>
              <a:defRPr/>
            </a:pPr>
            <a:fld id="{9D33C83E-ABC4-4063-BD99-8A859B733E7F}" type="slidenum">
              <a:rPr lang="pt-PT"/>
              <a:pPr>
                <a:defRPr/>
              </a:pPr>
              <a:t>30</a:t>
            </a:fld>
            <a:endParaRPr lang="pt-PT"/>
          </a:p>
        </p:txBody>
      </p:sp>
      <p:sp>
        <p:nvSpPr>
          <p:cNvPr id="866306" name="Text Box 2"/>
          <p:cNvSpPr txBox="1">
            <a:spLocks noChangeArrowheads="1"/>
          </p:cNvSpPr>
          <p:nvPr/>
        </p:nvSpPr>
        <p:spPr bwMode="auto">
          <a:xfrm>
            <a:off x="1076325" y="1708150"/>
            <a:ext cx="2482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400" b="0">
                <a:solidFill>
                  <a:srgbClr val="FFFFFF"/>
                </a:solidFill>
              </a:rPr>
              <a:t>Riqueza total</a:t>
            </a:r>
          </a:p>
        </p:txBody>
      </p:sp>
      <p:sp>
        <p:nvSpPr>
          <p:cNvPr id="866307" name="Text Box 3"/>
          <p:cNvSpPr txBox="1">
            <a:spLocks noChangeArrowheads="1"/>
          </p:cNvSpPr>
          <p:nvPr/>
        </p:nvSpPr>
        <p:spPr bwMode="auto">
          <a:xfrm>
            <a:off x="3932238" y="1497013"/>
            <a:ext cx="2482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Moeda</a:t>
            </a:r>
          </a:p>
        </p:txBody>
      </p:sp>
      <p:sp>
        <p:nvSpPr>
          <p:cNvPr id="866308" name="Text Box 4"/>
          <p:cNvSpPr txBox="1">
            <a:spLocks noChangeArrowheads="1"/>
          </p:cNvSpPr>
          <p:nvPr/>
        </p:nvSpPr>
        <p:spPr bwMode="auto">
          <a:xfrm>
            <a:off x="3929063" y="2149475"/>
            <a:ext cx="2482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Títulos (B)</a:t>
            </a:r>
          </a:p>
        </p:txBody>
      </p:sp>
      <p:sp>
        <p:nvSpPr>
          <p:cNvPr id="866309" name="Text Box 5"/>
          <p:cNvSpPr txBox="1">
            <a:spLocks noChangeArrowheads="1"/>
          </p:cNvSpPr>
          <p:nvPr/>
        </p:nvSpPr>
        <p:spPr bwMode="auto">
          <a:xfrm>
            <a:off x="5435600" y="1255713"/>
            <a:ext cx="1039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M</a:t>
            </a:r>
            <a:r>
              <a:rPr lang="pt-BR" sz="2400" b="0" baseline="-25000">
                <a:solidFill>
                  <a:srgbClr val="FFFFFF"/>
                </a:solidFill>
              </a:rPr>
              <a:t>T</a:t>
            </a:r>
            <a:r>
              <a:rPr lang="pt-BR" sz="2400" b="0" baseline="30000">
                <a:solidFill>
                  <a:srgbClr val="FFFFFF"/>
                </a:solidFill>
              </a:rPr>
              <a:t>d</a:t>
            </a:r>
            <a:endParaRPr lang="pt-BR" sz="2400" b="0">
              <a:solidFill>
                <a:srgbClr val="FFFFFF"/>
              </a:solidFill>
            </a:endParaRPr>
          </a:p>
        </p:txBody>
      </p:sp>
      <p:sp>
        <p:nvSpPr>
          <p:cNvPr id="866310" name="Text Box 6"/>
          <p:cNvSpPr txBox="1">
            <a:spLocks noChangeArrowheads="1"/>
          </p:cNvSpPr>
          <p:nvPr/>
        </p:nvSpPr>
        <p:spPr bwMode="auto">
          <a:xfrm>
            <a:off x="5414963" y="1754188"/>
            <a:ext cx="1039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M</a:t>
            </a:r>
            <a:r>
              <a:rPr lang="pt-BR" sz="2400" b="0" baseline="-25000">
                <a:solidFill>
                  <a:srgbClr val="FFFFFF"/>
                </a:solidFill>
              </a:rPr>
              <a:t>E</a:t>
            </a:r>
            <a:r>
              <a:rPr lang="pt-BR" sz="2400" b="0" baseline="30000">
                <a:solidFill>
                  <a:srgbClr val="FFFFFF"/>
                </a:solidFill>
              </a:rPr>
              <a:t>d</a:t>
            </a:r>
            <a:endParaRPr lang="pt-BR" sz="2400" b="0">
              <a:solidFill>
                <a:srgbClr val="FFFFFF"/>
              </a:solidFill>
            </a:endParaRPr>
          </a:p>
        </p:txBody>
      </p:sp>
      <p:sp>
        <p:nvSpPr>
          <p:cNvPr id="866311" name="Text Box 7"/>
          <p:cNvSpPr txBox="1">
            <a:spLocks noChangeArrowheads="1"/>
          </p:cNvSpPr>
          <p:nvPr/>
        </p:nvSpPr>
        <p:spPr bwMode="auto">
          <a:xfrm>
            <a:off x="6861175" y="1898650"/>
            <a:ext cx="1970088"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nSpc>
                <a:spcPct val="90000"/>
              </a:lnSpc>
              <a:spcBef>
                <a:spcPct val="50000"/>
              </a:spcBef>
            </a:pPr>
            <a:r>
              <a:rPr lang="pt-BR" sz="2400" b="0">
                <a:solidFill>
                  <a:srgbClr val="FFFFFF"/>
                </a:solidFill>
              </a:rPr>
              <a:t>W</a:t>
            </a:r>
            <a:r>
              <a:rPr lang="pt-BR" sz="2400" b="0" baseline="-25000">
                <a:solidFill>
                  <a:srgbClr val="FFFFFF"/>
                </a:solidFill>
              </a:rPr>
              <a:t>L</a:t>
            </a:r>
            <a:r>
              <a:rPr lang="pt-BR" sz="2400" b="0">
                <a:solidFill>
                  <a:srgbClr val="FFFFFF"/>
                </a:solidFill>
              </a:rPr>
              <a:t>= riqueza</a:t>
            </a:r>
          </a:p>
          <a:p>
            <a:pPr>
              <a:lnSpc>
                <a:spcPct val="90000"/>
              </a:lnSpc>
              <a:spcBef>
                <a:spcPct val="50000"/>
              </a:spcBef>
            </a:pPr>
            <a:r>
              <a:rPr lang="pt-BR" sz="2400" b="0">
                <a:solidFill>
                  <a:srgbClr val="FFFFFF"/>
                </a:solidFill>
              </a:rPr>
              <a:t>         líquida</a:t>
            </a:r>
          </a:p>
        </p:txBody>
      </p:sp>
      <p:sp>
        <p:nvSpPr>
          <p:cNvPr id="866312" name="AutoShape 8"/>
          <p:cNvSpPr>
            <a:spLocks/>
          </p:cNvSpPr>
          <p:nvPr/>
        </p:nvSpPr>
        <p:spPr bwMode="auto">
          <a:xfrm>
            <a:off x="5086350" y="1306513"/>
            <a:ext cx="374650" cy="865187"/>
          </a:xfrm>
          <a:prstGeom prst="leftBrace">
            <a:avLst>
              <a:gd name="adj1" fmla="val 19244"/>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13" name="AutoShape 9"/>
          <p:cNvSpPr>
            <a:spLocks/>
          </p:cNvSpPr>
          <p:nvPr/>
        </p:nvSpPr>
        <p:spPr bwMode="auto">
          <a:xfrm>
            <a:off x="3595688" y="1277938"/>
            <a:ext cx="374650" cy="1354137"/>
          </a:xfrm>
          <a:prstGeom prst="leftBrace">
            <a:avLst>
              <a:gd name="adj1" fmla="val 30120"/>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14" name="AutoShape 10"/>
          <p:cNvSpPr>
            <a:spLocks/>
          </p:cNvSpPr>
          <p:nvPr/>
        </p:nvSpPr>
        <p:spPr bwMode="auto">
          <a:xfrm>
            <a:off x="6407150" y="1711325"/>
            <a:ext cx="403225" cy="838200"/>
          </a:xfrm>
          <a:prstGeom prst="rightBrace">
            <a:avLst>
              <a:gd name="adj1" fmla="val 17323"/>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15" name="Line 11"/>
          <p:cNvSpPr>
            <a:spLocks noChangeShapeType="1"/>
          </p:cNvSpPr>
          <p:nvPr/>
        </p:nvSpPr>
        <p:spPr bwMode="auto">
          <a:xfrm>
            <a:off x="6904038" y="1914525"/>
            <a:ext cx="403225"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16" name="Text Box 12"/>
          <p:cNvSpPr txBox="1">
            <a:spLocks noChangeArrowheads="1"/>
          </p:cNvSpPr>
          <p:nvPr/>
        </p:nvSpPr>
        <p:spPr bwMode="auto">
          <a:xfrm>
            <a:off x="3065463" y="3109913"/>
            <a:ext cx="36417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W</a:t>
            </a:r>
            <a:r>
              <a:rPr lang="pt-BR" sz="3200" b="0" baseline="-25000"/>
              <a:t>L</a:t>
            </a:r>
            <a:r>
              <a:rPr lang="pt-BR" sz="3200" b="0"/>
              <a:t>  =  </a:t>
            </a:r>
            <a:r>
              <a:rPr lang="pt-BR" sz="3200" b="0" baseline="30000"/>
              <a:t> </a:t>
            </a:r>
            <a:r>
              <a:rPr lang="pt-BR" sz="3200" b="0"/>
              <a:t>M</a:t>
            </a:r>
            <a:r>
              <a:rPr lang="pt-BR" sz="3200" b="0" baseline="-25000"/>
              <a:t>E</a:t>
            </a:r>
            <a:r>
              <a:rPr lang="pt-BR" sz="3200" b="0" baseline="30000"/>
              <a:t>d</a:t>
            </a:r>
            <a:r>
              <a:rPr lang="pt-BR" sz="3200" b="0"/>
              <a:t>  +  B</a:t>
            </a:r>
            <a:endParaRPr lang="pt-BR" sz="3200" b="0" baseline="30000"/>
          </a:p>
        </p:txBody>
      </p:sp>
      <p:sp>
        <p:nvSpPr>
          <p:cNvPr id="866317" name="Rectangle 13"/>
          <p:cNvSpPr>
            <a:spLocks noChangeArrowheads="1"/>
          </p:cNvSpPr>
          <p:nvPr/>
        </p:nvSpPr>
        <p:spPr bwMode="auto">
          <a:xfrm>
            <a:off x="3822700" y="4314825"/>
            <a:ext cx="16256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e &gt; 0</a:t>
            </a:r>
            <a:endParaRPr lang="pt-BR" sz="2800" b="0">
              <a:sym typeface="Symbol" pitchFamily="18" charset="2"/>
            </a:endParaRPr>
          </a:p>
        </p:txBody>
      </p:sp>
      <p:sp>
        <p:nvSpPr>
          <p:cNvPr id="866319" name="Rectangle 15"/>
          <p:cNvSpPr>
            <a:spLocks noChangeArrowheads="1"/>
          </p:cNvSpPr>
          <p:nvPr/>
        </p:nvSpPr>
        <p:spPr bwMode="auto">
          <a:xfrm>
            <a:off x="6024563" y="4005263"/>
            <a:ext cx="2549525"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B  =  W</a:t>
            </a:r>
            <a:r>
              <a:rPr lang="pt-BR" sz="2800" b="0" baseline="-25000"/>
              <a:t>L</a:t>
            </a:r>
            <a:endParaRPr lang="pt-BR" sz="2800" b="0">
              <a:sym typeface="Symbol" pitchFamily="18" charset="2"/>
            </a:endParaRPr>
          </a:p>
        </p:txBody>
      </p:sp>
      <p:sp>
        <p:nvSpPr>
          <p:cNvPr id="866320" name="Line 16"/>
          <p:cNvSpPr>
            <a:spLocks noChangeShapeType="1"/>
          </p:cNvSpPr>
          <p:nvPr/>
        </p:nvSpPr>
        <p:spPr bwMode="auto">
          <a:xfrm>
            <a:off x="3130550" y="3175000"/>
            <a:ext cx="4048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21" name="AutoShape 17"/>
          <p:cNvSpPr>
            <a:spLocks/>
          </p:cNvSpPr>
          <p:nvPr/>
        </p:nvSpPr>
        <p:spPr bwMode="auto">
          <a:xfrm>
            <a:off x="5508625" y="4073525"/>
            <a:ext cx="376238" cy="1068388"/>
          </a:xfrm>
          <a:prstGeom prst="leftBrace">
            <a:avLst>
              <a:gd name="adj1" fmla="val 23664"/>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22" name="Rectangle 18"/>
          <p:cNvSpPr>
            <a:spLocks noChangeArrowheads="1"/>
          </p:cNvSpPr>
          <p:nvPr/>
        </p:nvSpPr>
        <p:spPr bwMode="auto">
          <a:xfrm>
            <a:off x="3803650" y="5438775"/>
            <a:ext cx="16256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e &lt; 0</a:t>
            </a:r>
            <a:endParaRPr lang="pt-BR" sz="2800" b="0">
              <a:sym typeface="Symbol" pitchFamily="18" charset="2"/>
            </a:endParaRPr>
          </a:p>
        </p:txBody>
      </p:sp>
      <p:sp>
        <p:nvSpPr>
          <p:cNvPr id="866323" name="AutoShape 19"/>
          <p:cNvSpPr>
            <a:spLocks/>
          </p:cNvSpPr>
          <p:nvPr/>
        </p:nvSpPr>
        <p:spPr bwMode="auto">
          <a:xfrm>
            <a:off x="5489575" y="5311775"/>
            <a:ext cx="376238" cy="1068388"/>
          </a:xfrm>
          <a:prstGeom prst="leftBrace">
            <a:avLst>
              <a:gd name="adj1" fmla="val 23664"/>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24" name="Rectangle 20"/>
          <p:cNvSpPr>
            <a:spLocks noChangeArrowheads="1"/>
          </p:cNvSpPr>
          <p:nvPr/>
        </p:nvSpPr>
        <p:spPr bwMode="auto">
          <a:xfrm>
            <a:off x="6002338" y="5346700"/>
            <a:ext cx="2549525"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B  =  0</a:t>
            </a:r>
            <a:endParaRPr lang="pt-BR" sz="2800" b="0" baseline="-25000"/>
          </a:p>
          <a:p>
            <a:pPr>
              <a:spcBef>
                <a:spcPct val="20000"/>
              </a:spcBef>
            </a:pPr>
            <a:r>
              <a:rPr lang="pt-BR" sz="2800" b="0"/>
              <a:t>M</a:t>
            </a:r>
            <a:r>
              <a:rPr lang="pt-BR" sz="2800" b="0" baseline="-25000"/>
              <a:t>E</a:t>
            </a:r>
            <a:r>
              <a:rPr lang="pt-BR" sz="2800" b="0" baseline="30000"/>
              <a:t>d</a:t>
            </a:r>
            <a:r>
              <a:rPr lang="pt-BR" sz="2800" b="0"/>
              <a:t>  =  W</a:t>
            </a:r>
            <a:r>
              <a:rPr lang="pt-BR" sz="2800" b="0" baseline="-25000"/>
              <a:t>L</a:t>
            </a:r>
            <a:endParaRPr lang="pt-BR" sz="2800" b="0">
              <a:sym typeface="Symbol" pitchFamily="18" charset="2"/>
            </a:endParaRPr>
          </a:p>
        </p:txBody>
      </p:sp>
      <p:sp>
        <p:nvSpPr>
          <p:cNvPr id="866325" name="Line 21"/>
          <p:cNvSpPr>
            <a:spLocks noChangeShapeType="1"/>
          </p:cNvSpPr>
          <p:nvPr/>
        </p:nvSpPr>
        <p:spPr bwMode="auto">
          <a:xfrm>
            <a:off x="6908800" y="4059238"/>
            <a:ext cx="403225"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26" name="Line 22"/>
          <p:cNvSpPr>
            <a:spLocks noChangeShapeType="1"/>
          </p:cNvSpPr>
          <p:nvPr/>
        </p:nvSpPr>
        <p:spPr bwMode="auto">
          <a:xfrm>
            <a:off x="7253288" y="5922963"/>
            <a:ext cx="403225"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6327" name="Rectangle 23"/>
          <p:cNvSpPr>
            <a:spLocks noChangeArrowheads="1"/>
          </p:cNvSpPr>
          <p:nvPr/>
        </p:nvSpPr>
        <p:spPr bwMode="auto">
          <a:xfrm>
            <a:off x="6032500" y="4594225"/>
            <a:ext cx="1857375"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M</a:t>
            </a:r>
            <a:r>
              <a:rPr lang="pt-BR" sz="2800" b="0" baseline="-25000"/>
              <a:t>E</a:t>
            </a:r>
            <a:r>
              <a:rPr lang="pt-BR" sz="2800" b="0" baseline="30000"/>
              <a:t>d</a:t>
            </a:r>
            <a:r>
              <a:rPr lang="pt-BR" sz="2800" b="0"/>
              <a:t>  =  0</a:t>
            </a:r>
            <a:endParaRPr lang="pt-BR" sz="2800" b="0">
              <a:sym typeface="Symbol" pitchFamily="18" charset="2"/>
            </a:endParaRPr>
          </a:p>
        </p:txBody>
      </p:sp>
      <p:sp>
        <p:nvSpPr>
          <p:cNvPr id="31768" name="Rectangle 24"/>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grpSp>
        <p:nvGrpSpPr>
          <p:cNvPr id="866343" name="Group 39"/>
          <p:cNvGrpSpPr>
            <a:grpSpLocks/>
          </p:cNvGrpSpPr>
          <p:nvPr/>
        </p:nvGrpSpPr>
        <p:grpSpPr bwMode="auto">
          <a:xfrm>
            <a:off x="41275" y="4564063"/>
            <a:ext cx="2613025" cy="1000125"/>
            <a:chOff x="26" y="2875"/>
            <a:chExt cx="1646" cy="630"/>
          </a:xfrm>
        </p:grpSpPr>
        <p:sp>
          <p:nvSpPr>
            <p:cNvPr id="31770" name="Rectangle 27"/>
            <p:cNvSpPr>
              <a:spLocks noChangeArrowheads="1"/>
            </p:cNvSpPr>
            <p:nvPr/>
          </p:nvSpPr>
          <p:spPr bwMode="auto">
            <a:xfrm>
              <a:off x="26" y="3005"/>
              <a:ext cx="1116"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1771" name="Rectangle 28"/>
            <p:cNvSpPr>
              <a:spLocks noChangeArrowheads="1"/>
            </p:cNvSpPr>
            <p:nvPr/>
          </p:nvSpPr>
          <p:spPr bwMode="auto">
            <a:xfrm>
              <a:off x="89" y="3058"/>
              <a:ext cx="740"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00"/>
                  </a:solidFill>
                </a:rPr>
                <a:t>e = r +</a:t>
              </a:r>
              <a:endParaRPr lang="pt-BR" sz="3200"/>
            </a:p>
          </p:txBody>
        </p:sp>
        <p:sp>
          <p:nvSpPr>
            <p:cNvPr id="31772" name="Rectangle 29"/>
            <p:cNvSpPr>
              <a:spLocks noChangeArrowheads="1"/>
            </p:cNvSpPr>
            <p:nvPr/>
          </p:nvSpPr>
          <p:spPr bwMode="auto">
            <a:xfrm>
              <a:off x="955" y="2875"/>
              <a:ext cx="297"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1773" name="Rectangle 30"/>
            <p:cNvSpPr>
              <a:spLocks noChangeArrowheads="1"/>
            </p:cNvSpPr>
            <p:nvPr/>
          </p:nvSpPr>
          <p:spPr bwMode="auto">
            <a:xfrm>
              <a:off x="1018" y="2928"/>
              <a:ext cx="8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00"/>
                  </a:solidFill>
                </a:rPr>
                <a:t>r</a:t>
              </a:r>
              <a:endParaRPr lang="pt-BR" sz="3200"/>
            </a:p>
          </p:txBody>
        </p:sp>
        <p:sp>
          <p:nvSpPr>
            <p:cNvPr id="31774" name="Line 31"/>
            <p:cNvSpPr>
              <a:spLocks noChangeShapeType="1"/>
            </p:cNvSpPr>
            <p:nvPr/>
          </p:nvSpPr>
          <p:spPr bwMode="auto">
            <a:xfrm>
              <a:off x="911" y="3230"/>
              <a:ext cx="305" cy="1"/>
            </a:xfrm>
            <a:prstGeom prst="line">
              <a:avLst/>
            </a:prstGeom>
            <a:noFill/>
            <a:ln w="11113">
              <a:solidFill>
                <a:srgbClr val="FFFF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1775" name="Rectangle 33"/>
            <p:cNvSpPr>
              <a:spLocks noChangeArrowheads="1"/>
            </p:cNvSpPr>
            <p:nvPr/>
          </p:nvSpPr>
          <p:spPr bwMode="auto">
            <a:xfrm>
              <a:off x="983" y="3198"/>
              <a:ext cx="178"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00"/>
                  </a:solidFill>
                </a:rPr>
                <a:t>r</a:t>
              </a:r>
              <a:r>
                <a:rPr lang="pt-BR" sz="3200" b="0" baseline="30000">
                  <a:solidFill>
                    <a:srgbClr val="FFFF00"/>
                  </a:solidFill>
                </a:rPr>
                <a:t>e</a:t>
              </a:r>
            </a:p>
          </p:txBody>
        </p:sp>
        <p:sp>
          <p:nvSpPr>
            <p:cNvPr id="31776" name="Rectangle 38"/>
            <p:cNvSpPr>
              <a:spLocks noChangeArrowheads="1"/>
            </p:cNvSpPr>
            <p:nvPr/>
          </p:nvSpPr>
          <p:spPr bwMode="auto">
            <a:xfrm>
              <a:off x="1317" y="3037"/>
              <a:ext cx="35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00"/>
                  </a:solidFill>
                </a:rPr>
                <a:t>– 1</a:t>
              </a:r>
              <a:endParaRPr lang="pt-BR" sz="32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66306"/>
                                        </p:tgtEl>
                                        <p:attrNameLst>
                                          <p:attrName>style.visibility</p:attrName>
                                        </p:attrNameLst>
                                      </p:cBhvr>
                                      <p:to>
                                        <p:strVal val="visible"/>
                                      </p:to>
                                    </p:set>
                                    <p:anim calcmode="lin" valueType="num">
                                      <p:cBhvr additive="base">
                                        <p:cTn id="7" dur="500" fill="hold"/>
                                        <p:tgtEl>
                                          <p:spTgt spid="866306"/>
                                        </p:tgtEl>
                                        <p:attrNameLst>
                                          <p:attrName>ppt_x</p:attrName>
                                        </p:attrNameLst>
                                      </p:cBhvr>
                                      <p:tavLst>
                                        <p:tav tm="0">
                                          <p:val>
                                            <p:strVal val="0-#ppt_w/2"/>
                                          </p:val>
                                        </p:tav>
                                        <p:tav tm="100000">
                                          <p:val>
                                            <p:strVal val="#ppt_x"/>
                                          </p:val>
                                        </p:tav>
                                      </p:tavLst>
                                    </p:anim>
                                    <p:anim calcmode="lin" valueType="num">
                                      <p:cBhvr additive="base">
                                        <p:cTn id="8" dur="500" fill="hold"/>
                                        <p:tgtEl>
                                          <p:spTgt spid="86630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866313"/>
                                        </p:tgtEl>
                                        <p:attrNameLst>
                                          <p:attrName>style.visibility</p:attrName>
                                        </p:attrNameLst>
                                      </p:cBhvr>
                                      <p:to>
                                        <p:strVal val="visible"/>
                                      </p:to>
                                    </p:set>
                                    <p:anim calcmode="lin" valueType="num">
                                      <p:cBhvr additive="base">
                                        <p:cTn id="12" dur="500" fill="hold"/>
                                        <p:tgtEl>
                                          <p:spTgt spid="866313"/>
                                        </p:tgtEl>
                                        <p:attrNameLst>
                                          <p:attrName>ppt_x</p:attrName>
                                        </p:attrNameLst>
                                      </p:cBhvr>
                                      <p:tavLst>
                                        <p:tav tm="0">
                                          <p:val>
                                            <p:strVal val="1+#ppt_w/2"/>
                                          </p:val>
                                        </p:tav>
                                        <p:tav tm="100000">
                                          <p:val>
                                            <p:strVal val="#ppt_x"/>
                                          </p:val>
                                        </p:tav>
                                      </p:tavLst>
                                    </p:anim>
                                    <p:anim calcmode="lin" valueType="num">
                                      <p:cBhvr additive="base">
                                        <p:cTn id="13" dur="500" fill="hold"/>
                                        <p:tgtEl>
                                          <p:spTgt spid="86631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866307"/>
                                        </p:tgtEl>
                                        <p:attrNameLst>
                                          <p:attrName>style.visibility</p:attrName>
                                        </p:attrNameLst>
                                      </p:cBhvr>
                                      <p:to>
                                        <p:strVal val="visible"/>
                                      </p:to>
                                    </p:set>
                                    <p:anim calcmode="lin" valueType="num">
                                      <p:cBhvr additive="base">
                                        <p:cTn id="17" dur="500" fill="hold"/>
                                        <p:tgtEl>
                                          <p:spTgt spid="866307"/>
                                        </p:tgtEl>
                                        <p:attrNameLst>
                                          <p:attrName>ppt_x</p:attrName>
                                        </p:attrNameLst>
                                      </p:cBhvr>
                                      <p:tavLst>
                                        <p:tav tm="0">
                                          <p:val>
                                            <p:strVal val="1+#ppt_w/2"/>
                                          </p:val>
                                        </p:tav>
                                        <p:tav tm="100000">
                                          <p:val>
                                            <p:strVal val="#ppt_x"/>
                                          </p:val>
                                        </p:tav>
                                      </p:tavLst>
                                    </p:anim>
                                    <p:anim calcmode="lin" valueType="num">
                                      <p:cBhvr additive="base">
                                        <p:cTn id="18" dur="500" fill="hold"/>
                                        <p:tgtEl>
                                          <p:spTgt spid="866307"/>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866308"/>
                                        </p:tgtEl>
                                        <p:attrNameLst>
                                          <p:attrName>style.visibility</p:attrName>
                                        </p:attrNameLst>
                                      </p:cBhvr>
                                      <p:to>
                                        <p:strVal val="visible"/>
                                      </p:to>
                                    </p:set>
                                    <p:anim calcmode="lin" valueType="num">
                                      <p:cBhvr additive="base">
                                        <p:cTn id="22" dur="500" fill="hold"/>
                                        <p:tgtEl>
                                          <p:spTgt spid="866308"/>
                                        </p:tgtEl>
                                        <p:attrNameLst>
                                          <p:attrName>ppt_x</p:attrName>
                                        </p:attrNameLst>
                                      </p:cBhvr>
                                      <p:tavLst>
                                        <p:tav tm="0">
                                          <p:val>
                                            <p:strVal val="1+#ppt_w/2"/>
                                          </p:val>
                                        </p:tav>
                                        <p:tav tm="100000">
                                          <p:val>
                                            <p:strVal val="#ppt_x"/>
                                          </p:val>
                                        </p:tav>
                                      </p:tavLst>
                                    </p:anim>
                                    <p:anim calcmode="lin" valueType="num">
                                      <p:cBhvr additive="base">
                                        <p:cTn id="23" dur="500" fill="hold"/>
                                        <p:tgtEl>
                                          <p:spTgt spid="866308"/>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866312"/>
                                        </p:tgtEl>
                                        <p:attrNameLst>
                                          <p:attrName>style.visibility</p:attrName>
                                        </p:attrNameLst>
                                      </p:cBhvr>
                                      <p:to>
                                        <p:strVal val="visible"/>
                                      </p:to>
                                    </p:set>
                                    <p:anim calcmode="lin" valueType="num">
                                      <p:cBhvr additive="base">
                                        <p:cTn id="27" dur="500" fill="hold"/>
                                        <p:tgtEl>
                                          <p:spTgt spid="866312"/>
                                        </p:tgtEl>
                                        <p:attrNameLst>
                                          <p:attrName>ppt_x</p:attrName>
                                        </p:attrNameLst>
                                      </p:cBhvr>
                                      <p:tavLst>
                                        <p:tav tm="0">
                                          <p:val>
                                            <p:strVal val="1+#ppt_w/2"/>
                                          </p:val>
                                        </p:tav>
                                        <p:tav tm="100000">
                                          <p:val>
                                            <p:strVal val="#ppt_x"/>
                                          </p:val>
                                        </p:tav>
                                      </p:tavLst>
                                    </p:anim>
                                    <p:anim calcmode="lin" valueType="num">
                                      <p:cBhvr additive="base">
                                        <p:cTn id="28" dur="500" fill="hold"/>
                                        <p:tgtEl>
                                          <p:spTgt spid="866312"/>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866309"/>
                                        </p:tgtEl>
                                        <p:attrNameLst>
                                          <p:attrName>style.visibility</p:attrName>
                                        </p:attrNameLst>
                                      </p:cBhvr>
                                      <p:to>
                                        <p:strVal val="visible"/>
                                      </p:to>
                                    </p:set>
                                    <p:anim calcmode="lin" valueType="num">
                                      <p:cBhvr additive="base">
                                        <p:cTn id="32" dur="500" fill="hold"/>
                                        <p:tgtEl>
                                          <p:spTgt spid="866309"/>
                                        </p:tgtEl>
                                        <p:attrNameLst>
                                          <p:attrName>ppt_x</p:attrName>
                                        </p:attrNameLst>
                                      </p:cBhvr>
                                      <p:tavLst>
                                        <p:tav tm="0">
                                          <p:val>
                                            <p:strVal val="1+#ppt_w/2"/>
                                          </p:val>
                                        </p:tav>
                                        <p:tav tm="100000">
                                          <p:val>
                                            <p:strVal val="#ppt_x"/>
                                          </p:val>
                                        </p:tav>
                                      </p:tavLst>
                                    </p:anim>
                                    <p:anim calcmode="lin" valueType="num">
                                      <p:cBhvr additive="base">
                                        <p:cTn id="33" dur="500" fill="hold"/>
                                        <p:tgtEl>
                                          <p:spTgt spid="866309"/>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866310"/>
                                        </p:tgtEl>
                                        <p:attrNameLst>
                                          <p:attrName>style.visibility</p:attrName>
                                        </p:attrNameLst>
                                      </p:cBhvr>
                                      <p:to>
                                        <p:strVal val="visible"/>
                                      </p:to>
                                    </p:set>
                                    <p:anim calcmode="lin" valueType="num">
                                      <p:cBhvr additive="base">
                                        <p:cTn id="37" dur="500" fill="hold"/>
                                        <p:tgtEl>
                                          <p:spTgt spid="866310"/>
                                        </p:tgtEl>
                                        <p:attrNameLst>
                                          <p:attrName>ppt_x</p:attrName>
                                        </p:attrNameLst>
                                      </p:cBhvr>
                                      <p:tavLst>
                                        <p:tav tm="0">
                                          <p:val>
                                            <p:strVal val="1+#ppt_w/2"/>
                                          </p:val>
                                        </p:tav>
                                        <p:tav tm="100000">
                                          <p:val>
                                            <p:strVal val="#ppt_x"/>
                                          </p:val>
                                        </p:tav>
                                      </p:tavLst>
                                    </p:anim>
                                    <p:anim calcmode="lin" valueType="num">
                                      <p:cBhvr additive="base">
                                        <p:cTn id="38" dur="500" fill="hold"/>
                                        <p:tgtEl>
                                          <p:spTgt spid="866310"/>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866314"/>
                                        </p:tgtEl>
                                        <p:attrNameLst>
                                          <p:attrName>style.visibility</p:attrName>
                                        </p:attrNameLst>
                                      </p:cBhvr>
                                      <p:to>
                                        <p:strVal val="visible"/>
                                      </p:to>
                                    </p:set>
                                    <p:anim calcmode="lin" valueType="num">
                                      <p:cBhvr additive="base">
                                        <p:cTn id="42" dur="500" fill="hold"/>
                                        <p:tgtEl>
                                          <p:spTgt spid="866314"/>
                                        </p:tgtEl>
                                        <p:attrNameLst>
                                          <p:attrName>ppt_x</p:attrName>
                                        </p:attrNameLst>
                                      </p:cBhvr>
                                      <p:tavLst>
                                        <p:tav tm="0">
                                          <p:val>
                                            <p:strVal val="1+#ppt_w/2"/>
                                          </p:val>
                                        </p:tav>
                                        <p:tav tm="100000">
                                          <p:val>
                                            <p:strVal val="#ppt_x"/>
                                          </p:val>
                                        </p:tav>
                                      </p:tavLst>
                                    </p:anim>
                                    <p:anim calcmode="lin" valueType="num">
                                      <p:cBhvr additive="base">
                                        <p:cTn id="43" dur="500" fill="hold"/>
                                        <p:tgtEl>
                                          <p:spTgt spid="866314"/>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866311"/>
                                        </p:tgtEl>
                                        <p:attrNameLst>
                                          <p:attrName>style.visibility</p:attrName>
                                        </p:attrNameLst>
                                      </p:cBhvr>
                                      <p:to>
                                        <p:strVal val="visible"/>
                                      </p:to>
                                    </p:set>
                                    <p:anim calcmode="lin" valueType="num">
                                      <p:cBhvr additive="base">
                                        <p:cTn id="47" dur="500" fill="hold"/>
                                        <p:tgtEl>
                                          <p:spTgt spid="866311"/>
                                        </p:tgtEl>
                                        <p:attrNameLst>
                                          <p:attrName>ppt_x</p:attrName>
                                        </p:attrNameLst>
                                      </p:cBhvr>
                                      <p:tavLst>
                                        <p:tav tm="0">
                                          <p:val>
                                            <p:strVal val="1+#ppt_w/2"/>
                                          </p:val>
                                        </p:tav>
                                        <p:tav tm="100000">
                                          <p:val>
                                            <p:strVal val="#ppt_x"/>
                                          </p:val>
                                        </p:tav>
                                      </p:tavLst>
                                    </p:anim>
                                    <p:anim calcmode="lin" valueType="num">
                                      <p:cBhvr additive="base">
                                        <p:cTn id="48" dur="500" fill="hold"/>
                                        <p:tgtEl>
                                          <p:spTgt spid="866311"/>
                                        </p:tgtEl>
                                        <p:attrNameLst>
                                          <p:attrName>ppt_y</p:attrName>
                                        </p:attrNameLst>
                                      </p:cBhvr>
                                      <p:tavLst>
                                        <p:tav tm="0">
                                          <p:val>
                                            <p:strVal val="#ppt_y"/>
                                          </p:val>
                                        </p:tav>
                                        <p:tav tm="100000">
                                          <p:val>
                                            <p:strVal val="#ppt_y"/>
                                          </p:val>
                                        </p:tav>
                                      </p:tavLst>
                                    </p:anim>
                                  </p:childTnLst>
                                </p:cTn>
                              </p:par>
                              <p:par>
                                <p:cTn id="49" presetID="4" presetClass="entr" presetSubtype="32" fill="hold" grpId="0" nodeType="withEffect">
                                  <p:stCondLst>
                                    <p:cond delay="0"/>
                                  </p:stCondLst>
                                  <p:childTnLst>
                                    <p:set>
                                      <p:cBhvr>
                                        <p:cTn id="50" dur="1" fill="hold">
                                          <p:stCondLst>
                                            <p:cond delay="0"/>
                                          </p:stCondLst>
                                        </p:cTn>
                                        <p:tgtEl>
                                          <p:spTgt spid="866315"/>
                                        </p:tgtEl>
                                        <p:attrNameLst>
                                          <p:attrName>style.visibility</p:attrName>
                                        </p:attrNameLst>
                                      </p:cBhvr>
                                      <p:to>
                                        <p:strVal val="visible"/>
                                      </p:to>
                                    </p:set>
                                    <p:animEffect transition="in" filter="box(out)">
                                      <p:cBhvr>
                                        <p:cTn id="51" dur="500"/>
                                        <p:tgtEl>
                                          <p:spTgt spid="86631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8" presetClass="entr" presetSubtype="6" fill="hold" grpId="0" nodeType="clickEffect">
                                  <p:stCondLst>
                                    <p:cond delay="0"/>
                                  </p:stCondLst>
                                  <p:childTnLst>
                                    <p:set>
                                      <p:cBhvr>
                                        <p:cTn id="55" dur="1" fill="hold">
                                          <p:stCondLst>
                                            <p:cond delay="0"/>
                                          </p:stCondLst>
                                        </p:cTn>
                                        <p:tgtEl>
                                          <p:spTgt spid="866316"/>
                                        </p:tgtEl>
                                        <p:attrNameLst>
                                          <p:attrName>style.visibility</p:attrName>
                                        </p:attrNameLst>
                                      </p:cBhvr>
                                      <p:to>
                                        <p:strVal val="visible"/>
                                      </p:to>
                                    </p:set>
                                    <p:animEffect transition="in" filter="strips(downRight)">
                                      <p:cBhvr>
                                        <p:cTn id="56" dur="500"/>
                                        <p:tgtEl>
                                          <p:spTgt spid="866316"/>
                                        </p:tgtEl>
                                      </p:cBhvr>
                                    </p:animEffect>
                                  </p:childTnLst>
                                </p:cTn>
                              </p:par>
                              <p:par>
                                <p:cTn id="57" presetID="4" presetClass="entr" presetSubtype="32" fill="hold" grpId="0" nodeType="withEffect">
                                  <p:stCondLst>
                                    <p:cond delay="0"/>
                                  </p:stCondLst>
                                  <p:childTnLst>
                                    <p:set>
                                      <p:cBhvr>
                                        <p:cTn id="58" dur="1" fill="hold">
                                          <p:stCondLst>
                                            <p:cond delay="0"/>
                                          </p:stCondLst>
                                        </p:cTn>
                                        <p:tgtEl>
                                          <p:spTgt spid="866320"/>
                                        </p:tgtEl>
                                        <p:attrNameLst>
                                          <p:attrName>style.visibility</p:attrName>
                                        </p:attrNameLst>
                                      </p:cBhvr>
                                      <p:to>
                                        <p:strVal val="visible"/>
                                      </p:to>
                                    </p:set>
                                    <p:animEffect transition="in" filter="box(out)">
                                      <p:cBhvr>
                                        <p:cTn id="59" dur="500"/>
                                        <p:tgtEl>
                                          <p:spTgt spid="86632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3" presetClass="entr" presetSubtype="16" fill="hold" nodeType="clickEffect">
                                  <p:stCondLst>
                                    <p:cond delay="0"/>
                                  </p:stCondLst>
                                  <p:childTnLst>
                                    <p:set>
                                      <p:cBhvr>
                                        <p:cTn id="63" dur="1" fill="hold">
                                          <p:stCondLst>
                                            <p:cond delay="0"/>
                                          </p:stCondLst>
                                        </p:cTn>
                                        <p:tgtEl>
                                          <p:spTgt spid="866343"/>
                                        </p:tgtEl>
                                        <p:attrNameLst>
                                          <p:attrName>style.visibility</p:attrName>
                                        </p:attrNameLst>
                                      </p:cBhvr>
                                      <p:to>
                                        <p:strVal val="visible"/>
                                      </p:to>
                                    </p:set>
                                    <p:anim calcmode="lin" valueType="num">
                                      <p:cBhvr>
                                        <p:cTn id="64" dur="500" fill="hold"/>
                                        <p:tgtEl>
                                          <p:spTgt spid="866343"/>
                                        </p:tgtEl>
                                        <p:attrNameLst>
                                          <p:attrName>ppt_w</p:attrName>
                                        </p:attrNameLst>
                                      </p:cBhvr>
                                      <p:tavLst>
                                        <p:tav tm="0">
                                          <p:val>
                                            <p:fltVal val="0"/>
                                          </p:val>
                                        </p:tav>
                                        <p:tav tm="100000">
                                          <p:val>
                                            <p:strVal val="#ppt_w"/>
                                          </p:val>
                                        </p:tav>
                                      </p:tavLst>
                                    </p:anim>
                                    <p:anim calcmode="lin" valueType="num">
                                      <p:cBhvr>
                                        <p:cTn id="65" dur="500" fill="hold"/>
                                        <p:tgtEl>
                                          <p:spTgt spid="866343"/>
                                        </p:tgtEl>
                                        <p:attrNameLst>
                                          <p:attrName>ppt_h</p:attrName>
                                        </p:attrNameLst>
                                      </p:cBhvr>
                                      <p:tavLst>
                                        <p:tav tm="0">
                                          <p:val>
                                            <p:fltVal val="0"/>
                                          </p:val>
                                        </p:tav>
                                        <p:tav tm="100000">
                                          <p:val>
                                            <p:strVal val="#ppt_h"/>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866317"/>
                                        </p:tgtEl>
                                        <p:attrNameLst>
                                          <p:attrName>style.visibility</p:attrName>
                                        </p:attrNameLst>
                                      </p:cBhvr>
                                      <p:to>
                                        <p:strVal val="visible"/>
                                      </p:to>
                                    </p:set>
                                    <p:anim calcmode="lin" valueType="num">
                                      <p:cBhvr additive="base">
                                        <p:cTn id="70" dur="500" fill="hold"/>
                                        <p:tgtEl>
                                          <p:spTgt spid="866317"/>
                                        </p:tgtEl>
                                        <p:attrNameLst>
                                          <p:attrName>ppt_x</p:attrName>
                                        </p:attrNameLst>
                                      </p:cBhvr>
                                      <p:tavLst>
                                        <p:tav tm="0">
                                          <p:val>
                                            <p:strVal val="1+#ppt_w/2"/>
                                          </p:val>
                                        </p:tav>
                                        <p:tav tm="100000">
                                          <p:val>
                                            <p:strVal val="#ppt_x"/>
                                          </p:val>
                                        </p:tav>
                                      </p:tavLst>
                                    </p:anim>
                                    <p:anim calcmode="lin" valueType="num">
                                      <p:cBhvr additive="base">
                                        <p:cTn id="71" dur="500" fill="hold"/>
                                        <p:tgtEl>
                                          <p:spTgt spid="866317"/>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866321"/>
                                        </p:tgtEl>
                                        <p:attrNameLst>
                                          <p:attrName>style.visibility</p:attrName>
                                        </p:attrNameLst>
                                      </p:cBhvr>
                                      <p:to>
                                        <p:strVal val="visible"/>
                                      </p:to>
                                    </p:set>
                                    <p:anim calcmode="lin" valueType="num">
                                      <p:cBhvr additive="base">
                                        <p:cTn id="76" dur="500" fill="hold"/>
                                        <p:tgtEl>
                                          <p:spTgt spid="866321"/>
                                        </p:tgtEl>
                                        <p:attrNameLst>
                                          <p:attrName>ppt_x</p:attrName>
                                        </p:attrNameLst>
                                      </p:cBhvr>
                                      <p:tavLst>
                                        <p:tav tm="0">
                                          <p:val>
                                            <p:strVal val="1+#ppt_w/2"/>
                                          </p:val>
                                        </p:tav>
                                        <p:tav tm="100000">
                                          <p:val>
                                            <p:strVal val="#ppt_x"/>
                                          </p:val>
                                        </p:tav>
                                      </p:tavLst>
                                    </p:anim>
                                    <p:anim calcmode="lin" valueType="num">
                                      <p:cBhvr additive="base">
                                        <p:cTn id="77" dur="500" fill="hold"/>
                                        <p:tgtEl>
                                          <p:spTgt spid="866321"/>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500"/>
                            </p:stCondLst>
                            <p:childTnLst>
                              <p:par>
                                <p:cTn id="79" presetID="18" presetClass="entr" presetSubtype="6" fill="hold" grpId="0" nodeType="afterEffect">
                                  <p:stCondLst>
                                    <p:cond delay="0"/>
                                  </p:stCondLst>
                                  <p:childTnLst>
                                    <p:set>
                                      <p:cBhvr>
                                        <p:cTn id="80" dur="1" fill="hold">
                                          <p:stCondLst>
                                            <p:cond delay="0"/>
                                          </p:stCondLst>
                                        </p:cTn>
                                        <p:tgtEl>
                                          <p:spTgt spid="866319">
                                            <p:txEl>
                                              <p:pRg st="0" end="0"/>
                                            </p:txEl>
                                          </p:spTgt>
                                        </p:tgtEl>
                                        <p:attrNameLst>
                                          <p:attrName>style.visibility</p:attrName>
                                        </p:attrNameLst>
                                      </p:cBhvr>
                                      <p:to>
                                        <p:strVal val="visible"/>
                                      </p:to>
                                    </p:set>
                                    <p:animEffect transition="in" filter="strips(downRight)">
                                      <p:cBhvr>
                                        <p:cTn id="81" dur="500"/>
                                        <p:tgtEl>
                                          <p:spTgt spid="866319">
                                            <p:txEl>
                                              <p:pRg st="0" end="0"/>
                                            </p:txEl>
                                          </p:spTgt>
                                        </p:tgtEl>
                                      </p:cBhvr>
                                    </p:animEffect>
                                  </p:childTnLst>
                                </p:cTn>
                              </p:par>
                              <p:par>
                                <p:cTn id="82" presetID="4" presetClass="entr" presetSubtype="32" fill="hold" grpId="0" nodeType="withEffect">
                                  <p:stCondLst>
                                    <p:cond delay="0"/>
                                  </p:stCondLst>
                                  <p:childTnLst>
                                    <p:set>
                                      <p:cBhvr>
                                        <p:cTn id="83" dur="1" fill="hold">
                                          <p:stCondLst>
                                            <p:cond delay="0"/>
                                          </p:stCondLst>
                                        </p:cTn>
                                        <p:tgtEl>
                                          <p:spTgt spid="866325"/>
                                        </p:tgtEl>
                                        <p:attrNameLst>
                                          <p:attrName>style.visibility</p:attrName>
                                        </p:attrNameLst>
                                      </p:cBhvr>
                                      <p:to>
                                        <p:strVal val="visible"/>
                                      </p:to>
                                    </p:set>
                                    <p:animEffect transition="in" filter="box(out)">
                                      <p:cBhvr>
                                        <p:cTn id="84" dur="500"/>
                                        <p:tgtEl>
                                          <p:spTgt spid="866325"/>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8" presetClass="entr" presetSubtype="6" fill="hold" grpId="0" nodeType="clickEffect">
                                  <p:stCondLst>
                                    <p:cond delay="0"/>
                                  </p:stCondLst>
                                  <p:childTnLst>
                                    <p:set>
                                      <p:cBhvr>
                                        <p:cTn id="88" dur="1" fill="hold">
                                          <p:stCondLst>
                                            <p:cond delay="0"/>
                                          </p:stCondLst>
                                        </p:cTn>
                                        <p:tgtEl>
                                          <p:spTgt spid="866327">
                                            <p:txEl>
                                              <p:pRg st="0" end="0"/>
                                            </p:txEl>
                                          </p:spTgt>
                                        </p:tgtEl>
                                        <p:attrNameLst>
                                          <p:attrName>style.visibility</p:attrName>
                                        </p:attrNameLst>
                                      </p:cBhvr>
                                      <p:to>
                                        <p:strVal val="visible"/>
                                      </p:to>
                                    </p:set>
                                    <p:animEffect transition="in" filter="strips(downRight)">
                                      <p:cBhvr>
                                        <p:cTn id="89" dur="500"/>
                                        <p:tgtEl>
                                          <p:spTgt spid="866327">
                                            <p:txEl>
                                              <p:pRg st="0" end="0"/>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2" fill="hold" grpId="0" nodeType="clickEffect">
                                  <p:stCondLst>
                                    <p:cond delay="0"/>
                                  </p:stCondLst>
                                  <p:childTnLst>
                                    <p:set>
                                      <p:cBhvr>
                                        <p:cTn id="93" dur="1" fill="hold">
                                          <p:stCondLst>
                                            <p:cond delay="0"/>
                                          </p:stCondLst>
                                        </p:cTn>
                                        <p:tgtEl>
                                          <p:spTgt spid="866322"/>
                                        </p:tgtEl>
                                        <p:attrNameLst>
                                          <p:attrName>style.visibility</p:attrName>
                                        </p:attrNameLst>
                                      </p:cBhvr>
                                      <p:to>
                                        <p:strVal val="visible"/>
                                      </p:to>
                                    </p:set>
                                    <p:anim calcmode="lin" valueType="num">
                                      <p:cBhvr additive="base">
                                        <p:cTn id="94" dur="500" fill="hold"/>
                                        <p:tgtEl>
                                          <p:spTgt spid="866322"/>
                                        </p:tgtEl>
                                        <p:attrNameLst>
                                          <p:attrName>ppt_x</p:attrName>
                                        </p:attrNameLst>
                                      </p:cBhvr>
                                      <p:tavLst>
                                        <p:tav tm="0">
                                          <p:val>
                                            <p:strVal val="1+#ppt_w/2"/>
                                          </p:val>
                                        </p:tav>
                                        <p:tav tm="100000">
                                          <p:val>
                                            <p:strVal val="#ppt_x"/>
                                          </p:val>
                                        </p:tav>
                                      </p:tavLst>
                                    </p:anim>
                                    <p:anim calcmode="lin" valueType="num">
                                      <p:cBhvr additive="base">
                                        <p:cTn id="95" dur="500" fill="hold"/>
                                        <p:tgtEl>
                                          <p:spTgt spid="866322"/>
                                        </p:tgtEl>
                                        <p:attrNameLst>
                                          <p:attrName>ppt_y</p:attrName>
                                        </p:attrNameLst>
                                      </p:cBhvr>
                                      <p:tavLst>
                                        <p:tav tm="0">
                                          <p:val>
                                            <p:strVal val="#ppt_y"/>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2" fill="hold" grpId="0" nodeType="clickEffect">
                                  <p:stCondLst>
                                    <p:cond delay="0"/>
                                  </p:stCondLst>
                                  <p:childTnLst>
                                    <p:set>
                                      <p:cBhvr>
                                        <p:cTn id="99" dur="1" fill="hold">
                                          <p:stCondLst>
                                            <p:cond delay="0"/>
                                          </p:stCondLst>
                                        </p:cTn>
                                        <p:tgtEl>
                                          <p:spTgt spid="866323"/>
                                        </p:tgtEl>
                                        <p:attrNameLst>
                                          <p:attrName>style.visibility</p:attrName>
                                        </p:attrNameLst>
                                      </p:cBhvr>
                                      <p:to>
                                        <p:strVal val="visible"/>
                                      </p:to>
                                    </p:set>
                                    <p:anim calcmode="lin" valueType="num">
                                      <p:cBhvr additive="base">
                                        <p:cTn id="100" dur="500" fill="hold"/>
                                        <p:tgtEl>
                                          <p:spTgt spid="866323"/>
                                        </p:tgtEl>
                                        <p:attrNameLst>
                                          <p:attrName>ppt_x</p:attrName>
                                        </p:attrNameLst>
                                      </p:cBhvr>
                                      <p:tavLst>
                                        <p:tav tm="0">
                                          <p:val>
                                            <p:strVal val="1+#ppt_w/2"/>
                                          </p:val>
                                        </p:tav>
                                        <p:tav tm="100000">
                                          <p:val>
                                            <p:strVal val="#ppt_x"/>
                                          </p:val>
                                        </p:tav>
                                      </p:tavLst>
                                    </p:anim>
                                    <p:anim calcmode="lin" valueType="num">
                                      <p:cBhvr additive="base">
                                        <p:cTn id="101" dur="500" fill="hold"/>
                                        <p:tgtEl>
                                          <p:spTgt spid="866323"/>
                                        </p:tgtEl>
                                        <p:attrNameLst>
                                          <p:attrName>ppt_y</p:attrName>
                                        </p:attrNameLst>
                                      </p:cBhvr>
                                      <p:tavLst>
                                        <p:tav tm="0">
                                          <p:val>
                                            <p:strVal val="#ppt_y"/>
                                          </p:val>
                                        </p:tav>
                                        <p:tav tm="100000">
                                          <p:val>
                                            <p:strVal val="#ppt_y"/>
                                          </p:val>
                                        </p:tav>
                                      </p:tavLst>
                                    </p:anim>
                                  </p:childTnLst>
                                </p:cTn>
                              </p:par>
                            </p:childTnLst>
                          </p:cTn>
                        </p:par>
                        <p:par>
                          <p:cTn id="102" fill="hold" nodeType="afterGroup">
                            <p:stCondLst>
                              <p:cond delay="500"/>
                            </p:stCondLst>
                            <p:childTnLst>
                              <p:par>
                                <p:cTn id="103" presetID="18" presetClass="entr" presetSubtype="6" fill="hold" grpId="0" nodeType="afterEffect">
                                  <p:stCondLst>
                                    <p:cond delay="0"/>
                                  </p:stCondLst>
                                  <p:childTnLst>
                                    <p:set>
                                      <p:cBhvr>
                                        <p:cTn id="104" dur="1" fill="hold">
                                          <p:stCondLst>
                                            <p:cond delay="0"/>
                                          </p:stCondLst>
                                        </p:cTn>
                                        <p:tgtEl>
                                          <p:spTgt spid="866324">
                                            <p:txEl>
                                              <p:pRg st="0" end="0"/>
                                            </p:txEl>
                                          </p:spTgt>
                                        </p:tgtEl>
                                        <p:attrNameLst>
                                          <p:attrName>style.visibility</p:attrName>
                                        </p:attrNameLst>
                                      </p:cBhvr>
                                      <p:to>
                                        <p:strVal val="visible"/>
                                      </p:to>
                                    </p:set>
                                    <p:animEffect transition="in" filter="strips(downRight)">
                                      <p:cBhvr>
                                        <p:cTn id="105" dur="500"/>
                                        <p:tgtEl>
                                          <p:spTgt spid="866324">
                                            <p:txEl>
                                              <p:pRg st="0" end="0"/>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8" presetClass="entr" presetSubtype="6" fill="hold" grpId="0" nodeType="clickEffect">
                                  <p:stCondLst>
                                    <p:cond delay="0"/>
                                  </p:stCondLst>
                                  <p:childTnLst>
                                    <p:set>
                                      <p:cBhvr>
                                        <p:cTn id="109" dur="1" fill="hold">
                                          <p:stCondLst>
                                            <p:cond delay="0"/>
                                          </p:stCondLst>
                                        </p:cTn>
                                        <p:tgtEl>
                                          <p:spTgt spid="866324">
                                            <p:txEl>
                                              <p:pRg st="1" end="1"/>
                                            </p:txEl>
                                          </p:spTgt>
                                        </p:tgtEl>
                                        <p:attrNameLst>
                                          <p:attrName>style.visibility</p:attrName>
                                        </p:attrNameLst>
                                      </p:cBhvr>
                                      <p:to>
                                        <p:strVal val="visible"/>
                                      </p:to>
                                    </p:set>
                                    <p:animEffect transition="in" filter="strips(downRight)">
                                      <p:cBhvr>
                                        <p:cTn id="110" dur="500"/>
                                        <p:tgtEl>
                                          <p:spTgt spid="866324">
                                            <p:txEl>
                                              <p:pRg st="1" end="1"/>
                                            </p:txEl>
                                          </p:spTgt>
                                        </p:tgtEl>
                                      </p:cBhvr>
                                    </p:animEffect>
                                  </p:childTnLst>
                                </p:cTn>
                              </p:par>
                              <p:par>
                                <p:cTn id="111" presetID="4" presetClass="entr" presetSubtype="32" fill="hold" grpId="0" nodeType="withEffect">
                                  <p:stCondLst>
                                    <p:cond delay="0"/>
                                  </p:stCondLst>
                                  <p:childTnLst>
                                    <p:set>
                                      <p:cBhvr>
                                        <p:cTn id="112" dur="1" fill="hold">
                                          <p:stCondLst>
                                            <p:cond delay="0"/>
                                          </p:stCondLst>
                                        </p:cTn>
                                        <p:tgtEl>
                                          <p:spTgt spid="866326"/>
                                        </p:tgtEl>
                                        <p:attrNameLst>
                                          <p:attrName>style.visibility</p:attrName>
                                        </p:attrNameLst>
                                      </p:cBhvr>
                                      <p:to>
                                        <p:strVal val="visible"/>
                                      </p:to>
                                    </p:set>
                                    <p:animEffect transition="in" filter="box(out)">
                                      <p:cBhvr>
                                        <p:cTn id="113" dur="500"/>
                                        <p:tgtEl>
                                          <p:spTgt spid="866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6306" grpId="0" autoUpdateAnimBg="0"/>
      <p:bldP spid="866307" grpId="0" autoUpdateAnimBg="0"/>
      <p:bldP spid="866308" grpId="0" autoUpdateAnimBg="0"/>
      <p:bldP spid="866309" grpId="0" autoUpdateAnimBg="0"/>
      <p:bldP spid="866310" grpId="0" autoUpdateAnimBg="0"/>
      <p:bldP spid="866311" grpId="0" autoUpdateAnimBg="0"/>
      <p:bldP spid="866312" grpId="0" animBg="1"/>
      <p:bldP spid="866313" grpId="0" animBg="1"/>
      <p:bldP spid="866314" grpId="0" animBg="1"/>
      <p:bldP spid="866315" grpId="0" animBg="1"/>
      <p:bldP spid="866316" grpId="0" autoUpdateAnimBg="0"/>
      <p:bldP spid="866317" grpId="0" autoUpdateAnimBg="0"/>
      <p:bldP spid="866319" grpId="0" build="p" autoUpdateAnimBg="0" advAuto="0"/>
      <p:bldP spid="866320" grpId="0" animBg="1"/>
      <p:bldP spid="866321" grpId="0" animBg="1"/>
      <p:bldP spid="866322" grpId="0" autoUpdateAnimBg="0"/>
      <p:bldP spid="866323" grpId="0" animBg="1"/>
      <p:bldP spid="866324" grpId="0" build="p" autoUpdateAnimBg="0"/>
      <p:bldP spid="866325" grpId="0" animBg="1"/>
      <p:bldP spid="866326" grpId="0" animBg="1"/>
      <p:bldP spid="86632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ço Reservado para Número de Slide 5"/>
          <p:cNvSpPr>
            <a:spLocks noGrp="1"/>
          </p:cNvSpPr>
          <p:nvPr>
            <p:ph type="sldNum" sz="quarter" idx="12"/>
          </p:nvPr>
        </p:nvSpPr>
        <p:spPr/>
        <p:txBody>
          <a:bodyPr/>
          <a:lstStyle/>
          <a:p>
            <a:pPr>
              <a:defRPr/>
            </a:pPr>
            <a:fld id="{62CE12BC-38DD-4BC4-A6DB-76F145DEEA4C}" type="slidenum">
              <a:rPr lang="pt-PT"/>
              <a:pPr>
                <a:defRPr/>
              </a:pPr>
              <a:t>31</a:t>
            </a:fld>
            <a:endParaRPr lang="pt-PT"/>
          </a:p>
        </p:txBody>
      </p:sp>
      <p:sp>
        <p:nvSpPr>
          <p:cNvPr id="867330" name="Text Box 2"/>
          <p:cNvSpPr txBox="1">
            <a:spLocks noChangeArrowheads="1"/>
          </p:cNvSpPr>
          <p:nvPr/>
        </p:nvSpPr>
        <p:spPr bwMode="auto">
          <a:xfrm>
            <a:off x="1184275" y="2563813"/>
            <a:ext cx="4438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r</a:t>
            </a:r>
            <a:r>
              <a:rPr lang="pt-BR" sz="2800" b="0" baseline="-25000">
                <a:solidFill>
                  <a:srgbClr val="FFFF00"/>
                </a:solidFill>
              </a:rPr>
              <a:t>C</a:t>
            </a:r>
            <a:r>
              <a:rPr lang="pt-BR" sz="2800" b="0">
                <a:solidFill>
                  <a:srgbClr val="FFFF00"/>
                </a:solidFill>
              </a:rPr>
              <a:t> = </a:t>
            </a:r>
            <a:r>
              <a:rPr lang="pt-BR" sz="2800" b="0" baseline="30000">
                <a:solidFill>
                  <a:srgbClr val="FFFF00"/>
                </a:solidFill>
              </a:rPr>
              <a:t> </a:t>
            </a:r>
            <a:r>
              <a:rPr lang="pt-BR" sz="2800" b="0">
                <a:solidFill>
                  <a:srgbClr val="FFFF00"/>
                </a:solidFill>
              </a:rPr>
              <a:t>taxa de juros crítica</a:t>
            </a:r>
            <a:endParaRPr lang="pt-BR" sz="2800" b="0" baseline="30000">
              <a:solidFill>
                <a:srgbClr val="FFFF00"/>
              </a:solidFill>
            </a:endParaRPr>
          </a:p>
        </p:txBody>
      </p:sp>
      <p:sp>
        <p:nvSpPr>
          <p:cNvPr id="867332" name="Text Box 4"/>
          <p:cNvSpPr txBox="1">
            <a:spLocks noChangeArrowheads="1"/>
          </p:cNvSpPr>
          <p:nvPr/>
        </p:nvSpPr>
        <p:spPr bwMode="auto">
          <a:xfrm>
            <a:off x="5202238" y="2505075"/>
            <a:ext cx="34528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Ou seja, é a taxa de juros de mercado que faz  e = 0</a:t>
            </a:r>
            <a:endParaRPr lang="pt-BR" sz="2000" b="0" baseline="30000">
              <a:solidFill>
                <a:srgbClr val="99FF66"/>
              </a:solidFill>
            </a:endParaRPr>
          </a:p>
        </p:txBody>
      </p:sp>
      <p:sp>
        <p:nvSpPr>
          <p:cNvPr id="867333" name="Rectangle 5"/>
          <p:cNvSpPr>
            <a:spLocks noChangeArrowheads="1"/>
          </p:cNvSpPr>
          <p:nvPr/>
        </p:nvSpPr>
        <p:spPr bwMode="auto">
          <a:xfrm>
            <a:off x="4629150" y="3262313"/>
            <a:ext cx="4778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pt-BR" sz="2800" b="0"/>
              <a:t>r</a:t>
            </a:r>
            <a:r>
              <a:rPr lang="pt-BR" sz="2800" b="0" baseline="-25000"/>
              <a:t>C</a:t>
            </a:r>
          </a:p>
        </p:txBody>
      </p:sp>
      <p:sp>
        <p:nvSpPr>
          <p:cNvPr id="867334" name="Rectangle 6"/>
          <p:cNvSpPr>
            <a:spLocks noChangeArrowheads="1"/>
          </p:cNvSpPr>
          <p:nvPr/>
        </p:nvSpPr>
        <p:spPr bwMode="auto">
          <a:xfrm>
            <a:off x="4705350" y="3733800"/>
            <a:ext cx="520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pt-BR" sz="2800" b="0"/>
              <a:t>r</a:t>
            </a:r>
            <a:r>
              <a:rPr lang="pt-BR" sz="2800" b="0" baseline="30000"/>
              <a:t>e</a:t>
            </a:r>
            <a:endParaRPr lang="pt-BR" sz="2800" b="0" baseline="-25000"/>
          </a:p>
        </p:txBody>
      </p:sp>
      <p:sp>
        <p:nvSpPr>
          <p:cNvPr id="867335" name="Rectangle 7"/>
          <p:cNvSpPr>
            <a:spLocks noChangeArrowheads="1"/>
          </p:cNvSpPr>
          <p:nvPr/>
        </p:nvSpPr>
        <p:spPr bwMode="auto">
          <a:xfrm>
            <a:off x="5210175" y="3487738"/>
            <a:ext cx="11890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pt-BR" sz="2800" b="0">
                <a:sym typeface="Symbol" pitchFamily="18" charset="2"/>
              </a:rPr>
              <a:t></a:t>
            </a:r>
            <a:r>
              <a:rPr lang="pt-BR" sz="2800" b="0"/>
              <a:t>  1</a:t>
            </a:r>
            <a:endParaRPr lang="pt-BR" sz="2800" b="0" baseline="-25000"/>
          </a:p>
        </p:txBody>
      </p:sp>
      <p:sp>
        <p:nvSpPr>
          <p:cNvPr id="867336" name="Rectangle 8"/>
          <p:cNvSpPr>
            <a:spLocks noChangeArrowheads="1"/>
          </p:cNvSpPr>
          <p:nvPr/>
        </p:nvSpPr>
        <p:spPr bwMode="auto">
          <a:xfrm>
            <a:off x="3335338" y="4278313"/>
            <a:ext cx="1296987"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a:t>
            </a:r>
            <a:r>
              <a:rPr lang="pt-BR" sz="2800" b="0" baseline="-25000"/>
              <a:t>C</a:t>
            </a:r>
            <a:r>
              <a:rPr lang="pt-BR" sz="2800" b="0"/>
              <a:t>  +</a:t>
            </a:r>
          </a:p>
        </p:txBody>
      </p:sp>
      <p:sp>
        <p:nvSpPr>
          <p:cNvPr id="867337" name="Rectangle 9"/>
          <p:cNvSpPr>
            <a:spLocks noChangeArrowheads="1"/>
          </p:cNvSpPr>
          <p:nvPr/>
        </p:nvSpPr>
        <p:spPr bwMode="auto">
          <a:xfrm>
            <a:off x="4381500" y="4110038"/>
            <a:ext cx="4778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pt-BR" sz="2800" b="0"/>
              <a:t>r</a:t>
            </a:r>
            <a:r>
              <a:rPr lang="pt-BR" sz="2800" b="0" baseline="-25000"/>
              <a:t>C</a:t>
            </a:r>
          </a:p>
        </p:txBody>
      </p:sp>
      <p:sp>
        <p:nvSpPr>
          <p:cNvPr id="867338" name="Line 10"/>
          <p:cNvSpPr>
            <a:spLocks noChangeShapeType="1"/>
          </p:cNvSpPr>
          <p:nvPr/>
        </p:nvSpPr>
        <p:spPr bwMode="auto">
          <a:xfrm>
            <a:off x="4267200" y="4630738"/>
            <a:ext cx="593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7339" name="Rectangle 11"/>
          <p:cNvSpPr>
            <a:spLocks noChangeArrowheads="1"/>
          </p:cNvSpPr>
          <p:nvPr/>
        </p:nvSpPr>
        <p:spPr bwMode="auto">
          <a:xfrm>
            <a:off x="4429125" y="4572000"/>
            <a:ext cx="520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pt-BR" sz="2800" b="0"/>
              <a:t>r</a:t>
            </a:r>
            <a:r>
              <a:rPr lang="pt-BR" sz="2800" b="0" baseline="30000"/>
              <a:t>e</a:t>
            </a:r>
            <a:endParaRPr lang="pt-BR" sz="2800" b="0" baseline="-25000"/>
          </a:p>
        </p:txBody>
      </p:sp>
      <p:sp>
        <p:nvSpPr>
          <p:cNvPr id="867340" name="Rectangle 12"/>
          <p:cNvSpPr>
            <a:spLocks noChangeArrowheads="1"/>
          </p:cNvSpPr>
          <p:nvPr/>
        </p:nvSpPr>
        <p:spPr bwMode="auto">
          <a:xfrm>
            <a:off x="4926013" y="4292600"/>
            <a:ext cx="11890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pt-BR" sz="2800" b="0">
                <a:sym typeface="Symbol" pitchFamily="18" charset="2"/>
              </a:rPr>
              <a:t>=</a:t>
            </a:r>
            <a:r>
              <a:rPr lang="pt-BR" sz="2800" b="0"/>
              <a:t>  1</a:t>
            </a:r>
            <a:endParaRPr lang="pt-BR" sz="2800" b="0" baseline="-25000"/>
          </a:p>
        </p:txBody>
      </p:sp>
      <p:sp>
        <p:nvSpPr>
          <p:cNvPr id="867341" name="Line 13"/>
          <p:cNvSpPr>
            <a:spLocks noChangeShapeType="1"/>
          </p:cNvSpPr>
          <p:nvPr/>
        </p:nvSpPr>
        <p:spPr bwMode="auto">
          <a:xfrm>
            <a:off x="4572000" y="3802063"/>
            <a:ext cx="565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7342" name="Rectangle 14"/>
          <p:cNvSpPr>
            <a:spLocks noChangeArrowheads="1"/>
          </p:cNvSpPr>
          <p:nvPr/>
        </p:nvSpPr>
        <p:spPr bwMode="auto">
          <a:xfrm>
            <a:off x="1093788" y="4979988"/>
            <a:ext cx="324485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r</a:t>
            </a:r>
            <a:r>
              <a:rPr lang="pt-BR" sz="2800" b="0" baseline="30000"/>
              <a:t>e</a:t>
            </a:r>
            <a:r>
              <a:rPr lang="pt-BR" sz="2800" b="0"/>
              <a:t> . r</a:t>
            </a:r>
            <a:r>
              <a:rPr lang="pt-BR" sz="2800" b="0" baseline="-25000"/>
              <a:t>C</a:t>
            </a:r>
            <a:r>
              <a:rPr lang="pt-BR" sz="2800" b="0"/>
              <a:t>  + r</a:t>
            </a:r>
            <a:r>
              <a:rPr lang="pt-BR" sz="2800" b="0" baseline="-25000"/>
              <a:t>C</a:t>
            </a:r>
            <a:r>
              <a:rPr lang="pt-BR" sz="2800" b="0"/>
              <a:t>   =   r</a:t>
            </a:r>
            <a:r>
              <a:rPr lang="pt-BR" sz="2800" b="0" baseline="30000"/>
              <a:t>e</a:t>
            </a:r>
            <a:endParaRPr lang="pt-BR" sz="2800" b="0"/>
          </a:p>
        </p:txBody>
      </p:sp>
      <p:sp>
        <p:nvSpPr>
          <p:cNvPr id="867343" name="Rectangle 15"/>
          <p:cNvSpPr>
            <a:spLocks noChangeArrowheads="1"/>
          </p:cNvSpPr>
          <p:nvPr/>
        </p:nvSpPr>
        <p:spPr bwMode="auto">
          <a:xfrm>
            <a:off x="509588" y="3451225"/>
            <a:ext cx="1673225"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r = r</a:t>
            </a:r>
            <a:r>
              <a:rPr lang="pt-BR" sz="2800" b="0" baseline="-25000"/>
              <a:t>C</a:t>
            </a:r>
            <a:endParaRPr lang="pt-BR" sz="2800" b="0"/>
          </a:p>
        </p:txBody>
      </p:sp>
      <p:sp>
        <p:nvSpPr>
          <p:cNvPr id="867344" name="Rectangle 16"/>
          <p:cNvSpPr>
            <a:spLocks noChangeArrowheads="1"/>
          </p:cNvSpPr>
          <p:nvPr/>
        </p:nvSpPr>
        <p:spPr bwMode="auto">
          <a:xfrm>
            <a:off x="3003550" y="3497263"/>
            <a:ext cx="18192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0  =  r</a:t>
            </a:r>
            <a:r>
              <a:rPr lang="pt-BR" sz="2800" b="0" baseline="-25000"/>
              <a:t>C</a:t>
            </a:r>
            <a:r>
              <a:rPr lang="pt-BR" sz="2800" b="0"/>
              <a:t> +</a:t>
            </a:r>
          </a:p>
        </p:txBody>
      </p:sp>
      <p:sp>
        <p:nvSpPr>
          <p:cNvPr id="867345" name="Rectangle 17"/>
          <p:cNvSpPr>
            <a:spLocks noChangeArrowheads="1"/>
          </p:cNvSpPr>
          <p:nvPr/>
        </p:nvSpPr>
        <p:spPr bwMode="auto">
          <a:xfrm>
            <a:off x="4330700" y="4987925"/>
            <a:ext cx="380841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ym typeface="Symbol" pitchFamily="18" charset="2"/>
              </a:rPr>
              <a:t>     </a:t>
            </a:r>
            <a:r>
              <a:rPr lang="pt-BR" sz="2800" b="0"/>
              <a:t>r</a:t>
            </a:r>
            <a:r>
              <a:rPr lang="pt-BR" sz="2800" b="0" baseline="-25000"/>
              <a:t>C</a:t>
            </a:r>
            <a:r>
              <a:rPr lang="pt-BR" sz="2800" b="0"/>
              <a:t> (r</a:t>
            </a:r>
            <a:r>
              <a:rPr lang="pt-BR" sz="2800" b="0" baseline="30000"/>
              <a:t>e</a:t>
            </a:r>
            <a:r>
              <a:rPr lang="pt-BR" sz="2800" b="0"/>
              <a:t> + 1)  =   r</a:t>
            </a:r>
            <a:r>
              <a:rPr lang="pt-BR" sz="2800" b="0" baseline="30000"/>
              <a:t>e</a:t>
            </a:r>
          </a:p>
        </p:txBody>
      </p:sp>
      <p:sp>
        <p:nvSpPr>
          <p:cNvPr id="867346" name="Rectangle 18"/>
          <p:cNvSpPr>
            <a:spLocks noChangeArrowheads="1"/>
          </p:cNvSpPr>
          <p:nvPr/>
        </p:nvSpPr>
        <p:spPr bwMode="auto">
          <a:xfrm>
            <a:off x="3341688" y="6011863"/>
            <a:ext cx="1201737"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r</a:t>
            </a:r>
            <a:r>
              <a:rPr lang="pt-BR" sz="2800" b="0" baseline="-25000"/>
              <a:t>C</a:t>
            </a:r>
            <a:r>
              <a:rPr lang="pt-BR" sz="2800" b="0"/>
              <a:t>   =   </a:t>
            </a:r>
          </a:p>
        </p:txBody>
      </p:sp>
      <p:sp>
        <p:nvSpPr>
          <p:cNvPr id="867347" name="Rectangle 19"/>
          <p:cNvSpPr>
            <a:spLocks noChangeArrowheads="1"/>
          </p:cNvSpPr>
          <p:nvPr/>
        </p:nvSpPr>
        <p:spPr bwMode="auto">
          <a:xfrm>
            <a:off x="4781550" y="5764213"/>
            <a:ext cx="841375"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r</a:t>
            </a:r>
            <a:r>
              <a:rPr lang="pt-BR" sz="2800" b="0" baseline="30000"/>
              <a:t>e</a:t>
            </a:r>
            <a:endParaRPr lang="pt-BR" sz="2800" b="0"/>
          </a:p>
        </p:txBody>
      </p:sp>
      <p:sp>
        <p:nvSpPr>
          <p:cNvPr id="867348" name="Line 20"/>
          <p:cNvSpPr>
            <a:spLocks noChangeShapeType="1"/>
          </p:cNvSpPr>
          <p:nvPr/>
        </p:nvSpPr>
        <p:spPr bwMode="auto">
          <a:xfrm>
            <a:off x="4614863" y="6259513"/>
            <a:ext cx="11811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7349" name="Rectangle 21"/>
          <p:cNvSpPr>
            <a:spLocks noChangeArrowheads="1"/>
          </p:cNvSpPr>
          <p:nvPr/>
        </p:nvSpPr>
        <p:spPr bwMode="auto">
          <a:xfrm>
            <a:off x="4572000" y="6211888"/>
            <a:ext cx="1381125"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r</a:t>
            </a:r>
            <a:r>
              <a:rPr lang="pt-BR" sz="2800" b="0" baseline="30000"/>
              <a:t>e</a:t>
            </a:r>
            <a:r>
              <a:rPr lang="pt-BR" sz="2800" b="0"/>
              <a:t>  +  1</a:t>
            </a:r>
          </a:p>
        </p:txBody>
      </p:sp>
      <p:sp>
        <p:nvSpPr>
          <p:cNvPr id="867350" name="Rectangle 22"/>
          <p:cNvSpPr>
            <a:spLocks noChangeArrowheads="1"/>
          </p:cNvSpPr>
          <p:nvPr/>
        </p:nvSpPr>
        <p:spPr bwMode="auto">
          <a:xfrm>
            <a:off x="3319463" y="5773738"/>
            <a:ext cx="2568575" cy="941387"/>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2791" name="Rectangle 23"/>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grpSp>
        <p:nvGrpSpPr>
          <p:cNvPr id="867352" name="Group 24"/>
          <p:cNvGrpSpPr>
            <a:grpSpLocks/>
          </p:cNvGrpSpPr>
          <p:nvPr/>
        </p:nvGrpSpPr>
        <p:grpSpPr bwMode="auto">
          <a:xfrm>
            <a:off x="3255963" y="1306513"/>
            <a:ext cx="2613025" cy="1000125"/>
            <a:chOff x="26" y="2875"/>
            <a:chExt cx="1646" cy="630"/>
          </a:xfrm>
        </p:grpSpPr>
        <p:sp>
          <p:nvSpPr>
            <p:cNvPr id="32793" name="Rectangle 25"/>
            <p:cNvSpPr>
              <a:spLocks noChangeArrowheads="1"/>
            </p:cNvSpPr>
            <p:nvPr/>
          </p:nvSpPr>
          <p:spPr bwMode="auto">
            <a:xfrm>
              <a:off x="26" y="3005"/>
              <a:ext cx="1116"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2794" name="Rectangle 26"/>
            <p:cNvSpPr>
              <a:spLocks noChangeArrowheads="1"/>
            </p:cNvSpPr>
            <p:nvPr/>
          </p:nvSpPr>
          <p:spPr bwMode="auto">
            <a:xfrm>
              <a:off x="89" y="3058"/>
              <a:ext cx="740"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e = r +</a:t>
              </a:r>
              <a:endParaRPr lang="pt-BR" sz="3200">
                <a:solidFill>
                  <a:srgbClr val="FFFFFF"/>
                </a:solidFill>
              </a:endParaRPr>
            </a:p>
          </p:txBody>
        </p:sp>
        <p:sp>
          <p:nvSpPr>
            <p:cNvPr id="32795" name="Rectangle 27"/>
            <p:cNvSpPr>
              <a:spLocks noChangeArrowheads="1"/>
            </p:cNvSpPr>
            <p:nvPr/>
          </p:nvSpPr>
          <p:spPr bwMode="auto">
            <a:xfrm>
              <a:off x="955" y="2875"/>
              <a:ext cx="297"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2796" name="Rectangle 28"/>
            <p:cNvSpPr>
              <a:spLocks noChangeArrowheads="1"/>
            </p:cNvSpPr>
            <p:nvPr/>
          </p:nvSpPr>
          <p:spPr bwMode="auto">
            <a:xfrm>
              <a:off x="1018" y="2928"/>
              <a:ext cx="8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r</a:t>
              </a:r>
              <a:endParaRPr lang="pt-BR" sz="3200">
                <a:solidFill>
                  <a:srgbClr val="FFFFFF"/>
                </a:solidFill>
              </a:endParaRPr>
            </a:p>
          </p:txBody>
        </p:sp>
        <p:sp>
          <p:nvSpPr>
            <p:cNvPr id="32797" name="Line 29"/>
            <p:cNvSpPr>
              <a:spLocks noChangeShapeType="1"/>
            </p:cNvSpPr>
            <p:nvPr/>
          </p:nvSpPr>
          <p:spPr bwMode="auto">
            <a:xfrm>
              <a:off x="911" y="3230"/>
              <a:ext cx="305" cy="1"/>
            </a:xfrm>
            <a:prstGeom prst="line">
              <a:avLst/>
            </a:prstGeom>
            <a:noFill/>
            <a:ln w="11113">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2798" name="Rectangle 30"/>
            <p:cNvSpPr>
              <a:spLocks noChangeArrowheads="1"/>
            </p:cNvSpPr>
            <p:nvPr/>
          </p:nvSpPr>
          <p:spPr bwMode="auto">
            <a:xfrm>
              <a:off x="983" y="3198"/>
              <a:ext cx="178"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r</a:t>
              </a:r>
              <a:r>
                <a:rPr lang="pt-BR" sz="3200" b="0" baseline="30000">
                  <a:solidFill>
                    <a:srgbClr val="FFFFFF"/>
                  </a:solidFill>
                </a:rPr>
                <a:t>e</a:t>
              </a:r>
            </a:p>
          </p:txBody>
        </p:sp>
        <p:sp>
          <p:nvSpPr>
            <p:cNvPr id="32799" name="Rectangle 31"/>
            <p:cNvSpPr>
              <a:spLocks noChangeArrowheads="1"/>
            </p:cNvSpPr>
            <p:nvPr/>
          </p:nvSpPr>
          <p:spPr bwMode="auto">
            <a:xfrm>
              <a:off x="1317" y="3037"/>
              <a:ext cx="35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 1</a:t>
              </a:r>
              <a:endParaRPr lang="pt-BR" sz="3200">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67352"/>
                                        </p:tgtEl>
                                        <p:attrNameLst>
                                          <p:attrName>style.visibility</p:attrName>
                                        </p:attrNameLst>
                                      </p:cBhvr>
                                      <p:to>
                                        <p:strVal val="visible"/>
                                      </p:to>
                                    </p:set>
                                    <p:animEffect transition="in" filter="wipe(left)">
                                      <p:cBhvr>
                                        <p:cTn id="7" dur="500"/>
                                        <p:tgtEl>
                                          <p:spTgt spid="8673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67330"/>
                                        </p:tgtEl>
                                        <p:attrNameLst>
                                          <p:attrName>style.visibility</p:attrName>
                                        </p:attrNameLst>
                                      </p:cBhvr>
                                      <p:to>
                                        <p:strVal val="visible"/>
                                      </p:to>
                                    </p:set>
                                    <p:animEffect transition="in" filter="strips(downRight)">
                                      <p:cBhvr>
                                        <p:cTn id="12" dur="500"/>
                                        <p:tgtEl>
                                          <p:spTgt spid="867330"/>
                                        </p:tgtEl>
                                      </p:cBhvr>
                                    </p:animEffect>
                                  </p:childTnLst>
                                </p:cTn>
                              </p:par>
                            </p:childTnLst>
                          </p:cTn>
                        </p:par>
                        <p:par>
                          <p:cTn id="13" fill="hold" nodeType="afterGroup">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867332"/>
                                        </p:tgtEl>
                                        <p:attrNameLst>
                                          <p:attrName>style.visibility</p:attrName>
                                        </p:attrNameLst>
                                      </p:cBhvr>
                                      <p:to>
                                        <p:strVal val="visible"/>
                                      </p:to>
                                    </p:set>
                                    <p:anim calcmode="lin" valueType="num">
                                      <p:cBhvr additive="base">
                                        <p:cTn id="16" dur="500" fill="hold"/>
                                        <p:tgtEl>
                                          <p:spTgt spid="867332"/>
                                        </p:tgtEl>
                                        <p:attrNameLst>
                                          <p:attrName>ppt_x</p:attrName>
                                        </p:attrNameLst>
                                      </p:cBhvr>
                                      <p:tavLst>
                                        <p:tav tm="0">
                                          <p:val>
                                            <p:strVal val="1+#ppt_w/2"/>
                                          </p:val>
                                        </p:tav>
                                        <p:tav tm="100000">
                                          <p:val>
                                            <p:strVal val="#ppt_x"/>
                                          </p:val>
                                        </p:tav>
                                      </p:tavLst>
                                    </p:anim>
                                    <p:anim calcmode="lin" valueType="num">
                                      <p:cBhvr additive="base">
                                        <p:cTn id="17" dur="500" fill="hold"/>
                                        <p:tgtEl>
                                          <p:spTgt spid="867332"/>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867343"/>
                                        </p:tgtEl>
                                        <p:attrNameLst>
                                          <p:attrName>style.visibility</p:attrName>
                                        </p:attrNameLst>
                                      </p:cBhvr>
                                      <p:to>
                                        <p:strVal val="visible"/>
                                      </p:to>
                                    </p:set>
                                    <p:anim calcmode="lin" valueType="num">
                                      <p:cBhvr additive="base">
                                        <p:cTn id="22" dur="500" fill="hold"/>
                                        <p:tgtEl>
                                          <p:spTgt spid="867343"/>
                                        </p:tgtEl>
                                        <p:attrNameLst>
                                          <p:attrName>ppt_x</p:attrName>
                                        </p:attrNameLst>
                                      </p:cBhvr>
                                      <p:tavLst>
                                        <p:tav tm="0">
                                          <p:val>
                                            <p:strVal val="0-#ppt_w/2"/>
                                          </p:val>
                                        </p:tav>
                                        <p:tav tm="100000">
                                          <p:val>
                                            <p:strVal val="#ppt_x"/>
                                          </p:val>
                                        </p:tav>
                                      </p:tavLst>
                                    </p:anim>
                                    <p:anim calcmode="lin" valueType="num">
                                      <p:cBhvr additive="base">
                                        <p:cTn id="23" dur="500" fill="hold"/>
                                        <p:tgtEl>
                                          <p:spTgt spid="867343"/>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867344"/>
                                        </p:tgtEl>
                                        <p:attrNameLst>
                                          <p:attrName>style.visibility</p:attrName>
                                        </p:attrNameLst>
                                      </p:cBhvr>
                                      <p:to>
                                        <p:strVal val="visible"/>
                                      </p:to>
                                    </p:set>
                                    <p:animEffect transition="in" filter="strips(downRight)">
                                      <p:cBhvr>
                                        <p:cTn id="28" dur="500"/>
                                        <p:tgtEl>
                                          <p:spTgt spid="867344"/>
                                        </p:tgtEl>
                                      </p:cBhvr>
                                    </p:animEffect>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499"/>
                                          </p:stCondLst>
                                        </p:cTn>
                                        <p:tgtEl>
                                          <p:spTgt spid="867333"/>
                                        </p:tgtEl>
                                        <p:attrNameLst>
                                          <p:attrName>style.visibility</p:attrName>
                                        </p:attrNameLst>
                                      </p:cBhvr>
                                      <p:to>
                                        <p:strVal val="visible"/>
                                      </p:to>
                                    </p:set>
                                  </p:childTnLst>
                                </p:cTn>
                              </p:par>
                            </p:childTnLst>
                          </p:cTn>
                        </p:par>
                        <p:par>
                          <p:cTn id="32" fill="hold" nodeType="afterGroup">
                            <p:stCondLst>
                              <p:cond delay="1000"/>
                            </p:stCondLst>
                            <p:childTnLst>
                              <p:par>
                                <p:cTn id="33" presetID="1" presetClass="entr" presetSubtype="0" fill="hold" grpId="0" nodeType="afterEffect">
                                  <p:stCondLst>
                                    <p:cond delay="0"/>
                                  </p:stCondLst>
                                  <p:childTnLst>
                                    <p:set>
                                      <p:cBhvr>
                                        <p:cTn id="34" dur="1" fill="hold">
                                          <p:stCondLst>
                                            <p:cond delay="499"/>
                                          </p:stCondLst>
                                        </p:cTn>
                                        <p:tgtEl>
                                          <p:spTgt spid="867341"/>
                                        </p:tgtEl>
                                        <p:attrNameLst>
                                          <p:attrName>style.visibility</p:attrName>
                                        </p:attrNameLst>
                                      </p:cBhvr>
                                      <p:to>
                                        <p:strVal val="visible"/>
                                      </p:to>
                                    </p:set>
                                  </p:childTnLst>
                                </p:cTn>
                              </p:par>
                            </p:childTnLst>
                          </p:cTn>
                        </p:par>
                        <p:par>
                          <p:cTn id="35" fill="hold" nodeType="afterGroup">
                            <p:stCondLst>
                              <p:cond delay="1500"/>
                            </p:stCondLst>
                            <p:childTnLst>
                              <p:par>
                                <p:cTn id="36" presetID="1" presetClass="entr" presetSubtype="0" fill="hold" grpId="0" nodeType="afterEffect">
                                  <p:stCondLst>
                                    <p:cond delay="0"/>
                                  </p:stCondLst>
                                  <p:childTnLst>
                                    <p:set>
                                      <p:cBhvr>
                                        <p:cTn id="37" dur="1" fill="hold">
                                          <p:stCondLst>
                                            <p:cond delay="499"/>
                                          </p:stCondLst>
                                        </p:cTn>
                                        <p:tgtEl>
                                          <p:spTgt spid="867334"/>
                                        </p:tgtEl>
                                        <p:attrNameLst>
                                          <p:attrName>style.visibility</p:attrName>
                                        </p:attrNameLst>
                                      </p:cBhvr>
                                      <p:to>
                                        <p:strVal val="visible"/>
                                      </p:to>
                                    </p:set>
                                  </p:childTnLst>
                                </p:cTn>
                              </p:par>
                            </p:childTnLst>
                          </p:cTn>
                        </p:par>
                        <p:par>
                          <p:cTn id="38" fill="hold" nodeType="afterGroup">
                            <p:stCondLst>
                              <p:cond delay="2000"/>
                            </p:stCondLst>
                            <p:childTnLst>
                              <p:par>
                                <p:cTn id="39" presetID="18" presetClass="entr" presetSubtype="6" fill="hold" grpId="0" nodeType="afterEffect">
                                  <p:stCondLst>
                                    <p:cond delay="0"/>
                                  </p:stCondLst>
                                  <p:childTnLst>
                                    <p:set>
                                      <p:cBhvr>
                                        <p:cTn id="40" dur="1" fill="hold">
                                          <p:stCondLst>
                                            <p:cond delay="0"/>
                                          </p:stCondLst>
                                        </p:cTn>
                                        <p:tgtEl>
                                          <p:spTgt spid="867335"/>
                                        </p:tgtEl>
                                        <p:attrNameLst>
                                          <p:attrName>style.visibility</p:attrName>
                                        </p:attrNameLst>
                                      </p:cBhvr>
                                      <p:to>
                                        <p:strVal val="visible"/>
                                      </p:to>
                                    </p:set>
                                    <p:animEffect transition="in" filter="strips(downRight)">
                                      <p:cBhvr>
                                        <p:cTn id="41" dur="500"/>
                                        <p:tgtEl>
                                          <p:spTgt spid="86733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867336"/>
                                        </p:tgtEl>
                                        <p:attrNameLst>
                                          <p:attrName>style.visibility</p:attrName>
                                        </p:attrNameLst>
                                      </p:cBhvr>
                                      <p:to>
                                        <p:strVal val="visible"/>
                                      </p:to>
                                    </p:set>
                                    <p:animEffect transition="in" filter="strips(downRight)">
                                      <p:cBhvr>
                                        <p:cTn id="46" dur="500"/>
                                        <p:tgtEl>
                                          <p:spTgt spid="867336"/>
                                        </p:tgtEl>
                                      </p:cBhvr>
                                    </p:animEffect>
                                  </p:childTnLst>
                                </p:cTn>
                              </p:par>
                            </p:childTnLst>
                          </p:cTn>
                        </p:par>
                        <p:par>
                          <p:cTn id="47" fill="hold" nodeType="afterGroup">
                            <p:stCondLst>
                              <p:cond delay="500"/>
                            </p:stCondLst>
                            <p:childTnLst>
                              <p:par>
                                <p:cTn id="48" presetID="1" presetClass="entr" presetSubtype="0" fill="hold" grpId="0" nodeType="afterEffect">
                                  <p:stCondLst>
                                    <p:cond delay="0"/>
                                  </p:stCondLst>
                                  <p:childTnLst>
                                    <p:set>
                                      <p:cBhvr>
                                        <p:cTn id="49" dur="1" fill="hold">
                                          <p:stCondLst>
                                            <p:cond delay="499"/>
                                          </p:stCondLst>
                                        </p:cTn>
                                        <p:tgtEl>
                                          <p:spTgt spid="867337"/>
                                        </p:tgtEl>
                                        <p:attrNameLst>
                                          <p:attrName>style.visibility</p:attrName>
                                        </p:attrNameLst>
                                      </p:cBhvr>
                                      <p:to>
                                        <p:strVal val="visible"/>
                                      </p:to>
                                    </p:set>
                                  </p:childTnLst>
                                </p:cTn>
                              </p:par>
                            </p:childTnLst>
                          </p:cTn>
                        </p:par>
                        <p:par>
                          <p:cTn id="50" fill="hold" nodeType="afterGroup">
                            <p:stCondLst>
                              <p:cond delay="1000"/>
                            </p:stCondLst>
                            <p:childTnLst>
                              <p:par>
                                <p:cTn id="51" presetID="1" presetClass="entr" presetSubtype="0" fill="hold" grpId="0" nodeType="afterEffect">
                                  <p:stCondLst>
                                    <p:cond delay="0"/>
                                  </p:stCondLst>
                                  <p:childTnLst>
                                    <p:set>
                                      <p:cBhvr>
                                        <p:cTn id="52" dur="1" fill="hold">
                                          <p:stCondLst>
                                            <p:cond delay="499"/>
                                          </p:stCondLst>
                                        </p:cTn>
                                        <p:tgtEl>
                                          <p:spTgt spid="867338"/>
                                        </p:tgtEl>
                                        <p:attrNameLst>
                                          <p:attrName>style.visibility</p:attrName>
                                        </p:attrNameLst>
                                      </p:cBhvr>
                                      <p:to>
                                        <p:strVal val="visible"/>
                                      </p:to>
                                    </p:set>
                                  </p:childTnLst>
                                </p:cTn>
                              </p:par>
                            </p:childTnLst>
                          </p:cTn>
                        </p:par>
                        <p:par>
                          <p:cTn id="53" fill="hold" nodeType="afterGroup">
                            <p:stCondLst>
                              <p:cond delay="1500"/>
                            </p:stCondLst>
                            <p:childTnLst>
                              <p:par>
                                <p:cTn id="54" presetID="1" presetClass="entr" presetSubtype="0" fill="hold" grpId="0" nodeType="afterEffect">
                                  <p:stCondLst>
                                    <p:cond delay="0"/>
                                  </p:stCondLst>
                                  <p:childTnLst>
                                    <p:set>
                                      <p:cBhvr>
                                        <p:cTn id="55" dur="1" fill="hold">
                                          <p:stCondLst>
                                            <p:cond delay="499"/>
                                          </p:stCondLst>
                                        </p:cTn>
                                        <p:tgtEl>
                                          <p:spTgt spid="867339"/>
                                        </p:tgtEl>
                                        <p:attrNameLst>
                                          <p:attrName>style.visibility</p:attrName>
                                        </p:attrNameLst>
                                      </p:cBhvr>
                                      <p:to>
                                        <p:strVal val="visible"/>
                                      </p:to>
                                    </p:set>
                                  </p:childTnLst>
                                </p:cTn>
                              </p:par>
                            </p:childTnLst>
                          </p:cTn>
                        </p:par>
                        <p:par>
                          <p:cTn id="56" fill="hold" nodeType="afterGroup">
                            <p:stCondLst>
                              <p:cond delay="2000"/>
                            </p:stCondLst>
                            <p:childTnLst>
                              <p:par>
                                <p:cTn id="57" presetID="18" presetClass="entr" presetSubtype="6" fill="hold" grpId="0" nodeType="afterEffect">
                                  <p:stCondLst>
                                    <p:cond delay="0"/>
                                  </p:stCondLst>
                                  <p:childTnLst>
                                    <p:set>
                                      <p:cBhvr>
                                        <p:cTn id="58" dur="1" fill="hold">
                                          <p:stCondLst>
                                            <p:cond delay="0"/>
                                          </p:stCondLst>
                                        </p:cTn>
                                        <p:tgtEl>
                                          <p:spTgt spid="867340"/>
                                        </p:tgtEl>
                                        <p:attrNameLst>
                                          <p:attrName>style.visibility</p:attrName>
                                        </p:attrNameLst>
                                      </p:cBhvr>
                                      <p:to>
                                        <p:strVal val="visible"/>
                                      </p:to>
                                    </p:set>
                                    <p:animEffect transition="in" filter="strips(downRight)">
                                      <p:cBhvr>
                                        <p:cTn id="59" dur="500"/>
                                        <p:tgtEl>
                                          <p:spTgt spid="86734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8" presetClass="entr" presetSubtype="6" fill="hold" grpId="0" nodeType="clickEffect">
                                  <p:stCondLst>
                                    <p:cond delay="0"/>
                                  </p:stCondLst>
                                  <p:childTnLst>
                                    <p:set>
                                      <p:cBhvr>
                                        <p:cTn id="63" dur="1" fill="hold">
                                          <p:stCondLst>
                                            <p:cond delay="0"/>
                                          </p:stCondLst>
                                        </p:cTn>
                                        <p:tgtEl>
                                          <p:spTgt spid="867342"/>
                                        </p:tgtEl>
                                        <p:attrNameLst>
                                          <p:attrName>style.visibility</p:attrName>
                                        </p:attrNameLst>
                                      </p:cBhvr>
                                      <p:to>
                                        <p:strVal val="visible"/>
                                      </p:to>
                                    </p:set>
                                    <p:animEffect transition="in" filter="strips(downRight)">
                                      <p:cBhvr>
                                        <p:cTn id="64" dur="500"/>
                                        <p:tgtEl>
                                          <p:spTgt spid="86734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6" fill="hold" grpId="0" nodeType="clickEffect">
                                  <p:stCondLst>
                                    <p:cond delay="0"/>
                                  </p:stCondLst>
                                  <p:childTnLst>
                                    <p:set>
                                      <p:cBhvr>
                                        <p:cTn id="68" dur="1" fill="hold">
                                          <p:stCondLst>
                                            <p:cond delay="0"/>
                                          </p:stCondLst>
                                        </p:cTn>
                                        <p:tgtEl>
                                          <p:spTgt spid="867345"/>
                                        </p:tgtEl>
                                        <p:attrNameLst>
                                          <p:attrName>style.visibility</p:attrName>
                                        </p:attrNameLst>
                                      </p:cBhvr>
                                      <p:to>
                                        <p:strVal val="visible"/>
                                      </p:to>
                                    </p:set>
                                    <p:animEffect transition="in" filter="strips(downRight)">
                                      <p:cBhvr>
                                        <p:cTn id="69" dur="500"/>
                                        <p:tgtEl>
                                          <p:spTgt spid="86734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8" presetClass="entr" presetSubtype="6" fill="hold" grpId="0" nodeType="clickEffect">
                                  <p:stCondLst>
                                    <p:cond delay="0"/>
                                  </p:stCondLst>
                                  <p:childTnLst>
                                    <p:set>
                                      <p:cBhvr>
                                        <p:cTn id="73" dur="1" fill="hold">
                                          <p:stCondLst>
                                            <p:cond delay="0"/>
                                          </p:stCondLst>
                                        </p:cTn>
                                        <p:tgtEl>
                                          <p:spTgt spid="867346"/>
                                        </p:tgtEl>
                                        <p:attrNameLst>
                                          <p:attrName>style.visibility</p:attrName>
                                        </p:attrNameLst>
                                      </p:cBhvr>
                                      <p:to>
                                        <p:strVal val="visible"/>
                                      </p:to>
                                    </p:set>
                                    <p:animEffect transition="in" filter="strips(downRight)">
                                      <p:cBhvr>
                                        <p:cTn id="74" dur="500"/>
                                        <p:tgtEl>
                                          <p:spTgt spid="867346"/>
                                        </p:tgtEl>
                                      </p:cBhvr>
                                    </p:animEffect>
                                  </p:childTnLst>
                                </p:cTn>
                              </p:par>
                            </p:childTnLst>
                          </p:cTn>
                        </p:par>
                        <p:par>
                          <p:cTn id="75" fill="hold" nodeType="afterGroup">
                            <p:stCondLst>
                              <p:cond delay="500"/>
                            </p:stCondLst>
                            <p:childTnLst>
                              <p:par>
                                <p:cTn id="76" presetID="1" presetClass="entr" presetSubtype="0" fill="hold" grpId="0" nodeType="afterEffect">
                                  <p:stCondLst>
                                    <p:cond delay="0"/>
                                  </p:stCondLst>
                                  <p:childTnLst>
                                    <p:set>
                                      <p:cBhvr>
                                        <p:cTn id="77" dur="1" fill="hold">
                                          <p:stCondLst>
                                            <p:cond delay="499"/>
                                          </p:stCondLst>
                                        </p:cTn>
                                        <p:tgtEl>
                                          <p:spTgt spid="867347"/>
                                        </p:tgtEl>
                                        <p:attrNameLst>
                                          <p:attrName>style.visibility</p:attrName>
                                        </p:attrNameLst>
                                      </p:cBhvr>
                                      <p:to>
                                        <p:strVal val="visible"/>
                                      </p:to>
                                    </p:set>
                                  </p:childTnLst>
                                </p:cTn>
                              </p:par>
                            </p:childTnLst>
                          </p:cTn>
                        </p:par>
                        <p:par>
                          <p:cTn id="78" fill="hold" nodeType="afterGroup">
                            <p:stCondLst>
                              <p:cond delay="1000"/>
                            </p:stCondLst>
                            <p:childTnLst>
                              <p:par>
                                <p:cTn id="79" presetID="1" presetClass="entr" presetSubtype="0" fill="hold" grpId="0" nodeType="afterEffect">
                                  <p:stCondLst>
                                    <p:cond delay="0"/>
                                  </p:stCondLst>
                                  <p:childTnLst>
                                    <p:set>
                                      <p:cBhvr>
                                        <p:cTn id="80" dur="1" fill="hold">
                                          <p:stCondLst>
                                            <p:cond delay="499"/>
                                          </p:stCondLst>
                                        </p:cTn>
                                        <p:tgtEl>
                                          <p:spTgt spid="867348"/>
                                        </p:tgtEl>
                                        <p:attrNameLst>
                                          <p:attrName>style.visibility</p:attrName>
                                        </p:attrNameLst>
                                      </p:cBhvr>
                                      <p:to>
                                        <p:strVal val="visible"/>
                                      </p:to>
                                    </p:set>
                                  </p:childTnLst>
                                </p:cTn>
                              </p:par>
                            </p:childTnLst>
                          </p:cTn>
                        </p:par>
                        <p:par>
                          <p:cTn id="81" fill="hold" nodeType="afterGroup">
                            <p:stCondLst>
                              <p:cond delay="1500"/>
                            </p:stCondLst>
                            <p:childTnLst>
                              <p:par>
                                <p:cTn id="82" presetID="1" presetClass="entr" presetSubtype="0" fill="hold" grpId="0" nodeType="afterEffect">
                                  <p:stCondLst>
                                    <p:cond delay="0"/>
                                  </p:stCondLst>
                                  <p:childTnLst>
                                    <p:set>
                                      <p:cBhvr>
                                        <p:cTn id="83" dur="1" fill="hold">
                                          <p:stCondLst>
                                            <p:cond delay="499"/>
                                          </p:stCondLst>
                                        </p:cTn>
                                        <p:tgtEl>
                                          <p:spTgt spid="867349"/>
                                        </p:tgtEl>
                                        <p:attrNameLst>
                                          <p:attrName>style.visibility</p:attrName>
                                        </p:attrNameLst>
                                      </p:cBhvr>
                                      <p:to>
                                        <p:strVal val="visible"/>
                                      </p:to>
                                    </p:set>
                                  </p:childTnLst>
                                </p:cTn>
                              </p:par>
                            </p:childTnLst>
                          </p:cTn>
                        </p:par>
                        <p:par>
                          <p:cTn id="84" fill="hold" nodeType="afterGroup">
                            <p:stCondLst>
                              <p:cond delay="2000"/>
                            </p:stCondLst>
                            <p:childTnLst>
                              <p:par>
                                <p:cTn id="85" presetID="1" presetClass="entr" presetSubtype="0" fill="hold" grpId="0" nodeType="afterEffect">
                                  <p:stCondLst>
                                    <p:cond delay="0"/>
                                  </p:stCondLst>
                                  <p:childTnLst>
                                    <p:set>
                                      <p:cBhvr>
                                        <p:cTn id="86" dur="1" fill="hold">
                                          <p:stCondLst>
                                            <p:cond delay="499"/>
                                          </p:stCondLst>
                                        </p:cTn>
                                        <p:tgtEl>
                                          <p:spTgt spid="867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7330" grpId="0" autoUpdateAnimBg="0"/>
      <p:bldP spid="867332" grpId="0" autoUpdateAnimBg="0"/>
      <p:bldP spid="867333" grpId="0" autoUpdateAnimBg="0"/>
      <p:bldP spid="867334" grpId="0" autoUpdateAnimBg="0"/>
      <p:bldP spid="867335" grpId="0" autoUpdateAnimBg="0"/>
      <p:bldP spid="867336" grpId="0" autoUpdateAnimBg="0"/>
      <p:bldP spid="867337" grpId="0" autoUpdateAnimBg="0"/>
      <p:bldP spid="867338" grpId="0" animBg="1"/>
      <p:bldP spid="867339" grpId="0" autoUpdateAnimBg="0"/>
      <p:bldP spid="867340" grpId="0" autoUpdateAnimBg="0"/>
      <p:bldP spid="867341" grpId="0" animBg="1"/>
      <p:bldP spid="867342" grpId="0" autoUpdateAnimBg="0"/>
      <p:bldP spid="867343" grpId="0" autoUpdateAnimBg="0"/>
      <p:bldP spid="867344" grpId="0" autoUpdateAnimBg="0"/>
      <p:bldP spid="867345" grpId="0" autoUpdateAnimBg="0"/>
      <p:bldP spid="867346" grpId="0" autoUpdateAnimBg="0"/>
      <p:bldP spid="867347" grpId="0" autoUpdateAnimBg="0"/>
      <p:bldP spid="867348" grpId="0" animBg="1"/>
      <p:bldP spid="867349" grpId="0" autoUpdateAnimBg="0"/>
      <p:bldP spid="86735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spaço Reservado para Número de Slide 5"/>
          <p:cNvSpPr>
            <a:spLocks noGrp="1"/>
          </p:cNvSpPr>
          <p:nvPr>
            <p:ph type="sldNum" sz="quarter" idx="12"/>
          </p:nvPr>
        </p:nvSpPr>
        <p:spPr/>
        <p:txBody>
          <a:bodyPr/>
          <a:lstStyle/>
          <a:p>
            <a:pPr>
              <a:defRPr/>
            </a:pPr>
            <a:fld id="{260DD963-418E-4C66-A9C5-E0381C50FBC0}" type="slidenum">
              <a:rPr lang="pt-PT"/>
              <a:pPr>
                <a:defRPr/>
              </a:pPr>
              <a:t>32</a:t>
            </a:fld>
            <a:endParaRPr lang="pt-PT"/>
          </a:p>
        </p:txBody>
      </p:sp>
      <p:sp>
        <p:nvSpPr>
          <p:cNvPr id="868354" name="Rectangle 2"/>
          <p:cNvSpPr>
            <a:spLocks noChangeArrowheads="1"/>
          </p:cNvSpPr>
          <p:nvPr/>
        </p:nvSpPr>
        <p:spPr bwMode="auto">
          <a:xfrm>
            <a:off x="642938" y="2241550"/>
            <a:ext cx="40068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r  =  r</a:t>
            </a:r>
            <a:r>
              <a:rPr lang="pt-BR" sz="2800" b="0" baseline="-25000"/>
              <a:t>C</a:t>
            </a:r>
            <a:r>
              <a:rPr lang="pt-BR" sz="2800" b="0"/>
              <a:t>  </a:t>
            </a:r>
            <a:r>
              <a:rPr lang="pt-BR" sz="2800" b="0">
                <a:sym typeface="Symbol" pitchFamily="18" charset="2"/>
              </a:rPr>
              <a:t>  e = 0</a:t>
            </a:r>
            <a:endParaRPr lang="pt-BR" sz="2800" b="0"/>
          </a:p>
        </p:txBody>
      </p:sp>
      <p:sp>
        <p:nvSpPr>
          <p:cNvPr id="868355" name="Rectangle 3"/>
          <p:cNvSpPr>
            <a:spLocks noChangeArrowheads="1"/>
          </p:cNvSpPr>
          <p:nvPr/>
        </p:nvSpPr>
        <p:spPr bwMode="auto">
          <a:xfrm>
            <a:off x="4343400" y="2335213"/>
            <a:ext cx="400685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400" b="0"/>
              <a:t>(da própria definição de r</a:t>
            </a:r>
            <a:r>
              <a:rPr lang="pt-BR" sz="2400" b="0" baseline="-25000"/>
              <a:t>C</a:t>
            </a:r>
            <a:r>
              <a:rPr lang="pt-BR" sz="2400" b="0"/>
              <a:t>)</a:t>
            </a:r>
          </a:p>
        </p:txBody>
      </p:sp>
      <p:sp>
        <p:nvSpPr>
          <p:cNvPr id="868356" name="Rectangle 4"/>
          <p:cNvSpPr>
            <a:spLocks noChangeArrowheads="1"/>
          </p:cNvSpPr>
          <p:nvPr/>
        </p:nvSpPr>
        <p:spPr bwMode="auto">
          <a:xfrm>
            <a:off x="623888" y="2908300"/>
            <a:ext cx="40068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r  &gt;  r</a:t>
            </a:r>
            <a:r>
              <a:rPr lang="pt-BR" sz="2800" b="0" baseline="-25000"/>
              <a:t>C</a:t>
            </a:r>
            <a:r>
              <a:rPr lang="pt-BR" sz="2800" b="0"/>
              <a:t>  </a:t>
            </a:r>
            <a:r>
              <a:rPr lang="pt-BR" sz="2800" b="0">
                <a:sym typeface="Symbol" pitchFamily="18" charset="2"/>
              </a:rPr>
              <a:t>  e &gt; 0</a:t>
            </a:r>
            <a:endParaRPr lang="pt-BR" sz="2800" b="0"/>
          </a:p>
        </p:txBody>
      </p:sp>
      <p:sp>
        <p:nvSpPr>
          <p:cNvPr id="868357" name="Rectangle 5"/>
          <p:cNvSpPr>
            <a:spLocks noChangeArrowheads="1"/>
          </p:cNvSpPr>
          <p:nvPr/>
        </p:nvSpPr>
        <p:spPr bwMode="auto">
          <a:xfrm>
            <a:off x="622300" y="3560763"/>
            <a:ext cx="400685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r  &lt;  r</a:t>
            </a:r>
            <a:r>
              <a:rPr lang="pt-BR" sz="2800" b="0" baseline="-25000"/>
              <a:t>C</a:t>
            </a:r>
            <a:r>
              <a:rPr lang="pt-BR" sz="2800" b="0"/>
              <a:t>  </a:t>
            </a:r>
            <a:r>
              <a:rPr lang="pt-BR" sz="2800" b="0">
                <a:sym typeface="Symbol" pitchFamily="18" charset="2"/>
              </a:rPr>
              <a:t>  e &lt; 0</a:t>
            </a:r>
            <a:endParaRPr lang="pt-BR" sz="2800" b="0"/>
          </a:p>
        </p:txBody>
      </p:sp>
      <p:sp>
        <p:nvSpPr>
          <p:cNvPr id="868358" name="Rectangle 6"/>
          <p:cNvSpPr>
            <a:spLocks noChangeArrowheads="1"/>
          </p:cNvSpPr>
          <p:nvPr/>
        </p:nvSpPr>
        <p:spPr bwMode="auto">
          <a:xfrm>
            <a:off x="4132263" y="3321050"/>
            <a:ext cx="495458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spcBef>
                <a:spcPct val="20000"/>
              </a:spcBef>
            </a:pPr>
            <a:r>
              <a:rPr lang="pt-BR" sz="2400" b="0"/>
              <a:t>(demonstração pela prova inversa)</a:t>
            </a:r>
          </a:p>
        </p:txBody>
      </p:sp>
      <p:sp>
        <p:nvSpPr>
          <p:cNvPr id="868359" name="AutoShape 7"/>
          <p:cNvSpPr>
            <a:spLocks/>
          </p:cNvSpPr>
          <p:nvPr/>
        </p:nvSpPr>
        <p:spPr bwMode="auto">
          <a:xfrm>
            <a:off x="4067175" y="2351088"/>
            <a:ext cx="161925" cy="374650"/>
          </a:xfrm>
          <a:prstGeom prst="rightBrace">
            <a:avLst>
              <a:gd name="adj1" fmla="val 19281"/>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68360" name="AutoShape 8"/>
          <p:cNvSpPr>
            <a:spLocks/>
          </p:cNvSpPr>
          <p:nvPr/>
        </p:nvSpPr>
        <p:spPr bwMode="auto">
          <a:xfrm>
            <a:off x="4065588" y="3017838"/>
            <a:ext cx="144462" cy="1049337"/>
          </a:xfrm>
          <a:prstGeom prst="rightBrace">
            <a:avLst>
              <a:gd name="adj1" fmla="val 60531"/>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3802" name="Rectangle 9"/>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grpSp>
        <p:nvGrpSpPr>
          <p:cNvPr id="33803" name="Group 11"/>
          <p:cNvGrpSpPr>
            <a:grpSpLocks/>
          </p:cNvGrpSpPr>
          <p:nvPr/>
        </p:nvGrpSpPr>
        <p:grpSpPr bwMode="auto">
          <a:xfrm>
            <a:off x="5827713" y="906463"/>
            <a:ext cx="2613025" cy="1000125"/>
            <a:chOff x="26" y="2875"/>
            <a:chExt cx="1646" cy="630"/>
          </a:xfrm>
        </p:grpSpPr>
        <p:sp>
          <p:nvSpPr>
            <p:cNvPr id="33809" name="Rectangle 12"/>
            <p:cNvSpPr>
              <a:spLocks noChangeArrowheads="1"/>
            </p:cNvSpPr>
            <p:nvPr/>
          </p:nvSpPr>
          <p:spPr bwMode="auto">
            <a:xfrm>
              <a:off x="26" y="3005"/>
              <a:ext cx="1116"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3810" name="Rectangle 13"/>
            <p:cNvSpPr>
              <a:spLocks noChangeArrowheads="1"/>
            </p:cNvSpPr>
            <p:nvPr/>
          </p:nvSpPr>
          <p:spPr bwMode="auto">
            <a:xfrm>
              <a:off x="89" y="3058"/>
              <a:ext cx="740"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e = r +</a:t>
              </a:r>
              <a:endParaRPr lang="pt-BR" sz="3200">
                <a:solidFill>
                  <a:srgbClr val="FFFFFF"/>
                </a:solidFill>
              </a:endParaRPr>
            </a:p>
          </p:txBody>
        </p:sp>
        <p:sp>
          <p:nvSpPr>
            <p:cNvPr id="33811" name="Rectangle 14"/>
            <p:cNvSpPr>
              <a:spLocks noChangeArrowheads="1"/>
            </p:cNvSpPr>
            <p:nvPr/>
          </p:nvSpPr>
          <p:spPr bwMode="auto">
            <a:xfrm>
              <a:off x="955" y="2875"/>
              <a:ext cx="297"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3812" name="Rectangle 15"/>
            <p:cNvSpPr>
              <a:spLocks noChangeArrowheads="1"/>
            </p:cNvSpPr>
            <p:nvPr/>
          </p:nvSpPr>
          <p:spPr bwMode="auto">
            <a:xfrm>
              <a:off x="1018" y="2928"/>
              <a:ext cx="8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r</a:t>
              </a:r>
              <a:endParaRPr lang="pt-BR" sz="3200">
                <a:solidFill>
                  <a:srgbClr val="FFFFFF"/>
                </a:solidFill>
              </a:endParaRPr>
            </a:p>
          </p:txBody>
        </p:sp>
        <p:sp>
          <p:nvSpPr>
            <p:cNvPr id="33813" name="Line 16"/>
            <p:cNvSpPr>
              <a:spLocks noChangeShapeType="1"/>
            </p:cNvSpPr>
            <p:nvPr/>
          </p:nvSpPr>
          <p:spPr bwMode="auto">
            <a:xfrm>
              <a:off x="911" y="3230"/>
              <a:ext cx="305" cy="1"/>
            </a:xfrm>
            <a:prstGeom prst="line">
              <a:avLst/>
            </a:prstGeom>
            <a:noFill/>
            <a:ln w="11113">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3814" name="Rectangle 17"/>
            <p:cNvSpPr>
              <a:spLocks noChangeArrowheads="1"/>
            </p:cNvSpPr>
            <p:nvPr/>
          </p:nvSpPr>
          <p:spPr bwMode="auto">
            <a:xfrm>
              <a:off x="983" y="3198"/>
              <a:ext cx="178"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r</a:t>
              </a:r>
              <a:r>
                <a:rPr lang="pt-BR" sz="3200" b="0" baseline="30000">
                  <a:solidFill>
                    <a:srgbClr val="FFFFFF"/>
                  </a:solidFill>
                </a:rPr>
                <a:t>e</a:t>
              </a:r>
            </a:p>
          </p:txBody>
        </p:sp>
        <p:sp>
          <p:nvSpPr>
            <p:cNvPr id="33815" name="Rectangle 18"/>
            <p:cNvSpPr>
              <a:spLocks noChangeArrowheads="1"/>
            </p:cNvSpPr>
            <p:nvPr/>
          </p:nvSpPr>
          <p:spPr bwMode="auto">
            <a:xfrm>
              <a:off x="1317" y="3037"/>
              <a:ext cx="35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 1</a:t>
              </a:r>
              <a:endParaRPr lang="pt-BR" sz="3200">
                <a:solidFill>
                  <a:srgbClr val="FFFFFF"/>
                </a:solidFill>
              </a:endParaRPr>
            </a:p>
          </p:txBody>
        </p:sp>
      </p:grpSp>
      <p:grpSp>
        <p:nvGrpSpPr>
          <p:cNvPr id="33804" name="Group 25"/>
          <p:cNvGrpSpPr>
            <a:grpSpLocks/>
          </p:cNvGrpSpPr>
          <p:nvPr/>
        </p:nvGrpSpPr>
        <p:grpSpPr bwMode="auto">
          <a:xfrm>
            <a:off x="573088" y="982663"/>
            <a:ext cx="2611437" cy="1093787"/>
            <a:chOff x="361" y="619"/>
            <a:chExt cx="1645" cy="689"/>
          </a:xfrm>
        </p:grpSpPr>
        <p:sp>
          <p:nvSpPr>
            <p:cNvPr id="33805" name="Rectangle 19"/>
            <p:cNvSpPr>
              <a:spLocks noChangeArrowheads="1"/>
            </p:cNvSpPr>
            <p:nvPr/>
          </p:nvSpPr>
          <p:spPr bwMode="auto">
            <a:xfrm>
              <a:off x="361" y="775"/>
              <a:ext cx="75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25000">
                  <a:solidFill>
                    <a:srgbClr val="FFFFFF"/>
                  </a:solidFill>
                </a:rPr>
                <a:t>C</a:t>
              </a:r>
              <a:r>
                <a:rPr lang="pt-BR" sz="2800" b="0">
                  <a:solidFill>
                    <a:srgbClr val="FFFFFF"/>
                  </a:solidFill>
                </a:rPr>
                <a:t>   =   </a:t>
              </a:r>
            </a:p>
          </p:txBody>
        </p:sp>
        <p:sp>
          <p:nvSpPr>
            <p:cNvPr id="33806" name="Rectangle 20"/>
            <p:cNvSpPr>
              <a:spLocks noChangeArrowheads="1"/>
            </p:cNvSpPr>
            <p:nvPr/>
          </p:nvSpPr>
          <p:spPr bwMode="auto">
            <a:xfrm>
              <a:off x="1268" y="619"/>
              <a:ext cx="53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30000">
                  <a:solidFill>
                    <a:srgbClr val="FFFFFF"/>
                  </a:solidFill>
                </a:rPr>
                <a:t>e</a:t>
              </a:r>
              <a:endParaRPr lang="pt-BR" sz="2800" b="0">
                <a:solidFill>
                  <a:srgbClr val="FFFFFF"/>
                </a:solidFill>
              </a:endParaRPr>
            </a:p>
          </p:txBody>
        </p:sp>
        <p:sp>
          <p:nvSpPr>
            <p:cNvPr id="33807" name="Line 21"/>
            <p:cNvSpPr>
              <a:spLocks noChangeShapeType="1"/>
            </p:cNvSpPr>
            <p:nvPr/>
          </p:nvSpPr>
          <p:spPr bwMode="auto">
            <a:xfrm>
              <a:off x="1163" y="931"/>
              <a:ext cx="744"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3808" name="Rectangle 22"/>
            <p:cNvSpPr>
              <a:spLocks noChangeArrowheads="1"/>
            </p:cNvSpPr>
            <p:nvPr/>
          </p:nvSpPr>
          <p:spPr bwMode="auto">
            <a:xfrm>
              <a:off x="1136" y="901"/>
              <a:ext cx="87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30000">
                  <a:solidFill>
                    <a:srgbClr val="FFFFFF"/>
                  </a:solidFill>
                </a:rPr>
                <a:t>e</a:t>
              </a:r>
              <a:r>
                <a:rPr lang="pt-BR" sz="2800" b="0">
                  <a:solidFill>
                    <a:srgbClr val="FFFFFF"/>
                  </a:solidFill>
                </a:rPr>
                <a:t>  +  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68354"/>
                                        </p:tgtEl>
                                        <p:attrNameLst>
                                          <p:attrName>style.visibility</p:attrName>
                                        </p:attrNameLst>
                                      </p:cBhvr>
                                      <p:to>
                                        <p:strVal val="visible"/>
                                      </p:to>
                                    </p:set>
                                    <p:animEffect transition="in" filter="strips(downRight)">
                                      <p:cBhvr>
                                        <p:cTn id="7" dur="500"/>
                                        <p:tgtEl>
                                          <p:spTgt spid="868354"/>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68359"/>
                                        </p:tgtEl>
                                        <p:attrNameLst>
                                          <p:attrName>style.visibility</p:attrName>
                                        </p:attrNameLst>
                                      </p:cBhvr>
                                      <p:to>
                                        <p:strVal val="visible"/>
                                      </p:to>
                                    </p:set>
                                    <p:animEffect transition="in" filter="strips(downRight)">
                                      <p:cBhvr>
                                        <p:cTn id="11" dur="500"/>
                                        <p:tgtEl>
                                          <p:spTgt spid="868359"/>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68355"/>
                                        </p:tgtEl>
                                        <p:attrNameLst>
                                          <p:attrName>style.visibility</p:attrName>
                                        </p:attrNameLst>
                                      </p:cBhvr>
                                      <p:to>
                                        <p:strVal val="visible"/>
                                      </p:to>
                                    </p:set>
                                    <p:animEffect transition="in" filter="strips(downRight)">
                                      <p:cBhvr>
                                        <p:cTn id="15" dur="500"/>
                                        <p:tgtEl>
                                          <p:spTgt spid="86835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868356"/>
                                        </p:tgtEl>
                                        <p:attrNameLst>
                                          <p:attrName>style.visibility</p:attrName>
                                        </p:attrNameLst>
                                      </p:cBhvr>
                                      <p:to>
                                        <p:strVal val="visible"/>
                                      </p:to>
                                    </p:set>
                                    <p:animEffect transition="in" filter="strips(downRight)">
                                      <p:cBhvr>
                                        <p:cTn id="20" dur="500"/>
                                        <p:tgtEl>
                                          <p:spTgt spid="868356"/>
                                        </p:tgtEl>
                                      </p:cBhvr>
                                    </p:animEffect>
                                  </p:childTnLst>
                                </p:cTn>
                              </p:par>
                            </p:childTnLst>
                          </p:cTn>
                        </p:par>
                        <p:par>
                          <p:cTn id="21" fill="hold" nodeType="afterGroup">
                            <p:stCondLst>
                              <p:cond delay="500"/>
                            </p:stCondLst>
                            <p:childTnLst>
                              <p:par>
                                <p:cTn id="22" presetID="18" presetClass="entr" presetSubtype="6" fill="hold" grpId="0" nodeType="afterEffect">
                                  <p:stCondLst>
                                    <p:cond delay="0"/>
                                  </p:stCondLst>
                                  <p:childTnLst>
                                    <p:set>
                                      <p:cBhvr>
                                        <p:cTn id="23" dur="1" fill="hold">
                                          <p:stCondLst>
                                            <p:cond delay="0"/>
                                          </p:stCondLst>
                                        </p:cTn>
                                        <p:tgtEl>
                                          <p:spTgt spid="868357"/>
                                        </p:tgtEl>
                                        <p:attrNameLst>
                                          <p:attrName>style.visibility</p:attrName>
                                        </p:attrNameLst>
                                      </p:cBhvr>
                                      <p:to>
                                        <p:strVal val="visible"/>
                                      </p:to>
                                    </p:set>
                                    <p:animEffect transition="in" filter="strips(downRight)">
                                      <p:cBhvr>
                                        <p:cTn id="24" dur="500"/>
                                        <p:tgtEl>
                                          <p:spTgt spid="868357"/>
                                        </p:tgtEl>
                                      </p:cBhvr>
                                    </p:animEffect>
                                  </p:childTnLst>
                                </p:cTn>
                              </p:par>
                            </p:childTnLst>
                          </p:cTn>
                        </p:par>
                        <p:par>
                          <p:cTn id="25" fill="hold" nodeType="afterGroup">
                            <p:stCondLst>
                              <p:cond delay="1000"/>
                            </p:stCondLst>
                            <p:childTnLst>
                              <p:par>
                                <p:cTn id="26" presetID="18" presetClass="entr" presetSubtype="6" fill="hold" grpId="0" nodeType="afterEffect">
                                  <p:stCondLst>
                                    <p:cond delay="0"/>
                                  </p:stCondLst>
                                  <p:childTnLst>
                                    <p:set>
                                      <p:cBhvr>
                                        <p:cTn id="27" dur="1" fill="hold">
                                          <p:stCondLst>
                                            <p:cond delay="0"/>
                                          </p:stCondLst>
                                        </p:cTn>
                                        <p:tgtEl>
                                          <p:spTgt spid="868360"/>
                                        </p:tgtEl>
                                        <p:attrNameLst>
                                          <p:attrName>style.visibility</p:attrName>
                                        </p:attrNameLst>
                                      </p:cBhvr>
                                      <p:to>
                                        <p:strVal val="visible"/>
                                      </p:to>
                                    </p:set>
                                    <p:animEffect transition="in" filter="strips(downRight)">
                                      <p:cBhvr>
                                        <p:cTn id="28" dur="500"/>
                                        <p:tgtEl>
                                          <p:spTgt spid="868360"/>
                                        </p:tgtEl>
                                      </p:cBhvr>
                                    </p:animEffect>
                                  </p:childTnLst>
                                </p:cTn>
                              </p:par>
                            </p:childTnLst>
                          </p:cTn>
                        </p:par>
                        <p:par>
                          <p:cTn id="29" fill="hold" nodeType="afterGroup">
                            <p:stCondLst>
                              <p:cond delay="1500"/>
                            </p:stCondLst>
                            <p:childTnLst>
                              <p:par>
                                <p:cTn id="30" presetID="18" presetClass="entr" presetSubtype="6" fill="hold" grpId="0" nodeType="afterEffect">
                                  <p:stCondLst>
                                    <p:cond delay="0"/>
                                  </p:stCondLst>
                                  <p:childTnLst>
                                    <p:set>
                                      <p:cBhvr>
                                        <p:cTn id="31" dur="1" fill="hold">
                                          <p:stCondLst>
                                            <p:cond delay="0"/>
                                          </p:stCondLst>
                                        </p:cTn>
                                        <p:tgtEl>
                                          <p:spTgt spid="868358"/>
                                        </p:tgtEl>
                                        <p:attrNameLst>
                                          <p:attrName>style.visibility</p:attrName>
                                        </p:attrNameLst>
                                      </p:cBhvr>
                                      <p:to>
                                        <p:strVal val="visible"/>
                                      </p:to>
                                    </p:set>
                                    <p:animEffect transition="in" filter="strips(downRight)">
                                      <p:cBhvr>
                                        <p:cTn id="32" dur="500"/>
                                        <p:tgtEl>
                                          <p:spTgt spid="868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8354" grpId="0" autoUpdateAnimBg="0"/>
      <p:bldP spid="868355" grpId="0" autoUpdateAnimBg="0"/>
      <p:bldP spid="868356" grpId="0" autoUpdateAnimBg="0"/>
      <p:bldP spid="868357" grpId="0" autoUpdateAnimBg="0"/>
      <p:bldP spid="868358" grpId="0" autoUpdateAnimBg="0"/>
      <p:bldP spid="868359" grpId="0" animBg="1"/>
      <p:bldP spid="86836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Espaço Reservado para Número de Slide 5"/>
          <p:cNvSpPr>
            <a:spLocks noGrp="1"/>
          </p:cNvSpPr>
          <p:nvPr>
            <p:ph type="sldNum" sz="quarter" idx="12"/>
          </p:nvPr>
        </p:nvSpPr>
        <p:spPr/>
        <p:txBody>
          <a:bodyPr/>
          <a:lstStyle/>
          <a:p>
            <a:pPr>
              <a:defRPr/>
            </a:pPr>
            <a:fld id="{7D0D7EB6-0F46-4680-851E-46D1F64F9BB3}" type="slidenum">
              <a:rPr lang="pt-PT"/>
              <a:pPr>
                <a:defRPr/>
              </a:pPr>
              <a:t>33</a:t>
            </a:fld>
            <a:endParaRPr lang="pt-PT"/>
          </a:p>
        </p:txBody>
      </p:sp>
      <p:sp>
        <p:nvSpPr>
          <p:cNvPr id="869379" name="Rectangle 3"/>
          <p:cNvSpPr>
            <a:spLocks noChangeArrowheads="1"/>
          </p:cNvSpPr>
          <p:nvPr/>
        </p:nvSpPr>
        <p:spPr bwMode="auto">
          <a:xfrm>
            <a:off x="1298575" y="2117725"/>
            <a:ext cx="3767138" cy="56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Considere que  e &gt; 0</a:t>
            </a:r>
          </a:p>
        </p:txBody>
      </p:sp>
      <p:grpSp>
        <p:nvGrpSpPr>
          <p:cNvPr id="869387" name="Group 11"/>
          <p:cNvGrpSpPr>
            <a:grpSpLocks/>
          </p:cNvGrpSpPr>
          <p:nvPr/>
        </p:nvGrpSpPr>
        <p:grpSpPr bwMode="auto">
          <a:xfrm>
            <a:off x="3321050" y="4411663"/>
            <a:ext cx="3303588" cy="933450"/>
            <a:chOff x="2092" y="2998"/>
            <a:chExt cx="2081" cy="588"/>
          </a:xfrm>
        </p:grpSpPr>
        <p:sp>
          <p:nvSpPr>
            <p:cNvPr id="34877" name="Rectangle 12"/>
            <p:cNvSpPr>
              <a:spLocks noChangeArrowheads="1"/>
            </p:cNvSpPr>
            <p:nvPr/>
          </p:nvSpPr>
          <p:spPr bwMode="auto">
            <a:xfrm>
              <a:off x="2092" y="3132"/>
              <a:ext cx="939"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 .   1 +</a:t>
              </a:r>
            </a:p>
          </p:txBody>
        </p:sp>
        <p:sp>
          <p:nvSpPr>
            <p:cNvPr id="34878" name="Rectangle 13"/>
            <p:cNvSpPr>
              <a:spLocks noChangeArrowheads="1"/>
            </p:cNvSpPr>
            <p:nvPr/>
          </p:nvSpPr>
          <p:spPr bwMode="auto">
            <a:xfrm>
              <a:off x="2988" y="2998"/>
              <a:ext cx="301"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79" name="Rectangle 14"/>
            <p:cNvSpPr>
              <a:spLocks noChangeArrowheads="1"/>
            </p:cNvSpPr>
            <p:nvPr/>
          </p:nvSpPr>
          <p:spPr bwMode="auto">
            <a:xfrm>
              <a:off x="3100" y="3043"/>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2800" b="0">
                  <a:solidFill>
                    <a:srgbClr val="FFFF00"/>
                  </a:solidFill>
                </a:rPr>
                <a:t>1</a:t>
              </a:r>
              <a:endParaRPr lang="pt-PT" sz="2000" b="0"/>
            </a:p>
          </p:txBody>
        </p:sp>
        <p:sp>
          <p:nvSpPr>
            <p:cNvPr id="34880" name="Rectangle 15"/>
            <p:cNvSpPr>
              <a:spLocks noChangeArrowheads="1"/>
            </p:cNvSpPr>
            <p:nvPr/>
          </p:nvSpPr>
          <p:spPr bwMode="auto">
            <a:xfrm>
              <a:off x="3094" y="3303"/>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800" b="0">
                  <a:solidFill>
                    <a:srgbClr val="FFFF00"/>
                  </a:solidFill>
                </a:rPr>
                <a:t>r</a:t>
              </a:r>
              <a:endParaRPr lang="pt-PT" sz="2000" b="0"/>
            </a:p>
          </p:txBody>
        </p:sp>
        <p:sp>
          <p:nvSpPr>
            <p:cNvPr id="34881" name="Rectangle 16"/>
            <p:cNvSpPr>
              <a:spLocks noChangeArrowheads="1"/>
            </p:cNvSpPr>
            <p:nvPr/>
          </p:nvSpPr>
          <p:spPr bwMode="auto">
            <a:xfrm>
              <a:off x="3169" y="3304"/>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1900" b="0">
                  <a:solidFill>
                    <a:srgbClr val="FFFF00"/>
                  </a:solidFill>
                </a:rPr>
                <a:t>e</a:t>
              </a:r>
              <a:endParaRPr lang="pt-PT" sz="2000" b="0"/>
            </a:p>
          </p:txBody>
        </p:sp>
        <p:sp>
          <p:nvSpPr>
            <p:cNvPr id="34882" name="Line 17"/>
            <p:cNvSpPr>
              <a:spLocks noChangeShapeType="1"/>
            </p:cNvSpPr>
            <p:nvPr/>
          </p:nvSpPr>
          <p:spPr bwMode="auto">
            <a:xfrm>
              <a:off x="2952" y="3301"/>
              <a:ext cx="356" cy="1"/>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83" name="Rectangle 18"/>
            <p:cNvSpPr>
              <a:spLocks noChangeArrowheads="1"/>
            </p:cNvSpPr>
            <p:nvPr/>
          </p:nvSpPr>
          <p:spPr bwMode="auto">
            <a:xfrm>
              <a:off x="3474" y="3155"/>
              <a:ext cx="699" cy="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 &gt;  1</a:t>
              </a:r>
            </a:p>
          </p:txBody>
        </p:sp>
        <p:sp>
          <p:nvSpPr>
            <p:cNvPr id="34884" name="AutoShape 19"/>
            <p:cNvSpPr>
              <a:spLocks noChangeArrowheads="1"/>
            </p:cNvSpPr>
            <p:nvPr/>
          </p:nvSpPr>
          <p:spPr bwMode="auto">
            <a:xfrm>
              <a:off x="2431" y="3092"/>
              <a:ext cx="971" cy="400"/>
            </a:xfrm>
            <a:prstGeom prst="bracketPair">
              <a:avLst>
                <a:gd name="adj" fmla="val 16667"/>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grpSp>
        <p:nvGrpSpPr>
          <p:cNvPr id="869396" name="Group 20"/>
          <p:cNvGrpSpPr>
            <a:grpSpLocks/>
          </p:cNvGrpSpPr>
          <p:nvPr/>
        </p:nvGrpSpPr>
        <p:grpSpPr bwMode="auto">
          <a:xfrm>
            <a:off x="3662363" y="5435600"/>
            <a:ext cx="2800350" cy="931863"/>
            <a:chOff x="2307" y="3643"/>
            <a:chExt cx="1764" cy="587"/>
          </a:xfrm>
        </p:grpSpPr>
        <p:sp>
          <p:nvSpPr>
            <p:cNvPr id="34871" name="Rectangle 21"/>
            <p:cNvSpPr>
              <a:spLocks noChangeArrowheads="1"/>
            </p:cNvSpPr>
            <p:nvPr/>
          </p:nvSpPr>
          <p:spPr bwMode="auto">
            <a:xfrm>
              <a:off x="2570" y="3643"/>
              <a:ext cx="79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pt-BR" sz="2800" b="0">
                  <a:solidFill>
                    <a:srgbClr val="FFFF00"/>
                  </a:solidFill>
                </a:rPr>
                <a:t>r</a:t>
              </a:r>
              <a:r>
                <a:rPr lang="pt-BR" sz="2800" b="0" baseline="30000">
                  <a:solidFill>
                    <a:srgbClr val="FFFF00"/>
                  </a:solidFill>
                </a:rPr>
                <a:t>e</a:t>
              </a:r>
              <a:r>
                <a:rPr lang="pt-BR" sz="2800" b="0">
                  <a:solidFill>
                    <a:srgbClr val="FFFF00"/>
                  </a:solidFill>
                </a:rPr>
                <a:t> + 1</a:t>
              </a:r>
              <a:endParaRPr lang="pt-BR" sz="2800" b="0" baseline="-25000">
                <a:solidFill>
                  <a:srgbClr val="FFFF00"/>
                </a:solidFill>
              </a:endParaRPr>
            </a:p>
          </p:txBody>
        </p:sp>
        <p:sp>
          <p:nvSpPr>
            <p:cNvPr id="34872" name="Rectangle 22"/>
            <p:cNvSpPr>
              <a:spLocks noChangeArrowheads="1"/>
            </p:cNvSpPr>
            <p:nvPr/>
          </p:nvSpPr>
          <p:spPr bwMode="auto">
            <a:xfrm>
              <a:off x="2839" y="3903"/>
              <a:ext cx="3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pt-BR" sz="2800" b="0">
                  <a:solidFill>
                    <a:srgbClr val="FFFF00"/>
                  </a:solidFill>
                </a:rPr>
                <a:t>r</a:t>
              </a:r>
              <a:r>
                <a:rPr lang="pt-BR" sz="2800" b="0" baseline="30000">
                  <a:solidFill>
                    <a:srgbClr val="FFFF00"/>
                  </a:solidFill>
                </a:rPr>
                <a:t>e</a:t>
              </a:r>
              <a:endParaRPr lang="pt-BR" sz="2800" b="0" baseline="-25000">
                <a:solidFill>
                  <a:srgbClr val="FFFF00"/>
                </a:solidFill>
              </a:endParaRPr>
            </a:p>
          </p:txBody>
        </p:sp>
        <p:sp>
          <p:nvSpPr>
            <p:cNvPr id="34873" name="Line 23"/>
            <p:cNvSpPr>
              <a:spLocks noChangeShapeType="1"/>
            </p:cNvSpPr>
            <p:nvPr/>
          </p:nvSpPr>
          <p:spPr bwMode="auto">
            <a:xfrm>
              <a:off x="2681" y="3946"/>
              <a:ext cx="538"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4874" name="AutoShape 24"/>
            <p:cNvSpPr>
              <a:spLocks noChangeArrowheads="1"/>
            </p:cNvSpPr>
            <p:nvPr/>
          </p:nvSpPr>
          <p:spPr bwMode="auto">
            <a:xfrm>
              <a:off x="2614" y="3690"/>
              <a:ext cx="698" cy="486"/>
            </a:xfrm>
            <a:prstGeom prst="bracketPair">
              <a:avLst>
                <a:gd name="adj" fmla="val 16667"/>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4875" name="Rectangle 25"/>
            <p:cNvSpPr>
              <a:spLocks noChangeArrowheads="1"/>
            </p:cNvSpPr>
            <p:nvPr/>
          </p:nvSpPr>
          <p:spPr bwMode="auto">
            <a:xfrm>
              <a:off x="2307" y="3736"/>
              <a:ext cx="463"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 .</a:t>
              </a:r>
            </a:p>
          </p:txBody>
        </p:sp>
        <p:sp>
          <p:nvSpPr>
            <p:cNvPr id="34876" name="Rectangle 26"/>
            <p:cNvSpPr>
              <a:spLocks noChangeArrowheads="1"/>
            </p:cNvSpPr>
            <p:nvPr/>
          </p:nvSpPr>
          <p:spPr bwMode="auto">
            <a:xfrm>
              <a:off x="3372" y="3773"/>
              <a:ext cx="699"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 &gt;  1</a:t>
              </a:r>
            </a:p>
          </p:txBody>
        </p:sp>
      </p:grpSp>
      <p:sp>
        <p:nvSpPr>
          <p:cNvPr id="34822" name="Rectangle 27"/>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grpSp>
        <p:nvGrpSpPr>
          <p:cNvPr id="34823" name="Group 28"/>
          <p:cNvGrpSpPr>
            <a:grpSpLocks/>
          </p:cNvGrpSpPr>
          <p:nvPr/>
        </p:nvGrpSpPr>
        <p:grpSpPr bwMode="auto">
          <a:xfrm>
            <a:off x="5827713" y="906463"/>
            <a:ext cx="2613025" cy="1000125"/>
            <a:chOff x="26" y="2875"/>
            <a:chExt cx="1646" cy="630"/>
          </a:xfrm>
        </p:grpSpPr>
        <p:sp>
          <p:nvSpPr>
            <p:cNvPr id="34864" name="Rectangle 29"/>
            <p:cNvSpPr>
              <a:spLocks noChangeArrowheads="1"/>
            </p:cNvSpPr>
            <p:nvPr/>
          </p:nvSpPr>
          <p:spPr bwMode="auto">
            <a:xfrm>
              <a:off x="26" y="3005"/>
              <a:ext cx="1116"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65" name="Rectangle 30"/>
            <p:cNvSpPr>
              <a:spLocks noChangeArrowheads="1"/>
            </p:cNvSpPr>
            <p:nvPr/>
          </p:nvSpPr>
          <p:spPr bwMode="auto">
            <a:xfrm>
              <a:off x="89" y="3058"/>
              <a:ext cx="740"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e = r +</a:t>
              </a:r>
              <a:endParaRPr lang="pt-BR" sz="3200">
                <a:solidFill>
                  <a:srgbClr val="FFFFFF"/>
                </a:solidFill>
              </a:endParaRPr>
            </a:p>
          </p:txBody>
        </p:sp>
        <p:sp>
          <p:nvSpPr>
            <p:cNvPr id="34866" name="Rectangle 31"/>
            <p:cNvSpPr>
              <a:spLocks noChangeArrowheads="1"/>
            </p:cNvSpPr>
            <p:nvPr/>
          </p:nvSpPr>
          <p:spPr bwMode="auto">
            <a:xfrm>
              <a:off x="955" y="2875"/>
              <a:ext cx="297"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67" name="Rectangle 32"/>
            <p:cNvSpPr>
              <a:spLocks noChangeArrowheads="1"/>
            </p:cNvSpPr>
            <p:nvPr/>
          </p:nvSpPr>
          <p:spPr bwMode="auto">
            <a:xfrm>
              <a:off x="1018" y="2928"/>
              <a:ext cx="8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r</a:t>
              </a:r>
              <a:endParaRPr lang="pt-BR" sz="3200">
                <a:solidFill>
                  <a:srgbClr val="FFFFFF"/>
                </a:solidFill>
              </a:endParaRPr>
            </a:p>
          </p:txBody>
        </p:sp>
        <p:sp>
          <p:nvSpPr>
            <p:cNvPr id="34868" name="Line 33"/>
            <p:cNvSpPr>
              <a:spLocks noChangeShapeType="1"/>
            </p:cNvSpPr>
            <p:nvPr/>
          </p:nvSpPr>
          <p:spPr bwMode="auto">
            <a:xfrm>
              <a:off x="911" y="3230"/>
              <a:ext cx="305" cy="1"/>
            </a:xfrm>
            <a:prstGeom prst="line">
              <a:avLst/>
            </a:prstGeom>
            <a:noFill/>
            <a:ln w="11113">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69" name="Rectangle 34"/>
            <p:cNvSpPr>
              <a:spLocks noChangeArrowheads="1"/>
            </p:cNvSpPr>
            <p:nvPr/>
          </p:nvSpPr>
          <p:spPr bwMode="auto">
            <a:xfrm>
              <a:off x="983" y="3198"/>
              <a:ext cx="178"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r</a:t>
              </a:r>
              <a:r>
                <a:rPr lang="pt-BR" sz="3200" b="0" baseline="30000">
                  <a:solidFill>
                    <a:srgbClr val="FFFFFF"/>
                  </a:solidFill>
                </a:rPr>
                <a:t>e</a:t>
              </a:r>
            </a:p>
          </p:txBody>
        </p:sp>
        <p:sp>
          <p:nvSpPr>
            <p:cNvPr id="34870" name="Rectangle 35"/>
            <p:cNvSpPr>
              <a:spLocks noChangeArrowheads="1"/>
            </p:cNvSpPr>
            <p:nvPr/>
          </p:nvSpPr>
          <p:spPr bwMode="auto">
            <a:xfrm>
              <a:off x="1317" y="3037"/>
              <a:ext cx="35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 1</a:t>
              </a:r>
              <a:endParaRPr lang="pt-BR" sz="3200">
                <a:solidFill>
                  <a:srgbClr val="FFFFFF"/>
                </a:solidFill>
              </a:endParaRPr>
            </a:p>
          </p:txBody>
        </p:sp>
      </p:grpSp>
      <p:grpSp>
        <p:nvGrpSpPr>
          <p:cNvPr id="34824" name="Group 36"/>
          <p:cNvGrpSpPr>
            <a:grpSpLocks/>
          </p:cNvGrpSpPr>
          <p:nvPr/>
        </p:nvGrpSpPr>
        <p:grpSpPr bwMode="auto">
          <a:xfrm>
            <a:off x="573088" y="982663"/>
            <a:ext cx="2611437" cy="1093787"/>
            <a:chOff x="361" y="619"/>
            <a:chExt cx="1645" cy="689"/>
          </a:xfrm>
        </p:grpSpPr>
        <p:sp>
          <p:nvSpPr>
            <p:cNvPr id="34860" name="Rectangle 37"/>
            <p:cNvSpPr>
              <a:spLocks noChangeArrowheads="1"/>
            </p:cNvSpPr>
            <p:nvPr/>
          </p:nvSpPr>
          <p:spPr bwMode="auto">
            <a:xfrm>
              <a:off x="361" y="775"/>
              <a:ext cx="75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25000">
                  <a:solidFill>
                    <a:srgbClr val="FFFFFF"/>
                  </a:solidFill>
                </a:rPr>
                <a:t>C</a:t>
              </a:r>
              <a:r>
                <a:rPr lang="pt-BR" sz="2800" b="0">
                  <a:solidFill>
                    <a:srgbClr val="FFFFFF"/>
                  </a:solidFill>
                </a:rPr>
                <a:t>   =   </a:t>
              </a:r>
            </a:p>
          </p:txBody>
        </p:sp>
        <p:sp>
          <p:nvSpPr>
            <p:cNvPr id="34861" name="Rectangle 38"/>
            <p:cNvSpPr>
              <a:spLocks noChangeArrowheads="1"/>
            </p:cNvSpPr>
            <p:nvPr/>
          </p:nvSpPr>
          <p:spPr bwMode="auto">
            <a:xfrm>
              <a:off x="1268" y="619"/>
              <a:ext cx="53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30000">
                  <a:solidFill>
                    <a:srgbClr val="FFFFFF"/>
                  </a:solidFill>
                </a:rPr>
                <a:t>e</a:t>
              </a:r>
              <a:endParaRPr lang="pt-BR" sz="2800" b="0">
                <a:solidFill>
                  <a:srgbClr val="FFFFFF"/>
                </a:solidFill>
              </a:endParaRPr>
            </a:p>
          </p:txBody>
        </p:sp>
        <p:sp>
          <p:nvSpPr>
            <p:cNvPr id="34862" name="Line 39"/>
            <p:cNvSpPr>
              <a:spLocks noChangeShapeType="1"/>
            </p:cNvSpPr>
            <p:nvPr/>
          </p:nvSpPr>
          <p:spPr bwMode="auto">
            <a:xfrm>
              <a:off x="1163" y="931"/>
              <a:ext cx="744"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4863" name="Rectangle 40"/>
            <p:cNvSpPr>
              <a:spLocks noChangeArrowheads="1"/>
            </p:cNvSpPr>
            <p:nvPr/>
          </p:nvSpPr>
          <p:spPr bwMode="auto">
            <a:xfrm>
              <a:off x="1136" y="901"/>
              <a:ext cx="87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30000">
                  <a:solidFill>
                    <a:srgbClr val="FFFFFF"/>
                  </a:solidFill>
                </a:rPr>
                <a:t>e</a:t>
              </a:r>
              <a:r>
                <a:rPr lang="pt-BR" sz="2800" b="0">
                  <a:solidFill>
                    <a:srgbClr val="FFFFFF"/>
                  </a:solidFill>
                </a:rPr>
                <a:t>  +  1</a:t>
              </a:r>
            </a:p>
          </p:txBody>
        </p:sp>
      </p:grpSp>
      <p:grpSp>
        <p:nvGrpSpPr>
          <p:cNvPr id="869447" name="Group 71"/>
          <p:cNvGrpSpPr>
            <a:grpSpLocks/>
          </p:cNvGrpSpPr>
          <p:nvPr/>
        </p:nvGrpSpPr>
        <p:grpSpPr bwMode="auto">
          <a:xfrm>
            <a:off x="3122613" y="2616200"/>
            <a:ext cx="3692525" cy="938213"/>
            <a:chOff x="1967" y="1480"/>
            <a:chExt cx="2326" cy="591"/>
          </a:xfrm>
        </p:grpSpPr>
        <p:grpSp>
          <p:nvGrpSpPr>
            <p:cNvPr id="34841" name="Group 57"/>
            <p:cNvGrpSpPr>
              <a:grpSpLocks/>
            </p:cNvGrpSpPr>
            <p:nvPr/>
          </p:nvGrpSpPr>
          <p:grpSpPr bwMode="auto">
            <a:xfrm>
              <a:off x="2000" y="1595"/>
              <a:ext cx="2293" cy="431"/>
              <a:chOff x="2000" y="1595"/>
              <a:chExt cx="2293" cy="431"/>
            </a:xfrm>
          </p:grpSpPr>
          <p:sp>
            <p:nvSpPr>
              <p:cNvPr id="34858" name="AutoShape 6"/>
              <p:cNvSpPr>
                <a:spLocks noChangeArrowheads="1"/>
              </p:cNvSpPr>
              <p:nvPr/>
            </p:nvSpPr>
            <p:spPr bwMode="auto">
              <a:xfrm>
                <a:off x="2000" y="1597"/>
                <a:ext cx="1491" cy="357"/>
              </a:xfrm>
              <a:prstGeom prst="bracketPair">
                <a:avLst>
                  <a:gd name="adj" fmla="val 16667"/>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4859" name="Rectangle 7"/>
              <p:cNvSpPr>
                <a:spLocks noChangeArrowheads="1"/>
              </p:cNvSpPr>
              <p:nvPr/>
            </p:nvSpPr>
            <p:spPr bwMode="auto">
              <a:xfrm>
                <a:off x="3594" y="1595"/>
                <a:ext cx="699" cy="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 &gt;  0</a:t>
                </a:r>
              </a:p>
            </p:txBody>
          </p:sp>
        </p:grpSp>
        <p:grpSp>
          <p:nvGrpSpPr>
            <p:cNvPr id="34842" name="Group 42"/>
            <p:cNvGrpSpPr>
              <a:grpSpLocks noChangeAspect="1"/>
            </p:cNvGrpSpPr>
            <p:nvPr/>
          </p:nvGrpSpPr>
          <p:grpSpPr bwMode="auto">
            <a:xfrm>
              <a:off x="1967" y="1480"/>
              <a:ext cx="1792" cy="591"/>
              <a:chOff x="1967" y="1480"/>
              <a:chExt cx="1792" cy="591"/>
            </a:xfrm>
          </p:grpSpPr>
          <p:sp>
            <p:nvSpPr>
              <p:cNvPr id="34843" name="AutoShape 41"/>
              <p:cNvSpPr>
                <a:spLocks noChangeAspect="1" noChangeArrowheads="1" noTextEdit="1"/>
              </p:cNvSpPr>
              <p:nvPr/>
            </p:nvSpPr>
            <p:spPr bwMode="auto">
              <a:xfrm>
                <a:off x="1967" y="1480"/>
                <a:ext cx="1792" cy="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44" name="Rectangle 43"/>
              <p:cNvSpPr>
                <a:spLocks noChangeArrowheads="1"/>
              </p:cNvSpPr>
              <p:nvPr/>
            </p:nvSpPr>
            <p:spPr bwMode="auto">
              <a:xfrm>
                <a:off x="2642" y="1482"/>
                <a:ext cx="301"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45" name="Rectangle 44"/>
              <p:cNvSpPr>
                <a:spLocks noChangeArrowheads="1"/>
              </p:cNvSpPr>
              <p:nvPr/>
            </p:nvSpPr>
            <p:spPr bwMode="auto">
              <a:xfrm>
                <a:off x="2754" y="1527"/>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r</a:t>
                </a:r>
                <a:endParaRPr lang="pt-BR"/>
              </a:p>
            </p:txBody>
          </p:sp>
          <p:sp>
            <p:nvSpPr>
              <p:cNvPr id="34846" name="Rectangle 45"/>
              <p:cNvSpPr>
                <a:spLocks noChangeArrowheads="1"/>
              </p:cNvSpPr>
              <p:nvPr/>
            </p:nvSpPr>
            <p:spPr bwMode="auto">
              <a:xfrm>
                <a:off x="2690" y="1742"/>
                <a:ext cx="329"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47" name="Rectangle 46"/>
              <p:cNvSpPr>
                <a:spLocks noChangeArrowheads="1"/>
              </p:cNvSpPr>
              <p:nvPr/>
            </p:nvSpPr>
            <p:spPr bwMode="auto">
              <a:xfrm>
                <a:off x="2748" y="1787"/>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r</a:t>
                </a:r>
                <a:endParaRPr lang="pt-BR"/>
              </a:p>
            </p:txBody>
          </p:sp>
          <p:sp>
            <p:nvSpPr>
              <p:cNvPr id="34848" name="Rectangle 47"/>
              <p:cNvSpPr>
                <a:spLocks noChangeArrowheads="1"/>
              </p:cNvSpPr>
              <p:nvPr/>
            </p:nvSpPr>
            <p:spPr bwMode="auto">
              <a:xfrm>
                <a:off x="2823" y="1788"/>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900" b="0">
                    <a:solidFill>
                      <a:srgbClr val="FFFF00"/>
                    </a:solidFill>
                  </a:rPr>
                  <a:t>e</a:t>
                </a:r>
                <a:endParaRPr lang="pt-BR"/>
              </a:p>
            </p:txBody>
          </p:sp>
          <p:sp>
            <p:nvSpPr>
              <p:cNvPr id="34849" name="Rectangle 48"/>
              <p:cNvSpPr>
                <a:spLocks noChangeArrowheads="1"/>
              </p:cNvSpPr>
              <p:nvPr/>
            </p:nvSpPr>
            <p:spPr bwMode="auto">
              <a:xfrm>
                <a:off x="3008" y="1587"/>
                <a:ext cx="750"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50" name="Rectangle 49"/>
              <p:cNvSpPr>
                <a:spLocks noChangeArrowheads="1"/>
              </p:cNvSpPr>
              <p:nvPr/>
            </p:nvSpPr>
            <p:spPr bwMode="auto">
              <a:xfrm>
                <a:off x="3066" y="1612"/>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a:t>
                </a:r>
                <a:endParaRPr lang="pt-BR"/>
              </a:p>
            </p:txBody>
          </p:sp>
          <p:sp>
            <p:nvSpPr>
              <p:cNvPr id="34851" name="Rectangle 50"/>
              <p:cNvSpPr>
                <a:spLocks noChangeArrowheads="1"/>
              </p:cNvSpPr>
              <p:nvPr/>
            </p:nvSpPr>
            <p:spPr bwMode="auto">
              <a:xfrm>
                <a:off x="3189" y="1636"/>
                <a:ext cx="24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  1</a:t>
                </a:r>
                <a:endParaRPr lang="pt-BR"/>
              </a:p>
            </p:txBody>
          </p:sp>
          <p:sp>
            <p:nvSpPr>
              <p:cNvPr id="34852" name="Line 51"/>
              <p:cNvSpPr>
                <a:spLocks noChangeShapeType="1"/>
              </p:cNvSpPr>
              <p:nvPr/>
            </p:nvSpPr>
            <p:spPr bwMode="auto">
              <a:xfrm>
                <a:off x="2606" y="1785"/>
                <a:ext cx="356" cy="1"/>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53" name="Rectangle 52"/>
              <p:cNvSpPr>
                <a:spLocks noChangeArrowheads="1"/>
              </p:cNvSpPr>
              <p:nvPr/>
            </p:nvSpPr>
            <p:spPr bwMode="auto">
              <a:xfrm>
                <a:off x="1969" y="1611"/>
                <a:ext cx="692"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54" name="Rectangle 53"/>
              <p:cNvSpPr>
                <a:spLocks noChangeArrowheads="1"/>
              </p:cNvSpPr>
              <p:nvPr/>
            </p:nvSpPr>
            <p:spPr bwMode="auto">
              <a:xfrm>
                <a:off x="2148" y="1656"/>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r</a:t>
                </a:r>
                <a:endParaRPr lang="pt-BR"/>
              </a:p>
            </p:txBody>
          </p:sp>
          <p:sp>
            <p:nvSpPr>
              <p:cNvPr id="34855" name="Rectangle 54"/>
              <p:cNvSpPr>
                <a:spLocks noChangeArrowheads="1"/>
              </p:cNvSpPr>
              <p:nvPr/>
            </p:nvSpPr>
            <p:spPr bwMode="auto">
              <a:xfrm>
                <a:off x="2223" y="1777"/>
                <a:ext cx="4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900" b="0">
                    <a:solidFill>
                      <a:srgbClr val="FFFF00"/>
                    </a:solidFill>
                  </a:rPr>
                  <a:t> </a:t>
                </a:r>
                <a:endParaRPr lang="pt-BR"/>
              </a:p>
            </p:txBody>
          </p:sp>
          <p:sp>
            <p:nvSpPr>
              <p:cNvPr id="34856" name="Rectangle 55"/>
              <p:cNvSpPr>
                <a:spLocks noChangeArrowheads="1"/>
              </p:cNvSpPr>
              <p:nvPr/>
            </p:nvSpPr>
            <p:spPr bwMode="auto">
              <a:xfrm>
                <a:off x="2261" y="1777"/>
                <a:ext cx="4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900" b="0">
                    <a:solidFill>
                      <a:srgbClr val="FFFF00"/>
                    </a:solidFill>
                  </a:rPr>
                  <a:t> </a:t>
                </a:r>
                <a:endParaRPr lang="pt-BR"/>
              </a:p>
            </p:txBody>
          </p:sp>
          <p:sp>
            <p:nvSpPr>
              <p:cNvPr id="34857" name="Rectangle 56"/>
              <p:cNvSpPr>
                <a:spLocks noChangeArrowheads="1"/>
              </p:cNvSpPr>
              <p:nvPr/>
            </p:nvSpPr>
            <p:spPr bwMode="auto">
              <a:xfrm>
                <a:off x="2299" y="1656"/>
                <a:ext cx="19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 +</a:t>
                </a:r>
                <a:endParaRPr lang="pt-BR"/>
              </a:p>
            </p:txBody>
          </p:sp>
        </p:grpSp>
      </p:grpSp>
      <p:grpSp>
        <p:nvGrpSpPr>
          <p:cNvPr id="869448" name="Group 72"/>
          <p:cNvGrpSpPr>
            <a:grpSpLocks/>
          </p:cNvGrpSpPr>
          <p:nvPr/>
        </p:nvGrpSpPr>
        <p:grpSpPr bwMode="auto">
          <a:xfrm>
            <a:off x="3471863" y="3568700"/>
            <a:ext cx="2809875" cy="938213"/>
            <a:chOff x="2187" y="2080"/>
            <a:chExt cx="1770" cy="591"/>
          </a:xfrm>
        </p:grpSpPr>
        <p:sp>
          <p:nvSpPr>
            <p:cNvPr id="34827" name="Rectangle 10"/>
            <p:cNvSpPr>
              <a:spLocks noChangeArrowheads="1"/>
            </p:cNvSpPr>
            <p:nvPr/>
          </p:nvSpPr>
          <p:spPr bwMode="auto">
            <a:xfrm>
              <a:off x="3258" y="2218"/>
              <a:ext cx="699" cy="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 &gt;  1</a:t>
              </a:r>
            </a:p>
          </p:txBody>
        </p:sp>
        <p:grpSp>
          <p:nvGrpSpPr>
            <p:cNvPr id="34828" name="Group 59"/>
            <p:cNvGrpSpPr>
              <a:grpSpLocks noChangeAspect="1"/>
            </p:cNvGrpSpPr>
            <p:nvPr/>
          </p:nvGrpSpPr>
          <p:grpSpPr bwMode="auto">
            <a:xfrm>
              <a:off x="2187" y="2080"/>
              <a:ext cx="1053" cy="591"/>
              <a:chOff x="2187" y="2080"/>
              <a:chExt cx="1053" cy="591"/>
            </a:xfrm>
          </p:grpSpPr>
          <p:sp>
            <p:nvSpPr>
              <p:cNvPr id="34829" name="AutoShape 58"/>
              <p:cNvSpPr>
                <a:spLocks noChangeAspect="1" noChangeArrowheads="1" noTextEdit="1"/>
              </p:cNvSpPr>
              <p:nvPr/>
            </p:nvSpPr>
            <p:spPr bwMode="auto">
              <a:xfrm>
                <a:off x="2187" y="2080"/>
                <a:ext cx="1053" cy="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30" name="Rectangle 60"/>
              <p:cNvSpPr>
                <a:spLocks noChangeArrowheads="1"/>
              </p:cNvSpPr>
              <p:nvPr/>
            </p:nvSpPr>
            <p:spPr bwMode="auto">
              <a:xfrm>
                <a:off x="2862" y="2082"/>
                <a:ext cx="301"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31" name="Rectangle 61"/>
              <p:cNvSpPr>
                <a:spLocks noChangeArrowheads="1"/>
              </p:cNvSpPr>
              <p:nvPr/>
            </p:nvSpPr>
            <p:spPr bwMode="auto">
              <a:xfrm>
                <a:off x="2974" y="2127"/>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r</a:t>
                </a:r>
                <a:endParaRPr lang="pt-BR"/>
              </a:p>
            </p:txBody>
          </p:sp>
          <p:sp>
            <p:nvSpPr>
              <p:cNvPr id="34832" name="Rectangle 62"/>
              <p:cNvSpPr>
                <a:spLocks noChangeArrowheads="1"/>
              </p:cNvSpPr>
              <p:nvPr/>
            </p:nvSpPr>
            <p:spPr bwMode="auto">
              <a:xfrm>
                <a:off x="2910" y="2342"/>
                <a:ext cx="329"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33" name="Rectangle 63"/>
              <p:cNvSpPr>
                <a:spLocks noChangeArrowheads="1"/>
              </p:cNvSpPr>
              <p:nvPr/>
            </p:nvSpPr>
            <p:spPr bwMode="auto">
              <a:xfrm>
                <a:off x="2968" y="2387"/>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r</a:t>
                </a:r>
                <a:endParaRPr lang="pt-BR"/>
              </a:p>
            </p:txBody>
          </p:sp>
          <p:sp>
            <p:nvSpPr>
              <p:cNvPr id="34834" name="Rectangle 64"/>
              <p:cNvSpPr>
                <a:spLocks noChangeArrowheads="1"/>
              </p:cNvSpPr>
              <p:nvPr/>
            </p:nvSpPr>
            <p:spPr bwMode="auto">
              <a:xfrm>
                <a:off x="3043" y="2388"/>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900" b="0">
                    <a:solidFill>
                      <a:srgbClr val="FFFF00"/>
                    </a:solidFill>
                  </a:rPr>
                  <a:t>e</a:t>
                </a:r>
                <a:endParaRPr lang="pt-BR"/>
              </a:p>
            </p:txBody>
          </p:sp>
          <p:sp>
            <p:nvSpPr>
              <p:cNvPr id="34835" name="Line 65"/>
              <p:cNvSpPr>
                <a:spLocks noChangeShapeType="1"/>
              </p:cNvSpPr>
              <p:nvPr/>
            </p:nvSpPr>
            <p:spPr bwMode="auto">
              <a:xfrm>
                <a:off x="2826" y="2385"/>
                <a:ext cx="356" cy="1"/>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36" name="Rectangle 66"/>
              <p:cNvSpPr>
                <a:spLocks noChangeArrowheads="1"/>
              </p:cNvSpPr>
              <p:nvPr/>
            </p:nvSpPr>
            <p:spPr bwMode="auto">
              <a:xfrm>
                <a:off x="2189" y="2211"/>
                <a:ext cx="692"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37" name="Rectangle 67"/>
              <p:cNvSpPr>
                <a:spLocks noChangeArrowheads="1"/>
              </p:cNvSpPr>
              <p:nvPr/>
            </p:nvSpPr>
            <p:spPr bwMode="auto">
              <a:xfrm>
                <a:off x="2368" y="2256"/>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r</a:t>
                </a:r>
                <a:endParaRPr lang="pt-BR"/>
              </a:p>
            </p:txBody>
          </p:sp>
          <p:sp>
            <p:nvSpPr>
              <p:cNvPr id="34838" name="Rectangle 68"/>
              <p:cNvSpPr>
                <a:spLocks noChangeArrowheads="1"/>
              </p:cNvSpPr>
              <p:nvPr/>
            </p:nvSpPr>
            <p:spPr bwMode="auto">
              <a:xfrm>
                <a:off x="2443" y="2377"/>
                <a:ext cx="4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900" b="0">
                    <a:solidFill>
                      <a:srgbClr val="FFFF00"/>
                    </a:solidFill>
                  </a:rPr>
                  <a:t> </a:t>
                </a:r>
                <a:endParaRPr lang="pt-BR"/>
              </a:p>
            </p:txBody>
          </p:sp>
          <p:sp>
            <p:nvSpPr>
              <p:cNvPr id="34839" name="Rectangle 69"/>
              <p:cNvSpPr>
                <a:spLocks noChangeArrowheads="1"/>
              </p:cNvSpPr>
              <p:nvPr/>
            </p:nvSpPr>
            <p:spPr bwMode="auto">
              <a:xfrm>
                <a:off x="2481" y="2377"/>
                <a:ext cx="4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900" b="0">
                    <a:solidFill>
                      <a:srgbClr val="FFFF00"/>
                    </a:solidFill>
                  </a:rPr>
                  <a:t> </a:t>
                </a:r>
                <a:endParaRPr lang="pt-BR"/>
              </a:p>
            </p:txBody>
          </p:sp>
          <p:sp>
            <p:nvSpPr>
              <p:cNvPr id="34840" name="Rectangle 70"/>
              <p:cNvSpPr>
                <a:spLocks noChangeArrowheads="1"/>
              </p:cNvSpPr>
              <p:nvPr/>
            </p:nvSpPr>
            <p:spPr bwMode="auto">
              <a:xfrm>
                <a:off x="2519" y="2256"/>
                <a:ext cx="19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 +</a:t>
                </a:r>
                <a:endParaRPr lang="pt-B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69379"/>
                                        </p:tgtEl>
                                        <p:attrNameLst>
                                          <p:attrName>style.visibility</p:attrName>
                                        </p:attrNameLst>
                                      </p:cBhvr>
                                      <p:to>
                                        <p:strVal val="visible"/>
                                      </p:to>
                                    </p:set>
                                    <p:animEffect transition="in" filter="strips(downRight)">
                                      <p:cBhvr>
                                        <p:cTn id="7" dur="500"/>
                                        <p:tgtEl>
                                          <p:spTgt spid="8693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69447"/>
                                        </p:tgtEl>
                                        <p:attrNameLst>
                                          <p:attrName>style.visibility</p:attrName>
                                        </p:attrNameLst>
                                      </p:cBhvr>
                                      <p:to>
                                        <p:strVal val="visible"/>
                                      </p:to>
                                    </p:set>
                                    <p:animEffect transition="in" filter="wipe(left)">
                                      <p:cBhvr>
                                        <p:cTn id="12" dur="500"/>
                                        <p:tgtEl>
                                          <p:spTgt spid="8694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69448"/>
                                        </p:tgtEl>
                                        <p:attrNameLst>
                                          <p:attrName>style.visibility</p:attrName>
                                        </p:attrNameLst>
                                      </p:cBhvr>
                                      <p:to>
                                        <p:strVal val="visible"/>
                                      </p:to>
                                    </p:set>
                                    <p:animEffect transition="in" filter="wipe(left)">
                                      <p:cBhvr>
                                        <p:cTn id="17" dur="500"/>
                                        <p:tgtEl>
                                          <p:spTgt spid="8694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69387"/>
                                        </p:tgtEl>
                                        <p:attrNameLst>
                                          <p:attrName>style.visibility</p:attrName>
                                        </p:attrNameLst>
                                      </p:cBhvr>
                                      <p:to>
                                        <p:strVal val="visible"/>
                                      </p:to>
                                    </p:set>
                                    <p:animEffect transition="in" filter="wipe(left)">
                                      <p:cBhvr>
                                        <p:cTn id="22" dur="500"/>
                                        <p:tgtEl>
                                          <p:spTgt spid="8693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69396"/>
                                        </p:tgtEl>
                                        <p:attrNameLst>
                                          <p:attrName>style.visibility</p:attrName>
                                        </p:attrNameLst>
                                      </p:cBhvr>
                                      <p:to>
                                        <p:strVal val="visible"/>
                                      </p:to>
                                    </p:set>
                                    <p:animEffect transition="in" filter="wipe(left)">
                                      <p:cBhvr>
                                        <p:cTn id="27" dur="500"/>
                                        <p:tgtEl>
                                          <p:spTgt spid="86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9379"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ço Reservado para Número de Slide 5"/>
          <p:cNvSpPr>
            <a:spLocks noGrp="1"/>
          </p:cNvSpPr>
          <p:nvPr>
            <p:ph type="sldNum" sz="quarter" idx="12"/>
          </p:nvPr>
        </p:nvSpPr>
        <p:spPr/>
        <p:txBody>
          <a:bodyPr/>
          <a:lstStyle/>
          <a:p>
            <a:pPr>
              <a:defRPr/>
            </a:pPr>
            <a:fld id="{1E7097C6-4EF4-463C-ACB6-1EE9A061F063}" type="slidenum">
              <a:rPr lang="pt-PT"/>
              <a:pPr>
                <a:defRPr/>
              </a:pPr>
              <a:t>34</a:t>
            </a:fld>
            <a:endParaRPr lang="pt-PT"/>
          </a:p>
        </p:txBody>
      </p:sp>
      <p:sp>
        <p:nvSpPr>
          <p:cNvPr id="870403" name="Rectangle 3"/>
          <p:cNvSpPr>
            <a:spLocks noChangeArrowheads="1"/>
          </p:cNvSpPr>
          <p:nvPr/>
        </p:nvSpPr>
        <p:spPr bwMode="auto">
          <a:xfrm>
            <a:off x="3278188" y="3468688"/>
            <a:ext cx="2562225" cy="68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 r  (r</a:t>
            </a:r>
            <a:r>
              <a:rPr lang="pt-BR" sz="2800" b="0" baseline="30000"/>
              <a:t>e</a:t>
            </a:r>
            <a:r>
              <a:rPr lang="pt-BR" sz="2800" b="0"/>
              <a:t> + 1)  &gt;  r</a:t>
            </a:r>
            <a:r>
              <a:rPr lang="pt-BR" sz="2800" b="0" baseline="30000"/>
              <a:t>e</a:t>
            </a:r>
          </a:p>
        </p:txBody>
      </p:sp>
      <p:sp>
        <p:nvSpPr>
          <p:cNvPr id="870405" name="Rectangle 5"/>
          <p:cNvSpPr>
            <a:spLocks noChangeArrowheads="1"/>
          </p:cNvSpPr>
          <p:nvPr/>
        </p:nvSpPr>
        <p:spPr bwMode="auto">
          <a:xfrm>
            <a:off x="3524250" y="4240213"/>
            <a:ext cx="2359025" cy="68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 r  &gt; </a:t>
            </a:r>
          </a:p>
        </p:txBody>
      </p:sp>
      <p:sp>
        <p:nvSpPr>
          <p:cNvPr id="870406" name="Rectangle 6"/>
          <p:cNvSpPr>
            <a:spLocks noChangeArrowheads="1"/>
          </p:cNvSpPr>
          <p:nvPr/>
        </p:nvSpPr>
        <p:spPr bwMode="auto">
          <a:xfrm>
            <a:off x="4575175" y="4098925"/>
            <a:ext cx="727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pt-BR" sz="2800" b="0">
                <a:solidFill>
                  <a:srgbClr val="FFFF00"/>
                </a:solidFill>
              </a:rPr>
              <a:t>r</a:t>
            </a:r>
            <a:r>
              <a:rPr lang="pt-BR" sz="2800" b="0" baseline="30000">
                <a:solidFill>
                  <a:srgbClr val="FFFF00"/>
                </a:solidFill>
              </a:rPr>
              <a:t>e</a:t>
            </a:r>
          </a:p>
        </p:txBody>
      </p:sp>
      <p:sp>
        <p:nvSpPr>
          <p:cNvPr id="870407" name="Line 7"/>
          <p:cNvSpPr>
            <a:spLocks noChangeShapeType="1"/>
          </p:cNvSpPr>
          <p:nvPr/>
        </p:nvSpPr>
        <p:spPr bwMode="auto">
          <a:xfrm>
            <a:off x="4400550" y="4535488"/>
            <a:ext cx="105886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0408" name="Rectangle 8"/>
          <p:cNvSpPr>
            <a:spLocks noChangeArrowheads="1"/>
          </p:cNvSpPr>
          <p:nvPr/>
        </p:nvSpPr>
        <p:spPr bwMode="auto">
          <a:xfrm>
            <a:off x="4414838" y="4424363"/>
            <a:ext cx="1108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pt-BR" sz="2800" b="0">
                <a:solidFill>
                  <a:srgbClr val="FFFF00"/>
                </a:solidFill>
              </a:rPr>
              <a:t>r</a:t>
            </a:r>
            <a:r>
              <a:rPr lang="pt-BR" sz="2800" b="0" baseline="30000">
                <a:solidFill>
                  <a:srgbClr val="FFFF00"/>
                </a:solidFill>
              </a:rPr>
              <a:t>e </a:t>
            </a:r>
            <a:r>
              <a:rPr lang="pt-BR" sz="2800" b="0">
                <a:solidFill>
                  <a:srgbClr val="FFFF00"/>
                </a:solidFill>
              </a:rPr>
              <a:t> + 1</a:t>
            </a:r>
            <a:endParaRPr lang="pt-BR" sz="2800" b="0" baseline="30000">
              <a:solidFill>
                <a:srgbClr val="FFFF00"/>
              </a:solidFill>
            </a:endParaRPr>
          </a:p>
        </p:txBody>
      </p:sp>
      <p:sp>
        <p:nvSpPr>
          <p:cNvPr id="870409" name="Rectangle 9"/>
          <p:cNvSpPr>
            <a:spLocks noChangeArrowheads="1"/>
          </p:cNvSpPr>
          <p:nvPr/>
        </p:nvSpPr>
        <p:spPr bwMode="auto">
          <a:xfrm>
            <a:off x="3448050" y="5483225"/>
            <a:ext cx="19589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sym typeface="Symbol" pitchFamily="18" charset="2"/>
              </a:rPr>
              <a:t></a:t>
            </a:r>
            <a:r>
              <a:rPr lang="pt-BR" sz="2800" b="0"/>
              <a:t>    r  &gt;  r</a:t>
            </a:r>
            <a:r>
              <a:rPr lang="pt-BR" sz="2800" b="0" baseline="-25000"/>
              <a:t>C</a:t>
            </a:r>
            <a:endParaRPr lang="pt-BR" sz="2800" b="0"/>
          </a:p>
        </p:txBody>
      </p:sp>
      <p:sp>
        <p:nvSpPr>
          <p:cNvPr id="870410" name="Text Box 10"/>
          <p:cNvSpPr txBox="1">
            <a:spLocks noChangeArrowheads="1"/>
          </p:cNvSpPr>
          <p:nvPr/>
        </p:nvSpPr>
        <p:spPr bwMode="auto">
          <a:xfrm>
            <a:off x="6073775" y="4910138"/>
            <a:ext cx="2092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99FF66"/>
                </a:solidFill>
              </a:rPr>
              <a:t>conceito de r</a:t>
            </a:r>
            <a:r>
              <a:rPr lang="pt-BR" sz="2400" b="0" baseline="-25000">
                <a:solidFill>
                  <a:srgbClr val="99FF66"/>
                </a:solidFill>
              </a:rPr>
              <a:t>C</a:t>
            </a:r>
            <a:endParaRPr lang="pt-BR" sz="2400" b="0">
              <a:solidFill>
                <a:srgbClr val="99FF66"/>
              </a:solidFill>
            </a:endParaRPr>
          </a:p>
        </p:txBody>
      </p:sp>
      <p:sp>
        <p:nvSpPr>
          <p:cNvPr id="870411" name="Freeform 11"/>
          <p:cNvSpPr>
            <a:spLocks/>
          </p:cNvSpPr>
          <p:nvPr/>
        </p:nvSpPr>
        <p:spPr bwMode="auto">
          <a:xfrm>
            <a:off x="4864100" y="5026025"/>
            <a:ext cx="1111250" cy="260350"/>
          </a:xfrm>
          <a:custGeom>
            <a:avLst/>
            <a:gdLst>
              <a:gd name="T0" fmla="*/ 158750 w 700"/>
              <a:gd name="T1" fmla="*/ 0 h 164"/>
              <a:gd name="T2" fmla="*/ 158750 w 700"/>
              <a:gd name="T3" fmla="*/ 231775 h 164"/>
              <a:gd name="T4" fmla="*/ 1111250 w 700"/>
              <a:gd name="T5" fmla="*/ 173038 h 164"/>
              <a:gd name="T6" fmla="*/ 0 60000 65536"/>
              <a:gd name="T7" fmla="*/ 0 60000 65536"/>
              <a:gd name="T8" fmla="*/ 0 60000 65536"/>
            </a:gdLst>
            <a:ahLst/>
            <a:cxnLst>
              <a:cxn ang="T6">
                <a:pos x="T0" y="T1"/>
              </a:cxn>
              <a:cxn ang="T7">
                <a:pos x="T2" y="T3"/>
              </a:cxn>
              <a:cxn ang="T8">
                <a:pos x="T4" y="T5"/>
              </a:cxn>
            </a:cxnLst>
            <a:rect l="0" t="0" r="r" b="b"/>
            <a:pathLst>
              <a:path w="700" h="164">
                <a:moveTo>
                  <a:pt x="100" y="0"/>
                </a:moveTo>
                <a:cubicBezTo>
                  <a:pt x="50" y="64"/>
                  <a:pt x="0" y="128"/>
                  <a:pt x="100" y="146"/>
                </a:cubicBezTo>
                <a:cubicBezTo>
                  <a:pt x="200" y="164"/>
                  <a:pt x="450" y="136"/>
                  <a:pt x="700" y="109"/>
                </a:cubicBezTo>
              </a:path>
            </a:pathLst>
          </a:custGeom>
          <a:noFill/>
          <a:ln w="9525">
            <a:solidFill>
              <a:srgbClr val="99FF66"/>
            </a:solidFill>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5851" name="Rectangle 12"/>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grpSp>
        <p:nvGrpSpPr>
          <p:cNvPr id="870413" name="Group 13"/>
          <p:cNvGrpSpPr>
            <a:grpSpLocks/>
          </p:cNvGrpSpPr>
          <p:nvPr/>
        </p:nvGrpSpPr>
        <p:grpSpPr bwMode="auto">
          <a:xfrm>
            <a:off x="3181350" y="2371725"/>
            <a:ext cx="2800350" cy="931863"/>
            <a:chOff x="2307" y="3643"/>
            <a:chExt cx="1764" cy="587"/>
          </a:xfrm>
        </p:grpSpPr>
        <p:sp>
          <p:nvSpPr>
            <p:cNvPr id="35866" name="Rectangle 14"/>
            <p:cNvSpPr>
              <a:spLocks noChangeArrowheads="1"/>
            </p:cNvSpPr>
            <p:nvPr/>
          </p:nvSpPr>
          <p:spPr bwMode="auto">
            <a:xfrm>
              <a:off x="2570" y="3643"/>
              <a:ext cx="79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pt-BR" sz="2800" b="0"/>
                <a:t>r</a:t>
              </a:r>
              <a:r>
                <a:rPr lang="pt-BR" sz="2800" b="0" baseline="30000"/>
                <a:t>e</a:t>
              </a:r>
              <a:r>
                <a:rPr lang="pt-BR" sz="2800" b="0"/>
                <a:t> + 1</a:t>
              </a:r>
              <a:endParaRPr lang="pt-BR" sz="2800" b="0" baseline="-25000"/>
            </a:p>
          </p:txBody>
        </p:sp>
        <p:sp>
          <p:nvSpPr>
            <p:cNvPr id="35867" name="Rectangle 15"/>
            <p:cNvSpPr>
              <a:spLocks noChangeArrowheads="1"/>
            </p:cNvSpPr>
            <p:nvPr/>
          </p:nvSpPr>
          <p:spPr bwMode="auto">
            <a:xfrm>
              <a:off x="2839" y="3903"/>
              <a:ext cx="3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pt-BR" sz="2800" b="0"/>
                <a:t>r</a:t>
              </a:r>
              <a:r>
                <a:rPr lang="pt-BR" sz="2800" b="0" baseline="30000"/>
                <a:t>e</a:t>
              </a:r>
              <a:endParaRPr lang="pt-BR" sz="2800" b="0" baseline="-25000"/>
            </a:p>
          </p:txBody>
        </p:sp>
        <p:sp>
          <p:nvSpPr>
            <p:cNvPr id="35868" name="Line 16"/>
            <p:cNvSpPr>
              <a:spLocks noChangeShapeType="1"/>
            </p:cNvSpPr>
            <p:nvPr/>
          </p:nvSpPr>
          <p:spPr bwMode="auto">
            <a:xfrm>
              <a:off x="2681" y="3946"/>
              <a:ext cx="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5869" name="AutoShape 17"/>
            <p:cNvSpPr>
              <a:spLocks noChangeArrowheads="1"/>
            </p:cNvSpPr>
            <p:nvPr/>
          </p:nvSpPr>
          <p:spPr bwMode="auto">
            <a:xfrm>
              <a:off x="2614" y="3690"/>
              <a:ext cx="698" cy="486"/>
            </a:xfrm>
            <a:prstGeom prst="bracketPair">
              <a:avLst>
                <a:gd name="adj" fmla="val 16667"/>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5870" name="Rectangle 18"/>
            <p:cNvSpPr>
              <a:spLocks noChangeArrowheads="1"/>
            </p:cNvSpPr>
            <p:nvPr/>
          </p:nvSpPr>
          <p:spPr bwMode="auto">
            <a:xfrm>
              <a:off x="2307" y="3736"/>
              <a:ext cx="463"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 .</a:t>
              </a:r>
            </a:p>
          </p:txBody>
        </p:sp>
        <p:sp>
          <p:nvSpPr>
            <p:cNvPr id="35871" name="Rectangle 19"/>
            <p:cNvSpPr>
              <a:spLocks noChangeArrowheads="1"/>
            </p:cNvSpPr>
            <p:nvPr/>
          </p:nvSpPr>
          <p:spPr bwMode="auto">
            <a:xfrm>
              <a:off x="3372" y="3773"/>
              <a:ext cx="699"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 &gt;  1</a:t>
              </a:r>
            </a:p>
          </p:txBody>
        </p:sp>
      </p:grpSp>
      <p:grpSp>
        <p:nvGrpSpPr>
          <p:cNvPr id="35853" name="Group 20"/>
          <p:cNvGrpSpPr>
            <a:grpSpLocks/>
          </p:cNvGrpSpPr>
          <p:nvPr/>
        </p:nvGrpSpPr>
        <p:grpSpPr bwMode="auto">
          <a:xfrm>
            <a:off x="573088" y="982663"/>
            <a:ext cx="2611437" cy="1093787"/>
            <a:chOff x="361" y="619"/>
            <a:chExt cx="1645" cy="689"/>
          </a:xfrm>
        </p:grpSpPr>
        <p:sp>
          <p:nvSpPr>
            <p:cNvPr id="35862" name="Rectangle 21"/>
            <p:cNvSpPr>
              <a:spLocks noChangeArrowheads="1"/>
            </p:cNvSpPr>
            <p:nvPr/>
          </p:nvSpPr>
          <p:spPr bwMode="auto">
            <a:xfrm>
              <a:off x="361" y="775"/>
              <a:ext cx="75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25000">
                  <a:solidFill>
                    <a:srgbClr val="FFFFFF"/>
                  </a:solidFill>
                </a:rPr>
                <a:t>C</a:t>
              </a:r>
              <a:r>
                <a:rPr lang="pt-BR" sz="2800" b="0">
                  <a:solidFill>
                    <a:srgbClr val="FFFFFF"/>
                  </a:solidFill>
                </a:rPr>
                <a:t>   =   </a:t>
              </a:r>
            </a:p>
          </p:txBody>
        </p:sp>
        <p:sp>
          <p:nvSpPr>
            <p:cNvPr id="35863" name="Rectangle 22"/>
            <p:cNvSpPr>
              <a:spLocks noChangeArrowheads="1"/>
            </p:cNvSpPr>
            <p:nvPr/>
          </p:nvSpPr>
          <p:spPr bwMode="auto">
            <a:xfrm>
              <a:off x="1268" y="619"/>
              <a:ext cx="53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30000">
                  <a:solidFill>
                    <a:srgbClr val="FFFFFF"/>
                  </a:solidFill>
                </a:rPr>
                <a:t>e</a:t>
              </a:r>
              <a:endParaRPr lang="pt-BR" sz="2800" b="0">
                <a:solidFill>
                  <a:srgbClr val="FFFFFF"/>
                </a:solidFill>
              </a:endParaRPr>
            </a:p>
          </p:txBody>
        </p:sp>
        <p:sp>
          <p:nvSpPr>
            <p:cNvPr id="35864" name="Line 23"/>
            <p:cNvSpPr>
              <a:spLocks noChangeShapeType="1"/>
            </p:cNvSpPr>
            <p:nvPr/>
          </p:nvSpPr>
          <p:spPr bwMode="auto">
            <a:xfrm>
              <a:off x="1163" y="931"/>
              <a:ext cx="744"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5865" name="Rectangle 24"/>
            <p:cNvSpPr>
              <a:spLocks noChangeArrowheads="1"/>
            </p:cNvSpPr>
            <p:nvPr/>
          </p:nvSpPr>
          <p:spPr bwMode="auto">
            <a:xfrm>
              <a:off x="1136" y="901"/>
              <a:ext cx="87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solidFill>
                    <a:srgbClr val="FFFFFF"/>
                  </a:solidFill>
                </a:rPr>
                <a:t>r</a:t>
              </a:r>
              <a:r>
                <a:rPr lang="pt-BR" sz="2800" b="0" baseline="30000">
                  <a:solidFill>
                    <a:srgbClr val="FFFFFF"/>
                  </a:solidFill>
                </a:rPr>
                <a:t>e</a:t>
              </a:r>
              <a:r>
                <a:rPr lang="pt-BR" sz="2800" b="0">
                  <a:solidFill>
                    <a:srgbClr val="FFFFFF"/>
                  </a:solidFill>
                </a:rPr>
                <a:t>  +  1</a:t>
              </a:r>
            </a:p>
          </p:txBody>
        </p:sp>
      </p:grpSp>
      <p:grpSp>
        <p:nvGrpSpPr>
          <p:cNvPr id="35854" name="Group 25"/>
          <p:cNvGrpSpPr>
            <a:grpSpLocks/>
          </p:cNvGrpSpPr>
          <p:nvPr/>
        </p:nvGrpSpPr>
        <p:grpSpPr bwMode="auto">
          <a:xfrm>
            <a:off x="5827713" y="906463"/>
            <a:ext cx="2613025" cy="1000125"/>
            <a:chOff x="26" y="2875"/>
            <a:chExt cx="1646" cy="630"/>
          </a:xfrm>
        </p:grpSpPr>
        <p:sp>
          <p:nvSpPr>
            <p:cNvPr id="35855" name="Rectangle 26"/>
            <p:cNvSpPr>
              <a:spLocks noChangeArrowheads="1"/>
            </p:cNvSpPr>
            <p:nvPr/>
          </p:nvSpPr>
          <p:spPr bwMode="auto">
            <a:xfrm>
              <a:off x="26" y="3005"/>
              <a:ext cx="1116"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5856" name="Rectangle 27"/>
            <p:cNvSpPr>
              <a:spLocks noChangeArrowheads="1"/>
            </p:cNvSpPr>
            <p:nvPr/>
          </p:nvSpPr>
          <p:spPr bwMode="auto">
            <a:xfrm>
              <a:off x="89" y="3058"/>
              <a:ext cx="740"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e = r +</a:t>
              </a:r>
              <a:endParaRPr lang="pt-BR" sz="3200">
                <a:solidFill>
                  <a:srgbClr val="FFFFFF"/>
                </a:solidFill>
              </a:endParaRPr>
            </a:p>
          </p:txBody>
        </p:sp>
        <p:sp>
          <p:nvSpPr>
            <p:cNvPr id="35857" name="Rectangle 28"/>
            <p:cNvSpPr>
              <a:spLocks noChangeArrowheads="1"/>
            </p:cNvSpPr>
            <p:nvPr/>
          </p:nvSpPr>
          <p:spPr bwMode="auto">
            <a:xfrm>
              <a:off x="955" y="2875"/>
              <a:ext cx="297"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5858" name="Rectangle 29"/>
            <p:cNvSpPr>
              <a:spLocks noChangeArrowheads="1"/>
            </p:cNvSpPr>
            <p:nvPr/>
          </p:nvSpPr>
          <p:spPr bwMode="auto">
            <a:xfrm>
              <a:off x="1018" y="2928"/>
              <a:ext cx="8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r</a:t>
              </a:r>
              <a:endParaRPr lang="pt-BR" sz="3200">
                <a:solidFill>
                  <a:srgbClr val="FFFFFF"/>
                </a:solidFill>
              </a:endParaRPr>
            </a:p>
          </p:txBody>
        </p:sp>
        <p:sp>
          <p:nvSpPr>
            <p:cNvPr id="35859" name="Line 30"/>
            <p:cNvSpPr>
              <a:spLocks noChangeShapeType="1"/>
            </p:cNvSpPr>
            <p:nvPr/>
          </p:nvSpPr>
          <p:spPr bwMode="auto">
            <a:xfrm>
              <a:off x="911" y="3230"/>
              <a:ext cx="305" cy="1"/>
            </a:xfrm>
            <a:prstGeom prst="line">
              <a:avLst/>
            </a:prstGeom>
            <a:noFill/>
            <a:ln w="11113">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5860" name="Rectangle 31"/>
            <p:cNvSpPr>
              <a:spLocks noChangeArrowheads="1"/>
            </p:cNvSpPr>
            <p:nvPr/>
          </p:nvSpPr>
          <p:spPr bwMode="auto">
            <a:xfrm>
              <a:off x="983" y="3198"/>
              <a:ext cx="178"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r</a:t>
              </a:r>
              <a:r>
                <a:rPr lang="pt-BR" sz="3200" b="0" baseline="30000">
                  <a:solidFill>
                    <a:srgbClr val="FFFFFF"/>
                  </a:solidFill>
                </a:rPr>
                <a:t>e</a:t>
              </a:r>
            </a:p>
          </p:txBody>
        </p:sp>
        <p:sp>
          <p:nvSpPr>
            <p:cNvPr id="35861" name="Rectangle 32"/>
            <p:cNvSpPr>
              <a:spLocks noChangeArrowheads="1"/>
            </p:cNvSpPr>
            <p:nvPr/>
          </p:nvSpPr>
          <p:spPr bwMode="auto">
            <a:xfrm>
              <a:off x="1317" y="3037"/>
              <a:ext cx="35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 1</a:t>
              </a:r>
              <a:endParaRPr lang="pt-BR" sz="3200">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70413"/>
                                        </p:tgtEl>
                                        <p:attrNameLst>
                                          <p:attrName>style.visibility</p:attrName>
                                        </p:attrNameLst>
                                      </p:cBhvr>
                                      <p:to>
                                        <p:strVal val="visible"/>
                                      </p:to>
                                    </p:set>
                                    <p:animEffect transition="in" filter="wipe(left)">
                                      <p:cBhvr>
                                        <p:cTn id="7" dur="500"/>
                                        <p:tgtEl>
                                          <p:spTgt spid="870413"/>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70403"/>
                                        </p:tgtEl>
                                        <p:attrNameLst>
                                          <p:attrName>style.visibility</p:attrName>
                                        </p:attrNameLst>
                                      </p:cBhvr>
                                      <p:to>
                                        <p:strVal val="visible"/>
                                      </p:to>
                                    </p:set>
                                    <p:animEffect transition="in" filter="strips(downRight)">
                                      <p:cBhvr>
                                        <p:cTn id="11" dur="500"/>
                                        <p:tgtEl>
                                          <p:spTgt spid="87040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870405"/>
                                        </p:tgtEl>
                                        <p:attrNameLst>
                                          <p:attrName>style.visibility</p:attrName>
                                        </p:attrNameLst>
                                      </p:cBhvr>
                                      <p:to>
                                        <p:strVal val="visible"/>
                                      </p:to>
                                    </p:set>
                                    <p:animEffect transition="in" filter="strips(downRight)">
                                      <p:cBhvr>
                                        <p:cTn id="16" dur="500"/>
                                        <p:tgtEl>
                                          <p:spTgt spid="870405"/>
                                        </p:tgtEl>
                                      </p:cBhvr>
                                    </p:animEffect>
                                  </p:childTnLst>
                                </p:cTn>
                              </p:par>
                            </p:childTnLst>
                          </p:cTn>
                        </p:par>
                        <p:par>
                          <p:cTn id="17" fill="hold" nodeType="afterGroup">
                            <p:stCondLst>
                              <p:cond delay="500"/>
                            </p:stCondLst>
                            <p:childTnLst>
                              <p:par>
                                <p:cTn id="18" presetID="18" presetClass="entr" presetSubtype="6" fill="hold" grpId="0" nodeType="afterEffect">
                                  <p:stCondLst>
                                    <p:cond delay="0"/>
                                  </p:stCondLst>
                                  <p:childTnLst>
                                    <p:set>
                                      <p:cBhvr>
                                        <p:cTn id="19" dur="1" fill="hold">
                                          <p:stCondLst>
                                            <p:cond delay="0"/>
                                          </p:stCondLst>
                                        </p:cTn>
                                        <p:tgtEl>
                                          <p:spTgt spid="870406"/>
                                        </p:tgtEl>
                                        <p:attrNameLst>
                                          <p:attrName>style.visibility</p:attrName>
                                        </p:attrNameLst>
                                      </p:cBhvr>
                                      <p:to>
                                        <p:strVal val="visible"/>
                                      </p:to>
                                    </p:set>
                                    <p:animEffect transition="in" filter="strips(downRight)">
                                      <p:cBhvr>
                                        <p:cTn id="20" dur="500"/>
                                        <p:tgtEl>
                                          <p:spTgt spid="870406"/>
                                        </p:tgtEl>
                                      </p:cBhvr>
                                    </p:animEffect>
                                  </p:childTnLst>
                                </p:cTn>
                              </p:par>
                            </p:childTnLst>
                          </p:cTn>
                        </p:par>
                        <p:par>
                          <p:cTn id="21" fill="hold" nodeType="afterGroup">
                            <p:stCondLst>
                              <p:cond delay="1000"/>
                            </p:stCondLst>
                            <p:childTnLst>
                              <p:par>
                                <p:cTn id="22" presetID="18" presetClass="entr" presetSubtype="6" fill="hold" grpId="0" nodeType="afterEffect">
                                  <p:stCondLst>
                                    <p:cond delay="0"/>
                                  </p:stCondLst>
                                  <p:childTnLst>
                                    <p:set>
                                      <p:cBhvr>
                                        <p:cTn id="23" dur="1" fill="hold">
                                          <p:stCondLst>
                                            <p:cond delay="0"/>
                                          </p:stCondLst>
                                        </p:cTn>
                                        <p:tgtEl>
                                          <p:spTgt spid="870407"/>
                                        </p:tgtEl>
                                        <p:attrNameLst>
                                          <p:attrName>style.visibility</p:attrName>
                                        </p:attrNameLst>
                                      </p:cBhvr>
                                      <p:to>
                                        <p:strVal val="visible"/>
                                      </p:to>
                                    </p:set>
                                    <p:animEffect transition="in" filter="strips(downRight)">
                                      <p:cBhvr>
                                        <p:cTn id="24" dur="500"/>
                                        <p:tgtEl>
                                          <p:spTgt spid="870407"/>
                                        </p:tgtEl>
                                      </p:cBhvr>
                                    </p:animEffect>
                                  </p:childTnLst>
                                </p:cTn>
                              </p:par>
                            </p:childTnLst>
                          </p:cTn>
                        </p:par>
                        <p:par>
                          <p:cTn id="25" fill="hold" nodeType="afterGroup">
                            <p:stCondLst>
                              <p:cond delay="1500"/>
                            </p:stCondLst>
                            <p:childTnLst>
                              <p:par>
                                <p:cTn id="26" presetID="18" presetClass="entr" presetSubtype="6" fill="hold" grpId="0" nodeType="afterEffect">
                                  <p:stCondLst>
                                    <p:cond delay="0"/>
                                  </p:stCondLst>
                                  <p:childTnLst>
                                    <p:set>
                                      <p:cBhvr>
                                        <p:cTn id="27" dur="1" fill="hold">
                                          <p:stCondLst>
                                            <p:cond delay="0"/>
                                          </p:stCondLst>
                                        </p:cTn>
                                        <p:tgtEl>
                                          <p:spTgt spid="870408"/>
                                        </p:tgtEl>
                                        <p:attrNameLst>
                                          <p:attrName>style.visibility</p:attrName>
                                        </p:attrNameLst>
                                      </p:cBhvr>
                                      <p:to>
                                        <p:strVal val="visible"/>
                                      </p:to>
                                    </p:set>
                                    <p:animEffect transition="in" filter="strips(downRight)">
                                      <p:cBhvr>
                                        <p:cTn id="28" dur="500"/>
                                        <p:tgtEl>
                                          <p:spTgt spid="87040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870411"/>
                                        </p:tgtEl>
                                        <p:attrNameLst>
                                          <p:attrName>style.visibility</p:attrName>
                                        </p:attrNameLst>
                                      </p:cBhvr>
                                      <p:to>
                                        <p:strVal val="visible"/>
                                      </p:to>
                                    </p:set>
                                    <p:animEffect transition="in" filter="strips(downRight)">
                                      <p:cBhvr>
                                        <p:cTn id="33" dur="500"/>
                                        <p:tgtEl>
                                          <p:spTgt spid="870411"/>
                                        </p:tgtEl>
                                      </p:cBhvr>
                                    </p:animEffect>
                                  </p:childTnLst>
                                </p:cTn>
                              </p:par>
                            </p:childTnLst>
                          </p:cTn>
                        </p:par>
                        <p:par>
                          <p:cTn id="34" fill="hold" nodeType="afterGroup">
                            <p:stCondLst>
                              <p:cond delay="500"/>
                            </p:stCondLst>
                            <p:childTnLst>
                              <p:par>
                                <p:cTn id="35" presetID="18" presetClass="entr" presetSubtype="6" fill="hold" grpId="0" nodeType="afterEffect">
                                  <p:stCondLst>
                                    <p:cond delay="0"/>
                                  </p:stCondLst>
                                  <p:childTnLst>
                                    <p:set>
                                      <p:cBhvr>
                                        <p:cTn id="36" dur="1" fill="hold">
                                          <p:stCondLst>
                                            <p:cond delay="0"/>
                                          </p:stCondLst>
                                        </p:cTn>
                                        <p:tgtEl>
                                          <p:spTgt spid="870410"/>
                                        </p:tgtEl>
                                        <p:attrNameLst>
                                          <p:attrName>style.visibility</p:attrName>
                                        </p:attrNameLst>
                                      </p:cBhvr>
                                      <p:to>
                                        <p:strVal val="visible"/>
                                      </p:to>
                                    </p:set>
                                    <p:animEffect transition="in" filter="strips(downRight)">
                                      <p:cBhvr>
                                        <p:cTn id="37" dur="500"/>
                                        <p:tgtEl>
                                          <p:spTgt spid="8704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288" fill="hold" grpId="0" nodeType="clickEffect">
                                  <p:stCondLst>
                                    <p:cond delay="0"/>
                                  </p:stCondLst>
                                  <p:childTnLst>
                                    <p:set>
                                      <p:cBhvr>
                                        <p:cTn id="41" dur="1" fill="hold">
                                          <p:stCondLst>
                                            <p:cond delay="0"/>
                                          </p:stCondLst>
                                        </p:cTn>
                                        <p:tgtEl>
                                          <p:spTgt spid="870409"/>
                                        </p:tgtEl>
                                        <p:attrNameLst>
                                          <p:attrName>style.visibility</p:attrName>
                                        </p:attrNameLst>
                                      </p:cBhvr>
                                      <p:to>
                                        <p:strVal val="visible"/>
                                      </p:to>
                                    </p:set>
                                    <p:anim calcmode="lin" valueType="num">
                                      <p:cBhvr>
                                        <p:cTn id="42" dur="500" fill="hold"/>
                                        <p:tgtEl>
                                          <p:spTgt spid="870409"/>
                                        </p:tgtEl>
                                        <p:attrNameLst>
                                          <p:attrName>ppt_w</p:attrName>
                                        </p:attrNameLst>
                                      </p:cBhvr>
                                      <p:tavLst>
                                        <p:tav tm="0">
                                          <p:val>
                                            <p:strVal val="4/3*#ppt_w"/>
                                          </p:val>
                                        </p:tav>
                                        <p:tav tm="100000">
                                          <p:val>
                                            <p:strVal val="#ppt_w"/>
                                          </p:val>
                                        </p:tav>
                                      </p:tavLst>
                                    </p:anim>
                                    <p:anim calcmode="lin" valueType="num">
                                      <p:cBhvr>
                                        <p:cTn id="43" dur="500" fill="hold"/>
                                        <p:tgtEl>
                                          <p:spTgt spid="87040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03" grpId="0" autoUpdateAnimBg="0"/>
      <p:bldP spid="870405" grpId="0" autoUpdateAnimBg="0"/>
      <p:bldP spid="870406" grpId="0" autoUpdateAnimBg="0"/>
      <p:bldP spid="870407" grpId="0" animBg="1"/>
      <p:bldP spid="870408" grpId="0" autoUpdateAnimBg="0"/>
      <p:bldP spid="870409" grpId="0" autoUpdateAnimBg="0"/>
      <p:bldP spid="870410" grpId="0" autoUpdateAnimBg="0"/>
      <p:bldP spid="8704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Número de Slide 5"/>
          <p:cNvSpPr>
            <a:spLocks noGrp="1"/>
          </p:cNvSpPr>
          <p:nvPr>
            <p:ph type="sldNum" sz="quarter" idx="12"/>
          </p:nvPr>
        </p:nvSpPr>
        <p:spPr/>
        <p:txBody>
          <a:bodyPr/>
          <a:lstStyle/>
          <a:p>
            <a:pPr>
              <a:defRPr/>
            </a:pPr>
            <a:fld id="{A8827555-4F2C-40E7-9C04-E1E3EE8D264C}" type="slidenum">
              <a:rPr lang="pt-PT"/>
              <a:pPr>
                <a:defRPr/>
              </a:pPr>
              <a:t>35</a:t>
            </a:fld>
            <a:endParaRPr lang="pt-PT"/>
          </a:p>
        </p:txBody>
      </p:sp>
      <p:sp>
        <p:nvSpPr>
          <p:cNvPr id="871426" name="Rectangle 2"/>
          <p:cNvSpPr>
            <a:spLocks noChangeArrowheads="1"/>
          </p:cNvSpPr>
          <p:nvPr/>
        </p:nvSpPr>
        <p:spPr bwMode="auto">
          <a:xfrm>
            <a:off x="1600200" y="2171700"/>
            <a:ext cx="35877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e &gt; 0   </a:t>
            </a:r>
            <a:r>
              <a:rPr lang="pt-BR" sz="2800" b="0">
                <a:sym typeface="Symbol" pitchFamily="18" charset="2"/>
              </a:rPr>
              <a:t></a:t>
            </a:r>
            <a:r>
              <a:rPr lang="pt-BR" sz="2800" b="0"/>
              <a:t>   r &gt; r</a:t>
            </a:r>
            <a:r>
              <a:rPr lang="pt-BR" sz="2800" b="0" baseline="-25000"/>
              <a:t>C</a:t>
            </a:r>
            <a:endParaRPr lang="pt-BR" sz="2800" b="0">
              <a:sym typeface="Symbol" pitchFamily="18" charset="2"/>
            </a:endParaRPr>
          </a:p>
        </p:txBody>
      </p:sp>
      <p:sp>
        <p:nvSpPr>
          <p:cNvPr id="871427" name="Rectangle 3"/>
          <p:cNvSpPr>
            <a:spLocks noChangeArrowheads="1"/>
          </p:cNvSpPr>
          <p:nvPr/>
        </p:nvSpPr>
        <p:spPr bwMode="auto">
          <a:xfrm>
            <a:off x="6030913" y="1862138"/>
            <a:ext cx="2549525"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B  =  W</a:t>
            </a:r>
            <a:r>
              <a:rPr lang="pt-BR" sz="2800" b="0" baseline="-25000"/>
              <a:t>L</a:t>
            </a:r>
            <a:endParaRPr lang="pt-BR" sz="2800" b="0">
              <a:sym typeface="Symbol" pitchFamily="18" charset="2"/>
            </a:endParaRPr>
          </a:p>
        </p:txBody>
      </p:sp>
      <p:sp>
        <p:nvSpPr>
          <p:cNvPr id="871428" name="AutoShape 4"/>
          <p:cNvSpPr>
            <a:spLocks/>
          </p:cNvSpPr>
          <p:nvPr/>
        </p:nvSpPr>
        <p:spPr bwMode="auto">
          <a:xfrm>
            <a:off x="5514975" y="1930400"/>
            <a:ext cx="376238" cy="1068388"/>
          </a:xfrm>
          <a:prstGeom prst="leftBrace">
            <a:avLst>
              <a:gd name="adj1" fmla="val 23664"/>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1429" name="Rectangle 5"/>
          <p:cNvSpPr>
            <a:spLocks noChangeArrowheads="1"/>
          </p:cNvSpPr>
          <p:nvPr/>
        </p:nvSpPr>
        <p:spPr bwMode="auto">
          <a:xfrm>
            <a:off x="1581150" y="3810000"/>
            <a:ext cx="3992563"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Se  e &lt; 0   </a:t>
            </a:r>
            <a:r>
              <a:rPr lang="pt-BR" sz="2800" b="0">
                <a:sym typeface="Symbol" pitchFamily="18" charset="2"/>
              </a:rPr>
              <a:t></a:t>
            </a:r>
            <a:r>
              <a:rPr lang="pt-BR" sz="2800" b="0"/>
              <a:t>   r &lt; r</a:t>
            </a:r>
            <a:r>
              <a:rPr lang="pt-BR" sz="2800" b="0" baseline="-25000"/>
              <a:t>C</a:t>
            </a:r>
          </a:p>
        </p:txBody>
      </p:sp>
      <p:sp>
        <p:nvSpPr>
          <p:cNvPr id="871430" name="AutoShape 6"/>
          <p:cNvSpPr>
            <a:spLocks/>
          </p:cNvSpPr>
          <p:nvPr/>
        </p:nvSpPr>
        <p:spPr bwMode="auto">
          <a:xfrm>
            <a:off x="5495925" y="3683000"/>
            <a:ext cx="376238" cy="1068388"/>
          </a:xfrm>
          <a:prstGeom prst="leftBrace">
            <a:avLst>
              <a:gd name="adj1" fmla="val 23664"/>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1431" name="Rectangle 7"/>
          <p:cNvSpPr>
            <a:spLocks noChangeArrowheads="1"/>
          </p:cNvSpPr>
          <p:nvPr/>
        </p:nvSpPr>
        <p:spPr bwMode="auto">
          <a:xfrm>
            <a:off x="6008688" y="3603625"/>
            <a:ext cx="2549525"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B  =  0</a:t>
            </a:r>
            <a:endParaRPr lang="pt-BR" sz="2800" b="0" baseline="-25000"/>
          </a:p>
          <a:p>
            <a:pPr>
              <a:spcBef>
                <a:spcPct val="20000"/>
              </a:spcBef>
            </a:pPr>
            <a:r>
              <a:rPr lang="pt-BR" sz="2800" b="0"/>
              <a:t>M</a:t>
            </a:r>
            <a:r>
              <a:rPr lang="pt-BR" sz="2800" b="0" baseline="-25000"/>
              <a:t>E</a:t>
            </a:r>
            <a:r>
              <a:rPr lang="pt-BR" sz="2800" b="0" baseline="30000"/>
              <a:t>d</a:t>
            </a:r>
            <a:r>
              <a:rPr lang="pt-BR" sz="2800" b="0"/>
              <a:t>  =  W</a:t>
            </a:r>
            <a:r>
              <a:rPr lang="pt-BR" sz="2800" b="0" baseline="-25000"/>
              <a:t>L</a:t>
            </a:r>
            <a:endParaRPr lang="pt-BR" sz="2800" b="0">
              <a:sym typeface="Symbol" pitchFamily="18" charset="2"/>
            </a:endParaRPr>
          </a:p>
        </p:txBody>
      </p:sp>
      <p:sp>
        <p:nvSpPr>
          <p:cNvPr id="871432" name="Line 8"/>
          <p:cNvSpPr>
            <a:spLocks noChangeShapeType="1"/>
          </p:cNvSpPr>
          <p:nvPr/>
        </p:nvSpPr>
        <p:spPr bwMode="auto">
          <a:xfrm>
            <a:off x="6915150" y="1916113"/>
            <a:ext cx="403225"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1433" name="Line 9"/>
          <p:cNvSpPr>
            <a:spLocks noChangeShapeType="1"/>
          </p:cNvSpPr>
          <p:nvPr/>
        </p:nvSpPr>
        <p:spPr bwMode="auto">
          <a:xfrm>
            <a:off x="7240588" y="4179888"/>
            <a:ext cx="403225"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1434" name="Rectangle 10"/>
          <p:cNvSpPr>
            <a:spLocks noChangeArrowheads="1"/>
          </p:cNvSpPr>
          <p:nvPr/>
        </p:nvSpPr>
        <p:spPr bwMode="auto">
          <a:xfrm>
            <a:off x="6038850" y="2451100"/>
            <a:ext cx="1857375"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M</a:t>
            </a:r>
            <a:r>
              <a:rPr lang="pt-BR" sz="2800" b="0" baseline="-25000"/>
              <a:t>E</a:t>
            </a:r>
            <a:r>
              <a:rPr lang="pt-BR" sz="2800" b="0" baseline="30000"/>
              <a:t>d</a:t>
            </a:r>
            <a:r>
              <a:rPr lang="pt-BR" sz="2800" b="0"/>
              <a:t>  =  0</a:t>
            </a:r>
            <a:endParaRPr lang="pt-BR" sz="2800" b="0">
              <a:sym typeface="Symbol" pitchFamily="18" charset="2"/>
            </a:endParaRPr>
          </a:p>
        </p:txBody>
      </p:sp>
      <p:sp>
        <p:nvSpPr>
          <p:cNvPr id="36876" name="Rectangle 11"/>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71426"/>
                                        </p:tgtEl>
                                        <p:attrNameLst>
                                          <p:attrName>style.visibility</p:attrName>
                                        </p:attrNameLst>
                                      </p:cBhvr>
                                      <p:to>
                                        <p:strVal val="visible"/>
                                      </p:to>
                                    </p:set>
                                    <p:animEffect transition="in" filter="strips(downRight)">
                                      <p:cBhvr>
                                        <p:cTn id="7" dur="500"/>
                                        <p:tgtEl>
                                          <p:spTgt spid="871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71428"/>
                                        </p:tgtEl>
                                        <p:attrNameLst>
                                          <p:attrName>style.visibility</p:attrName>
                                        </p:attrNameLst>
                                      </p:cBhvr>
                                      <p:to>
                                        <p:strVal val="visible"/>
                                      </p:to>
                                    </p:set>
                                    <p:animEffect transition="in" filter="box(out)">
                                      <p:cBhvr>
                                        <p:cTn id="12" dur="500"/>
                                        <p:tgtEl>
                                          <p:spTgt spid="871428"/>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71427"/>
                                        </p:tgtEl>
                                        <p:attrNameLst>
                                          <p:attrName>style.visibility</p:attrName>
                                        </p:attrNameLst>
                                      </p:cBhvr>
                                      <p:to>
                                        <p:strVal val="visible"/>
                                      </p:to>
                                    </p:set>
                                    <p:animEffect transition="in" filter="strips(downRight)">
                                      <p:cBhvr>
                                        <p:cTn id="16" dur="500"/>
                                        <p:tgtEl>
                                          <p:spTgt spid="871427"/>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871432"/>
                                        </p:tgtEl>
                                        <p:attrNameLst>
                                          <p:attrName>style.visibility</p:attrName>
                                        </p:attrNameLst>
                                      </p:cBhvr>
                                      <p:to>
                                        <p:strVal val="visible"/>
                                      </p:to>
                                    </p:set>
                                    <p:animEffect transition="in" filter="strips(downRight)">
                                      <p:cBhvr>
                                        <p:cTn id="19" dur="500"/>
                                        <p:tgtEl>
                                          <p:spTgt spid="871432"/>
                                        </p:tgtEl>
                                      </p:cBhvr>
                                    </p:animEffect>
                                  </p:childTnLst>
                                </p:cTn>
                              </p:par>
                            </p:childTnLst>
                          </p:cTn>
                        </p:par>
                        <p:par>
                          <p:cTn id="20" fill="hold" nodeType="afterGroup">
                            <p:stCondLst>
                              <p:cond delay="1000"/>
                            </p:stCondLst>
                            <p:childTnLst>
                              <p:par>
                                <p:cTn id="21" presetID="18" presetClass="entr" presetSubtype="6" fill="hold" grpId="0" nodeType="afterEffect">
                                  <p:stCondLst>
                                    <p:cond delay="0"/>
                                  </p:stCondLst>
                                  <p:childTnLst>
                                    <p:set>
                                      <p:cBhvr>
                                        <p:cTn id="22" dur="1" fill="hold">
                                          <p:stCondLst>
                                            <p:cond delay="0"/>
                                          </p:stCondLst>
                                        </p:cTn>
                                        <p:tgtEl>
                                          <p:spTgt spid="871434"/>
                                        </p:tgtEl>
                                        <p:attrNameLst>
                                          <p:attrName>style.visibility</p:attrName>
                                        </p:attrNameLst>
                                      </p:cBhvr>
                                      <p:to>
                                        <p:strVal val="visible"/>
                                      </p:to>
                                    </p:set>
                                    <p:animEffect transition="in" filter="strips(downRight)">
                                      <p:cBhvr>
                                        <p:cTn id="23" dur="500"/>
                                        <p:tgtEl>
                                          <p:spTgt spid="87143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871429"/>
                                        </p:tgtEl>
                                        <p:attrNameLst>
                                          <p:attrName>style.visibility</p:attrName>
                                        </p:attrNameLst>
                                      </p:cBhvr>
                                      <p:to>
                                        <p:strVal val="visible"/>
                                      </p:to>
                                    </p:set>
                                    <p:animEffect transition="in" filter="strips(downRight)">
                                      <p:cBhvr>
                                        <p:cTn id="28" dur="500"/>
                                        <p:tgtEl>
                                          <p:spTgt spid="87142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871430"/>
                                        </p:tgtEl>
                                        <p:attrNameLst>
                                          <p:attrName>style.visibility</p:attrName>
                                        </p:attrNameLst>
                                      </p:cBhvr>
                                      <p:to>
                                        <p:strVal val="visible"/>
                                      </p:to>
                                    </p:set>
                                    <p:animEffect transition="in" filter="box(out)">
                                      <p:cBhvr>
                                        <p:cTn id="33" dur="500"/>
                                        <p:tgtEl>
                                          <p:spTgt spid="871430"/>
                                        </p:tgtEl>
                                      </p:cBhvr>
                                    </p:animEffect>
                                  </p:childTnLst>
                                </p:cTn>
                              </p:par>
                            </p:childTnLst>
                          </p:cTn>
                        </p:par>
                        <p:par>
                          <p:cTn id="34" fill="hold" nodeType="afterGroup">
                            <p:stCondLst>
                              <p:cond delay="500"/>
                            </p:stCondLst>
                            <p:childTnLst>
                              <p:par>
                                <p:cTn id="35" presetID="18" presetClass="entr" presetSubtype="6" fill="hold" grpId="0" nodeType="afterEffect">
                                  <p:stCondLst>
                                    <p:cond delay="0"/>
                                  </p:stCondLst>
                                  <p:childTnLst>
                                    <p:set>
                                      <p:cBhvr>
                                        <p:cTn id="36" dur="1" fill="hold">
                                          <p:stCondLst>
                                            <p:cond delay="0"/>
                                          </p:stCondLst>
                                        </p:cTn>
                                        <p:tgtEl>
                                          <p:spTgt spid="871431"/>
                                        </p:tgtEl>
                                        <p:attrNameLst>
                                          <p:attrName>style.visibility</p:attrName>
                                        </p:attrNameLst>
                                      </p:cBhvr>
                                      <p:to>
                                        <p:strVal val="visible"/>
                                      </p:to>
                                    </p:set>
                                    <p:animEffect transition="in" filter="strips(downRight)">
                                      <p:cBhvr>
                                        <p:cTn id="37" dur="500"/>
                                        <p:tgtEl>
                                          <p:spTgt spid="871431"/>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871433"/>
                                        </p:tgtEl>
                                        <p:attrNameLst>
                                          <p:attrName>style.visibility</p:attrName>
                                        </p:attrNameLst>
                                      </p:cBhvr>
                                      <p:to>
                                        <p:strVal val="visible"/>
                                      </p:to>
                                    </p:set>
                                    <p:animEffect transition="in" filter="strips(downRight)">
                                      <p:cBhvr>
                                        <p:cTn id="40" dur="500"/>
                                        <p:tgtEl>
                                          <p:spTgt spid="871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1426" grpId="0"/>
      <p:bldP spid="871427" grpId="0"/>
      <p:bldP spid="871428" grpId="0" animBg="1"/>
      <p:bldP spid="871429" grpId="0"/>
      <p:bldP spid="871430" grpId="0" animBg="1"/>
      <p:bldP spid="871431" grpId="0"/>
      <p:bldP spid="871432" grpId="0" animBg="1"/>
      <p:bldP spid="871433" grpId="0" animBg="1"/>
      <p:bldP spid="87143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ço Reservado para Número de Slide 5"/>
          <p:cNvSpPr>
            <a:spLocks noGrp="1"/>
          </p:cNvSpPr>
          <p:nvPr>
            <p:ph type="sldNum" sz="quarter" idx="12"/>
          </p:nvPr>
        </p:nvSpPr>
        <p:spPr/>
        <p:txBody>
          <a:bodyPr/>
          <a:lstStyle/>
          <a:p>
            <a:pPr>
              <a:defRPr/>
            </a:pPr>
            <a:fld id="{AD6B7386-897F-48D0-9386-0C1120FE7980}" type="slidenum">
              <a:rPr lang="pt-PT"/>
              <a:pPr>
                <a:defRPr/>
              </a:pPr>
              <a:t>36</a:t>
            </a:fld>
            <a:endParaRPr lang="pt-PT"/>
          </a:p>
        </p:txBody>
      </p:sp>
      <p:sp>
        <p:nvSpPr>
          <p:cNvPr id="872450" name="Rectangle 2"/>
          <p:cNvSpPr>
            <a:spLocks noChangeArrowheads="1"/>
          </p:cNvSpPr>
          <p:nvPr/>
        </p:nvSpPr>
        <p:spPr bwMode="auto">
          <a:xfrm>
            <a:off x="503238" y="1536700"/>
            <a:ext cx="8407400"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Demanda de Moeda </a:t>
            </a:r>
            <a:r>
              <a:rPr lang="pt-BR" sz="2800" b="0" u="sng"/>
              <a:t>Individual</a:t>
            </a:r>
            <a:r>
              <a:rPr lang="pt-BR" sz="2800" b="0"/>
              <a:t> no Modelo de Expectativas Regressivas:</a:t>
            </a:r>
            <a:endParaRPr lang="pt-BR" sz="2800" b="0">
              <a:sym typeface="Symbol" pitchFamily="18" charset="2"/>
            </a:endParaRPr>
          </a:p>
        </p:txBody>
      </p:sp>
      <p:sp>
        <p:nvSpPr>
          <p:cNvPr id="872451" name="Line 3"/>
          <p:cNvSpPr>
            <a:spLocks noChangeShapeType="1"/>
          </p:cNvSpPr>
          <p:nvPr/>
        </p:nvSpPr>
        <p:spPr bwMode="auto">
          <a:xfrm flipV="1">
            <a:off x="1443038" y="3194050"/>
            <a:ext cx="0" cy="2078038"/>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2452" name="Text Box 4"/>
          <p:cNvSpPr txBox="1">
            <a:spLocks noChangeArrowheads="1"/>
          </p:cNvSpPr>
          <p:nvPr/>
        </p:nvSpPr>
        <p:spPr bwMode="auto">
          <a:xfrm>
            <a:off x="865188" y="2878138"/>
            <a:ext cx="750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r</a:t>
            </a:r>
          </a:p>
        </p:txBody>
      </p:sp>
      <p:sp>
        <p:nvSpPr>
          <p:cNvPr id="872453" name="Line 5"/>
          <p:cNvSpPr>
            <a:spLocks noChangeShapeType="1"/>
          </p:cNvSpPr>
          <p:nvPr/>
        </p:nvSpPr>
        <p:spPr bwMode="auto">
          <a:xfrm>
            <a:off x="1447800" y="5275263"/>
            <a:ext cx="462280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2454" name="Text Box 6"/>
          <p:cNvSpPr txBox="1">
            <a:spLocks noChangeArrowheads="1"/>
          </p:cNvSpPr>
          <p:nvPr/>
        </p:nvSpPr>
        <p:spPr bwMode="auto">
          <a:xfrm>
            <a:off x="6205538" y="5011738"/>
            <a:ext cx="750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M</a:t>
            </a:r>
            <a:r>
              <a:rPr lang="pt-BR" sz="2800" b="0" baseline="-25000">
                <a:solidFill>
                  <a:srgbClr val="FFFFFF"/>
                </a:solidFill>
              </a:rPr>
              <a:t>E</a:t>
            </a:r>
            <a:endParaRPr lang="pt-BR" sz="2800" b="0">
              <a:solidFill>
                <a:srgbClr val="FFFFFF"/>
              </a:solidFill>
            </a:endParaRPr>
          </a:p>
        </p:txBody>
      </p:sp>
      <p:sp>
        <p:nvSpPr>
          <p:cNvPr id="872455" name="Line 7"/>
          <p:cNvSpPr>
            <a:spLocks noChangeShapeType="1"/>
          </p:cNvSpPr>
          <p:nvPr/>
        </p:nvSpPr>
        <p:spPr bwMode="auto">
          <a:xfrm>
            <a:off x="6267450" y="5516563"/>
            <a:ext cx="635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2456" name="Text Box 8"/>
          <p:cNvSpPr txBox="1">
            <a:spLocks noChangeArrowheads="1"/>
          </p:cNvSpPr>
          <p:nvPr/>
        </p:nvSpPr>
        <p:spPr bwMode="auto">
          <a:xfrm>
            <a:off x="6180138" y="5443538"/>
            <a:ext cx="750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P</a:t>
            </a:r>
          </a:p>
        </p:txBody>
      </p:sp>
      <p:sp>
        <p:nvSpPr>
          <p:cNvPr id="872457" name="Line 9"/>
          <p:cNvSpPr>
            <a:spLocks noChangeShapeType="1"/>
          </p:cNvSpPr>
          <p:nvPr/>
        </p:nvSpPr>
        <p:spPr bwMode="auto">
          <a:xfrm>
            <a:off x="1460500" y="3548063"/>
            <a:ext cx="0" cy="635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2458" name="Text Box 10"/>
          <p:cNvSpPr txBox="1">
            <a:spLocks noChangeArrowheads="1"/>
          </p:cNvSpPr>
          <p:nvPr/>
        </p:nvSpPr>
        <p:spPr bwMode="auto">
          <a:xfrm>
            <a:off x="877888" y="3881438"/>
            <a:ext cx="750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r>
              <a:rPr lang="pt-BR" sz="2800" b="0" baseline="-25000"/>
              <a:t>C</a:t>
            </a:r>
            <a:endParaRPr lang="pt-BR" sz="2800" b="0"/>
          </a:p>
        </p:txBody>
      </p:sp>
      <p:sp>
        <p:nvSpPr>
          <p:cNvPr id="872459" name="Line 11"/>
          <p:cNvSpPr>
            <a:spLocks noChangeShapeType="1"/>
          </p:cNvSpPr>
          <p:nvPr/>
        </p:nvSpPr>
        <p:spPr bwMode="auto">
          <a:xfrm>
            <a:off x="1460500" y="4183063"/>
            <a:ext cx="37211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2460" name="Line 12"/>
          <p:cNvSpPr>
            <a:spLocks noChangeShapeType="1"/>
          </p:cNvSpPr>
          <p:nvPr/>
        </p:nvSpPr>
        <p:spPr bwMode="auto">
          <a:xfrm>
            <a:off x="5181600" y="4183063"/>
            <a:ext cx="0" cy="10922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2461" name="Text Box 13"/>
          <p:cNvSpPr txBox="1">
            <a:spLocks noChangeArrowheads="1"/>
          </p:cNvSpPr>
          <p:nvPr/>
        </p:nvSpPr>
        <p:spPr bwMode="auto">
          <a:xfrm>
            <a:off x="4878388" y="5316538"/>
            <a:ext cx="750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W</a:t>
            </a:r>
            <a:r>
              <a:rPr lang="pt-BR" sz="2800" b="0" baseline="-25000"/>
              <a:t>L</a:t>
            </a:r>
            <a:endParaRPr lang="pt-BR" sz="2800" b="0"/>
          </a:p>
        </p:txBody>
      </p:sp>
      <p:sp>
        <p:nvSpPr>
          <p:cNvPr id="872462" name="Line 14"/>
          <p:cNvSpPr>
            <a:spLocks noChangeShapeType="1"/>
          </p:cNvSpPr>
          <p:nvPr/>
        </p:nvSpPr>
        <p:spPr bwMode="auto">
          <a:xfrm>
            <a:off x="4991100" y="5402263"/>
            <a:ext cx="33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pic>
        <p:nvPicPr>
          <p:cNvPr id="872463"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575" y="3538538"/>
            <a:ext cx="2597150"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905" name="Rectangle 16"/>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72450"/>
                                        </p:tgtEl>
                                        <p:attrNameLst>
                                          <p:attrName>style.visibility</p:attrName>
                                        </p:attrNameLst>
                                      </p:cBhvr>
                                      <p:to>
                                        <p:strVal val="visible"/>
                                      </p:to>
                                    </p:set>
                                    <p:animEffect transition="in" filter="strips(downRight)">
                                      <p:cBhvr>
                                        <p:cTn id="7" dur="500"/>
                                        <p:tgtEl>
                                          <p:spTgt spid="8724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872451"/>
                                        </p:tgtEl>
                                        <p:attrNameLst>
                                          <p:attrName>style.visibility</p:attrName>
                                        </p:attrNameLst>
                                      </p:cBhvr>
                                      <p:to>
                                        <p:strVal val="visible"/>
                                      </p:to>
                                    </p:set>
                                    <p:animEffect transition="in" filter="strips(upRight)">
                                      <p:cBhvr>
                                        <p:cTn id="12" dur="500"/>
                                        <p:tgtEl>
                                          <p:spTgt spid="872451"/>
                                        </p:tgtEl>
                                      </p:cBhvr>
                                    </p:animEffect>
                                  </p:childTnLst>
                                </p:cTn>
                              </p:par>
                            </p:childTnLst>
                          </p:cTn>
                        </p:par>
                        <p:par>
                          <p:cTn id="13" fill="hold" nodeType="afterGroup">
                            <p:stCondLst>
                              <p:cond delay="500"/>
                            </p:stCondLst>
                            <p:childTnLst>
                              <p:par>
                                <p:cTn id="14" presetID="18" presetClass="entr" presetSubtype="3" fill="hold" grpId="0" nodeType="afterEffect">
                                  <p:stCondLst>
                                    <p:cond delay="0"/>
                                  </p:stCondLst>
                                  <p:childTnLst>
                                    <p:set>
                                      <p:cBhvr>
                                        <p:cTn id="15" dur="1" fill="hold">
                                          <p:stCondLst>
                                            <p:cond delay="0"/>
                                          </p:stCondLst>
                                        </p:cTn>
                                        <p:tgtEl>
                                          <p:spTgt spid="872452"/>
                                        </p:tgtEl>
                                        <p:attrNameLst>
                                          <p:attrName>style.visibility</p:attrName>
                                        </p:attrNameLst>
                                      </p:cBhvr>
                                      <p:to>
                                        <p:strVal val="visible"/>
                                      </p:to>
                                    </p:set>
                                    <p:animEffect transition="in" filter="strips(upRight)">
                                      <p:cBhvr>
                                        <p:cTn id="16" dur="500"/>
                                        <p:tgtEl>
                                          <p:spTgt spid="872452"/>
                                        </p:tgtEl>
                                      </p:cBhvr>
                                    </p:animEffect>
                                  </p:childTnLst>
                                </p:cTn>
                              </p:par>
                            </p:childTnLst>
                          </p:cTn>
                        </p:par>
                        <p:par>
                          <p:cTn id="17" fill="hold" nodeType="afterGroup">
                            <p:stCondLst>
                              <p:cond delay="1000"/>
                            </p:stCondLst>
                            <p:childTnLst>
                              <p:par>
                                <p:cTn id="18" presetID="18" presetClass="entr" presetSubtype="3" fill="hold" grpId="0" nodeType="afterEffect">
                                  <p:stCondLst>
                                    <p:cond delay="0"/>
                                  </p:stCondLst>
                                  <p:childTnLst>
                                    <p:set>
                                      <p:cBhvr>
                                        <p:cTn id="19" dur="1" fill="hold">
                                          <p:stCondLst>
                                            <p:cond delay="0"/>
                                          </p:stCondLst>
                                        </p:cTn>
                                        <p:tgtEl>
                                          <p:spTgt spid="872453"/>
                                        </p:tgtEl>
                                        <p:attrNameLst>
                                          <p:attrName>style.visibility</p:attrName>
                                        </p:attrNameLst>
                                      </p:cBhvr>
                                      <p:to>
                                        <p:strVal val="visible"/>
                                      </p:to>
                                    </p:set>
                                    <p:animEffect transition="in" filter="strips(upRight)">
                                      <p:cBhvr>
                                        <p:cTn id="20" dur="500"/>
                                        <p:tgtEl>
                                          <p:spTgt spid="872453"/>
                                        </p:tgtEl>
                                      </p:cBhvr>
                                    </p:animEffect>
                                  </p:childTnLst>
                                </p:cTn>
                              </p:par>
                            </p:childTnLst>
                          </p:cTn>
                        </p:par>
                        <p:par>
                          <p:cTn id="21" fill="hold" nodeType="afterGroup">
                            <p:stCondLst>
                              <p:cond delay="1500"/>
                            </p:stCondLst>
                            <p:childTnLst>
                              <p:par>
                                <p:cTn id="22" presetID="18" presetClass="entr" presetSubtype="3" fill="hold" grpId="0" nodeType="afterEffect">
                                  <p:stCondLst>
                                    <p:cond delay="0"/>
                                  </p:stCondLst>
                                  <p:childTnLst>
                                    <p:set>
                                      <p:cBhvr>
                                        <p:cTn id="23" dur="1" fill="hold">
                                          <p:stCondLst>
                                            <p:cond delay="0"/>
                                          </p:stCondLst>
                                        </p:cTn>
                                        <p:tgtEl>
                                          <p:spTgt spid="872454"/>
                                        </p:tgtEl>
                                        <p:attrNameLst>
                                          <p:attrName>style.visibility</p:attrName>
                                        </p:attrNameLst>
                                      </p:cBhvr>
                                      <p:to>
                                        <p:strVal val="visible"/>
                                      </p:to>
                                    </p:set>
                                    <p:animEffect transition="in" filter="strips(upRight)">
                                      <p:cBhvr>
                                        <p:cTn id="24" dur="500"/>
                                        <p:tgtEl>
                                          <p:spTgt spid="872454"/>
                                        </p:tgtEl>
                                      </p:cBhvr>
                                    </p:animEffect>
                                  </p:childTnLst>
                                </p:cTn>
                              </p:par>
                            </p:childTnLst>
                          </p:cTn>
                        </p:par>
                        <p:par>
                          <p:cTn id="25" fill="hold" nodeType="afterGroup">
                            <p:stCondLst>
                              <p:cond delay="2000"/>
                            </p:stCondLst>
                            <p:childTnLst>
                              <p:par>
                                <p:cTn id="26" presetID="18" presetClass="entr" presetSubtype="3" fill="hold" grpId="0" nodeType="afterEffect">
                                  <p:stCondLst>
                                    <p:cond delay="0"/>
                                  </p:stCondLst>
                                  <p:childTnLst>
                                    <p:set>
                                      <p:cBhvr>
                                        <p:cTn id="27" dur="1" fill="hold">
                                          <p:stCondLst>
                                            <p:cond delay="0"/>
                                          </p:stCondLst>
                                        </p:cTn>
                                        <p:tgtEl>
                                          <p:spTgt spid="872455"/>
                                        </p:tgtEl>
                                        <p:attrNameLst>
                                          <p:attrName>style.visibility</p:attrName>
                                        </p:attrNameLst>
                                      </p:cBhvr>
                                      <p:to>
                                        <p:strVal val="visible"/>
                                      </p:to>
                                    </p:set>
                                    <p:animEffect transition="in" filter="strips(upRight)">
                                      <p:cBhvr>
                                        <p:cTn id="28" dur="500"/>
                                        <p:tgtEl>
                                          <p:spTgt spid="872455"/>
                                        </p:tgtEl>
                                      </p:cBhvr>
                                    </p:animEffect>
                                  </p:childTnLst>
                                </p:cTn>
                              </p:par>
                            </p:childTnLst>
                          </p:cTn>
                        </p:par>
                        <p:par>
                          <p:cTn id="29" fill="hold" nodeType="afterGroup">
                            <p:stCondLst>
                              <p:cond delay="2500"/>
                            </p:stCondLst>
                            <p:childTnLst>
                              <p:par>
                                <p:cTn id="30" presetID="18" presetClass="entr" presetSubtype="3" fill="hold" grpId="0" nodeType="afterEffect">
                                  <p:stCondLst>
                                    <p:cond delay="0"/>
                                  </p:stCondLst>
                                  <p:childTnLst>
                                    <p:set>
                                      <p:cBhvr>
                                        <p:cTn id="31" dur="1" fill="hold">
                                          <p:stCondLst>
                                            <p:cond delay="0"/>
                                          </p:stCondLst>
                                        </p:cTn>
                                        <p:tgtEl>
                                          <p:spTgt spid="872456"/>
                                        </p:tgtEl>
                                        <p:attrNameLst>
                                          <p:attrName>style.visibility</p:attrName>
                                        </p:attrNameLst>
                                      </p:cBhvr>
                                      <p:to>
                                        <p:strVal val="visible"/>
                                      </p:to>
                                    </p:set>
                                    <p:animEffect transition="in" filter="strips(upRight)">
                                      <p:cBhvr>
                                        <p:cTn id="32" dur="500"/>
                                        <p:tgtEl>
                                          <p:spTgt spid="87245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872463"/>
                                        </p:tgtEl>
                                        <p:attrNameLst>
                                          <p:attrName>style.visibility</p:attrName>
                                        </p:attrNameLst>
                                      </p:cBhvr>
                                      <p:to>
                                        <p:strVal val="visible"/>
                                      </p:to>
                                    </p:set>
                                    <p:anim calcmode="lin" valueType="num">
                                      <p:cBhvr>
                                        <p:cTn id="37" dur="500" fill="hold"/>
                                        <p:tgtEl>
                                          <p:spTgt spid="872463"/>
                                        </p:tgtEl>
                                        <p:attrNameLst>
                                          <p:attrName>ppt_w</p:attrName>
                                        </p:attrNameLst>
                                      </p:cBhvr>
                                      <p:tavLst>
                                        <p:tav tm="0">
                                          <p:val>
                                            <p:fltVal val="0"/>
                                          </p:val>
                                        </p:tav>
                                        <p:tav tm="100000">
                                          <p:val>
                                            <p:strVal val="#ppt_w"/>
                                          </p:val>
                                        </p:tav>
                                      </p:tavLst>
                                    </p:anim>
                                    <p:anim calcmode="lin" valueType="num">
                                      <p:cBhvr>
                                        <p:cTn id="38" dur="500" fill="hold"/>
                                        <p:tgtEl>
                                          <p:spTgt spid="872463"/>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872463"/>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872457"/>
                                        </p:tgtEl>
                                        <p:attrNameLst>
                                          <p:attrName>style.visibility</p:attrName>
                                        </p:attrNameLst>
                                      </p:cBhvr>
                                      <p:to>
                                        <p:strVal val="visible"/>
                                      </p:to>
                                    </p:set>
                                    <p:animEffect transition="in" filter="strips(downRight)">
                                      <p:cBhvr>
                                        <p:cTn id="43" dur="500"/>
                                        <p:tgtEl>
                                          <p:spTgt spid="872457"/>
                                        </p:tgtEl>
                                      </p:cBhvr>
                                    </p:animEffect>
                                  </p:childTnLst>
                                </p:cTn>
                              </p:par>
                            </p:childTnLst>
                          </p:cTn>
                        </p:par>
                        <p:par>
                          <p:cTn id="44" fill="hold" nodeType="afterGroup">
                            <p:stCondLst>
                              <p:cond delay="500"/>
                            </p:stCondLst>
                            <p:childTnLst>
                              <p:par>
                                <p:cTn id="45" presetID="18" presetClass="entr" presetSubtype="3" fill="hold" grpId="0" nodeType="afterEffect">
                                  <p:stCondLst>
                                    <p:cond delay="0"/>
                                  </p:stCondLst>
                                  <p:childTnLst>
                                    <p:set>
                                      <p:cBhvr>
                                        <p:cTn id="46" dur="1" fill="hold">
                                          <p:stCondLst>
                                            <p:cond delay="0"/>
                                          </p:stCondLst>
                                        </p:cTn>
                                        <p:tgtEl>
                                          <p:spTgt spid="872458"/>
                                        </p:tgtEl>
                                        <p:attrNameLst>
                                          <p:attrName>style.visibility</p:attrName>
                                        </p:attrNameLst>
                                      </p:cBhvr>
                                      <p:to>
                                        <p:strVal val="visible"/>
                                      </p:to>
                                    </p:set>
                                    <p:animEffect transition="in" filter="strips(upRight)">
                                      <p:cBhvr>
                                        <p:cTn id="47" dur="500"/>
                                        <p:tgtEl>
                                          <p:spTgt spid="87245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3" fill="hold" grpId="0" nodeType="clickEffect">
                                  <p:stCondLst>
                                    <p:cond delay="0"/>
                                  </p:stCondLst>
                                  <p:childTnLst>
                                    <p:set>
                                      <p:cBhvr>
                                        <p:cTn id="51" dur="1" fill="hold">
                                          <p:stCondLst>
                                            <p:cond delay="0"/>
                                          </p:stCondLst>
                                        </p:cTn>
                                        <p:tgtEl>
                                          <p:spTgt spid="872459"/>
                                        </p:tgtEl>
                                        <p:attrNameLst>
                                          <p:attrName>style.visibility</p:attrName>
                                        </p:attrNameLst>
                                      </p:cBhvr>
                                      <p:to>
                                        <p:strVal val="visible"/>
                                      </p:to>
                                    </p:set>
                                    <p:animEffect transition="in" filter="strips(upRight)">
                                      <p:cBhvr>
                                        <p:cTn id="52" dur="500"/>
                                        <p:tgtEl>
                                          <p:spTgt spid="872459"/>
                                        </p:tgtEl>
                                      </p:cBhvr>
                                    </p:animEffect>
                                  </p:childTnLst>
                                </p:cTn>
                              </p:par>
                            </p:childTnLst>
                          </p:cTn>
                        </p:par>
                        <p:par>
                          <p:cTn id="53" fill="hold" nodeType="afterGroup">
                            <p:stCondLst>
                              <p:cond delay="500"/>
                            </p:stCondLst>
                            <p:childTnLst>
                              <p:par>
                                <p:cTn id="54" presetID="18" presetClass="entr" presetSubtype="6" fill="hold" grpId="0" nodeType="afterEffect">
                                  <p:stCondLst>
                                    <p:cond delay="0"/>
                                  </p:stCondLst>
                                  <p:childTnLst>
                                    <p:set>
                                      <p:cBhvr>
                                        <p:cTn id="55" dur="1" fill="hold">
                                          <p:stCondLst>
                                            <p:cond delay="0"/>
                                          </p:stCondLst>
                                        </p:cTn>
                                        <p:tgtEl>
                                          <p:spTgt spid="872460"/>
                                        </p:tgtEl>
                                        <p:attrNameLst>
                                          <p:attrName>style.visibility</p:attrName>
                                        </p:attrNameLst>
                                      </p:cBhvr>
                                      <p:to>
                                        <p:strVal val="visible"/>
                                      </p:to>
                                    </p:set>
                                    <p:animEffect transition="in" filter="strips(downRight)">
                                      <p:cBhvr>
                                        <p:cTn id="56" dur="500"/>
                                        <p:tgtEl>
                                          <p:spTgt spid="872460"/>
                                        </p:tgtEl>
                                      </p:cBhvr>
                                    </p:animEffect>
                                  </p:childTnLst>
                                </p:cTn>
                              </p:par>
                            </p:childTnLst>
                          </p:cTn>
                        </p:par>
                        <p:par>
                          <p:cTn id="57" fill="hold" nodeType="afterGroup">
                            <p:stCondLst>
                              <p:cond delay="1000"/>
                            </p:stCondLst>
                            <p:childTnLst>
                              <p:par>
                                <p:cTn id="58" presetID="18" presetClass="entr" presetSubtype="3" fill="hold" grpId="0" nodeType="afterEffect">
                                  <p:stCondLst>
                                    <p:cond delay="0"/>
                                  </p:stCondLst>
                                  <p:childTnLst>
                                    <p:set>
                                      <p:cBhvr>
                                        <p:cTn id="59" dur="1" fill="hold">
                                          <p:stCondLst>
                                            <p:cond delay="0"/>
                                          </p:stCondLst>
                                        </p:cTn>
                                        <p:tgtEl>
                                          <p:spTgt spid="872461"/>
                                        </p:tgtEl>
                                        <p:attrNameLst>
                                          <p:attrName>style.visibility</p:attrName>
                                        </p:attrNameLst>
                                      </p:cBhvr>
                                      <p:to>
                                        <p:strVal val="visible"/>
                                      </p:to>
                                    </p:set>
                                    <p:animEffect transition="in" filter="strips(upRight)">
                                      <p:cBhvr>
                                        <p:cTn id="60" dur="500"/>
                                        <p:tgtEl>
                                          <p:spTgt spid="872461"/>
                                        </p:tgtEl>
                                      </p:cBhvr>
                                    </p:animEffect>
                                  </p:childTnLst>
                                </p:cTn>
                              </p:par>
                            </p:childTnLst>
                          </p:cTn>
                        </p:par>
                        <p:par>
                          <p:cTn id="61" fill="hold" nodeType="afterGroup">
                            <p:stCondLst>
                              <p:cond delay="1500"/>
                            </p:stCondLst>
                            <p:childTnLst>
                              <p:par>
                                <p:cTn id="62" presetID="18" presetClass="entr" presetSubtype="3" fill="hold" grpId="0" nodeType="afterEffect">
                                  <p:stCondLst>
                                    <p:cond delay="0"/>
                                  </p:stCondLst>
                                  <p:childTnLst>
                                    <p:set>
                                      <p:cBhvr>
                                        <p:cTn id="63" dur="1" fill="hold">
                                          <p:stCondLst>
                                            <p:cond delay="0"/>
                                          </p:stCondLst>
                                        </p:cTn>
                                        <p:tgtEl>
                                          <p:spTgt spid="872462"/>
                                        </p:tgtEl>
                                        <p:attrNameLst>
                                          <p:attrName>style.visibility</p:attrName>
                                        </p:attrNameLst>
                                      </p:cBhvr>
                                      <p:to>
                                        <p:strVal val="visible"/>
                                      </p:to>
                                    </p:set>
                                    <p:animEffect transition="in" filter="strips(upRight)">
                                      <p:cBhvr>
                                        <p:cTn id="64" dur="500"/>
                                        <p:tgtEl>
                                          <p:spTgt spid="872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2450" grpId="0" autoUpdateAnimBg="0"/>
      <p:bldP spid="872451" grpId="0" animBg="1"/>
      <p:bldP spid="872452" grpId="0" autoUpdateAnimBg="0"/>
      <p:bldP spid="872453" grpId="0" animBg="1"/>
      <p:bldP spid="872454" grpId="0" autoUpdateAnimBg="0"/>
      <p:bldP spid="872455" grpId="0" animBg="1"/>
      <p:bldP spid="872456" grpId="0" autoUpdateAnimBg="0"/>
      <p:bldP spid="872457" grpId="0" animBg="1"/>
      <p:bldP spid="872458" grpId="0" autoUpdateAnimBg="0"/>
      <p:bldP spid="872459" grpId="0" animBg="1"/>
      <p:bldP spid="872460" grpId="0" animBg="1"/>
      <p:bldP spid="872461" grpId="0" autoUpdateAnimBg="0"/>
      <p:bldP spid="87246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ço Reservado para Número de Slide 5"/>
          <p:cNvSpPr>
            <a:spLocks noGrp="1"/>
          </p:cNvSpPr>
          <p:nvPr>
            <p:ph type="sldNum" sz="quarter" idx="12"/>
          </p:nvPr>
        </p:nvSpPr>
        <p:spPr/>
        <p:txBody>
          <a:bodyPr/>
          <a:lstStyle/>
          <a:p>
            <a:pPr>
              <a:defRPr/>
            </a:pPr>
            <a:fld id="{70D5BEF3-75C5-40BD-AC7E-80BDBCB799DA}" type="slidenum">
              <a:rPr lang="pt-PT"/>
              <a:pPr>
                <a:defRPr/>
              </a:pPr>
              <a:t>37</a:t>
            </a:fld>
            <a:endParaRPr lang="pt-PT"/>
          </a:p>
        </p:txBody>
      </p:sp>
      <p:sp>
        <p:nvSpPr>
          <p:cNvPr id="873474" name="Rectangle 2"/>
          <p:cNvSpPr>
            <a:spLocks noChangeArrowheads="1"/>
          </p:cNvSpPr>
          <p:nvPr/>
        </p:nvSpPr>
        <p:spPr bwMode="auto">
          <a:xfrm>
            <a:off x="119063" y="1550988"/>
            <a:ext cx="8910637"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3200" b="0"/>
              <a:t> Demanda </a:t>
            </a:r>
            <a:r>
              <a:rPr lang="pt-BR" sz="3200" b="0" u="sng"/>
              <a:t>Agregada</a:t>
            </a:r>
            <a:r>
              <a:rPr lang="pt-BR" sz="3200" b="0"/>
              <a:t> de Moeda, </a:t>
            </a:r>
          </a:p>
          <a:p>
            <a:pPr algn="ctr">
              <a:spcBef>
                <a:spcPct val="20000"/>
              </a:spcBef>
            </a:pPr>
            <a:r>
              <a:rPr lang="pt-BR" sz="2800" b="0"/>
              <a:t>considerando que os preços dos títulos não se alteram</a:t>
            </a:r>
            <a:endParaRPr lang="pt-BR" sz="3200" b="0"/>
          </a:p>
        </p:txBody>
      </p:sp>
      <p:sp>
        <p:nvSpPr>
          <p:cNvPr id="873475" name="Line 3"/>
          <p:cNvSpPr>
            <a:spLocks noChangeShapeType="1"/>
          </p:cNvSpPr>
          <p:nvPr/>
        </p:nvSpPr>
        <p:spPr bwMode="auto">
          <a:xfrm flipV="1">
            <a:off x="1838325" y="2922588"/>
            <a:ext cx="0" cy="2363787"/>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3476" name="Text Box 4"/>
          <p:cNvSpPr txBox="1">
            <a:spLocks noChangeArrowheads="1"/>
          </p:cNvSpPr>
          <p:nvPr/>
        </p:nvSpPr>
        <p:spPr bwMode="auto">
          <a:xfrm>
            <a:off x="1298575" y="2606675"/>
            <a:ext cx="750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r</a:t>
            </a:r>
          </a:p>
        </p:txBody>
      </p:sp>
      <p:sp>
        <p:nvSpPr>
          <p:cNvPr id="873477" name="Line 5"/>
          <p:cNvSpPr>
            <a:spLocks noChangeShapeType="1"/>
          </p:cNvSpPr>
          <p:nvPr/>
        </p:nvSpPr>
        <p:spPr bwMode="auto">
          <a:xfrm>
            <a:off x="1843088" y="5289550"/>
            <a:ext cx="559435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3478" name="Text Box 6"/>
          <p:cNvSpPr txBox="1">
            <a:spLocks noChangeArrowheads="1"/>
          </p:cNvSpPr>
          <p:nvPr/>
        </p:nvSpPr>
        <p:spPr bwMode="auto">
          <a:xfrm>
            <a:off x="7496175" y="5026025"/>
            <a:ext cx="750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M</a:t>
            </a:r>
            <a:r>
              <a:rPr lang="pt-BR" sz="2800" b="0" baseline="-25000">
                <a:solidFill>
                  <a:srgbClr val="FFFFFF"/>
                </a:solidFill>
              </a:rPr>
              <a:t>E</a:t>
            </a:r>
            <a:endParaRPr lang="pt-BR" sz="2800" b="0">
              <a:solidFill>
                <a:srgbClr val="FFFFFF"/>
              </a:solidFill>
            </a:endParaRPr>
          </a:p>
        </p:txBody>
      </p:sp>
      <p:sp>
        <p:nvSpPr>
          <p:cNvPr id="873479" name="Line 7"/>
          <p:cNvSpPr>
            <a:spLocks noChangeShapeType="1"/>
          </p:cNvSpPr>
          <p:nvPr/>
        </p:nvSpPr>
        <p:spPr bwMode="auto">
          <a:xfrm>
            <a:off x="7558088" y="5530850"/>
            <a:ext cx="635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3480" name="Text Box 8"/>
          <p:cNvSpPr txBox="1">
            <a:spLocks noChangeArrowheads="1"/>
          </p:cNvSpPr>
          <p:nvPr/>
        </p:nvSpPr>
        <p:spPr bwMode="auto">
          <a:xfrm>
            <a:off x="7470775" y="5457825"/>
            <a:ext cx="750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P</a:t>
            </a:r>
          </a:p>
        </p:txBody>
      </p:sp>
      <p:sp>
        <p:nvSpPr>
          <p:cNvPr id="873481" name="Text Box 9"/>
          <p:cNvSpPr txBox="1">
            <a:spLocks noChangeArrowheads="1"/>
          </p:cNvSpPr>
          <p:nvPr/>
        </p:nvSpPr>
        <p:spPr bwMode="auto">
          <a:xfrm>
            <a:off x="434975" y="3267075"/>
            <a:ext cx="1550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r>
              <a:rPr lang="pt-BR" sz="2800" b="0" baseline="-25000"/>
              <a:t>C</a:t>
            </a:r>
            <a:r>
              <a:rPr lang="pt-BR" sz="2800" b="0" baseline="30000"/>
              <a:t>Máxima</a:t>
            </a:r>
            <a:endParaRPr lang="pt-BR" sz="2800" b="0"/>
          </a:p>
        </p:txBody>
      </p:sp>
      <p:sp>
        <p:nvSpPr>
          <p:cNvPr id="873482" name="Text Box 10"/>
          <p:cNvSpPr txBox="1">
            <a:spLocks noChangeArrowheads="1"/>
          </p:cNvSpPr>
          <p:nvPr/>
        </p:nvSpPr>
        <p:spPr bwMode="auto">
          <a:xfrm>
            <a:off x="4978400" y="5330825"/>
            <a:ext cx="1093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latin typeface="Symbol" pitchFamily="18" charset="2"/>
              </a:rPr>
              <a:t>S</a:t>
            </a:r>
            <a:r>
              <a:rPr lang="pt-BR" sz="2800" b="0"/>
              <a:t>W</a:t>
            </a:r>
            <a:r>
              <a:rPr lang="pt-BR" sz="2800" b="0" baseline="-25000"/>
              <a:t>L</a:t>
            </a:r>
            <a:endParaRPr lang="pt-BR" sz="2800" b="0"/>
          </a:p>
        </p:txBody>
      </p:sp>
      <p:sp>
        <p:nvSpPr>
          <p:cNvPr id="873483" name="Line 11"/>
          <p:cNvSpPr>
            <a:spLocks noChangeShapeType="1"/>
          </p:cNvSpPr>
          <p:nvPr/>
        </p:nvSpPr>
        <p:spPr bwMode="auto">
          <a:xfrm>
            <a:off x="5386388" y="5416550"/>
            <a:ext cx="33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3484" name="Text Box 12"/>
          <p:cNvSpPr txBox="1">
            <a:spLocks noChangeArrowheads="1"/>
          </p:cNvSpPr>
          <p:nvPr/>
        </p:nvSpPr>
        <p:spPr bwMode="auto">
          <a:xfrm>
            <a:off x="434975" y="4352925"/>
            <a:ext cx="1550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r>
              <a:rPr lang="pt-BR" sz="2800" b="0" baseline="-25000"/>
              <a:t>C</a:t>
            </a:r>
            <a:r>
              <a:rPr lang="pt-BR" sz="2800" b="0" baseline="30000"/>
              <a:t>Mínima</a:t>
            </a:r>
            <a:endParaRPr lang="pt-BR" sz="2800" b="0"/>
          </a:p>
        </p:txBody>
      </p:sp>
      <p:sp>
        <p:nvSpPr>
          <p:cNvPr id="873485" name="Line 13"/>
          <p:cNvSpPr>
            <a:spLocks noChangeShapeType="1"/>
          </p:cNvSpPr>
          <p:nvPr/>
        </p:nvSpPr>
        <p:spPr bwMode="auto">
          <a:xfrm>
            <a:off x="1843088" y="4724400"/>
            <a:ext cx="3695700" cy="0"/>
          </a:xfrm>
          <a:prstGeom prst="line">
            <a:avLst/>
          </a:prstGeom>
          <a:noFill/>
          <a:ln w="317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3486" name="Line 14"/>
          <p:cNvSpPr>
            <a:spLocks noChangeShapeType="1"/>
          </p:cNvSpPr>
          <p:nvPr/>
        </p:nvSpPr>
        <p:spPr bwMode="auto">
          <a:xfrm>
            <a:off x="5538788" y="4724400"/>
            <a:ext cx="0" cy="552450"/>
          </a:xfrm>
          <a:prstGeom prst="line">
            <a:avLst/>
          </a:prstGeom>
          <a:noFill/>
          <a:ln w="317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3487" name="Freeform 15"/>
          <p:cNvSpPr>
            <a:spLocks/>
          </p:cNvSpPr>
          <p:nvPr/>
        </p:nvSpPr>
        <p:spPr bwMode="auto">
          <a:xfrm>
            <a:off x="1843088" y="3562350"/>
            <a:ext cx="3695700" cy="1162050"/>
          </a:xfrm>
          <a:custGeom>
            <a:avLst/>
            <a:gdLst>
              <a:gd name="T0" fmla="*/ 0 w 2328"/>
              <a:gd name="T1" fmla="*/ 0 h 732"/>
              <a:gd name="T2" fmla="*/ 609600 w 2328"/>
              <a:gd name="T3" fmla="*/ 457200 h 732"/>
              <a:gd name="T4" fmla="*/ 2686050 w 2328"/>
              <a:gd name="T5" fmla="*/ 666750 h 732"/>
              <a:gd name="T6" fmla="*/ 3695700 w 2328"/>
              <a:gd name="T7" fmla="*/ 1162050 h 7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8" h="732">
                <a:moveTo>
                  <a:pt x="0" y="0"/>
                </a:moveTo>
                <a:cubicBezTo>
                  <a:pt x="51" y="109"/>
                  <a:pt x="102" y="218"/>
                  <a:pt x="384" y="288"/>
                </a:cubicBezTo>
                <a:cubicBezTo>
                  <a:pt x="666" y="358"/>
                  <a:pt x="1368" y="346"/>
                  <a:pt x="1692" y="420"/>
                </a:cubicBezTo>
                <a:cubicBezTo>
                  <a:pt x="2016" y="494"/>
                  <a:pt x="2172" y="613"/>
                  <a:pt x="2328" y="732"/>
                </a:cubicBezTo>
              </a:path>
            </a:pathLst>
          </a:custGeom>
          <a:noFill/>
          <a:ln w="38100"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8929" name="Rectangle 16"/>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73474"/>
                                        </p:tgtEl>
                                        <p:attrNameLst>
                                          <p:attrName>style.visibility</p:attrName>
                                        </p:attrNameLst>
                                      </p:cBhvr>
                                      <p:to>
                                        <p:strVal val="visible"/>
                                      </p:to>
                                    </p:set>
                                    <p:animEffect transition="in" filter="strips(downRight)">
                                      <p:cBhvr>
                                        <p:cTn id="7" dur="500"/>
                                        <p:tgtEl>
                                          <p:spTgt spid="873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873475"/>
                                        </p:tgtEl>
                                        <p:attrNameLst>
                                          <p:attrName>style.visibility</p:attrName>
                                        </p:attrNameLst>
                                      </p:cBhvr>
                                      <p:to>
                                        <p:strVal val="visible"/>
                                      </p:to>
                                    </p:set>
                                    <p:animEffect transition="in" filter="strips(upRight)">
                                      <p:cBhvr>
                                        <p:cTn id="12" dur="500"/>
                                        <p:tgtEl>
                                          <p:spTgt spid="873475"/>
                                        </p:tgtEl>
                                      </p:cBhvr>
                                    </p:animEffect>
                                  </p:childTnLst>
                                </p:cTn>
                              </p:par>
                            </p:childTnLst>
                          </p:cTn>
                        </p:par>
                        <p:par>
                          <p:cTn id="13" fill="hold" nodeType="afterGroup">
                            <p:stCondLst>
                              <p:cond delay="500"/>
                            </p:stCondLst>
                            <p:childTnLst>
                              <p:par>
                                <p:cTn id="14" presetID="18" presetClass="entr" presetSubtype="3" fill="hold" grpId="0" nodeType="afterEffect">
                                  <p:stCondLst>
                                    <p:cond delay="0"/>
                                  </p:stCondLst>
                                  <p:childTnLst>
                                    <p:set>
                                      <p:cBhvr>
                                        <p:cTn id="15" dur="1" fill="hold">
                                          <p:stCondLst>
                                            <p:cond delay="0"/>
                                          </p:stCondLst>
                                        </p:cTn>
                                        <p:tgtEl>
                                          <p:spTgt spid="873476"/>
                                        </p:tgtEl>
                                        <p:attrNameLst>
                                          <p:attrName>style.visibility</p:attrName>
                                        </p:attrNameLst>
                                      </p:cBhvr>
                                      <p:to>
                                        <p:strVal val="visible"/>
                                      </p:to>
                                    </p:set>
                                    <p:animEffect transition="in" filter="strips(upRight)">
                                      <p:cBhvr>
                                        <p:cTn id="16" dur="500"/>
                                        <p:tgtEl>
                                          <p:spTgt spid="873476"/>
                                        </p:tgtEl>
                                      </p:cBhvr>
                                    </p:animEffect>
                                  </p:childTnLst>
                                </p:cTn>
                              </p:par>
                            </p:childTnLst>
                          </p:cTn>
                        </p:par>
                        <p:par>
                          <p:cTn id="17" fill="hold" nodeType="afterGroup">
                            <p:stCondLst>
                              <p:cond delay="1000"/>
                            </p:stCondLst>
                            <p:childTnLst>
                              <p:par>
                                <p:cTn id="18" presetID="18" presetClass="entr" presetSubtype="3" fill="hold" grpId="0" nodeType="afterEffect">
                                  <p:stCondLst>
                                    <p:cond delay="0"/>
                                  </p:stCondLst>
                                  <p:childTnLst>
                                    <p:set>
                                      <p:cBhvr>
                                        <p:cTn id="19" dur="1" fill="hold">
                                          <p:stCondLst>
                                            <p:cond delay="0"/>
                                          </p:stCondLst>
                                        </p:cTn>
                                        <p:tgtEl>
                                          <p:spTgt spid="873477"/>
                                        </p:tgtEl>
                                        <p:attrNameLst>
                                          <p:attrName>style.visibility</p:attrName>
                                        </p:attrNameLst>
                                      </p:cBhvr>
                                      <p:to>
                                        <p:strVal val="visible"/>
                                      </p:to>
                                    </p:set>
                                    <p:animEffect transition="in" filter="strips(upRight)">
                                      <p:cBhvr>
                                        <p:cTn id="20" dur="500"/>
                                        <p:tgtEl>
                                          <p:spTgt spid="873477"/>
                                        </p:tgtEl>
                                      </p:cBhvr>
                                    </p:animEffect>
                                  </p:childTnLst>
                                </p:cTn>
                              </p:par>
                            </p:childTnLst>
                          </p:cTn>
                        </p:par>
                        <p:par>
                          <p:cTn id="21" fill="hold" nodeType="afterGroup">
                            <p:stCondLst>
                              <p:cond delay="1500"/>
                            </p:stCondLst>
                            <p:childTnLst>
                              <p:par>
                                <p:cTn id="22" presetID="18" presetClass="entr" presetSubtype="3" fill="hold" grpId="0" nodeType="afterEffect">
                                  <p:stCondLst>
                                    <p:cond delay="0"/>
                                  </p:stCondLst>
                                  <p:childTnLst>
                                    <p:set>
                                      <p:cBhvr>
                                        <p:cTn id="23" dur="1" fill="hold">
                                          <p:stCondLst>
                                            <p:cond delay="0"/>
                                          </p:stCondLst>
                                        </p:cTn>
                                        <p:tgtEl>
                                          <p:spTgt spid="873478"/>
                                        </p:tgtEl>
                                        <p:attrNameLst>
                                          <p:attrName>style.visibility</p:attrName>
                                        </p:attrNameLst>
                                      </p:cBhvr>
                                      <p:to>
                                        <p:strVal val="visible"/>
                                      </p:to>
                                    </p:set>
                                    <p:animEffect transition="in" filter="strips(upRight)">
                                      <p:cBhvr>
                                        <p:cTn id="24" dur="500"/>
                                        <p:tgtEl>
                                          <p:spTgt spid="873478"/>
                                        </p:tgtEl>
                                      </p:cBhvr>
                                    </p:animEffect>
                                  </p:childTnLst>
                                </p:cTn>
                              </p:par>
                            </p:childTnLst>
                          </p:cTn>
                        </p:par>
                        <p:par>
                          <p:cTn id="25" fill="hold" nodeType="afterGroup">
                            <p:stCondLst>
                              <p:cond delay="2000"/>
                            </p:stCondLst>
                            <p:childTnLst>
                              <p:par>
                                <p:cTn id="26" presetID="18" presetClass="entr" presetSubtype="3" fill="hold" grpId="0" nodeType="afterEffect">
                                  <p:stCondLst>
                                    <p:cond delay="0"/>
                                  </p:stCondLst>
                                  <p:childTnLst>
                                    <p:set>
                                      <p:cBhvr>
                                        <p:cTn id="27" dur="1" fill="hold">
                                          <p:stCondLst>
                                            <p:cond delay="0"/>
                                          </p:stCondLst>
                                        </p:cTn>
                                        <p:tgtEl>
                                          <p:spTgt spid="873479"/>
                                        </p:tgtEl>
                                        <p:attrNameLst>
                                          <p:attrName>style.visibility</p:attrName>
                                        </p:attrNameLst>
                                      </p:cBhvr>
                                      <p:to>
                                        <p:strVal val="visible"/>
                                      </p:to>
                                    </p:set>
                                    <p:animEffect transition="in" filter="strips(upRight)">
                                      <p:cBhvr>
                                        <p:cTn id="28" dur="500"/>
                                        <p:tgtEl>
                                          <p:spTgt spid="873479"/>
                                        </p:tgtEl>
                                      </p:cBhvr>
                                    </p:animEffect>
                                  </p:childTnLst>
                                </p:cTn>
                              </p:par>
                            </p:childTnLst>
                          </p:cTn>
                        </p:par>
                        <p:par>
                          <p:cTn id="29" fill="hold" nodeType="afterGroup">
                            <p:stCondLst>
                              <p:cond delay="2500"/>
                            </p:stCondLst>
                            <p:childTnLst>
                              <p:par>
                                <p:cTn id="30" presetID="18" presetClass="entr" presetSubtype="3" fill="hold" grpId="0" nodeType="afterEffect">
                                  <p:stCondLst>
                                    <p:cond delay="0"/>
                                  </p:stCondLst>
                                  <p:childTnLst>
                                    <p:set>
                                      <p:cBhvr>
                                        <p:cTn id="31" dur="1" fill="hold">
                                          <p:stCondLst>
                                            <p:cond delay="0"/>
                                          </p:stCondLst>
                                        </p:cTn>
                                        <p:tgtEl>
                                          <p:spTgt spid="873480"/>
                                        </p:tgtEl>
                                        <p:attrNameLst>
                                          <p:attrName>style.visibility</p:attrName>
                                        </p:attrNameLst>
                                      </p:cBhvr>
                                      <p:to>
                                        <p:strVal val="visible"/>
                                      </p:to>
                                    </p:set>
                                    <p:animEffect transition="in" filter="strips(upRight)">
                                      <p:cBhvr>
                                        <p:cTn id="32" dur="500"/>
                                        <p:tgtEl>
                                          <p:spTgt spid="87348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873481"/>
                                        </p:tgtEl>
                                        <p:attrNameLst>
                                          <p:attrName>style.visibility</p:attrName>
                                        </p:attrNameLst>
                                      </p:cBhvr>
                                      <p:to>
                                        <p:strVal val="visible"/>
                                      </p:to>
                                    </p:set>
                                    <p:animEffect transition="in" filter="strips(upRight)">
                                      <p:cBhvr>
                                        <p:cTn id="37" dur="500"/>
                                        <p:tgtEl>
                                          <p:spTgt spid="873481"/>
                                        </p:tgtEl>
                                      </p:cBhvr>
                                    </p:animEffect>
                                  </p:childTnLst>
                                </p:cTn>
                              </p:par>
                            </p:childTnLst>
                          </p:cTn>
                        </p:par>
                        <p:par>
                          <p:cTn id="38" fill="hold" nodeType="afterGroup">
                            <p:stCondLst>
                              <p:cond delay="500"/>
                            </p:stCondLst>
                            <p:childTnLst>
                              <p:par>
                                <p:cTn id="39" presetID="18" presetClass="entr" presetSubtype="3" fill="hold" grpId="0" nodeType="afterEffect">
                                  <p:stCondLst>
                                    <p:cond delay="0"/>
                                  </p:stCondLst>
                                  <p:childTnLst>
                                    <p:set>
                                      <p:cBhvr>
                                        <p:cTn id="40" dur="1" fill="hold">
                                          <p:stCondLst>
                                            <p:cond delay="0"/>
                                          </p:stCondLst>
                                        </p:cTn>
                                        <p:tgtEl>
                                          <p:spTgt spid="873484"/>
                                        </p:tgtEl>
                                        <p:attrNameLst>
                                          <p:attrName>style.visibility</p:attrName>
                                        </p:attrNameLst>
                                      </p:cBhvr>
                                      <p:to>
                                        <p:strVal val="visible"/>
                                      </p:to>
                                    </p:set>
                                    <p:animEffect transition="in" filter="strips(upRight)">
                                      <p:cBhvr>
                                        <p:cTn id="41" dur="500"/>
                                        <p:tgtEl>
                                          <p:spTgt spid="87348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873487"/>
                                        </p:tgtEl>
                                        <p:attrNameLst>
                                          <p:attrName>style.visibility</p:attrName>
                                        </p:attrNameLst>
                                      </p:cBhvr>
                                      <p:to>
                                        <p:strVal val="visible"/>
                                      </p:to>
                                    </p:set>
                                    <p:animEffect transition="in" filter="strips(downRight)">
                                      <p:cBhvr>
                                        <p:cTn id="46" dur="500"/>
                                        <p:tgtEl>
                                          <p:spTgt spid="873487"/>
                                        </p:tgtEl>
                                      </p:cBhvr>
                                    </p:animEffect>
                                  </p:childTnLst>
                                </p:cTn>
                              </p:par>
                            </p:childTnLst>
                          </p:cTn>
                        </p:par>
                        <p:par>
                          <p:cTn id="47" fill="hold" nodeType="afterGroup">
                            <p:stCondLst>
                              <p:cond delay="500"/>
                            </p:stCondLst>
                            <p:childTnLst>
                              <p:par>
                                <p:cTn id="48" presetID="18" presetClass="entr" presetSubtype="6" fill="hold" grpId="0" nodeType="afterEffect">
                                  <p:stCondLst>
                                    <p:cond delay="0"/>
                                  </p:stCondLst>
                                  <p:childTnLst>
                                    <p:set>
                                      <p:cBhvr>
                                        <p:cTn id="49" dur="1" fill="hold">
                                          <p:stCondLst>
                                            <p:cond delay="0"/>
                                          </p:stCondLst>
                                        </p:cTn>
                                        <p:tgtEl>
                                          <p:spTgt spid="873485"/>
                                        </p:tgtEl>
                                        <p:attrNameLst>
                                          <p:attrName>style.visibility</p:attrName>
                                        </p:attrNameLst>
                                      </p:cBhvr>
                                      <p:to>
                                        <p:strVal val="visible"/>
                                      </p:to>
                                    </p:set>
                                    <p:animEffect transition="in" filter="strips(downRight)">
                                      <p:cBhvr>
                                        <p:cTn id="50" dur="500"/>
                                        <p:tgtEl>
                                          <p:spTgt spid="873485"/>
                                        </p:tgtEl>
                                      </p:cBhvr>
                                    </p:animEffect>
                                  </p:childTnLst>
                                </p:cTn>
                              </p:par>
                            </p:childTnLst>
                          </p:cTn>
                        </p:par>
                        <p:par>
                          <p:cTn id="51" fill="hold" nodeType="afterGroup">
                            <p:stCondLst>
                              <p:cond delay="1000"/>
                            </p:stCondLst>
                            <p:childTnLst>
                              <p:par>
                                <p:cTn id="52" presetID="18" presetClass="entr" presetSubtype="6" fill="hold" grpId="0" nodeType="afterEffect">
                                  <p:stCondLst>
                                    <p:cond delay="0"/>
                                  </p:stCondLst>
                                  <p:childTnLst>
                                    <p:set>
                                      <p:cBhvr>
                                        <p:cTn id="53" dur="1" fill="hold">
                                          <p:stCondLst>
                                            <p:cond delay="0"/>
                                          </p:stCondLst>
                                        </p:cTn>
                                        <p:tgtEl>
                                          <p:spTgt spid="873486"/>
                                        </p:tgtEl>
                                        <p:attrNameLst>
                                          <p:attrName>style.visibility</p:attrName>
                                        </p:attrNameLst>
                                      </p:cBhvr>
                                      <p:to>
                                        <p:strVal val="visible"/>
                                      </p:to>
                                    </p:set>
                                    <p:animEffect transition="in" filter="strips(downRight)">
                                      <p:cBhvr>
                                        <p:cTn id="54" dur="500"/>
                                        <p:tgtEl>
                                          <p:spTgt spid="873486"/>
                                        </p:tgtEl>
                                      </p:cBhvr>
                                    </p:animEffect>
                                  </p:childTnLst>
                                </p:cTn>
                              </p:par>
                            </p:childTnLst>
                          </p:cTn>
                        </p:par>
                        <p:par>
                          <p:cTn id="55" fill="hold" nodeType="afterGroup">
                            <p:stCondLst>
                              <p:cond delay="1500"/>
                            </p:stCondLst>
                            <p:childTnLst>
                              <p:par>
                                <p:cTn id="56" presetID="18" presetClass="entr" presetSubtype="3" fill="hold" grpId="0" nodeType="afterEffect">
                                  <p:stCondLst>
                                    <p:cond delay="0"/>
                                  </p:stCondLst>
                                  <p:childTnLst>
                                    <p:set>
                                      <p:cBhvr>
                                        <p:cTn id="57" dur="1" fill="hold">
                                          <p:stCondLst>
                                            <p:cond delay="0"/>
                                          </p:stCondLst>
                                        </p:cTn>
                                        <p:tgtEl>
                                          <p:spTgt spid="873482"/>
                                        </p:tgtEl>
                                        <p:attrNameLst>
                                          <p:attrName>style.visibility</p:attrName>
                                        </p:attrNameLst>
                                      </p:cBhvr>
                                      <p:to>
                                        <p:strVal val="visible"/>
                                      </p:to>
                                    </p:set>
                                    <p:animEffect transition="in" filter="strips(upRight)">
                                      <p:cBhvr>
                                        <p:cTn id="58" dur="500"/>
                                        <p:tgtEl>
                                          <p:spTgt spid="873482"/>
                                        </p:tgtEl>
                                      </p:cBhvr>
                                    </p:animEffect>
                                  </p:childTnLst>
                                </p:cTn>
                              </p:par>
                            </p:childTnLst>
                          </p:cTn>
                        </p:par>
                        <p:par>
                          <p:cTn id="59" fill="hold" nodeType="afterGroup">
                            <p:stCondLst>
                              <p:cond delay="2000"/>
                            </p:stCondLst>
                            <p:childTnLst>
                              <p:par>
                                <p:cTn id="60" presetID="18" presetClass="entr" presetSubtype="3" fill="hold" grpId="0" nodeType="afterEffect">
                                  <p:stCondLst>
                                    <p:cond delay="0"/>
                                  </p:stCondLst>
                                  <p:childTnLst>
                                    <p:set>
                                      <p:cBhvr>
                                        <p:cTn id="61" dur="1" fill="hold">
                                          <p:stCondLst>
                                            <p:cond delay="0"/>
                                          </p:stCondLst>
                                        </p:cTn>
                                        <p:tgtEl>
                                          <p:spTgt spid="873483"/>
                                        </p:tgtEl>
                                        <p:attrNameLst>
                                          <p:attrName>style.visibility</p:attrName>
                                        </p:attrNameLst>
                                      </p:cBhvr>
                                      <p:to>
                                        <p:strVal val="visible"/>
                                      </p:to>
                                    </p:set>
                                    <p:animEffect transition="in" filter="strips(upRight)">
                                      <p:cBhvr>
                                        <p:cTn id="62" dur="500"/>
                                        <p:tgtEl>
                                          <p:spTgt spid="873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3474" grpId="0" autoUpdateAnimBg="0"/>
      <p:bldP spid="873475" grpId="0" animBg="1"/>
      <p:bldP spid="873476" grpId="0" autoUpdateAnimBg="0"/>
      <p:bldP spid="873477" grpId="0" animBg="1"/>
      <p:bldP spid="873478" grpId="0" autoUpdateAnimBg="0"/>
      <p:bldP spid="873479" grpId="0" animBg="1"/>
      <p:bldP spid="873480" grpId="0" autoUpdateAnimBg="0"/>
      <p:bldP spid="873481" grpId="0" autoUpdateAnimBg="0"/>
      <p:bldP spid="873482" grpId="0" autoUpdateAnimBg="0"/>
      <p:bldP spid="873483" grpId="0" animBg="1"/>
      <p:bldP spid="873484" grpId="0" autoUpdateAnimBg="0"/>
      <p:bldP spid="873485" grpId="0" animBg="1"/>
      <p:bldP spid="873486" grpId="0" animBg="1"/>
      <p:bldP spid="87348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ço Reservado para Número de Slide 5"/>
          <p:cNvSpPr>
            <a:spLocks noGrp="1"/>
          </p:cNvSpPr>
          <p:nvPr>
            <p:ph type="sldNum" sz="quarter" idx="12"/>
          </p:nvPr>
        </p:nvSpPr>
        <p:spPr/>
        <p:txBody>
          <a:bodyPr/>
          <a:lstStyle/>
          <a:p>
            <a:pPr>
              <a:defRPr/>
            </a:pPr>
            <a:fld id="{979B7F2E-383A-4254-B6BC-4D21B6CC24A0}" type="slidenum">
              <a:rPr lang="pt-PT"/>
              <a:pPr>
                <a:defRPr/>
              </a:pPr>
              <a:t>38</a:t>
            </a:fld>
            <a:endParaRPr lang="pt-PT"/>
          </a:p>
        </p:txBody>
      </p:sp>
      <p:sp>
        <p:nvSpPr>
          <p:cNvPr id="874498" name="Rectangle 2"/>
          <p:cNvSpPr>
            <a:spLocks noChangeArrowheads="1"/>
          </p:cNvSpPr>
          <p:nvPr/>
        </p:nvSpPr>
        <p:spPr bwMode="auto">
          <a:xfrm>
            <a:off x="369888" y="1560513"/>
            <a:ext cx="84074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3200" b="0"/>
              <a:t>Demanda </a:t>
            </a:r>
            <a:r>
              <a:rPr lang="pt-BR" sz="3200" b="0" u="sng"/>
              <a:t>Agregada</a:t>
            </a:r>
            <a:r>
              <a:rPr lang="pt-BR" sz="3200" b="0"/>
              <a:t> de Moeda</a:t>
            </a:r>
          </a:p>
        </p:txBody>
      </p:sp>
      <p:sp>
        <p:nvSpPr>
          <p:cNvPr id="874499" name="Text Box 3"/>
          <p:cNvSpPr txBox="1">
            <a:spLocks noChangeArrowheads="1"/>
          </p:cNvSpPr>
          <p:nvPr/>
        </p:nvSpPr>
        <p:spPr bwMode="auto">
          <a:xfrm>
            <a:off x="2095500" y="2786063"/>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t>r  =</a:t>
            </a:r>
          </a:p>
        </p:txBody>
      </p:sp>
      <p:sp>
        <p:nvSpPr>
          <p:cNvPr id="874500" name="Text Box 4"/>
          <p:cNvSpPr txBox="1">
            <a:spLocks noChangeArrowheads="1"/>
          </p:cNvSpPr>
          <p:nvPr/>
        </p:nvSpPr>
        <p:spPr bwMode="auto">
          <a:xfrm>
            <a:off x="2838450" y="2557463"/>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p>
        </p:txBody>
      </p:sp>
      <p:sp>
        <p:nvSpPr>
          <p:cNvPr id="874501" name="Line 5"/>
          <p:cNvSpPr>
            <a:spLocks noChangeShapeType="1"/>
          </p:cNvSpPr>
          <p:nvPr/>
        </p:nvSpPr>
        <p:spPr bwMode="auto">
          <a:xfrm flipV="1">
            <a:off x="2933700" y="3043238"/>
            <a:ext cx="742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4502" name="Text Box 6"/>
          <p:cNvSpPr txBox="1">
            <a:spLocks noChangeArrowheads="1"/>
          </p:cNvSpPr>
          <p:nvPr/>
        </p:nvSpPr>
        <p:spPr bwMode="auto">
          <a:xfrm>
            <a:off x="2857500" y="2976563"/>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P</a:t>
            </a:r>
            <a:r>
              <a:rPr lang="pt-BR" sz="2800" b="0" baseline="-25000"/>
              <a:t>b</a:t>
            </a:r>
            <a:endParaRPr lang="pt-BR" sz="2800" b="0"/>
          </a:p>
        </p:txBody>
      </p:sp>
      <p:sp>
        <p:nvSpPr>
          <p:cNvPr id="874503" name="Text Box 7"/>
          <p:cNvSpPr txBox="1">
            <a:spLocks noChangeArrowheads="1"/>
          </p:cNvSpPr>
          <p:nvPr/>
        </p:nvSpPr>
        <p:spPr bwMode="auto">
          <a:xfrm>
            <a:off x="4476750" y="2786063"/>
            <a:ext cx="1981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ym typeface="Symbol" pitchFamily="18" charset="2"/>
              </a:rPr>
              <a:t>      P</a:t>
            </a:r>
            <a:r>
              <a:rPr lang="pt-BR" sz="2800" b="0" baseline="-25000">
                <a:sym typeface="Symbol" pitchFamily="18" charset="2"/>
              </a:rPr>
              <a:t>b</a:t>
            </a:r>
            <a:r>
              <a:rPr lang="pt-BR" sz="2800" b="0">
                <a:sym typeface="Symbol" pitchFamily="18" charset="2"/>
              </a:rPr>
              <a:t> =</a:t>
            </a:r>
            <a:endParaRPr lang="pt-BR" sz="2800" b="0"/>
          </a:p>
        </p:txBody>
      </p:sp>
      <p:sp>
        <p:nvSpPr>
          <p:cNvPr id="874504" name="Text Box 8"/>
          <p:cNvSpPr txBox="1">
            <a:spLocks noChangeArrowheads="1"/>
          </p:cNvSpPr>
          <p:nvPr/>
        </p:nvSpPr>
        <p:spPr bwMode="auto">
          <a:xfrm>
            <a:off x="6381750" y="2557463"/>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p>
        </p:txBody>
      </p:sp>
      <p:sp>
        <p:nvSpPr>
          <p:cNvPr id="874505" name="Line 9"/>
          <p:cNvSpPr>
            <a:spLocks noChangeShapeType="1"/>
          </p:cNvSpPr>
          <p:nvPr/>
        </p:nvSpPr>
        <p:spPr bwMode="auto">
          <a:xfrm>
            <a:off x="6515100" y="3043238"/>
            <a:ext cx="628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4506" name="Text Box 10"/>
          <p:cNvSpPr txBox="1">
            <a:spLocks noChangeArrowheads="1"/>
          </p:cNvSpPr>
          <p:nvPr/>
        </p:nvSpPr>
        <p:spPr bwMode="auto">
          <a:xfrm>
            <a:off x="6496050" y="2900363"/>
            <a:ext cx="6477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p>
        </p:txBody>
      </p:sp>
      <p:sp>
        <p:nvSpPr>
          <p:cNvPr id="874507" name="Text Box 11"/>
          <p:cNvSpPr txBox="1">
            <a:spLocks noChangeArrowheads="1"/>
          </p:cNvSpPr>
          <p:nvPr/>
        </p:nvSpPr>
        <p:spPr bwMode="auto">
          <a:xfrm>
            <a:off x="2609850" y="3871913"/>
            <a:ext cx="39052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r>
              <a:rPr lang="pt-BR" sz="2800" b="0">
                <a:sym typeface="Symbol" pitchFamily="18" charset="2"/>
              </a:rPr>
              <a:t>   P</a:t>
            </a:r>
            <a:r>
              <a:rPr lang="pt-BR" sz="2800" b="0" baseline="-25000">
                <a:sym typeface="Symbol" pitchFamily="18" charset="2"/>
              </a:rPr>
              <a:t>b</a:t>
            </a:r>
            <a:r>
              <a:rPr lang="pt-BR" sz="2800" b="0">
                <a:sym typeface="Symbol" pitchFamily="18" charset="2"/>
              </a:rPr>
              <a:t>     W</a:t>
            </a:r>
            <a:r>
              <a:rPr lang="pt-BR" sz="2800" b="0" baseline="-25000">
                <a:sym typeface="Symbol" pitchFamily="18" charset="2"/>
              </a:rPr>
              <a:t>L</a:t>
            </a:r>
            <a:r>
              <a:rPr lang="pt-BR" sz="2800" b="0">
                <a:sym typeface="Symbol" pitchFamily="18" charset="2"/>
              </a:rPr>
              <a:t></a:t>
            </a:r>
            <a:endParaRPr lang="pt-BR" sz="2800" b="0"/>
          </a:p>
        </p:txBody>
      </p:sp>
      <p:sp>
        <p:nvSpPr>
          <p:cNvPr id="874508" name="Line 12"/>
          <p:cNvSpPr>
            <a:spLocks noChangeShapeType="1"/>
          </p:cNvSpPr>
          <p:nvPr/>
        </p:nvSpPr>
        <p:spPr bwMode="auto">
          <a:xfrm flipV="1">
            <a:off x="5486400" y="3952875"/>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4509" name="Text Box 13"/>
          <p:cNvSpPr txBox="1">
            <a:spLocks noChangeArrowheads="1"/>
          </p:cNvSpPr>
          <p:nvPr/>
        </p:nvSpPr>
        <p:spPr bwMode="auto">
          <a:xfrm>
            <a:off x="2609850" y="4633913"/>
            <a:ext cx="39052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r>
              <a:rPr lang="pt-BR" sz="2800" b="0">
                <a:sym typeface="Symbol" pitchFamily="18" charset="2"/>
              </a:rPr>
              <a:t></a:t>
            </a:r>
            <a:r>
              <a:rPr lang="pt-BR" sz="2800" b="0"/>
              <a:t>  </a:t>
            </a:r>
            <a:r>
              <a:rPr lang="pt-BR" sz="2800" b="0">
                <a:sym typeface="Symbol" pitchFamily="18" charset="2"/>
              </a:rPr>
              <a:t>  P</a:t>
            </a:r>
            <a:r>
              <a:rPr lang="pt-BR" sz="2800" b="0" baseline="-25000">
                <a:sym typeface="Symbol" pitchFamily="18" charset="2"/>
              </a:rPr>
              <a:t>b</a:t>
            </a:r>
            <a:r>
              <a:rPr lang="pt-BR" sz="2800" b="0">
                <a:sym typeface="Symbol" pitchFamily="18" charset="2"/>
              </a:rPr>
              <a:t>    W</a:t>
            </a:r>
            <a:r>
              <a:rPr lang="pt-BR" sz="2800" b="0" baseline="-25000">
                <a:sym typeface="Symbol" pitchFamily="18" charset="2"/>
              </a:rPr>
              <a:t>L</a:t>
            </a:r>
            <a:r>
              <a:rPr lang="pt-BR" sz="2800" b="0">
                <a:sym typeface="Symbol" pitchFamily="18" charset="2"/>
              </a:rPr>
              <a:t></a:t>
            </a:r>
          </a:p>
        </p:txBody>
      </p:sp>
      <p:sp>
        <p:nvSpPr>
          <p:cNvPr id="874510" name="Line 14"/>
          <p:cNvSpPr>
            <a:spLocks noChangeShapeType="1"/>
          </p:cNvSpPr>
          <p:nvPr/>
        </p:nvSpPr>
        <p:spPr bwMode="auto">
          <a:xfrm flipV="1">
            <a:off x="5486400" y="4714875"/>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9952" name="Rectangle 15"/>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74498"/>
                                        </p:tgtEl>
                                        <p:attrNameLst>
                                          <p:attrName>style.visibility</p:attrName>
                                        </p:attrNameLst>
                                      </p:cBhvr>
                                      <p:to>
                                        <p:strVal val="visible"/>
                                      </p:to>
                                    </p:set>
                                    <p:animEffect transition="in" filter="strips(downRight)">
                                      <p:cBhvr>
                                        <p:cTn id="7" dur="500"/>
                                        <p:tgtEl>
                                          <p:spTgt spid="874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74499"/>
                                        </p:tgtEl>
                                        <p:attrNameLst>
                                          <p:attrName>style.visibility</p:attrName>
                                        </p:attrNameLst>
                                      </p:cBhvr>
                                      <p:to>
                                        <p:strVal val="visible"/>
                                      </p:to>
                                    </p:set>
                                    <p:animEffect transition="in" filter="strips(downRight)">
                                      <p:cBhvr>
                                        <p:cTn id="12" dur="500"/>
                                        <p:tgtEl>
                                          <p:spTgt spid="874499"/>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74500"/>
                                        </p:tgtEl>
                                        <p:attrNameLst>
                                          <p:attrName>style.visibility</p:attrName>
                                        </p:attrNameLst>
                                      </p:cBhvr>
                                      <p:to>
                                        <p:strVal val="visible"/>
                                      </p:to>
                                    </p:set>
                                    <p:animEffect transition="in" filter="strips(downRight)">
                                      <p:cBhvr>
                                        <p:cTn id="16" dur="500"/>
                                        <p:tgtEl>
                                          <p:spTgt spid="874500"/>
                                        </p:tgtEl>
                                      </p:cBhvr>
                                    </p:animEffect>
                                  </p:childTnLst>
                                </p:cTn>
                              </p:par>
                            </p:childTnLst>
                          </p:cTn>
                        </p:par>
                        <p:par>
                          <p:cTn id="17" fill="hold" nodeType="afterGroup">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874501"/>
                                        </p:tgtEl>
                                        <p:attrNameLst>
                                          <p:attrName>style.visibility</p:attrName>
                                        </p:attrNameLst>
                                      </p:cBhvr>
                                      <p:to>
                                        <p:strVal val="visible"/>
                                      </p:to>
                                    </p:set>
                                    <p:animEffect transition="in" filter="strips(downRight)">
                                      <p:cBhvr>
                                        <p:cTn id="20" dur="500"/>
                                        <p:tgtEl>
                                          <p:spTgt spid="874501"/>
                                        </p:tgtEl>
                                      </p:cBhvr>
                                    </p:animEffect>
                                  </p:childTnLst>
                                </p:cTn>
                              </p:par>
                            </p:childTnLst>
                          </p:cTn>
                        </p:par>
                        <p:par>
                          <p:cTn id="21" fill="hold" nodeType="afterGroup">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874502"/>
                                        </p:tgtEl>
                                        <p:attrNameLst>
                                          <p:attrName>style.visibility</p:attrName>
                                        </p:attrNameLst>
                                      </p:cBhvr>
                                      <p:to>
                                        <p:strVal val="visible"/>
                                      </p:to>
                                    </p:set>
                                    <p:animEffect transition="in" filter="strips(downRight)">
                                      <p:cBhvr>
                                        <p:cTn id="24" dur="500"/>
                                        <p:tgtEl>
                                          <p:spTgt spid="87450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874503"/>
                                        </p:tgtEl>
                                        <p:attrNameLst>
                                          <p:attrName>style.visibility</p:attrName>
                                        </p:attrNameLst>
                                      </p:cBhvr>
                                      <p:to>
                                        <p:strVal val="visible"/>
                                      </p:to>
                                    </p:set>
                                    <p:animEffect transition="in" filter="strips(downRight)">
                                      <p:cBhvr>
                                        <p:cTn id="29" dur="500"/>
                                        <p:tgtEl>
                                          <p:spTgt spid="874503"/>
                                        </p:tgtEl>
                                      </p:cBhvr>
                                    </p:animEffect>
                                  </p:childTnLst>
                                </p:cTn>
                              </p:par>
                            </p:childTnLst>
                          </p:cTn>
                        </p:par>
                        <p:par>
                          <p:cTn id="30" fill="hold" nodeType="afterGroup">
                            <p:stCondLst>
                              <p:cond delay="500"/>
                            </p:stCondLst>
                            <p:childTnLst>
                              <p:par>
                                <p:cTn id="31" presetID="18" presetClass="entr" presetSubtype="6" fill="hold" grpId="0" nodeType="afterEffect">
                                  <p:stCondLst>
                                    <p:cond delay="0"/>
                                  </p:stCondLst>
                                  <p:childTnLst>
                                    <p:set>
                                      <p:cBhvr>
                                        <p:cTn id="32" dur="1" fill="hold">
                                          <p:stCondLst>
                                            <p:cond delay="0"/>
                                          </p:stCondLst>
                                        </p:cTn>
                                        <p:tgtEl>
                                          <p:spTgt spid="874504"/>
                                        </p:tgtEl>
                                        <p:attrNameLst>
                                          <p:attrName>style.visibility</p:attrName>
                                        </p:attrNameLst>
                                      </p:cBhvr>
                                      <p:to>
                                        <p:strVal val="visible"/>
                                      </p:to>
                                    </p:set>
                                    <p:animEffect transition="in" filter="strips(downRight)">
                                      <p:cBhvr>
                                        <p:cTn id="33" dur="500"/>
                                        <p:tgtEl>
                                          <p:spTgt spid="874504"/>
                                        </p:tgtEl>
                                      </p:cBhvr>
                                    </p:animEffect>
                                  </p:childTnLst>
                                </p:cTn>
                              </p:par>
                            </p:childTnLst>
                          </p:cTn>
                        </p:par>
                        <p:par>
                          <p:cTn id="34" fill="hold" nodeType="afterGroup">
                            <p:stCondLst>
                              <p:cond delay="1000"/>
                            </p:stCondLst>
                            <p:childTnLst>
                              <p:par>
                                <p:cTn id="35" presetID="18" presetClass="entr" presetSubtype="6" fill="hold" grpId="0" nodeType="afterEffect">
                                  <p:stCondLst>
                                    <p:cond delay="0"/>
                                  </p:stCondLst>
                                  <p:childTnLst>
                                    <p:set>
                                      <p:cBhvr>
                                        <p:cTn id="36" dur="1" fill="hold">
                                          <p:stCondLst>
                                            <p:cond delay="0"/>
                                          </p:stCondLst>
                                        </p:cTn>
                                        <p:tgtEl>
                                          <p:spTgt spid="874505"/>
                                        </p:tgtEl>
                                        <p:attrNameLst>
                                          <p:attrName>style.visibility</p:attrName>
                                        </p:attrNameLst>
                                      </p:cBhvr>
                                      <p:to>
                                        <p:strVal val="visible"/>
                                      </p:to>
                                    </p:set>
                                    <p:animEffect transition="in" filter="strips(downRight)">
                                      <p:cBhvr>
                                        <p:cTn id="37" dur="500"/>
                                        <p:tgtEl>
                                          <p:spTgt spid="874505"/>
                                        </p:tgtEl>
                                      </p:cBhvr>
                                    </p:animEffect>
                                  </p:childTnLst>
                                </p:cTn>
                              </p:par>
                            </p:childTnLst>
                          </p:cTn>
                        </p:par>
                        <p:par>
                          <p:cTn id="38" fill="hold" nodeType="afterGroup">
                            <p:stCondLst>
                              <p:cond delay="1500"/>
                            </p:stCondLst>
                            <p:childTnLst>
                              <p:par>
                                <p:cTn id="39" presetID="18" presetClass="entr" presetSubtype="6" fill="hold" grpId="0" nodeType="afterEffect">
                                  <p:stCondLst>
                                    <p:cond delay="0"/>
                                  </p:stCondLst>
                                  <p:childTnLst>
                                    <p:set>
                                      <p:cBhvr>
                                        <p:cTn id="40" dur="1" fill="hold">
                                          <p:stCondLst>
                                            <p:cond delay="0"/>
                                          </p:stCondLst>
                                        </p:cTn>
                                        <p:tgtEl>
                                          <p:spTgt spid="874506"/>
                                        </p:tgtEl>
                                        <p:attrNameLst>
                                          <p:attrName>style.visibility</p:attrName>
                                        </p:attrNameLst>
                                      </p:cBhvr>
                                      <p:to>
                                        <p:strVal val="visible"/>
                                      </p:to>
                                    </p:set>
                                    <p:animEffect transition="in" filter="strips(downRight)">
                                      <p:cBhvr>
                                        <p:cTn id="41" dur="500"/>
                                        <p:tgtEl>
                                          <p:spTgt spid="87450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874507"/>
                                        </p:tgtEl>
                                        <p:attrNameLst>
                                          <p:attrName>style.visibility</p:attrName>
                                        </p:attrNameLst>
                                      </p:cBhvr>
                                      <p:to>
                                        <p:strVal val="visible"/>
                                      </p:to>
                                    </p:set>
                                    <p:animEffect transition="in" filter="strips(downRight)">
                                      <p:cBhvr>
                                        <p:cTn id="46" dur="500"/>
                                        <p:tgtEl>
                                          <p:spTgt spid="874507"/>
                                        </p:tgtEl>
                                      </p:cBhvr>
                                    </p:animEffect>
                                  </p:childTnLst>
                                </p:cTn>
                              </p:par>
                            </p:childTnLst>
                          </p:cTn>
                        </p:par>
                        <p:par>
                          <p:cTn id="47" fill="hold" nodeType="afterGroup">
                            <p:stCondLst>
                              <p:cond delay="500"/>
                            </p:stCondLst>
                            <p:childTnLst>
                              <p:par>
                                <p:cTn id="48" presetID="18" presetClass="entr" presetSubtype="6" fill="hold" grpId="0" nodeType="afterEffect">
                                  <p:stCondLst>
                                    <p:cond delay="0"/>
                                  </p:stCondLst>
                                  <p:childTnLst>
                                    <p:set>
                                      <p:cBhvr>
                                        <p:cTn id="49" dur="1" fill="hold">
                                          <p:stCondLst>
                                            <p:cond delay="0"/>
                                          </p:stCondLst>
                                        </p:cTn>
                                        <p:tgtEl>
                                          <p:spTgt spid="874508"/>
                                        </p:tgtEl>
                                        <p:attrNameLst>
                                          <p:attrName>style.visibility</p:attrName>
                                        </p:attrNameLst>
                                      </p:cBhvr>
                                      <p:to>
                                        <p:strVal val="visible"/>
                                      </p:to>
                                    </p:set>
                                    <p:animEffect transition="in" filter="strips(downRight)">
                                      <p:cBhvr>
                                        <p:cTn id="50" dur="500"/>
                                        <p:tgtEl>
                                          <p:spTgt spid="87450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6" fill="hold" grpId="0" nodeType="clickEffect">
                                  <p:stCondLst>
                                    <p:cond delay="0"/>
                                  </p:stCondLst>
                                  <p:childTnLst>
                                    <p:set>
                                      <p:cBhvr>
                                        <p:cTn id="54" dur="1" fill="hold">
                                          <p:stCondLst>
                                            <p:cond delay="0"/>
                                          </p:stCondLst>
                                        </p:cTn>
                                        <p:tgtEl>
                                          <p:spTgt spid="874509"/>
                                        </p:tgtEl>
                                        <p:attrNameLst>
                                          <p:attrName>style.visibility</p:attrName>
                                        </p:attrNameLst>
                                      </p:cBhvr>
                                      <p:to>
                                        <p:strVal val="visible"/>
                                      </p:to>
                                    </p:set>
                                    <p:animEffect transition="in" filter="strips(downRight)">
                                      <p:cBhvr>
                                        <p:cTn id="55" dur="500"/>
                                        <p:tgtEl>
                                          <p:spTgt spid="874509"/>
                                        </p:tgtEl>
                                      </p:cBhvr>
                                    </p:animEffect>
                                  </p:childTnLst>
                                </p:cTn>
                              </p:par>
                            </p:childTnLst>
                          </p:cTn>
                        </p:par>
                        <p:par>
                          <p:cTn id="56" fill="hold" nodeType="afterGroup">
                            <p:stCondLst>
                              <p:cond delay="500"/>
                            </p:stCondLst>
                            <p:childTnLst>
                              <p:par>
                                <p:cTn id="57" presetID="18" presetClass="entr" presetSubtype="6" fill="hold" grpId="0" nodeType="afterEffect">
                                  <p:stCondLst>
                                    <p:cond delay="0"/>
                                  </p:stCondLst>
                                  <p:childTnLst>
                                    <p:set>
                                      <p:cBhvr>
                                        <p:cTn id="58" dur="1" fill="hold">
                                          <p:stCondLst>
                                            <p:cond delay="0"/>
                                          </p:stCondLst>
                                        </p:cTn>
                                        <p:tgtEl>
                                          <p:spTgt spid="874510"/>
                                        </p:tgtEl>
                                        <p:attrNameLst>
                                          <p:attrName>style.visibility</p:attrName>
                                        </p:attrNameLst>
                                      </p:cBhvr>
                                      <p:to>
                                        <p:strVal val="visible"/>
                                      </p:to>
                                    </p:set>
                                    <p:animEffect transition="in" filter="strips(downRight)">
                                      <p:cBhvr>
                                        <p:cTn id="59" dur="500"/>
                                        <p:tgtEl>
                                          <p:spTgt spid="874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4498" grpId="0" autoUpdateAnimBg="0"/>
      <p:bldP spid="874499" grpId="0" autoUpdateAnimBg="0"/>
      <p:bldP spid="874500" grpId="0" autoUpdateAnimBg="0"/>
      <p:bldP spid="874501" grpId="0" animBg="1"/>
      <p:bldP spid="874502" grpId="0" autoUpdateAnimBg="0"/>
      <p:bldP spid="874503" grpId="0" autoUpdateAnimBg="0"/>
      <p:bldP spid="874504" grpId="0" autoUpdateAnimBg="0"/>
      <p:bldP spid="874505" grpId="0" animBg="1"/>
      <p:bldP spid="874506" grpId="0" autoUpdateAnimBg="0"/>
      <p:bldP spid="874507" grpId="0" autoUpdateAnimBg="0"/>
      <p:bldP spid="874508" grpId="0" animBg="1"/>
      <p:bldP spid="874509" grpId="0" autoUpdateAnimBg="0"/>
      <p:bldP spid="8745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Espaço Reservado para Número de Slide 5"/>
          <p:cNvSpPr>
            <a:spLocks noGrp="1"/>
          </p:cNvSpPr>
          <p:nvPr>
            <p:ph type="sldNum" sz="quarter" idx="12"/>
          </p:nvPr>
        </p:nvSpPr>
        <p:spPr/>
        <p:txBody>
          <a:bodyPr/>
          <a:lstStyle/>
          <a:p>
            <a:pPr>
              <a:defRPr/>
            </a:pPr>
            <a:fld id="{B96F0DB1-14DF-4663-931A-2B2123C725CB}" type="slidenum">
              <a:rPr lang="pt-PT"/>
              <a:pPr>
                <a:defRPr/>
              </a:pPr>
              <a:t>39</a:t>
            </a:fld>
            <a:endParaRPr lang="pt-PT"/>
          </a:p>
        </p:txBody>
      </p:sp>
      <p:sp>
        <p:nvSpPr>
          <p:cNvPr id="40963" name="Rectangle 2"/>
          <p:cNvSpPr>
            <a:spLocks noChangeArrowheads="1"/>
          </p:cNvSpPr>
          <p:nvPr/>
        </p:nvSpPr>
        <p:spPr bwMode="auto">
          <a:xfrm>
            <a:off x="369888" y="1560513"/>
            <a:ext cx="840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3200" b="0"/>
              <a:t>Demanda </a:t>
            </a:r>
            <a:r>
              <a:rPr lang="pt-BR" sz="3200" b="0" u="sng"/>
              <a:t>Agregada</a:t>
            </a:r>
            <a:r>
              <a:rPr lang="pt-BR" sz="3200" b="0"/>
              <a:t> de Moeda</a:t>
            </a:r>
          </a:p>
        </p:txBody>
      </p:sp>
      <p:sp>
        <p:nvSpPr>
          <p:cNvPr id="875523" name="Line 3"/>
          <p:cNvSpPr>
            <a:spLocks noChangeShapeType="1"/>
          </p:cNvSpPr>
          <p:nvPr/>
        </p:nvSpPr>
        <p:spPr bwMode="auto">
          <a:xfrm flipV="1">
            <a:off x="1824038" y="2593975"/>
            <a:ext cx="0" cy="2892425"/>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24" name="Text Box 4"/>
          <p:cNvSpPr txBox="1">
            <a:spLocks noChangeArrowheads="1"/>
          </p:cNvSpPr>
          <p:nvPr/>
        </p:nvSpPr>
        <p:spPr bwMode="auto">
          <a:xfrm>
            <a:off x="1225550" y="2274888"/>
            <a:ext cx="7508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r</a:t>
            </a:r>
          </a:p>
        </p:txBody>
      </p:sp>
      <p:sp>
        <p:nvSpPr>
          <p:cNvPr id="875525" name="Line 5"/>
          <p:cNvSpPr>
            <a:spLocks noChangeShapeType="1"/>
          </p:cNvSpPr>
          <p:nvPr/>
        </p:nvSpPr>
        <p:spPr bwMode="auto">
          <a:xfrm>
            <a:off x="1828800" y="5489575"/>
            <a:ext cx="559435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26" name="Text Box 6"/>
          <p:cNvSpPr txBox="1">
            <a:spLocks noChangeArrowheads="1"/>
          </p:cNvSpPr>
          <p:nvPr/>
        </p:nvSpPr>
        <p:spPr bwMode="auto">
          <a:xfrm>
            <a:off x="7481888" y="5226050"/>
            <a:ext cx="7508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M</a:t>
            </a:r>
            <a:r>
              <a:rPr lang="pt-BR" sz="2800" b="0" baseline="-25000">
                <a:solidFill>
                  <a:srgbClr val="FFFFFF"/>
                </a:solidFill>
              </a:rPr>
              <a:t>E</a:t>
            </a:r>
            <a:endParaRPr lang="pt-BR" sz="2800" b="0">
              <a:solidFill>
                <a:srgbClr val="FFFFFF"/>
              </a:solidFill>
            </a:endParaRPr>
          </a:p>
        </p:txBody>
      </p:sp>
      <p:sp>
        <p:nvSpPr>
          <p:cNvPr id="875527" name="Line 7"/>
          <p:cNvSpPr>
            <a:spLocks noChangeShapeType="1"/>
          </p:cNvSpPr>
          <p:nvPr/>
        </p:nvSpPr>
        <p:spPr bwMode="auto">
          <a:xfrm>
            <a:off x="7543800" y="5730875"/>
            <a:ext cx="635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28" name="Text Box 8"/>
          <p:cNvSpPr txBox="1">
            <a:spLocks noChangeArrowheads="1"/>
          </p:cNvSpPr>
          <p:nvPr/>
        </p:nvSpPr>
        <p:spPr bwMode="auto">
          <a:xfrm>
            <a:off x="7456488" y="5657850"/>
            <a:ext cx="7508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P</a:t>
            </a:r>
          </a:p>
        </p:txBody>
      </p:sp>
      <p:sp>
        <p:nvSpPr>
          <p:cNvPr id="875529" name="Text Box 9"/>
          <p:cNvSpPr txBox="1">
            <a:spLocks noChangeArrowheads="1"/>
          </p:cNvSpPr>
          <p:nvPr/>
        </p:nvSpPr>
        <p:spPr bwMode="auto">
          <a:xfrm>
            <a:off x="420688" y="2638425"/>
            <a:ext cx="15509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r>
              <a:rPr lang="pt-BR" sz="2800" b="0" baseline="-25000"/>
              <a:t>C</a:t>
            </a:r>
            <a:r>
              <a:rPr lang="pt-BR" sz="2800" b="0" baseline="30000"/>
              <a:t>Máxima</a:t>
            </a:r>
            <a:endParaRPr lang="pt-BR" sz="2800" b="0"/>
          </a:p>
        </p:txBody>
      </p:sp>
      <p:sp>
        <p:nvSpPr>
          <p:cNvPr id="875530" name="Text Box 10"/>
          <p:cNvSpPr txBox="1">
            <a:spLocks noChangeArrowheads="1"/>
          </p:cNvSpPr>
          <p:nvPr/>
        </p:nvSpPr>
        <p:spPr bwMode="auto">
          <a:xfrm>
            <a:off x="5894388" y="5530850"/>
            <a:ext cx="10461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latin typeface="Symbol" pitchFamily="18" charset="2"/>
              </a:rPr>
              <a:t>S</a:t>
            </a:r>
            <a:r>
              <a:rPr lang="pt-BR" sz="2800" b="0"/>
              <a:t>W</a:t>
            </a:r>
            <a:r>
              <a:rPr lang="pt-BR" sz="2800" b="0" baseline="-25000"/>
              <a:t>L</a:t>
            </a:r>
            <a:r>
              <a:rPr lang="pt-BR" sz="2800" b="0" baseline="30000"/>
              <a:t>0</a:t>
            </a:r>
            <a:endParaRPr lang="pt-BR" sz="2800" b="0"/>
          </a:p>
        </p:txBody>
      </p:sp>
      <p:sp>
        <p:nvSpPr>
          <p:cNvPr id="875531" name="Line 11"/>
          <p:cNvSpPr>
            <a:spLocks noChangeShapeType="1"/>
          </p:cNvSpPr>
          <p:nvPr/>
        </p:nvSpPr>
        <p:spPr bwMode="auto">
          <a:xfrm>
            <a:off x="6238875" y="5602288"/>
            <a:ext cx="33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32" name="Text Box 12"/>
          <p:cNvSpPr txBox="1">
            <a:spLocks noChangeArrowheads="1"/>
          </p:cNvSpPr>
          <p:nvPr/>
        </p:nvSpPr>
        <p:spPr bwMode="auto">
          <a:xfrm>
            <a:off x="420688" y="4552950"/>
            <a:ext cx="15509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r</a:t>
            </a:r>
            <a:r>
              <a:rPr lang="pt-BR" sz="2800" b="0" baseline="-25000"/>
              <a:t>C</a:t>
            </a:r>
            <a:r>
              <a:rPr lang="pt-BR" sz="2800" b="0" baseline="30000"/>
              <a:t>Mínima</a:t>
            </a:r>
            <a:endParaRPr lang="pt-BR" sz="2800" b="0"/>
          </a:p>
        </p:txBody>
      </p:sp>
      <p:sp>
        <p:nvSpPr>
          <p:cNvPr id="875533" name="Line 13"/>
          <p:cNvSpPr>
            <a:spLocks noChangeShapeType="1"/>
          </p:cNvSpPr>
          <p:nvPr/>
        </p:nvSpPr>
        <p:spPr bwMode="auto">
          <a:xfrm flipV="1">
            <a:off x="1828800" y="4910138"/>
            <a:ext cx="4575175" cy="0"/>
          </a:xfrm>
          <a:prstGeom prst="line">
            <a:avLst/>
          </a:prstGeom>
          <a:noFill/>
          <a:ln w="317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34" name="Line 14"/>
          <p:cNvSpPr>
            <a:spLocks noChangeShapeType="1"/>
          </p:cNvSpPr>
          <p:nvPr/>
        </p:nvSpPr>
        <p:spPr bwMode="auto">
          <a:xfrm>
            <a:off x="6410325" y="4924425"/>
            <a:ext cx="0" cy="552450"/>
          </a:xfrm>
          <a:prstGeom prst="line">
            <a:avLst/>
          </a:prstGeom>
          <a:noFill/>
          <a:ln w="317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35" name="Freeform 15"/>
          <p:cNvSpPr>
            <a:spLocks/>
          </p:cNvSpPr>
          <p:nvPr/>
        </p:nvSpPr>
        <p:spPr bwMode="auto">
          <a:xfrm>
            <a:off x="1828800" y="2946400"/>
            <a:ext cx="4591050" cy="1978025"/>
          </a:xfrm>
          <a:custGeom>
            <a:avLst/>
            <a:gdLst>
              <a:gd name="T0" fmla="*/ 0 w 2328"/>
              <a:gd name="T1" fmla="*/ 0 h 732"/>
              <a:gd name="T2" fmla="*/ 757287 w 2328"/>
              <a:gd name="T3" fmla="*/ 778239 h 732"/>
              <a:gd name="T4" fmla="*/ 3336794 w 2328"/>
              <a:gd name="T5" fmla="*/ 1134932 h 732"/>
              <a:gd name="T6" fmla="*/ 4591050 w 2328"/>
              <a:gd name="T7" fmla="*/ 1978025 h 7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8" h="732">
                <a:moveTo>
                  <a:pt x="0" y="0"/>
                </a:moveTo>
                <a:cubicBezTo>
                  <a:pt x="51" y="109"/>
                  <a:pt x="102" y="218"/>
                  <a:pt x="384" y="288"/>
                </a:cubicBezTo>
                <a:cubicBezTo>
                  <a:pt x="666" y="358"/>
                  <a:pt x="1368" y="346"/>
                  <a:pt x="1692" y="420"/>
                </a:cubicBezTo>
                <a:cubicBezTo>
                  <a:pt x="2016" y="494"/>
                  <a:pt x="2172" y="613"/>
                  <a:pt x="2328" y="732"/>
                </a:cubicBezTo>
              </a:path>
            </a:pathLst>
          </a:custGeom>
          <a:noFill/>
          <a:ln w="28575" cmpd="sng">
            <a:solidFill>
              <a:srgbClr val="99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36" name="Text Box 16"/>
          <p:cNvSpPr txBox="1">
            <a:spLocks noChangeArrowheads="1"/>
          </p:cNvSpPr>
          <p:nvPr/>
        </p:nvSpPr>
        <p:spPr bwMode="auto">
          <a:xfrm>
            <a:off x="6389688" y="4838700"/>
            <a:ext cx="54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d</a:t>
            </a:r>
            <a:r>
              <a:rPr lang="pt-BR" sz="2000" b="0" baseline="-25000">
                <a:solidFill>
                  <a:srgbClr val="99FF66"/>
                </a:solidFill>
              </a:rPr>
              <a:t>0</a:t>
            </a:r>
            <a:endParaRPr lang="pt-BR" sz="2000" b="0">
              <a:solidFill>
                <a:srgbClr val="99FF66"/>
              </a:solidFill>
            </a:endParaRPr>
          </a:p>
        </p:txBody>
      </p:sp>
      <p:sp>
        <p:nvSpPr>
          <p:cNvPr id="875537" name="Text Box 17"/>
          <p:cNvSpPr txBox="1">
            <a:spLocks noChangeArrowheads="1"/>
          </p:cNvSpPr>
          <p:nvPr/>
        </p:nvSpPr>
        <p:spPr bwMode="auto">
          <a:xfrm>
            <a:off x="6229350" y="2593975"/>
            <a:ext cx="27320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solidFill>
                  <a:srgbClr val="FFFFFF"/>
                </a:solidFill>
              </a:rPr>
              <a:t>Teremos várias curvas de demanda, na medida que </a:t>
            </a:r>
            <a:r>
              <a:rPr lang="pt-BR" sz="2000">
                <a:solidFill>
                  <a:srgbClr val="FFFFFF"/>
                </a:solidFill>
              </a:rPr>
              <a:t>r</a:t>
            </a:r>
            <a:r>
              <a:rPr lang="pt-BR" sz="2000" b="0">
                <a:solidFill>
                  <a:srgbClr val="FFFFFF"/>
                </a:solidFill>
              </a:rPr>
              <a:t> (e P</a:t>
            </a:r>
            <a:r>
              <a:rPr lang="pt-BR" sz="2000" b="0" baseline="-25000">
                <a:solidFill>
                  <a:srgbClr val="FFFFFF"/>
                </a:solidFill>
              </a:rPr>
              <a:t>b</a:t>
            </a:r>
            <a:r>
              <a:rPr lang="pt-BR" sz="2000" b="0">
                <a:solidFill>
                  <a:srgbClr val="FFFFFF"/>
                </a:solidFill>
              </a:rPr>
              <a:t>) varia</a:t>
            </a:r>
          </a:p>
        </p:txBody>
      </p:sp>
      <p:sp>
        <p:nvSpPr>
          <p:cNvPr id="875538" name="Freeform 18"/>
          <p:cNvSpPr>
            <a:spLocks/>
          </p:cNvSpPr>
          <p:nvPr/>
        </p:nvSpPr>
        <p:spPr bwMode="auto">
          <a:xfrm>
            <a:off x="1825625" y="3113088"/>
            <a:ext cx="2747963" cy="1801812"/>
          </a:xfrm>
          <a:custGeom>
            <a:avLst/>
            <a:gdLst>
              <a:gd name="T0" fmla="*/ 0 w 2328"/>
              <a:gd name="T1" fmla="*/ 0 h 732"/>
              <a:gd name="T2" fmla="*/ 453272 w 2328"/>
              <a:gd name="T3" fmla="*/ 708910 h 732"/>
              <a:gd name="T4" fmla="*/ 1997231 w 2328"/>
              <a:gd name="T5" fmla="*/ 1033827 h 732"/>
              <a:gd name="T6" fmla="*/ 2747963 w 2328"/>
              <a:gd name="T7" fmla="*/ 1801812 h 7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8" h="732">
                <a:moveTo>
                  <a:pt x="0" y="0"/>
                </a:moveTo>
                <a:cubicBezTo>
                  <a:pt x="51" y="109"/>
                  <a:pt x="102" y="218"/>
                  <a:pt x="384" y="288"/>
                </a:cubicBezTo>
                <a:cubicBezTo>
                  <a:pt x="666" y="358"/>
                  <a:pt x="1368" y="346"/>
                  <a:pt x="1692" y="420"/>
                </a:cubicBezTo>
                <a:cubicBezTo>
                  <a:pt x="2016" y="494"/>
                  <a:pt x="2172" y="613"/>
                  <a:pt x="2328" y="732"/>
                </a:cubicBezTo>
              </a:path>
            </a:pathLst>
          </a:custGeom>
          <a:noFill/>
          <a:ln w="28575" cmpd="sng">
            <a:solidFill>
              <a:srgbClr val="99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39" name="Freeform 19"/>
          <p:cNvSpPr>
            <a:spLocks/>
          </p:cNvSpPr>
          <p:nvPr/>
        </p:nvSpPr>
        <p:spPr bwMode="auto">
          <a:xfrm>
            <a:off x="1824038" y="2941638"/>
            <a:ext cx="1257300" cy="1978025"/>
          </a:xfrm>
          <a:custGeom>
            <a:avLst/>
            <a:gdLst>
              <a:gd name="T0" fmla="*/ 0 w 2328"/>
              <a:gd name="T1" fmla="*/ 0 h 732"/>
              <a:gd name="T2" fmla="*/ 207390 w 2328"/>
              <a:gd name="T3" fmla="*/ 778239 h 732"/>
              <a:gd name="T4" fmla="*/ 913811 w 2328"/>
              <a:gd name="T5" fmla="*/ 1134932 h 732"/>
              <a:gd name="T6" fmla="*/ 1257300 w 2328"/>
              <a:gd name="T7" fmla="*/ 1978025 h 7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8" h="732">
                <a:moveTo>
                  <a:pt x="0" y="0"/>
                </a:moveTo>
                <a:cubicBezTo>
                  <a:pt x="51" y="109"/>
                  <a:pt x="102" y="218"/>
                  <a:pt x="384" y="288"/>
                </a:cubicBezTo>
                <a:cubicBezTo>
                  <a:pt x="666" y="358"/>
                  <a:pt x="1368" y="346"/>
                  <a:pt x="1692" y="420"/>
                </a:cubicBezTo>
                <a:cubicBezTo>
                  <a:pt x="2016" y="494"/>
                  <a:pt x="2172" y="613"/>
                  <a:pt x="2328" y="732"/>
                </a:cubicBezTo>
              </a:path>
            </a:pathLst>
          </a:custGeom>
          <a:noFill/>
          <a:ln w="28575" cmpd="sng">
            <a:solidFill>
              <a:srgbClr val="99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40" name="Text Box 20"/>
          <p:cNvSpPr txBox="1">
            <a:spLocks noChangeArrowheads="1"/>
          </p:cNvSpPr>
          <p:nvPr/>
        </p:nvSpPr>
        <p:spPr bwMode="auto">
          <a:xfrm>
            <a:off x="4543425" y="4919663"/>
            <a:ext cx="54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d</a:t>
            </a:r>
            <a:r>
              <a:rPr lang="pt-BR" sz="2000" b="0" baseline="-25000">
                <a:solidFill>
                  <a:srgbClr val="99FF66"/>
                </a:solidFill>
              </a:rPr>
              <a:t>1</a:t>
            </a:r>
            <a:endParaRPr lang="pt-BR" sz="2000" b="0">
              <a:solidFill>
                <a:srgbClr val="99FF66"/>
              </a:solidFill>
            </a:endParaRPr>
          </a:p>
        </p:txBody>
      </p:sp>
      <p:sp>
        <p:nvSpPr>
          <p:cNvPr id="875541" name="Text Box 21"/>
          <p:cNvSpPr txBox="1">
            <a:spLocks noChangeArrowheads="1"/>
          </p:cNvSpPr>
          <p:nvPr/>
        </p:nvSpPr>
        <p:spPr bwMode="auto">
          <a:xfrm>
            <a:off x="4102100" y="5524500"/>
            <a:ext cx="1046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latin typeface="Symbol" pitchFamily="18" charset="2"/>
              </a:rPr>
              <a:t>S</a:t>
            </a:r>
            <a:r>
              <a:rPr lang="pt-BR" sz="2800" b="0"/>
              <a:t>W</a:t>
            </a:r>
            <a:r>
              <a:rPr lang="pt-BR" sz="2800" b="0" baseline="-25000"/>
              <a:t>L</a:t>
            </a:r>
            <a:r>
              <a:rPr lang="pt-BR" sz="2800" b="0" baseline="30000"/>
              <a:t>1</a:t>
            </a:r>
            <a:endParaRPr lang="pt-BR" sz="2800" b="0"/>
          </a:p>
        </p:txBody>
      </p:sp>
      <p:sp>
        <p:nvSpPr>
          <p:cNvPr id="875542" name="Line 22"/>
          <p:cNvSpPr>
            <a:spLocks noChangeShapeType="1"/>
          </p:cNvSpPr>
          <p:nvPr/>
        </p:nvSpPr>
        <p:spPr bwMode="auto">
          <a:xfrm>
            <a:off x="4443413" y="5611813"/>
            <a:ext cx="33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43" name="Line 23"/>
          <p:cNvSpPr>
            <a:spLocks noChangeShapeType="1"/>
          </p:cNvSpPr>
          <p:nvPr/>
        </p:nvSpPr>
        <p:spPr bwMode="auto">
          <a:xfrm>
            <a:off x="4572000" y="4919663"/>
            <a:ext cx="0" cy="552450"/>
          </a:xfrm>
          <a:prstGeom prst="line">
            <a:avLst/>
          </a:prstGeom>
          <a:noFill/>
          <a:ln w="317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44" name="Text Box 24"/>
          <p:cNvSpPr txBox="1">
            <a:spLocks noChangeArrowheads="1"/>
          </p:cNvSpPr>
          <p:nvPr/>
        </p:nvSpPr>
        <p:spPr bwMode="auto">
          <a:xfrm>
            <a:off x="3021013" y="4899025"/>
            <a:ext cx="54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rPr>
              <a:t>d</a:t>
            </a:r>
            <a:r>
              <a:rPr lang="pt-BR" sz="2000" b="0" baseline="-25000">
                <a:solidFill>
                  <a:srgbClr val="99FF66"/>
                </a:solidFill>
              </a:rPr>
              <a:t>2</a:t>
            </a:r>
            <a:endParaRPr lang="pt-BR" sz="2000" b="0">
              <a:solidFill>
                <a:srgbClr val="99FF66"/>
              </a:solidFill>
            </a:endParaRPr>
          </a:p>
        </p:txBody>
      </p:sp>
      <p:sp>
        <p:nvSpPr>
          <p:cNvPr id="875545" name="Text Box 25"/>
          <p:cNvSpPr txBox="1">
            <a:spLocks noChangeArrowheads="1"/>
          </p:cNvSpPr>
          <p:nvPr/>
        </p:nvSpPr>
        <p:spPr bwMode="auto">
          <a:xfrm>
            <a:off x="2624138" y="5532438"/>
            <a:ext cx="10461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latin typeface="Symbol" pitchFamily="18" charset="2"/>
              </a:rPr>
              <a:t>S</a:t>
            </a:r>
            <a:r>
              <a:rPr lang="pt-BR" sz="2800" b="0"/>
              <a:t>W</a:t>
            </a:r>
            <a:r>
              <a:rPr lang="pt-BR" sz="2800" b="0" baseline="-25000"/>
              <a:t>L</a:t>
            </a:r>
            <a:r>
              <a:rPr lang="pt-BR" sz="2800" b="0" baseline="30000"/>
              <a:t>2</a:t>
            </a:r>
            <a:endParaRPr lang="pt-BR" sz="2800" b="0"/>
          </a:p>
        </p:txBody>
      </p:sp>
      <p:sp>
        <p:nvSpPr>
          <p:cNvPr id="875546" name="Line 26"/>
          <p:cNvSpPr>
            <a:spLocks noChangeShapeType="1"/>
          </p:cNvSpPr>
          <p:nvPr/>
        </p:nvSpPr>
        <p:spPr bwMode="auto">
          <a:xfrm>
            <a:off x="2951163" y="5634038"/>
            <a:ext cx="33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47" name="Line 27"/>
          <p:cNvSpPr>
            <a:spLocks noChangeShapeType="1"/>
          </p:cNvSpPr>
          <p:nvPr/>
        </p:nvSpPr>
        <p:spPr bwMode="auto">
          <a:xfrm>
            <a:off x="3070225" y="4918075"/>
            <a:ext cx="0" cy="552450"/>
          </a:xfrm>
          <a:prstGeom prst="line">
            <a:avLst/>
          </a:prstGeom>
          <a:noFill/>
          <a:ln w="317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48" name="Line 28"/>
          <p:cNvSpPr>
            <a:spLocks noChangeShapeType="1"/>
          </p:cNvSpPr>
          <p:nvPr/>
        </p:nvSpPr>
        <p:spPr bwMode="auto">
          <a:xfrm flipV="1">
            <a:off x="5973763" y="2911475"/>
            <a:ext cx="0" cy="2576513"/>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49" name="Text Box 29"/>
          <p:cNvSpPr txBox="1">
            <a:spLocks noChangeArrowheads="1"/>
          </p:cNvSpPr>
          <p:nvPr/>
        </p:nvSpPr>
        <p:spPr bwMode="auto">
          <a:xfrm>
            <a:off x="5667375" y="2528888"/>
            <a:ext cx="679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solidFill>
                  <a:srgbClr val="00FFFF"/>
                </a:solidFill>
              </a:rPr>
              <a:t>m</a:t>
            </a:r>
            <a:r>
              <a:rPr lang="pt-BR" sz="2000" b="0" baseline="-25000">
                <a:solidFill>
                  <a:srgbClr val="00FFFF"/>
                </a:solidFill>
              </a:rPr>
              <a:t>0</a:t>
            </a:r>
            <a:r>
              <a:rPr lang="pt-BR" sz="2000" b="0" baseline="30000">
                <a:solidFill>
                  <a:srgbClr val="00FFFF"/>
                </a:solidFill>
              </a:rPr>
              <a:t>S</a:t>
            </a:r>
            <a:endParaRPr lang="pt-BR" sz="2000" b="0"/>
          </a:p>
        </p:txBody>
      </p:sp>
      <p:sp>
        <p:nvSpPr>
          <p:cNvPr id="875550" name="Text Box 30"/>
          <p:cNvSpPr txBox="1">
            <a:spLocks noChangeArrowheads="1"/>
          </p:cNvSpPr>
          <p:nvPr/>
        </p:nvSpPr>
        <p:spPr bwMode="auto">
          <a:xfrm>
            <a:off x="5903913" y="4173538"/>
            <a:ext cx="417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E</a:t>
            </a:r>
          </a:p>
        </p:txBody>
      </p:sp>
      <p:sp>
        <p:nvSpPr>
          <p:cNvPr id="875551" name="Line 31"/>
          <p:cNvSpPr>
            <a:spLocks noChangeShapeType="1"/>
          </p:cNvSpPr>
          <p:nvPr/>
        </p:nvSpPr>
        <p:spPr bwMode="auto">
          <a:xfrm flipH="1">
            <a:off x="1819275" y="4505325"/>
            <a:ext cx="415290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52" name="Text Box 32"/>
          <p:cNvSpPr txBox="1">
            <a:spLocks noChangeArrowheads="1"/>
          </p:cNvSpPr>
          <p:nvPr/>
        </p:nvSpPr>
        <p:spPr bwMode="auto">
          <a:xfrm>
            <a:off x="1468438" y="4276725"/>
            <a:ext cx="455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r</a:t>
            </a:r>
            <a:r>
              <a:rPr lang="pt-BR" sz="2000" b="0" baseline="-25000"/>
              <a:t>0</a:t>
            </a:r>
            <a:endParaRPr lang="pt-BR" sz="2000" b="0"/>
          </a:p>
        </p:txBody>
      </p:sp>
      <p:sp>
        <p:nvSpPr>
          <p:cNvPr id="875553" name="Line 33"/>
          <p:cNvSpPr>
            <a:spLocks noChangeShapeType="1"/>
          </p:cNvSpPr>
          <p:nvPr/>
        </p:nvSpPr>
        <p:spPr bwMode="auto">
          <a:xfrm flipV="1">
            <a:off x="4149725" y="2901950"/>
            <a:ext cx="0" cy="2576513"/>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54" name="Text Box 34"/>
          <p:cNvSpPr txBox="1">
            <a:spLocks noChangeArrowheads="1"/>
          </p:cNvSpPr>
          <p:nvPr/>
        </p:nvSpPr>
        <p:spPr bwMode="auto">
          <a:xfrm>
            <a:off x="3825875" y="2519363"/>
            <a:ext cx="679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solidFill>
                  <a:srgbClr val="00FFFF"/>
                </a:solidFill>
              </a:rPr>
              <a:t>m</a:t>
            </a:r>
            <a:r>
              <a:rPr lang="pt-BR" sz="2000" b="0" baseline="-25000">
                <a:solidFill>
                  <a:srgbClr val="00FFFF"/>
                </a:solidFill>
              </a:rPr>
              <a:t>1</a:t>
            </a:r>
            <a:r>
              <a:rPr lang="pt-BR" sz="2000" b="0" baseline="30000">
                <a:solidFill>
                  <a:srgbClr val="00FFFF"/>
                </a:solidFill>
              </a:rPr>
              <a:t>S</a:t>
            </a:r>
            <a:endParaRPr lang="pt-BR" sz="2000" b="0"/>
          </a:p>
        </p:txBody>
      </p:sp>
      <p:sp>
        <p:nvSpPr>
          <p:cNvPr id="875555" name="Line 35"/>
          <p:cNvSpPr>
            <a:spLocks noChangeShapeType="1"/>
          </p:cNvSpPr>
          <p:nvPr/>
        </p:nvSpPr>
        <p:spPr bwMode="auto">
          <a:xfrm flipH="1" flipV="1">
            <a:off x="1828800" y="3940175"/>
            <a:ext cx="23050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56" name="Text Box 36"/>
          <p:cNvSpPr txBox="1">
            <a:spLocks noChangeArrowheads="1"/>
          </p:cNvSpPr>
          <p:nvPr/>
        </p:nvSpPr>
        <p:spPr bwMode="auto">
          <a:xfrm>
            <a:off x="1458913" y="3714750"/>
            <a:ext cx="455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r</a:t>
            </a:r>
            <a:r>
              <a:rPr lang="pt-BR" sz="2000" b="0" baseline="-25000"/>
              <a:t>1</a:t>
            </a:r>
            <a:r>
              <a:rPr lang="pt-BR" sz="2000" b="0"/>
              <a:t>'</a:t>
            </a:r>
          </a:p>
        </p:txBody>
      </p:sp>
      <p:sp>
        <p:nvSpPr>
          <p:cNvPr id="875557" name="Text Box 37"/>
          <p:cNvSpPr txBox="1">
            <a:spLocks noChangeArrowheads="1"/>
          </p:cNvSpPr>
          <p:nvPr/>
        </p:nvSpPr>
        <p:spPr bwMode="auto">
          <a:xfrm>
            <a:off x="4070350" y="3578225"/>
            <a:ext cx="4175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D</a:t>
            </a:r>
          </a:p>
        </p:txBody>
      </p:sp>
      <p:sp>
        <p:nvSpPr>
          <p:cNvPr id="875558" name="Text Box 38"/>
          <p:cNvSpPr txBox="1">
            <a:spLocks noChangeArrowheads="1"/>
          </p:cNvSpPr>
          <p:nvPr/>
        </p:nvSpPr>
        <p:spPr bwMode="auto">
          <a:xfrm>
            <a:off x="1497013" y="4048125"/>
            <a:ext cx="455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r</a:t>
            </a:r>
            <a:r>
              <a:rPr lang="pt-BR" sz="2000" b="0" baseline="-25000"/>
              <a:t>1</a:t>
            </a:r>
            <a:endParaRPr lang="pt-BR" sz="2000" b="0"/>
          </a:p>
        </p:txBody>
      </p:sp>
      <p:sp>
        <p:nvSpPr>
          <p:cNvPr id="875559" name="Line 39"/>
          <p:cNvSpPr>
            <a:spLocks noChangeShapeType="1"/>
          </p:cNvSpPr>
          <p:nvPr/>
        </p:nvSpPr>
        <p:spPr bwMode="auto">
          <a:xfrm flipH="1">
            <a:off x="1819275" y="4352925"/>
            <a:ext cx="23050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60" name="Text Box 40"/>
          <p:cNvSpPr txBox="1">
            <a:spLocks noChangeArrowheads="1"/>
          </p:cNvSpPr>
          <p:nvPr/>
        </p:nvSpPr>
        <p:spPr bwMode="auto">
          <a:xfrm>
            <a:off x="4056063" y="4040188"/>
            <a:ext cx="417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C</a:t>
            </a:r>
          </a:p>
        </p:txBody>
      </p:sp>
      <p:sp>
        <p:nvSpPr>
          <p:cNvPr id="875561" name="Line 41"/>
          <p:cNvSpPr>
            <a:spLocks noChangeShapeType="1"/>
          </p:cNvSpPr>
          <p:nvPr/>
        </p:nvSpPr>
        <p:spPr bwMode="auto">
          <a:xfrm flipV="1">
            <a:off x="2011363" y="2901950"/>
            <a:ext cx="0" cy="2576513"/>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62" name="Text Box 42"/>
          <p:cNvSpPr txBox="1">
            <a:spLocks noChangeArrowheads="1"/>
          </p:cNvSpPr>
          <p:nvPr/>
        </p:nvSpPr>
        <p:spPr bwMode="auto">
          <a:xfrm>
            <a:off x="1778000" y="2514600"/>
            <a:ext cx="679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solidFill>
                  <a:srgbClr val="00FFFF"/>
                </a:solidFill>
              </a:rPr>
              <a:t>m</a:t>
            </a:r>
            <a:r>
              <a:rPr lang="pt-BR" sz="2000" b="0" baseline="-25000">
                <a:solidFill>
                  <a:srgbClr val="00FFFF"/>
                </a:solidFill>
              </a:rPr>
              <a:t>2</a:t>
            </a:r>
            <a:r>
              <a:rPr lang="pt-BR" sz="2000" b="0" baseline="30000">
                <a:solidFill>
                  <a:srgbClr val="00FFFF"/>
                </a:solidFill>
              </a:rPr>
              <a:t>S</a:t>
            </a:r>
            <a:endParaRPr lang="pt-BR" sz="2000" b="0"/>
          </a:p>
        </p:txBody>
      </p:sp>
      <p:sp>
        <p:nvSpPr>
          <p:cNvPr id="875563" name="Text Box 43"/>
          <p:cNvSpPr txBox="1">
            <a:spLocks noChangeArrowheads="1"/>
          </p:cNvSpPr>
          <p:nvPr/>
        </p:nvSpPr>
        <p:spPr bwMode="auto">
          <a:xfrm>
            <a:off x="1893888" y="3325813"/>
            <a:ext cx="417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B</a:t>
            </a:r>
          </a:p>
        </p:txBody>
      </p:sp>
      <p:sp>
        <p:nvSpPr>
          <p:cNvPr id="875564" name="Line 44"/>
          <p:cNvSpPr>
            <a:spLocks noChangeShapeType="1"/>
          </p:cNvSpPr>
          <p:nvPr/>
        </p:nvSpPr>
        <p:spPr bwMode="auto">
          <a:xfrm flipH="1">
            <a:off x="1828800" y="3600450"/>
            <a:ext cx="18097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65" name="Text Box 45"/>
          <p:cNvSpPr txBox="1">
            <a:spLocks noChangeArrowheads="1"/>
          </p:cNvSpPr>
          <p:nvPr/>
        </p:nvSpPr>
        <p:spPr bwMode="auto">
          <a:xfrm>
            <a:off x="1420813" y="3171825"/>
            <a:ext cx="550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r</a:t>
            </a:r>
            <a:r>
              <a:rPr lang="pt-BR" sz="2000" b="0" baseline="-25000"/>
              <a:t>2</a:t>
            </a:r>
            <a:r>
              <a:rPr lang="pt-BR" sz="2000" b="0"/>
              <a:t>’</a:t>
            </a:r>
          </a:p>
        </p:txBody>
      </p:sp>
      <p:sp>
        <p:nvSpPr>
          <p:cNvPr id="875566" name="Line 46"/>
          <p:cNvSpPr>
            <a:spLocks noChangeShapeType="1"/>
          </p:cNvSpPr>
          <p:nvPr/>
        </p:nvSpPr>
        <p:spPr bwMode="auto">
          <a:xfrm flipH="1">
            <a:off x="1828800" y="3743325"/>
            <a:ext cx="18097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5567" name="Text Box 47"/>
          <p:cNvSpPr txBox="1">
            <a:spLocks noChangeArrowheads="1"/>
          </p:cNvSpPr>
          <p:nvPr/>
        </p:nvSpPr>
        <p:spPr bwMode="auto">
          <a:xfrm>
            <a:off x="1411288" y="3457575"/>
            <a:ext cx="455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r</a:t>
            </a:r>
            <a:r>
              <a:rPr lang="pt-BR" sz="2000" b="0" baseline="-25000"/>
              <a:t>2</a:t>
            </a:r>
            <a:endParaRPr lang="pt-BR" sz="2000" b="0"/>
          </a:p>
        </p:txBody>
      </p:sp>
      <p:sp>
        <p:nvSpPr>
          <p:cNvPr id="875568" name="Text Box 48"/>
          <p:cNvSpPr txBox="1">
            <a:spLocks noChangeArrowheads="1"/>
          </p:cNvSpPr>
          <p:nvPr/>
        </p:nvSpPr>
        <p:spPr bwMode="auto">
          <a:xfrm>
            <a:off x="1712913" y="3621088"/>
            <a:ext cx="417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A</a:t>
            </a:r>
          </a:p>
        </p:txBody>
      </p:sp>
      <p:sp>
        <p:nvSpPr>
          <p:cNvPr id="875569" name="Text Box 49"/>
          <p:cNvSpPr txBox="1">
            <a:spLocks noChangeArrowheads="1"/>
          </p:cNvSpPr>
          <p:nvPr/>
        </p:nvSpPr>
        <p:spPr bwMode="auto">
          <a:xfrm>
            <a:off x="6305550" y="4110038"/>
            <a:ext cx="28384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00"/>
                </a:solidFill>
              </a:rPr>
              <a:t>Curva de demanda de moeda</a:t>
            </a:r>
          </a:p>
        </p:txBody>
      </p:sp>
      <p:sp>
        <p:nvSpPr>
          <p:cNvPr id="875570" name="Text Box 50"/>
          <p:cNvSpPr txBox="1">
            <a:spLocks noChangeArrowheads="1"/>
          </p:cNvSpPr>
          <p:nvPr/>
        </p:nvSpPr>
        <p:spPr bwMode="auto">
          <a:xfrm>
            <a:off x="6869113" y="4783138"/>
            <a:ext cx="2274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33"/>
                </a:solidFill>
              </a:rPr>
              <a:t>menos “inclinada”</a:t>
            </a:r>
          </a:p>
        </p:txBody>
      </p:sp>
      <p:sp>
        <p:nvSpPr>
          <p:cNvPr id="41012" name="Rectangle 51"/>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
        <p:nvSpPr>
          <p:cNvPr id="875572" name="Freeform 52"/>
          <p:cNvSpPr>
            <a:spLocks/>
          </p:cNvSpPr>
          <p:nvPr/>
        </p:nvSpPr>
        <p:spPr bwMode="auto">
          <a:xfrm>
            <a:off x="1828800" y="2943225"/>
            <a:ext cx="4629150" cy="1600200"/>
          </a:xfrm>
          <a:custGeom>
            <a:avLst/>
            <a:gdLst>
              <a:gd name="T0" fmla="*/ 0 w 2916"/>
              <a:gd name="T1" fmla="*/ 0 h 1008"/>
              <a:gd name="T2" fmla="*/ 38100 w 2916"/>
              <a:gd name="T3" fmla="*/ 342900 h 1008"/>
              <a:gd name="T4" fmla="*/ 85725 w 2916"/>
              <a:gd name="T5" fmla="*/ 561975 h 1008"/>
              <a:gd name="T6" fmla="*/ 180975 w 2916"/>
              <a:gd name="T7" fmla="*/ 781050 h 1008"/>
              <a:gd name="T8" fmla="*/ 285750 w 2916"/>
              <a:gd name="T9" fmla="*/ 866775 h 1008"/>
              <a:gd name="T10" fmla="*/ 685800 w 2916"/>
              <a:gd name="T11" fmla="*/ 1009650 h 1008"/>
              <a:gd name="T12" fmla="*/ 2314575 w 2916"/>
              <a:gd name="T13" fmla="*/ 1409700 h 1008"/>
              <a:gd name="T14" fmla="*/ 4143375 w 2916"/>
              <a:gd name="T15" fmla="*/ 1562100 h 1008"/>
              <a:gd name="T16" fmla="*/ 4629150 w 2916"/>
              <a:gd name="T17" fmla="*/ 1600200 h 10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16" h="1008">
                <a:moveTo>
                  <a:pt x="0" y="0"/>
                </a:moveTo>
                <a:cubicBezTo>
                  <a:pt x="7" y="78"/>
                  <a:pt x="15" y="157"/>
                  <a:pt x="24" y="216"/>
                </a:cubicBezTo>
                <a:cubicBezTo>
                  <a:pt x="33" y="275"/>
                  <a:pt x="39" y="308"/>
                  <a:pt x="54" y="354"/>
                </a:cubicBezTo>
                <a:cubicBezTo>
                  <a:pt x="69" y="400"/>
                  <a:pt x="93" y="460"/>
                  <a:pt x="114" y="492"/>
                </a:cubicBezTo>
                <a:cubicBezTo>
                  <a:pt x="135" y="524"/>
                  <a:pt x="127" y="522"/>
                  <a:pt x="180" y="546"/>
                </a:cubicBezTo>
                <a:cubicBezTo>
                  <a:pt x="233" y="570"/>
                  <a:pt x="219" y="579"/>
                  <a:pt x="432" y="636"/>
                </a:cubicBezTo>
                <a:cubicBezTo>
                  <a:pt x="645" y="693"/>
                  <a:pt x="1095" y="830"/>
                  <a:pt x="1458" y="888"/>
                </a:cubicBezTo>
                <a:cubicBezTo>
                  <a:pt x="1821" y="946"/>
                  <a:pt x="2367" y="964"/>
                  <a:pt x="2610" y="984"/>
                </a:cubicBezTo>
                <a:cubicBezTo>
                  <a:pt x="2853" y="1004"/>
                  <a:pt x="2884" y="1006"/>
                  <a:pt x="2916" y="1008"/>
                </a:cubicBezTo>
              </a:path>
            </a:pathLst>
          </a:custGeom>
          <a:noFill/>
          <a:ln w="38100"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875523"/>
                                        </p:tgtEl>
                                        <p:attrNameLst>
                                          <p:attrName>style.visibility</p:attrName>
                                        </p:attrNameLst>
                                      </p:cBhvr>
                                      <p:to>
                                        <p:strVal val="visible"/>
                                      </p:to>
                                    </p:set>
                                    <p:animEffect transition="in" filter="strips(upRight)">
                                      <p:cBhvr>
                                        <p:cTn id="7" dur="500"/>
                                        <p:tgtEl>
                                          <p:spTgt spid="875523"/>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875524"/>
                                        </p:tgtEl>
                                        <p:attrNameLst>
                                          <p:attrName>style.visibility</p:attrName>
                                        </p:attrNameLst>
                                      </p:cBhvr>
                                      <p:to>
                                        <p:strVal val="visible"/>
                                      </p:to>
                                    </p:set>
                                    <p:animEffect transition="in" filter="strips(upRight)">
                                      <p:cBhvr>
                                        <p:cTn id="11" dur="500"/>
                                        <p:tgtEl>
                                          <p:spTgt spid="875524"/>
                                        </p:tgtEl>
                                      </p:cBhvr>
                                    </p:animEffect>
                                  </p:childTnLst>
                                </p:cTn>
                              </p:par>
                            </p:childTnLst>
                          </p:cTn>
                        </p:par>
                        <p:par>
                          <p:cTn id="12" fill="hold" nodeType="afterGroup">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875525"/>
                                        </p:tgtEl>
                                        <p:attrNameLst>
                                          <p:attrName>style.visibility</p:attrName>
                                        </p:attrNameLst>
                                      </p:cBhvr>
                                      <p:to>
                                        <p:strVal val="visible"/>
                                      </p:to>
                                    </p:set>
                                    <p:animEffect transition="in" filter="strips(upRight)">
                                      <p:cBhvr>
                                        <p:cTn id="15" dur="500"/>
                                        <p:tgtEl>
                                          <p:spTgt spid="875525"/>
                                        </p:tgtEl>
                                      </p:cBhvr>
                                    </p:animEffect>
                                  </p:childTnLst>
                                </p:cTn>
                              </p:par>
                            </p:childTnLst>
                          </p:cTn>
                        </p:par>
                        <p:par>
                          <p:cTn id="16" fill="hold" nodeType="afterGroup">
                            <p:stCondLst>
                              <p:cond delay="1500"/>
                            </p:stCondLst>
                            <p:childTnLst>
                              <p:par>
                                <p:cTn id="17" presetID="18" presetClass="entr" presetSubtype="3" fill="hold" grpId="0" nodeType="afterEffect">
                                  <p:stCondLst>
                                    <p:cond delay="0"/>
                                  </p:stCondLst>
                                  <p:childTnLst>
                                    <p:set>
                                      <p:cBhvr>
                                        <p:cTn id="18" dur="1" fill="hold">
                                          <p:stCondLst>
                                            <p:cond delay="0"/>
                                          </p:stCondLst>
                                        </p:cTn>
                                        <p:tgtEl>
                                          <p:spTgt spid="875526"/>
                                        </p:tgtEl>
                                        <p:attrNameLst>
                                          <p:attrName>style.visibility</p:attrName>
                                        </p:attrNameLst>
                                      </p:cBhvr>
                                      <p:to>
                                        <p:strVal val="visible"/>
                                      </p:to>
                                    </p:set>
                                    <p:animEffect transition="in" filter="strips(upRight)">
                                      <p:cBhvr>
                                        <p:cTn id="19" dur="500"/>
                                        <p:tgtEl>
                                          <p:spTgt spid="875526"/>
                                        </p:tgtEl>
                                      </p:cBhvr>
                                    </p:animEffect>
                                  </p:childTnLst>
                                </p:cTn>
                              </p:par>
                            </p:childTnLst>
                          </p:cTn>
                        </p:par>
                        <p:par>
                          <p:cTn id="20" fill="hold" nodeType="afterGroup">
                            <p:stCondLst>
                              <p:cond delay="2000"/>
                            </p:stCondLst>
                            <p:childTnLst>
                              <p:par>
                                <p:cTn id="21" presetID="18" presetClass="entr" presetSubtype="3" fill="hold" grpId="0" nodeType="afterEffect">
                                  <p:stCondLst>
                                    <p:cond delay="0"/>
                                  </p:stCondLst>
                                  <p:childTnLst>
                                    <p:set>
                                      <p:cBhvr>
                                        <p:cTn id="22" dur="1" fill="hold">
                                          <p:stCondLst>
                                            <p:cond delay="0"/>
                                          </p:stCondLst>
                                        </p:cTn>
                                        <p:tgtEl>
                                          <p:spTgt spid="875527"/>
                                        </p:tgtEl>
                                        <p:attrNameLst>
                                          <p:attrName>style.visibility</p:attrName>
                                        </p:attrNameLst>
                                      </p:cBhvr>
                                      <p:to>
                                        <p:strVal val="visible"/>
                                      </p:to>
                                    </p:set>
                                    <p:animEffect transition="in" filter="strips(upRight)">
                                      <p:cBhvr>
                                        <p:cTn id="23" dur="500"/>
                                        <p:tgtEl>
                                          <p:spTgt spid="875527"/>
                                        </p:tgtEl>
                                      </p:cBhvr>
                                    </p:animEffect>
                                  </p:childTnLst>
                                </p:cTn>
                              </p:par>
                            </p:childTnLst>
                          </p:cTn>
                        </p:par>
                        <p:par>
                          <p:cTn id="24" fill="hold" nodeType="afterGroup">
                            <p:stCondLst>
                              <p:cond delay="2500"/>
                            </p:stCondLst>
                            <p:childTnLst>
                              <p:par>
                                <p:cTn id="25" presetID="18" presetClass="entr" presetSubtype="3" fill="hold" grpId="0" nodeType="afterEffect">
                                  <p:stCondLst>
                                    <p:cond delay="0"/>
                                  </p:stCondLst>
                                  <p:childTnLst>
                                    <p:set>
                                      <p:cBhvr>
                                        <p:cTn id="26" dur="1" fill="hold">
                                          <p:stCondLst>
                                            <p:cond delay="0"/>
                                          </p:stCondLst>
                                        </p:cTn>
                                        <p:tgtEl>
                                          <p:spTgt spid="875528"/>
                                        </p:tgtEl>
                                        <p:attrNameLst>
                                          <p:attrName>style.visibility</p:attrName>
                                        </p:attrNameLst>
                                      </p:cBhvr>
                                      <p:to>
                                        <p:strVal val="visible"/>
                                      </p:to>
                                    </p:set>
                                    <p:animEffect transition="in" filter="strips(upRight)">
                                      <p:cBhvr>
                                        <p:cTn id="27" dur="500"/>
                                        <p:tgtEl>
                                          <p:spTgt spid="8755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875529"/>
                                        </p:tgtEl>
                                        <p:attrNameLst>
                                          <p:attrName>style.visibility</p:attrName>
                                        </p:attrNameLst>
                                      </p:cBhvr>
                                      <p:to>
                                        <p:strVal val="visible"/>
                                      </p:to>
                                    </p:set>
                                    <p:animEffect transition="in" filter="strips(upRight)">
                                      <p:cBhvr>
                                        <p:cTn id="32" dur="500"/>
                                        <p:tgtEl>
                                          <p:spTgt spid="875529"/>
                                        </p:tgtEl>
                                      </p:cBhvr>
                                    </p:animEffect>
                                  </p:childTnLst>
                                </p:cTn>
                              </p:par>
                            </p:childTnLst>
                          </p:cTn>
                        </p:par>
                        <p:par>
                          <p:cTn id="33" fill="hold" nodeType="afterGroup">
                            <p:stCondLst>
                              <p:cond delay="500"/>
                            </p:stCondLst>
                            <p:childTnLst>
                              <p:par>
                                <p:cTn id="34" presetID="18" presetClass="entr" presetSubtype="3" fill="hold" grpId="0" nodeType="afterEffect">
                                  <p:stCondLst>
                                    <p:cond delay="0"/>
                                  </p:stCondLst>
                                  <p:childTnLst>
                                    <p:set>
                                      <p:cBhvr>
                                        <p:cTn id="35" dur="1" fill="hold">
                                          <p:stCondLst>
                                            <p:cond delay="0"/>
                                          </p:stCondLst>
                                        </p:cTn>
                                        <p:tgtEl>
                                          <p:spTgt spid="875532"/>
                                        </p:tgtEl>
                                        <p:attrNameLst>
                                          <p:attrName>style.visibility</p:attrName>
                                        </p:attrNameLst>
                                      </p:cBhvr>
                                      <p:to>
                                        <p:strVal val="visible"/>
                                      </p:to>
                                    </p:set>
                                    <p:animEffect transition="in" filter="strips(upRight)">
                                      <p:cBhvr>
                                        <p:cTn id="36" dur="500"/>
                                        <p:tgtEl>
                                          <p:spTgt spid="875532"/>
                                        </p:tgtEl>
                                      </p:cBhvr>
                                    </p:animEffect>
                                  </p:childTnLst>
                                </p:cTn>
                              </p:par>
                            </p:childTnLst>
                          </p:cTn>
                        </p:par>
                        <p:par>
                          <p:cTn id="37" fill="hold" nodeType="afterGroup">
                            <p:stCondLst>
                              <p:cond delay="1000"/>
                            </p:stCondLst>
                            <p:childTnLst>
                              <p:par>
                                <p:cTn id="38" presetID="18" presetClass="entr" presetSubtype="6" fill="hold" grpId="0" nodeType="afterEffect">
                                  <p:stCondLst>
                                    <p:cond delay="0"/>
                                  </p:stCondLst>
                                  <p:childTnLst>
                                    <p:set>
                                      <p:cBhvr>
                                        <p:cTn id="39" dur="1" fill="hold">
                                          <p:stCondLst>
                                            <p:cond delay="0"/>
                                          </p:stCondLst>
                                        </p:cTn>
                                        <p:tgtEl>
                                          <p:spTgt spid="875535"/>
                                        </p:tgtEl>
                                        <p:attrNameLst>
                                          <p:attrName>style.visibility</p:attrName>
                                        </p:attrNameLst>
                                      </p:cBhvr>
                                      <p:to>
                                        <p:strVal val="visible"/>
                                      </p:to>
                                    </p:set>
                                    <p:animEffect transition="in" filter="strips(downRight)">
                                      <p:cBhvr>
                                        <p:cTn id="40" dur="500"/>
                                        <p:tgtEl>
                                          <p:spTgt spid="875535"/>
                                        </p:tgtEl>
                                      </p:cBhvr>
                                    </p:animEffect>
                                  </p:childTnLst>
                                </p:cTn>
                              </p:par>
                            </p:childTnLst>
                          </p:cTn>
                        </p:par>
                        <p:par>
                          <p:cTn id="41" fill="hold" nodeType="afterGroup">
                            <p:stCondLst>
                              <p:cond delay="1500"/>
                            </p:stCondLst>
                            <p:childTnLst>
                              <p:par>
                                <p:cTn id="42" presetID="4" presetClass="entr" presetSubtype="32" fill="hold" grpId="0" nodeType="afterEffect">
                                  <p:stCondLst>
                                    <p:cond delay="0"/>
                                  </p:stCondLst>
                                  <p:childTnLst>
                                    <p:set>
                                      <p:cBhvr>
                                        <p:cTn id="43" dur="1" fill="hold">
                                          <p:stCondLst>
                                            <p:cond delay="0"/>
                                          </p:stCondLst>
                                        </p:cTn>
                                        <p:tgtEl>
                                          <p:spTgt spid="875536"/>
                                        </p:tgtEl>
                                        <p:attrNameLst>
                                          <p:attrName>style.visibility</p:attrName>
                                        </p:attrNameLst>
                                      </p:cBhvr>
                                      <p:to>
                                        <p:strVal val="visible"/>
                                      </p:to>
                                    </p:set>
                                    <p:animEffect transition="in" filter="box(out)">
                                      <p:cBhvr>
                                        <p:cTn id="44" dur="500"/>
                                        <p:tgtEl>
                                          <p:spTgt spid="875536"/>
                                        </p:tgtEl>
                                      </p:cBhvr>
                                    </p:animEffect>
                                  </p:childTnLst>
                                </p:cTn>
                              </p:par>
                            </p:childTnLst>
                          </p:cTn>
                        </p:par>
                        <p:par>
                          <p:cTn id="45" fill="hold" nodeType="afterGroup">
                            <p:stCondLst>
                              <p:cond delay="2000"/>
                            </p:stCondLst>
                            <p:childTnLst>
                              <p:par>
                                <p:cTn id="46" presetID="18" presetClass="entr" presetSubtype="6" fill="hold" grpId="0" nodeType="afterEffect">
                                  <p:stCondLst>
                                    <p:cond delay="0"/>
                                  </p:stCondLst>
                                  <p:childTnLst>
                                    <p:set>
                                      <p:cBhvr>
                                        <p:cTn id="47" dur="1" fill="hold">
                                          <p:stCondLst>
                                            <p:cond delay="0"/>
                                          </p:stCondLst>
                                        </p:cTn>
                                        <p:tgtEl>
                                          <p:spTgt spid="875533"/>
                                        </p:tgtEl>
                                        <p:attrNameLst>
                                          <p:attrName>style.visibility</p:attrName>
                                        </p:attrNameLst>
                                      </p:cBhvr>
                                      <p:to>
                                        <p:strVal val="visible"/>
                                      </p:to>
                                    </p:set>
                                    <p:animEffect transition="in" filter="strips(downRight)">
                                      <p:cBhvr>
                                        <p:cTn id="48" dur="500"/>
                                        <p:tgtEl>
                                          <p:spTgt spid="875533"/>
                                        </p:tgtEl>
                                      </p:cBhvr>
                                    </p:animEffect>
                                  </p:childTnLst>
                                </p:cTn>
                              </p:par>
                            </p:childTnLst>
                          </p:cTn>
                        </p:par>
                        <p:par>
                          <p:cTn id="49" fill="hold" nodeType="afterGroup">
                            <p:stCondLst>
                              <p:cond delay="2500"/>
                            </p:stCondLst>
                            <p:childTnLst>
                              <p:par>
                                <p:cTn id="50" presetID="18" presetClass="entr" presetSubtype="6" fill="hold" grpId="0" nodeType="afterEffect">
                                  <p:stCondLst>
                                    <p:cond delay="0"/>
                                  </p:stCondLst>
                                  <p:childTnLst>
                                    <p:set>
                                      <p:cBhvr>
                                        <p:cTn id="51" dur="1" fill="hold">
                                          <p:stCondLst>
                                            <p:cond delay="0"/>
                                          </p:stCondLst>
                                        </p:cTn>
                                        <p:tgtEl>
                                          <p:spTgt spid="875534"/>
                                        </p:tgtEl>
                                        <p:attrNameLst>
                                          <p:attrName>style.visibility</p:attrName>
                                        </p:attrNameLst>
                                      </p:cBhvr>
                                      <p:to>
                                        <p:strVal val="visible"/>
                                      </p:to>
                                    </p:set>
                                    <p:animEffect transition="in" filter="strips(downRight)">
                                      <p:cBhvr>
                                        <p:cTn id="52" dur="500"/>
                                        <p:tgtEl>
                                          <p:spTgt spid="875534"/>
                                        </p:tgtEl>
                                      </p:cBhvr>
                                    </p:animEffect>
                                  </p:childTnLst>
                                </p:cTn>
                              </p:par>
                            </p:childTnLst>
                          </p:cTn>
                        </p:par>
                        <p:par>
                          <p:cTn id="53" fill="hold" nodeType="afterGroup">
                            <p:stCondLst>
                              <p:cond delay="3000"/>
                            </p:stCondLst>
                            <p:childTnLst>
                              <p:par>
                                <p:cTn id="54" presetID="18" presetClass="entr" presetSubtype="3" fill="hold" grpId="0" nodeType="afterEffect">
                                  <p:stCondLst>
                                    <p:cond delay="0"/>
                                  </p:stCondLst>
                                  <p:childTnLst>
                                    <p:set>
                                      <p:cBhvr>
                                        <p:cTn id="55" dur="1" fill="hold">
                                          <p:stCondLst>
                                            <p:cond delay="0"/>
                                          </p:stCondLst>
                                        </p:cTn>
                                        <p:tgtEl>
                                          <p:spTgt spid="875530"/>
                                        </p:tgtEl>
                                        <p:attrNameLst>
                                          <p:attrName>style.visibility</p:attrName>
                                        </p:attrNameLst>
                                      </p:cBhvr>
                                      <p:to>
                                        <p:strVal val="visible"/>
                                      </p:to>
                                    </p:set>
                                    <p:animEffect transition="in" filter="strips(upRight)">
                                      <p:cBhvr>
                                        <p:cTn id="56" dur="500"/>
                                        <p:tgtEl>
                                          <p:spTgt spid="875530"/>
                                        </p:tgtEl>
                                      </p:cBhvr>
                                    </p:animEffect>
                                  </p:childTnLst>
                                </p:cTn>
                              </p:par>
                              <p:par>
                                <p:cTn id="57" presetID="18" presetClass="entr" presetSubtype="3" fill="hold" grpId="0" nodeType="withEffect">
                                  <p:stCondLst>
                                    <p:cond delay="0"/>
                                  </p:stCondLst>
                                  <p:childTnLst>
                                    <p:set>
                                      <p:cBhvr>
                                        <p:cTn id="58" dur="1" fill="hold">
                                          <p:stCondLst>
                                            <p:cond delay="0"/>
                                          </p:stCondLst>
                                        </p:cTn>
                                        <p:tgtEl>
                                          <p:spTgt spid="875531"/>
                                        </p:tgtEl>
                                        <p:attrNameLst>
                                          <p:attrName>style.visibility</p:attrName>
                                        </p:attrNameLst>
                                      </p:cBhvr>
                                      <p:to>
                                        <p:strVal val="visible"/>
                                      </p:to>
                                    </p:set>
                                    <p:animEffect transition="in" filter="strips(upRight)">
                                      <p:cBhvr>
                                        <p:cTn id="59" dur="500"/>
                                        <p:tgtEl>
                                          <p:spTgt spid="87553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32" fill="hold" grpId="0" nodeType="clickEffect">
                                  <p:stCondLst>
                                    <p:cond delay="0"/>
                                  </p:stCondLst>
                                  <p:childTnLst>
                                    <p:set>
                                      <p:cBhvr>
                                        <p:cTn id="63" dur="1" fill="hold">
                                          <p:stCondLst>
                                            <p:cond delay="0"/>
                                          </p:stCondLst>
                                        </p:cTn>
                                        <p:tgtEl>
                                          <p:spTgt spid="875537"/>
                                        </p:tgtEl>
                                        <p:attrNameLst>
                                          <p:attrName>style.visibility</p:attrName>
                                        </p:attrNameLst>
                                      </p:cBhvr>
                                      <p:to>
                                        <p:strVal val="visible"/>
                                      </p:to>
                                    </p:set>
                                    <p:animEffect transition="in" filter="box(out)">
                                      <p:cBhvr>
                                        <p:cTn id="64" dur="1000"/>
                                        <p:tgtEl>
                                          <p:spTgt spid="87553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6" fill="hold" grpId="0" nodeType="clickEffect">
                                  <p:stCondLst>
                                    <p:cond delay="0"/>
                                  </p:stCondLst>
                                  <p:childTnLst>
                                    <p:set>
                                      <p:cBhvr>
                                        <p:cTn id="68" dur="1" fill="hold">
                                          <p:stCondLst>
                                            <p:cond delay="0"/>
                                          </p:stCondLst>
                                        </p:cTn>
                                        <p:tgtEl>
                                          <p:spTgt spid="875538"/>
                                        </p:tgtEl>
                                        <p:attrNameLst>
                                          <p:attrName>style.visibility</p:attrName>
                                        </p:attrNameLst>
                                      </p:cBhvr>
                                      <p:to>
                                        <p:strVal val="visible"/>
                                      </p:to>
                                    </p:set>
                                    <p:animEffect transition="in" filter="strips(downRight)">
                                      <p:cBhvr>
                                        <p:cTn id="69" dur="500"/>
                                        <p:tgtEl>
                                          <p:spTgt spid="875538"/>
                                        </p:tgtEl>
                                      </p:cBhvr>
                                    </p:animEffect>
                                  </p:childTnLst>
                                </p:cTn>
                              </p:par>
                            </p:childTnLst>
                          </p:cTn>
                        </p:par>
                        <p:par>
                          <p:cTn id="70" fill="hold" nodeType="afterGroup">
                            <p:stCondLst>
                              <p:cond delay="500"/>
                            </p:stCondLst>
                            <p:childTnLst>
                              <p:par>
                                <p:cTn id="71" presetID="4" presetClass="entr" presetSubtype="32" fill="hold" grpId="0" nodeType="afterEffect">
                                  <p:stCondLst>
                                    <p:cond delay="0"/>
                                  </p:stCondLst>
                                  <p:childTnLst>
                                    <p:set>
                                      <p:cBhvr>
                                        <p:cTn id="72" dur="1" fill="hold">
                                          <p:stCondLst>
                                            <p:cond delay="0"/>
                                          </p:stCondLst>
                                        </p:cTn>
                                        <p:tgtEl>
                                          <p:spTgt spid="875540"/>
                                        </p:tgtEl>
                                        <p:attrNameLst>
                                          <p:attrName>style.visibility</p:attrName>
                                        </p:attrNameLst>
                                      </p:cBhvr>
                                      <p:to>
                                        <p:strVal val="visible"/>
                                      </p:to>
                                    </p:set>
                                    <p:animEffect transition="in" filter="box(out)">
                                      <p:cBhvr>
                                        <p:cTn id="73" dur="500"/>
                                        <p:tgtEl>
                                          <p:spTgt spid="875540"/>
                                        </p:tgtEl>
                                      </p:cBhvr>
                                    </p:animEffect>
                                  </p:childTnLst>
                                </p:cTn>
                              </p:par>
                            </p:childTnLst>
                          </p:cTn>
                        </p:par>
                        <p:par>
                          <p:cTn id="74" fill="hold" nodeType="afterGroup">
                            <p:stCondLst>
                              <p:cond delay="1000"/>
                            </p:stCondLst>
                            <p:childTnLst>
                              <p:par>
                                <p:cTn id="75" presetID="18" presetClass="entr" presetSubtype="6" fill="hold" grpId="0" nodeType="afterEffect">
                                  <p:stCondLst>
                                    <p:cond delay="0"/>
                                  </p:stCondLst>
                                  <p:childTnLst>
                                    <p:set>
                                      <p:cBhvr>
                                        <p:cTn id="76" dur="1" fill="hold">
                                          <p:stCondLst>
                                            <p:cond delay="0"/>
                                          </p:stCondLst>
                                        </p:cTn>
                                        <p:tgtEl>
                                          <p:spTgt spid="875543"/>
                                        </p:tgtEl>
                                        <p:attrNameLst>
                                          <p:attrName>style.visibility</p:attrName>
                                        </p:attrNameLst>
                                      </p:cBhvr>
                                      <p:to>
                                        <p:strVal val="visible"/>
                                      </p:to>
                                    </p:set>
                                    <p:animEffect transition="in" filter="strips(downRight)">
                                      <p:cBhvr>
                                        <p:cTn id="77" dur="500"/>
                                        <p:tgtEl>
                                          <p:spTgt spid="875543"/>
                                        </p:tgtEl>
                                      </p:cBhvr>
                                    </p:animEffect>
                                  </p:childTnLst>
                                </p:cTn>
                              </p:par>
                            </p:childTnLst>
                          </p:cTn>
                        </p:par>
                        <p:par>
                          <p:cTn id="78" fill="hold" nodeType="afterGroup">
                            <p:stCondLst>
                              <p:cond delay="1500"/>
                            </p:stCondLst>
                            <p:childTnLst>
                              <p:par>
                                <p:cTn id="79" presetID="18" presetClass="entr" presetSubtype="3" fill="hold" grpId="0" nodeType="afterEffect">
                                  <p:stCondLst>
                                    <p:cond delay="0"/>
                                  </p:stCondLst>
                                  <p:childTnLst>
                                    <p:set>
                                      <p:cBhvr>
                                        <p:cTn id="80" dur="1" fill="hold">
                                          <p:stCondLst>
                                            <p:cond delay="0"/>
                                          </p:stCondLst>
                                        </p:cTn>
                                        <p:tgtEl>
                                          <p:spTgt spid="875541"/>
                                        </p:tgtEl>
                                        <p:attrNameLst>
                                          <p:attrName>style.visibility</p:attrName>
                                        </p:attrNameLst>
                                      </p:cBhvr>
                                      <p:to>
                                        <p:strVal val="visible"/>
                                      </p:to>
                                    </p:set>
                                    <p:animEffect transition="in" filter="strips(upRight)">
                                      <p:cBhvr>
                                        <p:cTn id="81" dur="500"/>
                                        <p:tgtEl>
                                          <p:spTgt spid="875541"/>
                                        </p:tgtEl>
                                      </p:cBhvr>
                                    </p:animEffect>
                                  </p:childTnLst>
                                </p:cTn>
                              </p:par>
                              <p:par>
                                <p:cTn id="82" presetID="18" presetClass="entr" presetSubtype="3" fill="hold" grpId="0" nodeType="withEffect">
                                  <p:stCondLst>
                                    <p:cond delay="0"/>
                                  </p:stCondLst>
                                  <p:childTnLst>
                                    <p:set>
                                      <p:cBhvr>
                                        <p:cTn id="83" dur="1" fill="hold">
                                          <p:stCondLst>
                                            <p:cond delay="0"/>
                                          </p:stCondLst>
                                        </p:cTn>
                                        <p:tgtEl>
                                          <p:spTgt spid="875542"/>
                                        </p:tgtEl>
                                        <p:attrNameLst>
                                          <p:attrName>style.visibility</p:attrName>
                                        </p:attrNameLst>
                                      </p:cBhvr>
                                      <p:to>
                                        <p:strVal val="visible"/>
                                      </p:to>
                                    </p:set>
                                    <p:animEffect transition="in" filter="strips(upRight)">
                                      <p:cBhvr>
                                        <p:cTn id="84" dur="500"/>
                                        <p:tgtEl>
                                          <p:spTgt spid="875542"/>
                                        </p:tgtEl>
                                      </p:cBhvr>
                                    </p:animEffect>
                                  </p:childTnLst>
                                </p:cTn>
                              </p:par>
                            </p:childTnLst>
                          </p:cTn>
                        </p:par>
                        <p:par>
                          <p:cTn id="85" fill="hold" nodeType="afterGroup">
                            <p:stCondLst>
                              <p:cond delay="2000"/>
                            </p:stCondLst>
                            <p:childTnLst>
                              <p:par>
                                <p:cTn id="86" presetID="18" presetClass="entr" presetSubtype="6" fill="hold" grpId="0" nodeType="afterEffect">
                                  <p:stCondLst>
                                    <p:cond delay="0"/>
                                  </p:stCondLst>
                                  <p:childTnLst>
                                    <p:set>
                                      <p:cBhvr>
                                        <p:cTn id="87" dur="1" fill="hold">
                                          <p:stCondLst>
                                            <p:cond delay="0"/>
                                          </p:stCondLst>
                                        </p:cTn>
                                        <p:tgtEl>
                                          <p:spTgt spid="875539"/>
                                        </p:tgtEl>
                                        <p:attrNameLst>
                                          <p:attrName>style.visibility</p:attrName>
                                        </p:attrNameLst>
                                      </p:cBhvr>
                                      <p:to>
                                        <p:strVal val="visible"/>
                                      </p:to>
                                    </p:set>
                                    <p:animEffect transition="in" filter="strips(downRight)">
                                      <p:cBhvr>
                                        <p:cTn id="88" dur="500"/>
                                        <p:tgtEl>
                                          <p:spTgt spid="875539"/>
                                        </p:tgtEl>
                                      </p:cBhvr>
                                    </p:animEffect>
                                  </p:childTnLst>
                                </p:cTn>
                              </p:par>
                            </p:childTnLst>
                          </p:cTn>
                        </p:par>
                        <p:par>
                          <p:cTn id="89" fill="hold" nodeType="afterGroup">
                            <p:stCondLst>
                              <p:cond delay="2500"/>
                            </p:stCondLst>
                            <p:childTnLst>
                              <p:par>
                                <p:cTn id="90" presetID="4" presetClass="entr" presetSubtype="32" fill="hold" grpId="0" nodeType="afterEffect">
                                  <p:stCondLst>
                                    <p:cond delay="0"/>
                                  </p:stCondLst>
                                  <p:childTnLst>
                                    <p:set>
                                      <p:cBhvr>
                                        <p:cTn id="91" dur="1" fill="hold">
                                          <p:stCondLst>
                                            <p:cond delay="0"/>
                                          </p:stCondLst>
                                        </p:cTn>
                                        <p:tgtEl>
                                          <p:spTgt spid="875544"/>
                                        </p:tgtEl>
                                        <p:attrNameLst>
                                          <p:attrName>style.visibility</p:attrName>
                                        </p:attrNameLst>
                                      </p:cBhvr>
                                      <p:to>
                                        <p:strVal val="visible"/>
                                      </p:to>
                                    </p:set>
                                    <p:animEffect transition="in" filter="box(out)">
                                      <p:cBhvr>
                                        <p:cTn id="92" dur="500"/>
                                        <p:tgtEl>
                                          <p:spTgt spid="875544"/>
                                        </p:tgtEl>
                                      </p:cBhvr>
                                    </p:animEffect>
                                  </p:childTnLst>
                                </p:cTn>
                              </p:par>
                            </p:childTnLst>
                          </p:cTn>
                        </p:par>
                        <p:par>
                          <p:cTn id="93" fill="hold" nodeType="afterGroup">
                            <p:stCondLst>
                              <p:cond delay="3000"/>
                            </p:stCondLst>
                            <p:childTnLst>
                              <p:par>
                                <p:cTn id="94" presetID="18" presetClass="entr" presetSubtype="6" fill="hold" grpId="0" nodeType="afterEffect">
                                  <p:stCondLst>
                                    <p:cond delay="0"/>
                                  </p:stCondLst>
                                  <p:childTnLst>
                                    <p:set>
                                      <p:cBhvr>
                                        <p:cTn id="95" dur="1" fill="hold">
                                          <p:stCondLst>
                                            <p:cond delay="0"/>
                                          </p:stCondLst>
                                        </p:cTn>
                                        <p:tgtEl>
                                          <p:spTgt spid="875547"/>
                                        </p:tgtEl>
                                        <p:attrNameLst>
                                          <p:attrName>style.visibility</p:attrName>
                                        </p:attrNameLst>
                                      </p:cBhvr>
                                      <p:to>
                                        <p:strVal val="visible"/>
                                      </p:to>
                                    </p:set>
                                    <p:animEffect transition="in" filter="strips(downRight)">
                                      <p:cBhvr>
                                        <p:cTn id="96" dur="500"/>
                                        <p:tgtEl>
                                          <p:spTgt spid="875547"/>
                                        </p:tgtEl>
                                      </p:cBhvr>
                                    </p:animEffect>
                                  </p:childTnLst>
                                </p:cTn>
                              </p:par>
                            </p:childTnLst>
                          </p:cTn>
                        </p:par>
                        <p:par>
                          <p:cTn id="97" fill="hold" nodeType="afterGroup">
                            <p:stCondLst>
                              <p:cond delay="3500"/>
                            </p:stCondLst>
                            <p:childTnLst>
                              <p:par>
                                <p:cTn id="98" presetID="18" presetClass="entr" presetSubtype="3" fill="hold" grpId="0" nodeType="afterEffect">
                                  <p:stCondLst>
                                    <p:cond delay="0"/>
                                  </p:stCondLst>
                                  <p:childTnLst>
                                    <p:set>
                                      <p:cBhvr>
                                        <p:cTn id="99" dur="1" fill="hold">
                                          <p:stCondLst>
                                            <p:cond delay="0"/>
                                          </p:stCondLst>
                                        </p:cTn>
                                        <p:tgtEl>
                                          <p:spTgt spid="875545"/>
                                        </p:tgtEl>
                                        <p:attrNameLst>
                                          <p:attrName>style.visibility</p:attrName>
                                        </p:attrNameLst>
                                      </p:cBhvr>
                                      <p:to>
                                        <p:strVal val="visible"/>
                                      </p:to>
                                    </p:set>
                                    <p:animEffect transition="in" filter="strips(upRight)">
                                      <p:cBhvr>
                                        <p:cTn id="100" dur="500"/>
                                        <p:tgtEl>
                                          <p:spTgt spid="875545"/>
                                        </p:tgtEl>
                                      </p:cBhvr>
                                    </p:animEffect>
                                  </p:childTnLst>
                                </p:cTn>
                              </p:par>
                              <p:par>
                                <p:cTn id="101" presetID="18" presetClass="entr" presetSubtype="3" fill="hold" grpId="0" nodeType="withEffect">
                                  <p:stCondLst>
                                    <p:cond delay="0"/>
                                  </p:stCondLst>
                                  <p:childTnLst>
                                    <p:set>
                                      <p:cBhvr>
                                        <p:cTn id="102" dur="1" fill="hold">
                                          <p:stCondLst>
                                            <p:cond delay="0"/>
                                          </p:stCondLst>
                                        </p:cTn>
                                        <p:tgtEl>
                                          <p:spTgt spid="875546"/>
                                        </p:tgtEl>
                                        <p:attrNameLst>
                                          <p:attrName>style.visibility</p:attrName>
                                        </p:attrNameLst>
                                      </p:cBhvr>
                                      <p:to>
                                        <p:strVal val="visible"/>
                                      </p:to>
                                    </p:set>
                                    <p:animEffect transition="in" filter="strips(upRight)">
                                      <p:cBhvr>
                                        <p:cTn id="103" dur="500"/>
                                        <p:tgtEl>
                                          <p:spTgt spid="875546"/>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8" presetClass="entr" presetSubtype="9" fill="hold" grpId="0" nodeType="clickEffect">
                                  <p:stCondLst>
                                    <p:cond delay="0"/>
                                  </p:stCondLst>
                                  <p:childTnLst>
                                    <p:set>
                                      <p:cBhvr>
                                        <p:cTn id="107" dur="1" fill="hold">
                                          <p:stCondLst>
                                            <p:cond delay="0"/>
                                          </p:stCondLst>
                                        </p:cTn>
                                        <p:tgtEl>
                                          <p:spTgt spid="875548"/>
                                        </p:tgtEl>
                                        <p:attrNameLst>
                                          <p:attrName>style.visibility</p:attrName>
                                        </p:attrNameLst>
                                      </p:cBhvr>
                                      <p:to>
                                        <p:strVal val="visible"/>
                                      </p:to>
                                    </p:set>
                                    <p:animEffect transition="in" filter="strips(upLeft)">
                                      <p:cBhvr>
                                        <p:cTn id="108" dur="500"/>
                                        <p:tgtEl>
                                          <p:spTgt spid="875548"/>
                                        </p:tgtEl>
                                      </p:cBhvr>
                                    </p:animEffect>
                                  </p:childTnLst>
                                </p:cTn>
                              </p:par>
                            </p:childTnLst>
                          </p:cTn>
                        </p:par>
                        <p:par>
                          <p:cTn id="109" fill="hold" nodeType="afterGroup">
                            <p:stCondLst>
                              <p:cond delay="500"/>
                            </p:stCondLst>
                            <p:childTnLst>
                              <p:par>
                                <p:cTn id="110" presetID="4" presetClass="entr" presetSubtype="32" fill="hold" grpId="0" nodeType="afterEffect">
                                  <p:stCondLst>
                                    <p:cond delay="0"/>
                                  </p:stCondLst>
                                  <p:childTnLst>
                                    <p:set>
                                      <p:cBhvr>
                                        <p:cTn id="111" dur="1" fill="hold">
                                          <p:stCondLst>
                                            <p:cond delay="0"/>
                                          </p:stCondLst>
                                        </p:cTn>
                                        <p:tgtEl>
                                          <p:spTgt spid="875549"/>
                                        </p:tgtEl>
                                        <p:attrNameLst>
                                          <p:attrName>style.visibility</p:attrName>
                                        </p:attrNameLst>
                                      </p:cBhvr>
                                      <p:to>
                                        <p:strVal val="visible"/>
                                      </p:to>
                                    </p:set>
                                    <p:animEffect transition="in" filter="box(out)">
                                      <p:cBhvr>
                                        <p:cTn id="112" dur="500"/>
                                        <p:tgtEl>
                                          <p:spTgt spid="875549"/>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3" presetClass="entr" presetSubtype="288" fill="hold" grpId="0" nodeType="clickEffect">
                                  <p:stCondLst>
                                    <p:cond delay="0"/>
                                  </p:stCondLst>
                                  <p:childTnLst>
                                    <p:set>
                                      <p:cBhvr>
                                        <p:cTn id="116" dur="1" fill="hold">
                                          <p:stCondLst>
                                            <p:cond delay="0"/>
                                          </p:stCondLst>
                                        </p:cTn>
                                        <p:tgtEl>
                                          <p:spTgt spid="875550"/>
                                        </p:tgtEl>
                                        <p:attrNameLst>
                                          <p:attrName>style.visibility</p:attrName>
                                        </p:attrNameLst>
                                      </p:cBhvr>
                                      <p:to>
                                        <p:strVal val="visible"/>
                                      </p:to>
                                    </p:set>
                                    <p:anim calcmode="lin" valueType="num">
                                      <p:cBhvr>
                                        <p:cTn id="117" dur="500" fill="hold"/>
                                        <p:tgtEl>
                                          <p:spTgt spid="875550"/>
                                        </p:tgtEl>
                                        <p:attrNameLst>
                                          <p:attrName>ppt_w</p:attrName>
                                        </p:attrNameLst>
                                      </p:cBhvr>
                                      <p:tavLst>
                                        <p:tav tm="0">
                                          <p:val>
                                            <p:strVal val="4/3*#ppt_w"/>
                                          </p:val>
                                        </p:tav>
                                        <p:tav tm="100000">
                                          <p:val>
                                            <p:strVal val="#ppt_w"/>
                                          </p:val>
                                        </p:tav>
                                      </p:tavLst>
                                    </p:anim>
                                    <p:anim calcmode="lin" valueType="num">
                                      <p:cBhvr>
                                        <p:cTn id="118" dur="500" fill="hold"/>
                                        <p:tgtEl>
                                          <p:spTgt spid="875550"/>
                                        </p:tgtEl>
                                        <p:attrNameLst>
                                          <p:attrName>ppt_h</p:attrName>
                                        </p:attrNameLst>
                                      </p:cBhvr>
                                      <p:tavLst>
                                        <p:tav tm="0">
                                          <p:val>
                                            <p:strVal val="4/3*#ppt_h"/>
                                          </p:val>
                                        </p:tav>
                                        <p:tav tm="100000">
                                          <p:val>
                                            <p:strVal val="#ppt_h"/>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8" presetClass="entr" presetSubtype="12" fill="hold" grpId="0" nodeType="clickEffect">
                                  <p:stCondLst>
                                    <p:cond delay="0"/>
                                  </p:stCondLst>
                                  <p:childTnLst>
                                    <p:set>
                                      <p:cBhvr>
                                        <p:cTn id="122" dur="1" fill="hold">
                                          <p:stCondLst>
                                            <p:cond delay="0"/>
                                          </p:stCondLst>
                                        </p:cTn>
                                        <p:tgtEl>
                                          <p:spTgt spid="875551"/>
                                        </p:tgtEl>
                                        <p:attrNameLst>
                                          <p:attrName>style.visibility</p:attrName>
                                        </p:attrNameLst>
                                      </p:cBhvr>
                                      <p:to>
                                        <p:strVal val="visible"/>
                                      </p:to>
                                    </p:set>
                                    <p:animEffect transition="in" filter="strips(downLeft)">
                                      <p:cBhvr>
                                        <p:cTn id="123" dur="500"/>
                                        <p:tgtEl>
                                          <p:spTgt spid="875551"/>
                                        </p:tgtEl>
                                      </p:cBhvr>
                                    </p:animEffect>
                                  </p:childTnLst>
                                </p:cTn>
                              </p:par>
                            </p:childTnLst>
                          </p:cTn>
                        </p:par>
                        <p:par>
                          <p:cTn id="124" fill="hold" nodeType="afterGroup">
                            <p:stCondLst>
                              <p:cond delay="500"/>
                            </p:stCondLst>
                            <p:childTnLst>
                              <p:par>
                                <p:cTn id="125" presetID="18" presetClass="entr" presetSubtype="3" fill="hold" grpId="0" nodeType="afterEffect">
                                  <p:stCondLst>
                                    <p:cond delay="0"/>
                                  </p:stCondLst>
                                  <p:childTnLst>
                                    <p:set>
                                      <p:cBhvr>
                                        <p:cTn id="126" dur="1" fill="hold">
                                          <p:stCondLst>
                                            <p:cond delay="0"/>
                                          </p:stCondLst>
                                        </p:cTn>
                                        <p:tgtEl>
                                          <p:spTgt spid="875552"/>
                                        </p:tgtEl>
                                        <p:attrNameLst>
                                          <p:attrName>style.visibility</p:attrName>
                                        </p:attrNameLst>
                                      </p:cBhvr>
                                      <p:to>
                                        <p:strVal val="visible"/>
                                      </p:to>
                                    </p:set>
                                    <p:animEffect transition="in" filter="strips(upRight)">
                                      <p:cBhvr>
                                        <p:cTn id="127" dur="500"/>
                                        <p:tgtEl>
                                          <p:spTgt spid="875552"/>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8" presetClass="entr" presetSubtype="9" fill="hold" grpId="0" nodeType="clickEffect">
                                  <p:stCondLst>
                                    <p:cond delay="0"/>
                                  </p:stCondLst>
                                  <p:childTnLst>
                                    <p:set>
                                      <p:cBhvr>
                                        <p:cTn id="131" dur="1" fill="hold">
                                          <p:stCondLst>
                                            <p:cond delay="0"/>
                                          </p:stCondLst>
                                        </p:cTn>
                                        <p:tgtEl>
                                          <p:spTgt spid="875553"/>
                                        </p:tgtEl>
                                        <p:attrNameLst>
                                          <p:attrName>style.visibility</p:attrName>
                                        </p:attrNameLst>
                                      </p:cBhvr>
                                      <p:to>
                                        <p:strVal val="visible"/>
                                      </p:to>
                                    </p:set>
                                    <p:animEffect transition="in" filter="strips(upLeft)">
                                      <p:cBhvr>
                                        <p:cTn id="132" dur="500"/>
                                        <p:tgtEl>
                                          <p:spTgt spid="875553"/>
                                        </p:tgtEl>
                                      </p:cBhvr>
                                    </p:animEffect>
                                  </p:childTnLst>
                                </p:cTn>
                              </p:par>
                            </p:childTnLst>
                          </p:cTn>
                        </p:par>
                        <p:par>
                          <p:cTn id="133" fill="hold" nodeType="afterGroup">
                            <p:stCondLst>
                              <p:cond delay="500"/>
                            </p:stCondLst>
                            <p:childTnLst>
                              <p:par>
                                <p:cTn id="134" presetID="4" presetClass="entr" presetSubtype="32" fill="hold" grpId="0" nodeType="afterEffect">
                                  <p:stCondLst>
                                    <p:cond delay="0"/>
                                  </p:stCondLst>
                                  <p:childTnLst>
                                    <p:set>
                                      <p:cBhvr>
                                        <p:cTn id="135" dur="1" fill="hold">
                                          <p:stCondLst>
                                            <p:cond delay="0"/>
                                          </p:stCondLst>
                                        </p:cTn>
                                        <p:tgtEl>
                                          <p:spTgt spid="875554"/>
                                        </p:tgtEl>
                                        <p:attrNameLst>
                                          <p:attrName>style.visibility</p:attrName>
                                        </p:attrNameLst>
                                      </p:cBhvr>
                                      <p:to>
                                        <p:strVal val="visible"/>
                                      </p:to>
                                    </p:set>
                                    <p:animEffect transition="in" filter="box(out)">
                                      <p:cBhvr>
                                        <p:cTn id="136" dur="500"/>
                                        <p:tgtEl>
                                          <p:spTgt spid="875554"/>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3" presetClass="entr" presetSubtype="288" fill="hold" grpId="0" nodeType="clickEffect">
                                  <p:stCondLst>
                                    <p:cond delay="0"/>
                                  </p:stCondLst>
                                  <p:childTnLst>
                                    <p:set>
                                      <p:cBhvr>
                                        <p:cTn id="140" dur="1" fill="hold">
                                          <p:stCondLst>
                                            <p:cond delay="0"/>
                                          </p:stCondLst>
                                        </p:cTn>
                                        <p:tgtEl>
                                          <p:spTgt spid="875557"/>
                                        </p:tgtEl>
                                        <p:attrNameLst>
                                          <p:attrName>style.visibility</p:attrName>
                                        </p:attrNameLst>
                                      </p:cBhvr>
                                      <p:to>
                                        <p:strVal val="visible"/>
                                      </p:to>
                                    </p:set>
                                    <p:anim calcmode="lin" valueType="num">
                                      <p:cBhvr>
                                        <p:cTn id="141" dur="500" fill="hold"/>
                                        <p:tgtEl>
                                          <p:spTgt spid="875557"/>
                                        </p:tgtEl>
                                        <p:attrNameLst>
                                          <p:attrName>ppt_w</p:attrName>
                                        </p:attrNameLst>
                                      </p:cBhvr>
                                      <p:tavLst>
                                        <p:tav tm="0">
                                          <p:val>
                                            <p:strVal val="4/3*#ppt_w"/>
                                          </p:val>
                                        </p:tav>
                                        <p:tav tm="100000">
                                          <p:val>
                                            <p:strVal val="#ppt_w"/>
                                          </p:val>
                                        </p:tav>
                                      </p:tavLst>
                                    </p:anim>
                                    <p:anim calcmode="lin" valueType="num">
                                      <p:cBhvr>
                                        <p:cTn id="142" dur="500" fill="hold"/>
                                        <p:tgtEl>
                                          <p:spTgt spid="875557"/>
                                        </p:tgtEl>
                                        <p:attrNameLst>
                                          <p:attrName>ppt_h</p:attrName>
                                        </p:attrNameLst>
                                      </p:cBhvr>
                                      <p:tavLst>
                                        <p:tav tm="0">
                                          <p:val>
                                            <p:strVal val="4/3*#ppt_h"/>
                                          </p:val>
                                        </p:tav>
                                        <p:tav tm="100000">
                                          <p:val>
                                            <p:strVal val="#ppt_h"/>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2" presetClass="entr" presetSubtype="2" fill="hold" grpId="0" nodeType="clickEffect">
                                  <p:stCondLst>
                                    <p:cond delay="0"/>
                                  </p:stCondLst>
                                  <p:childTnLst>
                                    <p:set>
                                      <p:cBhvr>
                                        <p:cTn id="146" dur="1" fill="hold">
                                          <p:stCondLst>
                                            <p:cond delay="0"/>
                                          </p:stCondLst>
                                        </p:cTn>
                                        <p:tgtEl>
                                          <p:spTgt spid="875555"/>
                                        </p:tgtEl>
                                        <p:attrNameLst>
                                          <p:attrName>style.visibility</p:attrName>
                                        </p:attrNameLst>
                                      </p:cBhvr>
                                      <p:to>
                                        <p:strVal val="visible"/>
                                      </p:to>
                                    </p:set>
                                    <p:animEffect transition="in" filter="wipe(right)">
                                      <p:cBhvr>
                                        <p:cTn id="147" dur="500"/>
                                        <p:tgtEl>
                                          <p:spTgt spid="875555"/>
                                        </p:tgtEl>
                                      </p:cBhvr>
                                    </p:animEffect>
                                  </p:childTnLst>
                                </p:cTn>
                              </p:par>
                            </p:childTnLst>
                          </p:cTn>
                        </p:par>
                        <p:par>
                          <p:cTn id="148" fill="hold" nodeType="afterGroup">
                            <p:stCondLst>
                              <p:cond delay="500"/>
                            </p:stCondLst>
                            <p:childTnLst>
                              <p:par>
                                <p:cTn id="149" presetID="18" presetClass="entr" presetSubtype="3" fill="hold" grpId="0" nodeType="afterEffect">
                                  <p:stCondLst>
                                    <p:cond delay="0"/>
                                  </p:stCondLst>
                                  <p:childTnLst>
                                    <p:set>
                                      <p:cBhvr>
                                        <p:cTn id="150" dur="1" fill="hold">
                                          <p:stCondLst>
                                            <p:cond delay="0"/>
                                          </p:stCondLst>
                                        </p:cTn>
                                        <p:tgtEl>
                                          <p:spTgt spid="875556"/>
                                        </p:tgtEl>
                                        <p:attrNameLst>
                                          <p:attrName>style.visibility</p:attrName>
                                        </p:attrNameLst>
                                      </p:cBhvr>
                                      <p:to>
                                        <p:strVal val="visible"/>
                                      </p:to>
                                    </p:set>
                                    <p:animEffect transition="in" filter="strips(upRight)">
                                      <p:cBhvr>
                                        <p:cTn id="151" dur="500"/>
                                        <p:tgtEl>
                                          <p:spTgt spid="875556"/>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3" presetClass="entr" presetSubtype="288" fill="hold" grpId="0" nodeType="clickEffect">
                                  <p:stCondLst>
                                    <p:cond delay="0"/>
                                  </p:stCondLst>
                                  <p:childTnLst>
                                    <p:set>
                                      <p:cBhvr>
                                        <p:cTn id="155" dur="1" fill="hold">
                                          <p:stCondLst>
                                            <p:cond delay="0"/>
                                          </p:stCondLst>
                                        </p:cTn>
                                        <p:tgtEl>
                                          <p:spTgt spid="875560"/>
                                        </p:tgtEl>
                                        <p:attrNameLst>
                                          <p:attrName>style.visibility</p:attrName>
                                        </p:attrNameLst>
                                      </p:cBhvr>
                                      <p:to>
                                        <p:strVal val="visible"/>
                                      </p:to>
                                    </p:set>
                                    <p:anim calcmode="lin" valueType="num">
                                      <p:cBhvr>
                                        <p:cTn id="156" dur="500" fill="hold"/>
                                        <p:tgtEl>
                                          <p:spTgt spid="875560"/>
                                        </p:tgtEl>
                                        <p:attrNameLst>
                                          <p:attrName>ppt_w</p:attrName>
                                        </p:attrNameLst>
                                      </p:cBhvr>
                                      <p:tavLst>
                                        <p:tav tm="0">
                                          <p:val>
                                            <p:strVal val="4/3*#ppt_w"/>
                                          </p:val>
                                        </p:tav>
                                        <p:tav tm="100000">
                                          <p:val>
                                            <p:strVal val="#ppt_w"/>
                                          </p:val>
                                        </p:tav>
                                      </p:tavLst>
                                    </p:anim>
                                    <p:anim calcmode="lin" valueType="num">
                                      <p:cBhvr>
                                        <p:cTn id="157" dur="500" fill="hold"/>
                                        <p:tgtEl>
                                          <p:spTgt spid="875560"/>
                                        </p:tgtEl>
                                        <p:attrNameLst>
                                          <p:attrName>ppt_h</p:attrName>
                                        </p:attrNameLst>
                                      </p:cBhvr>
                                      <p:tavLst>
                                        <p:tav tm="0">
                                          <p:val>
                                            <p:strVal val="4/3*#ppt_h"/>
                                          </p:val>
                                        </p:tav>
                                        <p:tav tm="100000">
                                          <p:val>
                                            <p:strVal val="#ppt_h"/>
                                          </p:val>
                                        </p:tav>
                                      </p:tavLst>
                                    </p:anim>
                                  </p:childTnLst>
                                </p:cTn>
                              </p:par>
                            </p:childTnLst>
                          </p:cTn>
                        </p:par>
                      </p:childTnLst>
                    </p:cTn>
                  </p:par>
                  <p:par>
                    <p:cTn id="158" fill="hold" nodeType="clickPar">
                      <p:stCondLst>
                        <p:cond delay="indefinite"/>
                      </p:stCondLst>
                      <p:childTnLst>
                        <p:par>
                          <p:cTn id="159" fill="hold" nodeType="withGroup">
                            <p:stCondLst>
                              <p:cond delay="0"/>
                            </p:stCondLst>
                            <p:childTnLst>
                              <p:par>
                                <p:cTn id="160" presetID="22" presetClass="entr" presetSubtype="2" fill="hold" grpId="0" nodeType="clickEffect">
                                  <p:stCondLst>
                                    <p:cond delay="0"/>
                                  </p:stCondLst>
                                  <p:childTnLst>
                                    <p:set>
                                      <p:cBhvr>
                                        <p:cTn id="161" dur="1" fill="hold">
                                          <p:stCondLst>
                                            <p:cond delay="0"/>
                                          </p:stCondLst>
                                        </p:cTn>
                                        <p:tgtEl>
                                          <p:spTgt spid="875559"/>
                                        </p:tgtEl>
                                        <p:attrNameLst>
                                          <p:attrName>style.visibility</p:attrName>
                                        </p:attrNameLst>
                                      </p:cBhvr>
                                      <p:to>
                                        <p:strVal val="visible"/>
                                      </p:to>
                                    </p:set>
                                    <p:animEffect transition="in" filter="wipe(right)">
                                      <p:cBhvr>
                                        <p:cTn id="162" dur="500"/>
                                        <p:tgtEl>
                                          <p:spTgt spid="875559"/>
                                        </p:tgtEl>
                                      </p:cBhvr>
                                    </p:animEffect>
                                  </p:childTnLst>
                                </p:cTn>
                              </p:par>
                            </p:childTnLst>
                          </p:cTn>
                        </p:par>
                        <p:par>
                          <p:cTn id="163" fill="hold" nodeType="afterGroup">
                            <p:stCondLst>
                              <p:cond delay="500"/>
                            </p:stCondLst>
                            <p:childTnLst>
                              <p:par>
                                <p:cTn id="164" presetID="23" presetClass="entr" presetSubtype="32" fill="hold" grpId="0" nodeType="afterEffect">
                                  <p:stCondLst>
                                    <p:cond delay="0"/>
                                  </p:stCondLst>
                                  <p:childTnLst>
                                    <p:set>
                                      <p:cBhvr>
                                        <p:cTn id="165" dur="1" fill="hold">
                                          <p:stCondLst>
                                            <p:cond delay="0"/>
                                          </p:stCondLst>
                                        </p:cTn>
                                        <p:tgtEl>
                                          <p:spTgt spid="875558"/>
                                        </p:tgtEl>
                                        <p:attrNameLst>
                                          <p:attrName>style.visibility</p:attrName>
                                        </p:attrNameLst>
                                      </p:cBhvr>
                                      <p:to>
                                        <p:strVal val="visible"/>
                                      </p:to>
                                    </p:set>
                                    <p:anim calcmode="lin" valueType="num">
                                      <p:cBhvr>
                                        <p:cTn id="166" dur="500" fill="hold"/>
                                        <p:tgtEl>
                                          <p:spTgt spid="875558"/>
                                        </p:tgtEl>
                                        <p:attrNameLst>
                                          <p:attrName>ppt_w</p:attrName>
                                        </p:attrNameLst>
                                      </p:cBhvr>
                                      <p:tavLst>
                                        <p:tav tm="0">
                                          <p:val>
                                            <p:strVal val="4*#ppt_w"/>
                                          </p:val>
                                        </p:tav>
                                        <p:tav tm="100000">
                                          <p:val>
                                            <p:strVal val="#ppt_w"/>
                                          </p:val>
                                        </p:tav>
                                      </p:tavLst>
                                    </p:anim>
                                    <p:anim calcmode="lin" valueType="num">
                                      <p:cBhvr>
                                        <p:cTn id="167" dur="500" fill="hold"/>
                                        <p:tgtEl>
                                          <p:spTgt spid="875558"/>
                                        </p:tgtEl>
                                        <p:attrNameLst>
                                          <p:attrName>ppt_h</p:attrName>
                                        </p:attrNameLst>
                                      </p:cBhvr>
                                      <p:tavLst>
                                        <p:tav tm="0">
                                          <p:val>
                                            <p:strVal val="4*#ppt_h"/>
                                          </p:val>
                                        </p:tav>
                                        <p:tav tm="100000">
                                          <p:val>
                                            <p:strVal val="#ppt_h"/>
                                          </p:val>
                                        </p:tav>
                                      </p:tavLst>
                                    </p:anim>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8" presetClass="entr" presetSubtype="9" fill="hold" grpId="0" nodeType="clickEffect">
                                  <p:stCondLst>
                                    <p:cond delay="0"/>
                                  </p:stCondLst>
                                  <p:childTnLst>
                                    <p:set>
                                      <p:cBhvr>
                                        <p:cTn id="171" dur="1" fill="hold">
                                          <p:stCondLst>
                                            <p:cond delay="0"/>
                                          </p:stCondLst>
                                        </p:cTn>
                                        <p:tgtEl>
                                          <p:spTgt spid="875561"/>
                                        </p:tgtEl>
                                        <p:attrNameLst>
                                          <p:attrName>style.visibility</p:attrName>
                                        </p:attrNameLst>
                                      </p:cBhvr>
                                      <p:to>
                                        <p:strVal val="visible"/>
                                      </p:to>
                                    </p:set>
                                    <p:animEffect transition="in" filter="strips(upLeft)">
                                      <p:cBhvr>
                                        <p:cTn id="172" dur="500"/>
                                        <p:tgtEl>
                                          <p:spTgt spid="875561"/>
                                        </p:tgtEl>
                                      </p:cBhvr>
                                    </p:animEffect>
                                  </p:childTnLst>
                                </p:cTn>
                              </p:par>
                            </p:childTnLst>
                          </p:cTn>
                        </p:par>
                        <p:par>
                          <p:cTn id="173" fill="hold" nodeType="afterGroup">
                            <p:stCondLst>
                              <p:cond delay="500"/>
                            </p:stCondLst>
                            <p:childTnLst>
                              <p:par>
                                <p:cTn id="174" presetID="4" presetClass="entr" presetSubtype="32" fill="hold" grpId="0" nodeType="afterEffect">
                                  <p:stCondLst>
                                    <p:cond delay="0"/>
                                  </p:stCondLst>
                                  <p:childTnLst>
                                    <p:set>
                                      <p:cBhvr>
                                        <p:cTn id="175" dur="1" fill="hold">
                                          <p:stCondLst>
                                            <p:cond delay="0"/>
                                          </p:stCondLst>
                                        </p:cTn>
                                        <p:tgtEl>
                                          <p:spTgt spid="875562"/>
                                        </p:tgtEl>
                                        <p:attrNameLst>
                                          <p:attrName>style.visibility</p:attrName>
                                        </p:attrNameLst>
                                      </p:cBhvr>
                                      <p:to>
                                        <p:strVal val="visible"/>
                                      </p:to>
                                    </p:set>
                                    <p:animEffect transition="in" filter="box(out)">
                                      <p:cBhvr>
                                        <p:cTn id="176" dur="500"/>
                                        <p:tgtEl>
                                          <p:spTgt spid="875562"/>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3" presetClass="entr" presetSubtype="288" fill="hold" grpId="0" nodeType="clickEffect">
                                  <p:stCondLst>
                                    <p:cond delay="0"/>
                                  </p:stCondLst>
                                  <p:childTnLst>
                                    <p:set>
                                      <p:cBhvr>
                                        <p:cTn id="180" dur="1" fill="hold">
                                          <p:stCondLst>
                                            <p:cond delay="0"/>
                                          </p:stCondLst>
                                        </p:cTn>
                                        <p:tgtEl>
                                          <p:spTgt spid="875563"/>
                                        </p:tgtEl>
                                        <p:attrNameLst>
                                          <p:attrName>style.visibility</p:attrName>
                                        </p:attrNameLst>
                                      </p:cBhvr>
                                      <p:to>
                                        <p:strVal val="visible"/>
                                      </p:to>
                                    </p:set>
                                    <p:anim calcmode="lin" valueType="num">
                                      <p:cBhvr>
                                        <p:cTn id="181" dur="500" fill="hold"/>
                                        <p:tgtEl>
                                          <p:spTgt spid="875563"/>
                                        </p:tgtEl>
                                        <p:attrNameLst>
                                          <p:attrName>ppt_w</p:attrName>
                                        </p:attrNameLst>
                                      </p:cBhvr>
                                      <p:tavLst>
                                        <p:tav tm="0">
                                          <p:val>
                                            <p:strVal val="4/3*#ppt_w"/>
                                          </p:val>
                                        </p:tav>
                                        <p:tav tm="100000">
                                          <p:val>
                                            <p:strVal val="#ppt_w"/>
                                          </p:val>
                                        </p:tav>
                                      </p:tavLst>
                                    </p:anim>
                                    <p:anim calcmode="lin" valueType="num">
                                      <p:cBhvr>
                                        <p:cTn id="182" dur="500" fill="hold"/>
                                        <p:tgtEl>
                                          <p:spTgt spid="875563"/>
                                        </p:tgtEl>
                                        <p:attrNameLst>
                                          <p:attrName>ppt_h</p:attrName>
                                        </p:attrNameLst>
                                      </p:cBhvr>
                                      <p:tavLst>
                                        <p:tav tm="0">
                                          <p:val>
                                            <p:strVal val="4/3*#ppt_h"/>
                                          </p:val>
                                        </p:tav>
                                        <p:tav tm="100000">
                                          <p:val>
                                            <p:strVal val="#ppt_h"/>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18" presetClass="entr" presetSubtype="12" fill="hold" grpId="0" nodeType="clickEffect">
                                  <p:stCondLst>
                                    <p:cond delay="0"/>
                                  </p:stCondLst>
                                  <p:childTnLst>
                                    <p:set>
                                      <p:cBhvr>
                                        <p:cTn id="186" dur="1" fill="hold">
                                          <p:stCondLst>
                                            <p:cond delay="0"/>
                                          </p:stCondLst>
                                        </p:cTn>
                                        <p:tgtEl>
                                          <p:spTgt spid="875564"/>
                                        </p:tgtEl>
                                        <p:attrNameLst>
                                          <p:attrName>style.visibility</p:attrName>
                                        </p:attrNameLst>
                                      </p:cBhvr>
                                      <p:to>
                                        <p:strVal val="visible"/>
                                      </p:to>
                                    </p:set>
                                    <p:animEffect transition="in" filter="strips(downLeft)">
                                      <p:cBhvr>
                                        <p:cTn id="187" dur="500"/>
                                        <p:tgtEl>
                                          <p:spTgt spid="875564"/>
                                        </p:tgtEl>
                                      </p:cBhvr>
                                    </p:animEffect>
                                  </p:childTnLst>
                                </p:cTn>
                              </p:par>
                            </p:childTnLst>
                          </p:cTn>
                        </p:par>
                        <p:par>
                          <p:cTn id="188" fill="hold" nodeType="afterGroup">
                            <p:stCondLst>
                              <p:cond delay="500"/>
                            </p:stCondLst>
                            <p:childTnLst>
                              <p:par>
                                <p:cTn id="189" presetID="18" presetClass="entr" presetSubtype="3" fill="hold" grpId="0" nodeType="afterEffect">
                                  <p:stCondLst>
                                    <p:cond delay="0"/>
                                  </p:stCondLst>
                                  <p:childTnLst>
                                    <p:set>
                                      <p:cBhvr>
                                        <p:cTn id="190" dur="1" fill="hold">
                                          <p:stCondLst>
                                            <p:cond delay="0"/>
                                          </p:stCondLst>
                                        </p:cTn>
                                        <p:tgtEl>
                                          <p:spTgt spid="875565"/>
                                        </p:tgtEl>
                                        <p:attrNameLst>
                                          <p:attrName>style.visibility</p:attrName>
                                        </p:attrNameLst>
                                      </p:cBhvr>
                                      <p:to>
                                        <p:strVal val="visible"/>
                                      </p:to>
                                    </p:set>
                                    <p:animEffect transition="in" filter="strips(upRight)">
                                      <p:cBhvr>
                                        <p:cTn id="191" dur="500"/>
                                        <p:tgtEl>
                                          <p:spTgt spid="875565"/>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23" presetClass="entr" presetSubtype="288" fill="hold" grpId="0" nodeType="clickEffect">
                                  <p:stCondLst>
                                    <p:cond delay="0"/>
                                  </p:stCondLst>
                                  <p:childTnLst>
                                    <p:set>
                                      <p:cBhvr>
                                        <p:cTn id="195" dur="1" fill="hold">
                                          <p:stCondLst>
                                            <p:cond delay="0"/>
                                          </p:stCondLst>
                                        </p:cTn>
                                        <p:tgtEl>
                                          <p:spTgt spid="875568"/>
                                        </p:tgtEl>
                                        <p:attrNameLst>
                                          <p:attrName>style.visibility</p:attrName>
                                        </p:attrNameLst>
                                      </p:cBhvr>
                                      <p:to>
                                        <p:strVal val="visible"/>
                                      </p:to>
                                    </p:set>
                                    <p:anim calcmode="lin" valueType="num">
                                      <p:cBhvr>
                                        <p:cTn id="196" dur="500" fill="hold"/>
                                        <p:tgtEl>
                                          <p:spTgt spid="875568"/>
                                        </p:tgtEl>
                                        <p:attrNameLst>
                                          <p:attrName>ppt_w</p:attrName>
                                        </p:attrNameLst>
                                      </p:cBhvr>
                                      <p:tavLst>
                                        <p:tav tm="0">
                                          <p:val>
                                            <p:strVal val="4/3*#ppt_w"/>
                                          </p:val>
                                        </p:tav>
                                        <p:tav tm="100000">
                                          <p:val>
                                            <p:strVal val="#ppt_w"/>
                                          </p:val>
                                        </p:tav>
                                      </p:tavLst>
                                    </p:anim>
                                    <p:anim calcmode="lin" valueType="num">
                                      <p:cBhvr>
                                        <p:cTn id="197" dur="500" fill="hold"/>
                                        <p:tgtEl>
                                          <p:spTgt spid="875568"/>
                                        </p:tgtEl>
                                        <p:attrNameLst>
                                          <p:attrName>ppt_h</p:attrName>
                                        </p:attrNameLst>
                                      </p:cBhvr>
                                      <p:tavLst>
                                        <p:tav tm="0">
                                          <p:val>
                                            <p:strVal val="4/3*#ppt_h"/>
                                          </p:val>
                                        </p:tav>
                                        <p:tav tm="100000">
                                          <p:val>
                                            <p:strVal val="#ppt_h"/>
                                          </p:val>
                                        </p:tav>
                                      </p:tavLst>
                                    </p:anim>
                                  </p:childTnLst>
                                </p:cTn>
                              </p:par>
                            </p:childTnLst>
                          </p:cTn>
                        </p:par>
                      </p:childTnLst>
                    </p:cTn>
                  </p:par>
                  <p:par>
                    <p:cTn id="198" fill="hold" nodeType="clickPar">
                      <p:stCondLst>
                        <p:cond delay="indefinite"/>
                      </p:stCondLst>
                      <p:childTnLst>
                        <p:par>
                          <p:cTn id="199" fill="hold" nodeType="withGroup">
                            <p:stCondLst>
                              <p:cond delay="0"/>
                            </p:stCondLst>
                            <p:childTnLst>
                              <p:par>
                                <p:cTn id="200" presetID="18" presetClass="entr" presetSubtype="12" fill="hold" grpId="0" nodeType="clickEffect">
                                  <p:stCondLst>
                                    <p:cond delay="0"/>
                                  </p:stCondLst>
                                  <p:childTnLst>
                                    <p:set>
                                      <p:cBhvr>
                                        <p:cTn id="201" dur="1" fill="hold">
                                          <p:stCondLst>
                                            <p:cond delay="0"/>
                                          </p:stCondLst>
                                        </p:cTn>
                                        <p:tgtEl>
                                          <p:spTgt spid="875566"/>
                                        </p:tgtEl>
                                        <p:attrNameLst>
                                          <p:attrName>style.visibility</p:attrName>
                                        </p:attrNameLst>
                                      </p:cBhvr>
                                      <p:to>
                                        <p:strVal val="visible"/>
                                      </p:to>
                                    </p:set>
                                    <p:animEffect transition="in" filter="strips(downLeft)">
                                      <p:cBhvr>
                                        <p:cTn id="202" dur="500"/>
                                        <p:tgtEl>
                                          <p:spTgt spid="875566"/>
                                        </p:tgtEl>
                                      </p:cBhvr>
                                    </p:animEffect>
                                  </p:childTnLst>
                                </p:cTn>
                              </p:par>
                              <p:par>
                                <p:cTn id="203" presetID="23" presetClass="entr" presetSubtype="288" fill="hold" grpId="0" nodeType="withEffect">
                                  <p:stCondLst>
                                    <p:cond delay="0"/>
                                  </p:stCondLst>
                                  <p:childTnLst>
                                    <p:set>
                                      <p:cBhvr>
                                        <p:cTn id="204" dur="1" fill="hold">
                                          <p:stCondLst>
                                            <p:cond delay="0"/>
                                          </p:stCondLst>
                                        </p:cTn>
                                        <p:tgtEl>
                                          <p:spTgt spid="875567"/>
                                        </p:tgtEl>
                                        <p:attrNameLst>
                                          <p:attrName>style.visibility</p:attrName>
                                        </p:attrNameLst>
                                      </p:cBhvr>
                                      <p:to>
                                        <p:strVal val="visible"/>
                                      </p:to>
                                    </p:set>
                                    <p:anim calcmode="lin" valueType="num">
                                      <p:cBhvr>
                                        <p:cTn id="205" dur="500" fill="hold"/>
                                        <p:tgtEl>
                                          <p:spTgt spid="875567"/>
                                        </p:tgtEl>
                                        <p:attrNameLst>
                                          <p:attrName>ppt_w</p:attrName>
                                        </p:attrNameLst>
                                      </p:cBhvr>
                                      <p:tavLst>
                                        <p:tav tm="0">
                                          <p:val>
                                            <p:strVal val="4/3*#ppt_w"/>
                                          </p:val>
                                        </p:tav>
                                        <p:tav tm="100000">
                                          <p:val>
                                            <p:strVal val="#ppt_w"/>
                                          </p:val>
                                        </p:tav>
                                      </p:tavLst>
                                    </p:anim>
                                    <p:anim calcmode="lin" valueType="num">
                                      <p:cBhvr>
                                        <p:cTn id="206" dur="500" fill="hold"/>
                                        <p:tgtEl>
                                          <p:spTgt spid="875567"/>
                                        </p:tgtEl>
                                        <p:attrNameLst>
                                          <p:attrName>ppt_h</p:attrName>
                                        </p:attrNameLst>
                                      </p:cBhvr>
                                      <p:tavLst>
                                        <p:tav tm="0">
                                          <p:val>
                                            <p:strVal val="4/3*#ppt_h"/>
                                          </p:val>
                                        </p:tav>
                                        <p:tav tm="100000">
                                          <p:val>
                                            <p:strVal val="#ppt_h"/>
                                          </p:val>
                                        </p:tav>
                                      </p:tavLst>
                                    </p:anim>
                                  </p:childTnLst>
                                </p:cTn>
                              </p:par>
                            </p:childTnLst>
                          </p:cTn>
                        </p:par>
                      </p:childTnLst>
                    </p:cTn>
                  </p:par>
                  <p:par>
                    <p:cTn id="207" fill="hold" nodeType="clickPar">
                      <p:stCondLst>
                        <p:cond delay="indefinite"/>
                      </p:stCondLst>
                      <p:childTnLst>
                        <p:par>
                          <p:cTn id="208" fill="hold" nodeType="withGroup">
                            <p:stCondLst>
                              <p:cond delay="0"/>
                            </p:stCondLst>
                            <p:childTnLst>
                              <p:par>
                                <p:cTn id="209" presetID="18" presetClass="entr" presetSubtype="6" fill="hold" grpId="0" nodeType="clickEffect">
                                  <p:stCondLst>
                                    <p:cond delay="0"/>
                                  </p:stCondLst>
                                  <p:childTnLst>
                                    <p:set>
                                      <p:cBhvr>
                                        <p:cTn id="210" dur="1" fill="hold">
                                          <p:stCondLst>
                                            <p:cond delay="0"/>
                                          </p:stCondLst>
                                        </p:cTn>
                                        <p:tgtEl>
                                          <p:spTgt spid="875572"/>
                                        </p:tgtEl>
                                        <p:attrNameLst>
                                          <p:attrName>style.visibility</p:attrName>
                                        </p:attrNameLst>
                                      </p:cBhvr>
                                      <p:to>
                                        <p:strVal val="visible"/>
                                      </p:to>
                                    </p:set>
                                    <p:animEffect transition="in" filter="strips(downRight)">
                                      <p:cBhvr>
                                        <p:cTn id="211" dur="1000"/>
                                        <p:tgtEl>
                                          <p:spTgt spid="875572"/>
                                        </p:tgtEl>
                                      </p:cBhvr>
                                    </p:animEffect>
                                  </p:childTnLst>
                                </p:cTn>
                              </p:par>
                            </p:childTnLst>
                          </p:cTn>
                        </p:par>
                        <p:par>
                          <p:cTn id="212" fill="hold" nodeType="afterGroup">
                            <p:stCondLst>
                              <p:cond delay="1000"/>
                            </p:stCondLst>
                            <p:childTnLst>
                              <p:par>
                                <p:cTn id="213" presetID="2" presetClass="entr" presetSubtype="2" fill="hold" grpId="0" nodeType="afterEffect">
                                  <p:stCondLst>
                                    <p:cond delay="0"/>
                                  </p:stCondLst>
                                  <p:childTnLst>
                                    <p:set>
                                      <p:cBhvr>
                                        <p:cTn id="214" dur="1" fill="hold">
                                          <p:stCondLst>
                                            <p:cond delay="0"/>
                                          </p:stCondLst>
                                        </p:cTn>
                                        <p:tgtEl>
                                          <p:spTgt spid="875569"/>
                                        </p:tgtEl>
                                        <p:attrNameLst>
                                          <p:attrName>style.visibility</p:attrName>
                                        </p:attrNameLst>
                                      </p:cBhvr>
                                      <p:to>
                                        <p:strVal val="visible"/>
                                      </p:to>
                                    </p:set>
                                    <p:anim calcmode="lin" valueType="num">
                                      <p:cBhvr additive="base">
                                        <p:cTn id="215" dur="500" fill="hold"/>
                                        <p:tgtEl>
                                          <p:spTgt spid="875569"/>
                                        </p:tgtEl>
                                        <p:attrNameLst>
                                          <p:attrName>ppt_x</p:attrName>
                                        </p:attrNameLst>
                                      </p:cBhvr>
                                      <p:tavLst>
                                        <p:tav tm="0">
                                          <p:val>
                                            <p:strVal val="1+#ppt_w/2"/>
                                          </p:val>
                                        </p:tav>
                                        <p:tav tm="100000">
                                          <p:val>
                                            <p:strVal val="#ppt_x"/>
                                          </p:val>
                                        </p:tav>
                                      </p:tavLst>
                                    </p:anim>
                                    <p:anim calcmode="lin" valueType="num">
                                      <p:cBhvr additive="base">
                                        <p:cTn id="216" dur="500" fill="hold"/>
                                        <p:tgtEl>
                                          <p:spTgt spid="875569"/>
                                        </p:tgtEl>
                                        <p:attrNameLst>
                                          <p:attrName>ppt_y</p:attrName>
                                        </p:attrNameLst>
                                      </p:cBhvr>
                                      <p:tavLst>
                                        <p:tav tm="0">
                                          <p:val>
                                            <p:strVal val="#ppt_y"/>
                                          </p:val>
                                        </p:tav>
                                        <p:tav tm="100000">
                                          <p:val>
                                            <p:strVal val="#ppt_y"/>
                                          </p:val>
                                        </p:tav>
                                      </p:tavLst>
                                    </p:anim>
                                  </p:childTnLst>
                                </p:cTn>
                              </p:par>
                            </p:childTnLst>
                          </p:cTn>
                        </p:par>
                        <p:par>
                          <p:cTn id="217" fill="hold" nodeType="afterGroup">
                            <p:stCondLst>
                              <p:cond delay="1500"/>
                            </p:stCondLst>
                            <p:childTnLst>
                              <p:par>
                                <p:cTn id="218" presetID="23" presetClass="entr" presetSubtype="288" fill="hold" grpId="0" nodeType="afterEffect">
                                  <p:stCondLst>
                                    <p:cond delay="0"/>
                                  </p:stCondLst>
                                  <p:childTnLst>
                                    <p:set>
                                      <p:cBhvr>
                                        <p:cTn id="219" dur="1" fill="hold">
                                          <p:stCondLst>
                                            <p:cond delay="0"/>
                                          </p:stCondLst>
                                        </p:cTn>
                                        <p:tgtEl>
                                          <p:spTgt spid="875570"/>
                                        </p:tgtEl>
                                        <p:attrNameLst>
                                          <p:attrName>style.visibility</p:attrName>
                                        </p:attrNameLst>
                                      </p:cBhvr>
                                      <p:to>
                                        <p:strVal val="visible"/>
                                      </p:to>
                                    </p:set>
                                    <p:anim calcmode="lin" valueType="num">
                                      <p:cBhvr>
                                        <p:cTn id="220" dur="500" fill="hold"/>
                                        <p:tgtEl>
                                          <p:spTgt spid="875570"/>
                                        </p:tgtEl>
                                        <p:attrNameLst>
                                          <p:attrName>ppt_w</p:attrName>
                                        </p:attrNameLst>
                                      </p:cBhvr>
                                      <p:tavLst>
                                        <p:tav tm="0">
                                          <p:val>
                                            <p:strVal val="4/3*#ppt_w"/>
                                          </p:val>
                                        </p:tav>
                                        <p:tav tm="100000">
                                          <p:val>
                                            <p:strVal val="#ppt_w"/>
                                          </p:val>
                                        </p:tav>
                                      </p:tavLst>
                                    </p:anim>
                                    <p:anim calcmode="lin" valueType="num">
                                      <p:cBhvr>
                                        <p:cTn id="221" dur="500" fill="hold"/>
                                        <p:tgtEl>
                                          <p:spTgt spid="875570"/>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5523" grpId="0" animBg="1"/>
      <p:bldP spid="875524" grpId="0" autoUpdateAnimBg="0"/>
      <p:bldP spid="875525" grpId="0" animBg="1"/>
      <p:bldP spid="875526" grpId="0" autoUpdateAnimBg="0"/>
      <p:bldP spid="875527" grpId="0" animBg="1"/>
      <p:bldP spid="875528" grpId="0" autoUpdateAnimBg="0"/>
      <p:bldP spid="875529" grpId="0" autoUpdateAnimBg="0"/>
      <p:bldP spid="875530" grpId="0" autoUpdateAnimBg="0"/>
      <p:bldP spid="875531" grpId="0" animBg="1"/>
      <p:bldP spid="875532" grpId="0" autoUpdateAnimBg="0"/>
      <p:bldP spid="875533" grpId="0" animBg="1"/>
      <p:bldP spid="875534" grpId="0" animBg="1"/>
      <p:bldP spid="875535" grpId="0" animBg="1"/>
      <p:bldP spid="875536" grpId="0" autoUpdateAnimBg="0"/>
      <p:bldP spid="875537" grpId="0"/>
      <p:bldP spid="875538" grpId="0" animBg="1"/>
      <p:bldP spid="875539" grpId="0" animBg="1"/>
      <p:bldP spid="875540" grpId="0" autoUpdateAnimBg="0"/>
      <p:bldP spid="875541" grpId="0" autoUpdateAnimBg="0"/>
      <p:bldP spid="875542" grpId="0" animBg="1"/>
      <p:bldP spid="875543" grpId="0" animBg="1"/>
      <p:bldP spid="875544" grpId="0" autoUpdateAnimBg="0"/>
      <p:bldP spid="875545" grpId="0" autoUpdateAnimBg="0"/>
      <p:bldP spid="875546" grpId="0" animBg="1"/>
      <p:bldP spid="875547" grpId="0" animBg="1"/>
      <p:bldP spid="875548" grpId="0" animBg="1"/>
      <p:bldP spid="875549" grpId="0" autoUpdateAnimBg="0"/>
      <p:bldP spid="875550" grpId="0" autoUpdateAnimBg="0"/>
      <p:bldP spid="875551" grpId="0" animBg="1"/>
      <p:bldP spid="875552" grpId="0" autoUpdateAnimBg="0"/>
      <p:bldP spid="875553" grpId="0" animBg="1"/>
      <p:bldP spid="875554" grpId="0" autoUpdateAnimBg="0"/>
      <p:bldP spid="875555" grpId="0" animBg="1"/>
      <p:bldP spid="875556" grpId="0" autoUpdateAnimBg="0"/>
      <p:bldP spid="875557" grpId="0" autoUpdateAnimBg="0"/>
      <p:bldP spid="875558" grpId="0" autoUpdateAnimBg="0"/>
      <p:bldP spid="875559" grpId="0" animBg="1"/>
      <p:bldP spid="875560" grpId="0" autoUpdateAnimBg="0"/>
      <p:bldP spid="875561" grpId="0" animBg="1"/>
      <p:bldP spid="875562" grpId="0" autoUpdateAnimBg="0"/>
      <p:bldP spid="875563" grpId="0" autoUpdateAnimBg="0"/>
      <p:bldP spid="875564" grpId="0" animBg="1"/>
      <p:bldP spid="875565" grpId="0" autoUpdateAnimBg="0"/>
      <p:bldP spid="875566" grpId="0" animBg="1"/>
      <p:bldP spid="875567" grpId="0" autoUpdateAnimBg="0"/>
      <p:bldP spid="875568" grpId="0" autoUpdateAnimBg="0"/>
      <p:bldP spid="875569" grpId="0" autoUpdateAnimBg="0"/>
      <p:bldP spid="875570" grpId="0" autoUpdateAnimBg="0"/>
      <p:bldP spid="87557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Espaço Reservado para Número de Slide 5"/>
          <p:cNvSpPr>
            <a:spLocks noGrp="1"/>
          </p:cNvSpPr>
          <p:nvPr>
            <p:ph type="sldNum" sz="quarter" idx="12"/>
          </p:nvPr>
        </p:nvSpPr>
        <p:spPr/>
        <p:txBody>
          <a:bodyPr/>
          <a:lstStyle/>
          <a:p>
            <a:pPr>
              <a:defRPr/>
            </a:pPr>
            <a:fld id="{F767EA01-9E8F-4D6D-9016-EB0EDA9A8882}" type="slidenum">
              <a:rPr lang="pt-PT"/>
              <a:pPr>
                <a:defRPr/>
              </a:pPr>
              <a:t>4</a:t>
            </a:fld>
            <a:endParaRPr lang="pt-PT"/>
          </a:p>
        </p:txBody>
      </p:sp>
      <p:sp>
        <p:nvSpPr>
          <p:cNvPr id="838658" name="Rectangle 2"/>
          <p:cNvSpPr>
            <a:spLocks noGrp="1" noChangeArrowheads="1"/>
          </p:cNvSpPr>
          <p:nvPr>
            <p:ph type="body" idx="1"/>
          </p:nvPr>
        </p:nvSpPr>
        <p:spPr>
          <a:xfrm>
            <a:off x="776288" y="1566863"/>
            <a:ext cx="7537450" cy="1066800"/>
          </a:xfrm>
        </p:spPr>
        <p:txBody>
          <a:bodyPr/>
          <a:lstStyle/>
          <a:p>
            <a:pPr marL="0" indent="0" algn="just" eaLnBrk="1" hangingPunct="1">
              <a:buFontTx/>
              <a:buNone/>
            </a:pPr>
            <a:r>
              <a:rPr lang="pt-BR" sz="2800" smtClean="0">
                <a:latin typeface="Arial" charset="0"/>
              </a:rPr>
              <a:t>Os vários modelos que explicam a demanda por moeda (e não por títulos) acabam por sintetizar a seguinte equação:</a:t>
            </a:r>
          </a:p>
        </p:txBody>
      </p:sp>
      <p:sp>
        <p:nvSpPr>
          <p:cNvPr id="838659" name="Text Box 3"/>
          <p:cNvSpPr txBox="1">
            <a:spLocks noChangeArrowheads="1"/>
          </p:cNvSpPr>
          <p:nvPr/>
        </p:nvSpPr>
        <p:spPr bwMode="auto">
          <a:xfrm>
            <a:off x="1397000" y="4235450"/>
            <a:ext cx="53467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M</a:t>
            </a:r>
            <a:r>
              <a:rPr lang="pt-BR" sz="2400" b="0" baseline="30000"/>
              <a:t>d</a:t>
            </a:r>
            <a:r>
              <a:rPr lang="pt-BR" sz="2400" b="0"/>
              <a:t> = demanda nominal de moeda</a:t>
            </a:r>
          </a:p>
          <a:p>
            <a:pPr>
              <a:spcBef>
                <a:spcPct val="50000"/>
              </a:spcBef>
            </a:pPr>
            <a:r>
              <a:rPr lang="pt-BR" sz="2400" b="0"/>
              <a:t>P = nível de preços</a:t>
            </a:r>
          </a:p>
        </p:txBody>
      </p:sp>
      <p:sp>
        <p:nvSpPr>
          <p:cNvPr id="838660" name="Text Box 4"/>
          <p:cNvSpPr txBox="1">
            <a:spLocks noChangeArrowheads="1"/>
          </p:cNvSpPr>
          <p:nvPr/>
        </p:nvSpPr>
        <p:spPr bwMode="auto">
          <a:xfrm>
            <a:off x="3987800" y="4806950"/>
            <a:ext cx="4127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sym typeface="Symbol" pitchFamily="18" charset="2"/>
              </a:rPr>
              <a:t>  </a:t>
            </a:r>
            <a:r>
              <a:rPr lang="pt-BR" sz="2000" b="0">
                <a:solidFill>
                  <a:srgbClr val="99FF66"/>
                </a:solidFill>
              </a:rPr>
              <a:t>É o índice preços cuja base é 1</a:t>
            </a:r>
          </a:p>
        </p:txBody>
      </p:sp>
      <p:sp>
        <p:nvSpPr>
          <p:cNvPr id="838661" name="Text Box 5"/>
          <p:cNvSpPr txBox="1">
            <a:spLocks noChangeArrowheads="1"/>
          </p:cNvSpPr>
          <p:nvPr/>
        </p:nvSpPr>
        <p:spPr bwMode="auto">
          <a:xfrm>
            <a:off x="1397000" y="5238750"/>
            <a:ext cx="7485063"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m</a:t>
            </a:r>
            <a:r>
              <a:rPr lang="pt-BR" sz="2400" b="0" baseline="30000"/>
              <a:t>d</a:t>
            </a:r>
            <a:r>
              <a:rPr lang="pt-BR" sz="2400" b="0"/>
              <a:t> = demanda de saldos reais por moeda</a:t>
            </a:r>
          </a:p>
          <a:p>
            <a:pPr>
              <a:spcBef>
                <a:spcPct val="50000"/>
              </a:spcBef>
            </a:pPr>
            <a:r>
              <a:rPr lang="pt-BR" sz="2400" b="0"/>
              <a:t>y = renda real, r = taxa de juros,  </a:t>
            </a:r>
            <a:r>
              <a:rPr lang="pt-BR" sz="2400" b="0">
                <a:sym typeface="Symbol" pitchFamily="18" charset="2"/>
              </a:rPr>
              <a:t>P = taxa de inflação</a:t>
            </a:r>
            <a:endParaRPr lang="pt-BR" sz="2400" b="0"/>
          </a:p>
        </p:txBody>
      </p:sp>
      <p:grpSp>
        <p:nvGrpSpPr>
          <p:cNvPr id="838662" name="Group 6"/>
          <p:cNvGrpSpPr>
            <a:grpSpLocks/>
          </p:cNvGrpSpPr>
          <p:nvPr/>
        </p:nvGrpSpPr>
        <p:grpSpPr bwMode="auto">
          <a:xfrm>
            <a:off x="2374900" y="3086100"/>
            <a:ext cx="4370388" cy="1023938"/>
            <a:chOff x="1496" y="1824"/>
            <a:chExt cx="2753" cy="645"/>
          </a:xfrm>
        </p:grpSpPr>
        <p:sp>
          <p:nvSpPr>
            <p:cNvPr id="5130" name="Text Box 7"/>
            <p:cNvSpPr txBox="1">
              <a:spLocks noChangeArrowheads="1"/>
            </p:cNvSpPr>
            <p:nvPr/>
          </p:nvSpPr>
          <p:spPr bwMode="auto">
            <a:xfrm>
              <a:off x="1592" y="1835"/>
              <a:ext cx="48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M</a:t>
              </a:r>
              <a:r>
                <a:rPr lang="pt-BR" sz="3200" b="0" baseline="30000"/>
                <a:t>d</a:t>
              </a:r>
              <a:endParaRPr lang="pt-BR" sz="3200" b="0"/>
            </a:p>
          </p:txBody>
        </p:sp>
        <p:sp>
          <p:nvSpPr>
            <p:cNvPr id="5131" name="Text Box 8"/>
            <p:cNvSpPr txBox="1">
              <a:spLocks noChangeArrowheads="1"/>
            </p:cNvSpPr>
            <p:nvPr/>
          </p:nvSpPr>
          <p:spPr bwMode="auto">
            <a:xfrm>
              <a:off x="1656" y="2104"/>
              <a:ext cx="3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P</a:t>
              </a:r>
            </a:p>
          </p:txBody>
        </p:sp>
        <p:sp>
          <p:nvSpPr>
            <p:cNvPr id="5132" name="Line 9"/>
            <p:cNvSpPr>
              <a:spLocks noChangeShapeType="1"/>
            </p:cNvSpPr>
            <p:nvPr/>
          </p:nvSpPr>
          <p:spPr bwMode="auto">
            <a:xfrm>
              <a:off x="1608" y="2160"/>
              <a:ext cx="3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33" name="Text Box 10"/>
            <p:cNvSpPr txBox="1">
              <a:spLocks noChangeArrowheads="1"/>
            </p:cNvSpPr>
            <p:nvPr/>
          </p:nvSpPr>
          <p:spPr bwMode="auto">
            <a:xfrm>
              <a:off x="2152" y="1968"/>
              <a:ext cx="76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  m</a:t>
              </a:r>
              <a:r>
                <a:rPr lang="pt-BR" sz="3200" b="0" baseline="30000"/>
                <a:t>d</a:t>
              </a:r>
              <a:endParaRPr lang="pt-BR" sz="3200" b="0"/>
            </a:p>
          </p:txBody>
        </p:sp>
        <p:sp>
          <p:nvSpPr>
            <p:cNvPr id="5134" name="Text Box 11"/>
            <p:cNvSpPr txBox="1">
              <a:spLocks noChangeArrowheads="1"/>
            </p:cNvSpPr>
            <p:nvPr/>
          </p:nvSpPr>
          <p:spPr bwMode="auto">
            <a:xfrm>
              <a:off x="2848" y="1968"/>
              <a:ext cx="129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 m(y,r,</a:t>
              </a:r>
              <a:r>
                <a:rPr lang="pt-BR" sz="3200" b="0">
                  <a:sym typeface="Symbol" pitchFamily="18" charset="2"/>
                </a:rPr>
                <a:t>P</a:t>
              </a:r>
              <a:r>
                <a:rPr lang="pt-BR" sz="3200" b="0"/>
                <a:t>)</a:t>
              </a:r>
            </a:p>
          </p:txBody>
        </p:sp>
        <p:sp>
          <p:nvSpPr>
            <p:cNvPr id="5135" name="Rectangle 12"/>
            <p:cNvSpPr>
              <a:spLocks noChangeArrowheads="1"/>
            </p:cNvSpPr>
            <p:nvPr/>
          </p:nvSpPr>
          <p:spPr bwMode="auto">
            <a:xfrm>
              <a:off x="1496" y="1824"/>
              <a:ext cx="2753" cy="632"/>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aphicFrame>
          <p:nvGraphicFramePr>
            <p:cNvPr id="5136" name="Object 13"/>
            <p:cNvGraphicFramePr>
              <a:graphicFrameLocks noChangeAspect="1"/>
            </p:cNvGraphicFramePr>
            <p:nvPr/>
          </p:nvGraphicFramePr>
          <p:xfrm>
            <a:off x="2844" y="2064"/>
            <a:ext cx="72" cy="192"/>
          </p:xfrm>
          <a:graphic>
            <a:graphicData uri="http://schemas.openxmlformats.org/presentationml/2006/ole">
              <mc:AlternateContent xmlns:mc="http://schemas.openxmlformats.org/markup-compatibility/2006">
                <mc:Choice xmlns:v="urn:schemas-microsoft-com:vml" Requires="v">
                  <p:oleObj spid="_x0000_s5145" name="Equation" r:id="rId3" imgW="114201" imgH="304536" progId="Equation.3">
                    <p:embed/>
                  </p:oleObj>
                </mc:Choice>
                <mc:Fallback>
                  <p:oleObj name="Equation" r:id="rId3" imgW="114201" imgH="304536"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 y="2064"/>
                          <a:ext cx="7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7" name="Object 14"/>
            <p:cNvGraphicFramePr>
              <a:graphicFrameLocks noChangeAspect="1"/>
            </p:cNvGraphicFramePr>
            <p:nvPr/>
          </p:nvGraphicFramePr>
          <p:xfrm>
            <a:off x="2844" y="2064"/>
            <a:ext cx="72" cy="192"/>
          </p:xfrm>
          <a:graphic>
            <a:graphicData uri="http://schemas.openxmlformats.org/presentationml/2006/ole">
              <mc:AlternateContent xmlns:mc="http://schemas.openxmlformats.org/markup-compatibility/2006">
                <mc:Choice xmlns:v="urn:schemas-microsoft-com:vml" Requires="v">
                  <p:oleObj spid="_x0000_s5146" name="Equation" r:id="rId5" imgW="114201" imgH="304536" progId="Equation.3">
                    <p:embed/>
                  </p:oleObj>
                </mc:Choice>
                <mc:Fallback>
                  <p:oleObj name="Equation" r:id="rId5" imgW="114201" imgH="304536"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 y="2064"/>
                          <a:ext cx="7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8" name="Rectangle 15"/>
            <p:cNvSpPr>
              <a:spLocks noChangeArrowheads="1"/>
            </p:cNvSpPr>
            <p:nvPr/>
          </p:nvSpPr>
          <p:spPr bwMode="auto">
            <a:xfrm>
              <a:off x="3761" y="1928"/>
              <a:ext cx="17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pt-BR" sz="1000" b="0"/>
                <a:t>O</a:t>
              </a:r>
            </a:p>
          </p:txBody>
        </p:sp>
      </p:grpSp>
      <p:sp>
        <p:nvSpPr>
          <p:cNvPr id="838672" name="Rectangle 16"/>
          <p:cNvSpPr>
            <a:spLocks noChangeArrowheads="1"/>
          </p:cNvSpPr>
          <p:nvPr/>
        </p:nvSpPr>
        <p:spPr bwMode="auto">
          <a:xfrm>
            <a:off x="5956300" y="5699125"/>
            <a:ext cx="2825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pt-BR" sz="1000" b="0"/>
              <a:t>O</a:t>
            </a:r>
          </a:p>
        </p:txBody>
      </p:sp>
      <p:sp>
        <p:nvSpPr>
          <p:cNvPr id="5129" name="Rectangle 17"/>
          <p:cNvSpPr>
            <a:spLocks noGrp="1" noChangeArrowheads="1"/>
          </p:cNvSpPr>
          <p:nvPr>
            <p:ph type="title"/>
          </p:nvPr>
        </p:nvSpPr>
        <p:spPr>
          <a:xfrm>
            <a:off x="0" y="150813"/>
            <a:ext cx="9144000" cy="1143000"/>
          </a:xfrm>
          <a:noFill/>
        </p:spPr>
        <p:txBody>
          <a:bodyPr/>
          <a:lstStyle/>
          <a:p>
            <a:pPr eaLnBrk="1" hangingPunct="1"/>
            <a:r>
              <a:rPr lang="pt-BR" sz="4000" smtClean="0">
                <a:latin typeface="Arial" charset="0"/>
              </a:rPr>
              <a:t>A função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8658">
                                            <p:txEl>
                                              <p:pRg st="0" end="0"/>
                                            </p:txEl>
                                          </p:spTgt>
                                        </p:tgtEl>
                                        <p:attrNameLst>
                                          <p:attrName>style.visibility</p:attrName>
                                        </p:attrNameLst>
                                      </p:cBhvr>
                                      <p:to>
                                        <p:strVal val="visible"/>
                                      </p:to>
                                    </p:set>
                                    <p:animEffect transition="in" filter="wipe(left)">
                                      <p:cBhvr>
                                        <p:cTn id="7" dur="500"/>
                                        <p:tgtEl>
                                          <p:spTgt spid="8386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838662"/>
                                        </p:tgtEl>
                                        <p:attrNameLst>
                                          <p:attrName>style.visibility</p:attrName>
                                        </p:attrNameLst>
                                      </p:cBhvr>
                                      <p:to>
                                        <p:strVal val="visible"/>
                                      </p:to>
                                    </p:set>
                                    <p:anim calcmode="lin" valueType="num">
                                      <p:cBhvr>
                                        <p:cTn id="12" dur="500" fill="hold"/>
                                        <p:tgtEl>
                                          <p:spTgt spid="838662"/>
                                        </p:tgtEl>
                                        <p:attrNameLst>
                                          <p:attrName>ppt_w</p:attrName>
                                        </p:attrNameLst>
                                      </p:cBhvr>
                                      <p:tavLst>
                                        <p:tav tm="0">
                                          <p:val>
                                            <p:fltVal val="0"/>
                                          </p:val>
                                        </p:tav>
                                        <p:tav tm="100000">
                                          <p:val>
                                            <p:strVal val="#ppt_w"/>
                                          </p:val>
                                        </p:tav>
                                      </p:tavLst>
                                    </p:anim>
                                    <p:anim calcmode="lin" valueType="num">
                                      <p:cBhvr>
                                        <p:cTn id="13" dur="500" fill="hold"/>
                                        <p:tgtEl>
                                          <p:spTgt spid="838662"/>
                                        </p:tgtEl>
                                        <p:attrNameLst>
                                          <p:attrName>ppt_h</p:attrName>
                                        </p:attrNameLst>
                                      </p:cBhvr>
                                      <p:tavLst>
                                        <p:tav tm="0">
                                          <p:val>
                                            <p:fltVal val="0"/>
                                          </p:val>
                                        </p:tav>
                                        <p:tav tm="100000">
                                          <p:val>
                                            <p:strVal val="#ppt_h"/>
                                          </p:val>
                                        </p:tav>
                                      </p:tavLst>
                                    </p:anim>
                                  </p:childTnLst>
                                </p:cTn>
                              </p:par>
                            </p:childTnLst>
                          </p:cTn>
                        </p:par>
                        <p:par>
                          <p:cTn id="14" fill="hold" nodeType="afterGroup">
                            <p:stCondLst>
                              <p:cond delay="500"/>
                            </p:stCondLst>
                            <p:childTnLst>
                              <p:par>
                                <p:cTn id="15" presetID="18" presetClass="entr" presetSubtype="6" fill="hold" grpId="0" nodeType="afterEffect">
                                  <p:stCondLst>
                                    <p:cond delay="0"/>
                                  </p:stCondLst>
                                  <p:childTnLst>
                                    <p:set>
                                      <p:cBhvr>
                                        <p:cTn id="16" dur="1" fill="hold">
                                          <p:stCondLst>
                                            <p:cond delay="0"/>
                                          </p:stCondLst>
                                        </p:cTn>
                                        <p:tgtEl>
                                          <p:spTgt spid="838659"/>
                                        </p:tgtEl>
                                        <p:attrNameLst>
                                          <p:attrName>style.visibility</p:attrName>
                                        </p:attrNameLst>
                                      </p:cBhvr>
                                      <p:to>
                                        <p:strVal val="visible"/>
                                      </p:to>
                                    </p:set>
                                    <p:animEffect transition="in" filter="strips(downRight)">
                                      <p:cBhvr>
                                        <p:cTn id="17" dur="500"/>
                                        <p:tgtEl>
                                          <p:spTgt spid="838659"/>
                                        </p:tgtEl>
                                      </p:cBhvr>
                                    </p:animEffect>
                                  </p:childTnLst>
                                </p:cTn>
                              </p:par>
                            </p:childTnLst>
                          </p:cTn>
                        </p:par>
                        <p:par>
                          <p:cTn id="18" fill="hold" nodeType="afterGroup">
                            <p:stCondLst>
                              <p:cond delay="1000"/>
                            </p:stCondLst>
                            <p:childTnLst>
                              <p:par>
                                <p:cTn id="19" presetID="18" presetClass="entr" presetSubtype="6" fill="hold" grpId="0" nodeType="afterEffect">
                                  <p:stCondLst>
                                    <p:cond delay="0"/>
                                  </p:stCondLst>
                                  <p:childTnLst>
                                    <p:set>
                                      <p:cBhvr>
                                        <p:cTn id="20" dur="1" fill="hold">
                                          <p:stCondLst>
                                            <p:cond delay="0"/>
                                          </p:stCondLst>
                                        </p:cTn>
                                        <p:tgtEl>
                                          <p:spTgt spid="838660"/>
                                        </p:tgtEl>
                                        <p:attrNameLst>
                                          <p:attrName>style.visibility</p:attrName>
                                        </p:attrNameLst>
                                      </p:cBhvr>
                                      <p:to>
                                        <p:strVal val="visible"/>
                                      </p:to>
                                    </p:set>
                                    <p:animEffect transition="in" filter="strips(downRight)">
                                      <p:cBhvr>
                                        <p:cTn id="21" dur="500"/>
                                        <p:tgtEl>
                                          <p:spTgt spid="838660"/>
                                        </p:tgtEl>
                                      </p:cBhvr>
                                    </p:animEffect>
                                  </p:childTnLst>
                                </p:cTn>
                              </p:par>
                            </p:childTnLst>
                          </p:cTn>
                        </p:par>
                        <p:par>
                          <p:cTn id="22" fill="hold" nodeType="afterGroup">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838661"/>
                                        </p:tgtEl>
                                        <p:attrNameLst>
                                          <p:attrName>style.visibility</p:attrName>
                                        </p:attrNameLst>
                                      </p:cBhvr>
                                      <p:to>
                                        <p:strVal val="visible"/>
                                      </p:to>
                                    </p:set>
                                    <p:animEffect transition="in" filter="strips(downRight)">
                                      <p:cBhvr>
                                        <p:cTn id="25" dur="500"/>
                                        <p:tgtEl>
                                          <p:spTgt spid="838661"/>
                                        </p:tgtEl>
                                      </p:cBhvr>
                                    </p:animEffect>
                                  </p:childTnLst>
                                </p:cTn>
                              </p:par>
                            </p:childTnLst>
                          </p:cTn>
                        </p:par>
                        <p:par>
                          <p:cTn id="26" fill="hold" nodeType="afterGroup">
                            <p:stCondLst>
                              <p:cond delay="2000"/>
                            </p:stCondLst>
                            <p:childTnLst>
                              <p:par>
                                <p:cTn id="27" presetID="18" presetClass="entr" presetSubtype="6" fill="hold" grpId="0" nodeType="afterEffect">
                                  <p:stCondLst>
                                    <p:cond delay="0"/>
                                  </p:stCondLst>
                                  <p:childTnLst>
                                    <p:set>
                                      <p:cBhvr>
                                        <p:cTn id="28" dur="1" fill="hold">
                                          <p:stCondLst>
                                            <p:cond delay="0"/>
                                          </p:stCondLst>
                                        </p:cTn>
                                        <p:tgtEl>
                                          <p:spTgt spid="838672"/>
                                        </p:tgtEl>
                                        <p:attrNameLst>
                                          <p:attrName>style.visibility</p:attrName>
                                        </p:attrNameLst>
                                      </p:cBhvr>
                                      <p:to>
                                        <p:strVal val="visible"/>
                                      </p:to>
                                    </p:set>
                                    <p:animEffect transition="in" filter="strips(downRight)">
                                      <p:cBhvr>
                                        <p:cTn id="29" dur="500"/>
                                        <p:tgtEl>
                                          <p:spTgt spid="838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8658" grpId="0" build="p" autoUpdateAnimBg="0"/>
      <p:bldP spid="838659" grpId="0"/>
      <p:bldP spid="838660" grpId="0"/>
      <p:bldP spid="838661" grpId="0"/>
      <p:bldP spid="83867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5"/>
          <p:cNvSpPr>
            <a:spLocks noGrp="1"/>
          </p:cNvSpPr>
          <p:nvPr>
            <p:ph type="sldNum" sz="quarter" idx="12"/>
          </p:nvPr>
        </p:nvSpPr>
        <p:spPr/>
        <p:txBody>
          <a:bodyPr/>
          <a:lstStyle/>
          <a:p>
            <a:pPr>
              <a:defRPr/>
            </a:pPr>
            <a:fld id="{1BB9F713-19F3-46C1-BDA3-EBD635826EC1}" type="slidenum">
              <a:rPr lang="pt-PT"/>
              <a:pPr>
                <a:defRPr/>
              </a:pPr>
              <a:t>40</a:t>
            </a:fld>
            <a:endParaRPr lang="pt-PT"/>
          </a:p>
        </p:txBody>
      </p:sp>
      <p:sp>
        <p:nvSpPr>
          <p:cNvPr id="876546" name="Rectangle 2"/>
          <p:cNvSpPr>
            <a:spLocks noChangeArrowheads="1"/>
          </p:cNvSpPr>
          <p:nvPr/>
        </p:nvSpPr>
        <p:spPr bwMode="auto">
          <a:xfrm>
            <a:off x="674688" y="1836738"/>
            <a:ext cx="7773987" cy="329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74650" indent="-374650" algn="just">
              <a:spcBef>
                <a:spcPct val="20000"/>
              </a:spcBef>
              <a:buFontTx/>
              <a:buChar char="•"/>
            </a:pPr>
            <a:r>
              <a:rPr lang="pt-BR" sz="2800" b="0"/>
              <a:t>A demanda de moeda para </a:t>
            </a:r>
            <a:r>
              <a:rPr lang="pt-BR" sz="2800"/>
              <a:t>especulação</a:t>
            </a:r>
            <a:r>
              <a:rPr lang="pt-BR" sz="2800" b="0"/>
              <a:t> relaciona-se </a:t>
            </a:r>
            <a:r>
              <a:rPr lang="pt-BR" sz="2800"/>
              <a:t>negativamente</a:t>
            </a:r>
            <a:r>
              <a:rPr lang="pt-BR" sz="2800" b="0"/>
              <a:t> com a taxa de juros.</a:t>
            </a:r>
          </a:p>
          <a:p>
            <a:pPr marL="374650" indent="-374650" algn="just">
              <a:spcBef>
                <a:spcPct val="20000"/>
              </a:spcBef>
              <a:buFontTx/>
              <a:buChar char="•"/>
            </a:pPr>
            <a:r>
              <a:rPr lang="pt-BR" sz="2800" b="0"/>
              <a:t>A demanda de moeda para </a:t>
            </a:r>
            <a:r>
              <a:rPr lang="pt-BR" sz="2800"/>
              <a:t>transação</a:t>
            </a:r>
            <a:r>
              <a:rPr lang="pt-BR" sz="2800" b="0"/>
              <a:t> e para </a:t>
            </a:r>
            <a:r>
              <a:rPr lang="pt-BR" sz="2800"/>
              <a:t>precaução</a:t>
            </a:r>
            <a:r>
              <a:rPr lang="pt-BR" sz="2800" b="0"/>
              <a:t> relacionam-se </a:t>
            </a:r>
            <a:r>
              <a:rPr lang="pt-BR" sz="2800"/>
              <a:t>positivamente</a:t>
            </a:r>
            <a:r>
              <a:rPr lang="pt-BR" sz="2800" b="0"/>
              <a:t> com a renda.</a:t>
            </a:r>
          </a:p>
          <a:p>
            <a:pPr marL="374650" indent="-374650" algn="just">
              <a:spcBef>
                <a:spcPct val="20000"/>
              </a:spcBef>
              <a:buFontTx/>
              <a:buChar char="•"/>
            </a:pPr>
            <a:r>
              <a:rPr lang="pt-BR" sz="2800" b="0"/>
              <a:t>Portanto: m</a:t>
            </a:r>
            <a:r>
              <a:rPr lang="pt-BR" sz="2800" b="0" baseline="30000"/>
              <a:t>d</a:t>
            </a:r>
            <a:r>
              <a:rPr lang="pt-BR" sz="2800" b="0"/>
              <a:t> = m(y,r) sendo </a:t>
            </a:r>
            <a:endParaRPr lang="pt-BR" sz="3200" b="0"/>
          </a:p>
        </p:txBody>
      </p:sp>
      <p:grpSp>
        <p:nvGrpSpPr>
          <p:cNvPr id="876547" name="Group 3"/>
          <p:cNvGrpSpPr>
            <a:grpSpLocks/>
          </p:cNvGrpSpPr>
          <p:nvPr/>
        </p:nvGrpSpPr>
        <p:grpSpPr bwMode="auto">
          <a:xfrm>
            <a:off x="1955800" y="5346700"/>
            <a:ext cx="2455863" cy="912813"/>
            <a:chOff x="1232" y="3368"/>
            <a:chExt cx="1547" cy="575"/>
          </a:xfrm>
        </p:grpSpPr>
        <p:sp>
          <p:nvSpPr>
            <p:cNvPr id="41995" name="Text Box 4"/>
            <p:cNvSpPr txBox="1">
              <a:spLocks noChangeArrowheads="1"/>
            </p:cNvSpPr>
            <p:nvPr/>
          </p:nvSpPr>
          <p:spPr bwMode="auto">
            <a:xfrm>
              <a:off x="1232" y="3368"/>
              <a:ext cx="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ym typeface="Symbol" pitchFamily="18" charset="2"/>
                </a:rPr>
                <a:t></a:t>
              </a:r>
              <a:r>
                <a:rPr lang="pt-BR" sz="2800" b="0"/>
                <a:t>m</a:t>
              </a:r>
              <a:r>
                <a:rPr lang="pt-BR" sz="2800" b="0" baseline="30000"/>
                <a:t>d</a:t>
              </a:r>
            </a:p>
          </p:txBody>
        </p:sp>
        <p:sp>
          <p:nvSpPr>
            <p:cNvPr id="41996" name="Line 5"/>
            <p:cNvSpPr>
              <a:spLocks noChangeShapeType="1"/>
            </p:cNvSpPr>
            <p:nvPr/>
          </p:nvSpPr>
          <p:spPr bwMode="auto">
            <a:xfrm>
              <a:off x="1240" y="3696"/>
              <a:ext cx="4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41997" name="Text Box 6"/>
            <p:cNvSpPr txBox="1">
              <a:spLocks noChangeArrowheads="1"/>
            </p:cNvSpPr>
            <p:nvPr/>
          </p:nvSpPr>
          <p:spPr bwMode="auto">
            <a:xfrm>
              <a:off x="1272" y="3616"/>
              <a:ext cx="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ym typeface="Symbol" pitchFamily="18" charset="2"/>
                </a:rPr>
                <a:t></a:t>
              </a:r>
              <a:r>
                <a:rPr lang="pt-BR" sz="2800" b="0"/>
                <a:t>y</a:t>
              </a:r>
            </a:p>
          </p:txBody>
        </p:sp>
        <p:sp>
          <p:nvSpPr>
            <p:cNvPr id="41998" name="Text Box 7"/>
            <p:cNvSpPr txBox="1">
              <a:spLocks noChangeArrowheads="1"/>
            </p:cNvSpPr>
            <p:nvPr/>
          </p:nvSpPr>
          <p:spPr bwMode="auto">
            <a:xfrm>
              <a:off x="1856" y="3512"/>
              <a:ext cx="92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t>&gt;  0    e </a:t>
              </a:r>
            </a:p>
          </p:txBody>
        </p:sp>
      </p:grpSp>
      <p:grpSp>
        <p:nvGrpSpPr>
          <p:cNvPr id="876552" name="Group 8"/>
          <p:cNvGrpSpPr>
            <a:grpSpLocks/>
          </p:cNvGrpSpPr>
          <p:nvPr/>
        </p:nvGrpSpPr>
        <p:grpSpPr bwMode="auto">
          <a:xfrm>
            <a:off x="4757738" y="5364163"/>
            <a:ext cx="1841500" cy="912812"/>
            <a:chOff x="2997" y="3379"/>
            <a:chExt cx="1160" cy="575"/>
          </a:xfrm>
        </p:grpSpPr>
        <p:sp>
          <p:nvSpPr>
            <p:cNvPr id="41991" name="Text Box 9"/>
            <p:cNvSpPr txBox="1">
              <a:spLocks noChangeArrowheads="1"/>
            </p:cNvSpPr>
            <p:nvPr/>
          </p:nvSpPr>
          <p:spPr bwMode="auto">
            <a:xfrm>
              <a:off x="2997" y="3379"/>
              <a:ext cx="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latin typeface="Symbol" pitchFamily="18" charset="2"/>
                  <a:sym typeface="Symbol" pitchFamily="18" charset="2"/>
                </a:rPr>
                <a:t></a:t>
              </a:r>
              <a:r>
                <a:rPr lang="pt-BR" sz="2800" b="0"/>
                <a:t>m</a:t>
              </a:r>
              <a:r>
                <a:rPr lang="pt-BR" sz="2800" b="0" baseline="30000"/>
                <a:t>d</a:t>
              </a:r>
              <a:endParaRPr lang="pt-BR" sz="2800" b="0"/>
            </a:p>
          </p:txBody>
        </p:sp>
        <p:sp>
          <p:nvSpPr>
            <p:cNvPr id="41992" name="Line 10"/>
            <p:cNvSpPr>
              <a:spLocks noChangeShapeType="1"/>
            </p:cNvSpPr>
            <p:nvPr/>
          </p:nvSpPr>
          <p:spPr bwMode="auto">
            <a:xfrm>
              <a:off x="3005" y="3707"/>
              <a:ext cx="4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41993" name="Text Box 11"/>
            <p:cNvSpPr txBox="1">
              <a:spLocks noChangeArrowheads="1"/>
            </p:cNvSpPr>
            <p:nvPr/>
          </p:nvSpPr>
          <p:spPr bwMode="auto">
            <a:xfrm>
              <a:off x="3077" y="3627"/>
              <a:ext cx="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ym typeface="Symbol" pitchFamily="18" charset="2"/>
                </a:rPr>
                <a:t></a:t>
              </a:r>
              <a:r>
                <a:rPr lang="pt-BR" sz="2800" b="0"/>
                <a:t>r</a:t>
              </a:r>
            </a:p>
          </p:txBody>
        </p:sp>
        <p:sp>
          <p:nvSpPr>
            <p:cNvPr id="41994" name="Text Box 12"/>
            <p:cNvSpPr txBox="1">
              <a:spLocks noChangeArrowheads="1"/>
            </p:cNvSpPr>
            <p:nvPr/>
          </p:nvSpPr>
          <p:spPr bwMode="auto">
            <a:xfrm>
              <a:off x="3621" y="3523"/>
              <a:ext cx="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t>&lt;  0</a:t>
              </a:r>
            </a:p>
          </p:txBody>
        </p:sp>
      </p:grpSp>
      <p:sp>
        <p:nvSpPr>
          <p:cNvPr id="41990" name="Rectangle 13"/>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6546">
                                            <p:txEl>
                                              <p:pRg st="0" end="0"/>
                                            </p:txEl>
                                          </p:spTgt>
                                        </p:tgtEl>
                                        <p:attrNameLst>
                                          <p:attrName>style.visibility</p:attrName>
                                        </p:attrNameLst>
                                      </p:cBhvr>
                                      <p:to>
                                        <p:strVal val="visible"/>
                                      </p:to>
                                    </p:set>
                                    <p:animEffect transition="in" filter="wipe(left)">
                                      <p:cBhvr>
                                        <p:cTn id="7" dur="500"/>
                                        <p:tgtEl>
                                          <p:spTgt spid="8765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6546">
                                            <p:txEl>
                                              <p:pRg st="1" end="1"/>
                                            </p:txEl>
                                          </p:spTgt>
                                        </p:tgtEl>
                                        <p:attrNameLst>
                                          <p:attrName>style.visibility</p:attrName>
                                        </p:attrNameLst>
                                      </p:cBhvr>
                                      <p:to>
                                        <p:strVal val="visible"/>
                                      </p:to>
                                    </p:set>
                                    <p:animEffect transition="in" filter="wipe(left)">
                                      <p:cBhvr>
                                        <p:cTn id="12" dur="500"/>
                                        <p:tgtEl>
                                          <p:spTgt spid="8765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6546">
                                            <p:txEl>
                                              <p:pRg st="2" end="2"/>
                                            </p:txEl>
                                          </p:spTgt>
                                        </p:tgtEl>
                                        <p:attrNameLst>
                                          <p:attrName>style.visibility</p:attrName>
                                        </p:attrNameLst>
                                      </p:cBhvr>
                                      <p:to>
                                        <p:strVal val="visible"/>
                                      </p:to>
                                    </p:set>
                                    <p:animEffect transition="in" filter="wipe(left)">
                                      <p:cBhvr>
                                        <p:cTn id="17" dur="500"/>
                                        <p:tgtEl>
                                          <p:spTgt spid="876546">
                                            <p:txEl>
                                              <p:pRg st="2" end="2"/>
                                            </p:txEl>
                                          </p:spTgt>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876547"/>
                                        </p:tgtEl>
                                        <p:attrNameLst>
                                          <p:attrName>style.visibility</p:attrName>
                                        </p:attrNameLst>
                                      </p:cBhvr>
                                      <p:to>
                                        <p:strVal val="visible"/>
                                      </p:to>
                                    </p:set>
                                    <p:animEffect transition="in" filter="wipe(left)">
                                      <p:cBhvr>
                                        <p:cTn id="21" dur="1000"/>
                                        <p:tgtEl>
                                          <p:spTgt spid="876547"/>
                                        </p:tgtEl>
                                      </p:cBhvr>
                                    </p:animEffect>
                                  </p:child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876552"/>
                                        </p:tgtEl>
                                        <p:attrNameLst>
                                          <p:attrName>style.visibility</p:attrName>
                                        </p:attrNameLst>
                                      </p:cBhvr>
                                      <p:to>
                                        <p:strVal val="visible"/>
                                      </p:to>
                                    </p:set>
                                    <p:animEffect transition="in" filter="wipe(left)">
                                      <p:cBhvr>
                                        <p:cTn id="25" dur="1000"/>
                                        <p:tgtEl>
                                          <p:spTgt spid="876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546"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43D18107-F7E1-4A43-A0F4-A07BF5CD238D}" type="slidenum">
              <a:rPr lang="pt-PT"/>
              <a:pPr>
                <a:defRPr/>
              </a:pPr>
              <a:t>41</a:t>
            </a:fld>
            <a:endParaRPr lang="pt-PT"/>
          </a:p>
        </p:txBody>
      </p:sp>
      <p:sp>
        <p:nvSpPr>
          <p:cNvPr id="877570" name="Rectangle 2"/>
          <p:cNvSpPr>
            <a:spLocks noChangeArrowheads="1"/>
          </p:cNvSpPr>
          <p:nvPr/>
        </p:nvSpPr>
        <p:spPr bwMode="auto">
          <a:xfrm>
            <a:off x="850900" y="1725613"/>
            <a:ext cx="7426325" cy="338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74650" indent="-374650">
              <a:spcBef>
                <a:spcPct val="20000"/>
              </a:spcBef>
            </a:pPr>
            <a:r>
              <a:rPr lang="pt-BR" sz="3200" b="0"/>
              <a:t>Críticas:</a:t>
            </a:r>
          </a:p>
          <a:p>
            <a:pPr marL="374650" indent="-374650" algn="just">
              <a:spcBef>
                <a:spcPct val="20000"/>
              </a:spcBef>
              <a:buFontTx/>
              <a:buChar char="•"/>
            </a:pPr>
            <a:r>
              <a:rPr lang="pt-BR" sz="3200" b="0">
                <a:solidFill>
                  <a:srgbClr val="FFFFFF"/>
                </a:solidFill>
              </a:rPr>
              <a:t>Se o mercado permanecer em equilíbrio por muito tempo  </a:t>
            </a:r>
            <a:r>
              <a:rPr lang="pt-BR" sz="3200" b="0">
                <a:solidFill>
                  <a:srgbClr val="FFFFFF"/>
                </a:solidFill>
                <a:sym typeface="Symbol" pitchFamily="18" charset="2"/>
              </a:rPr>
              <a:t>  r</a:t>
            </a:r>
            <a:r>
              <a:rPr lang="pt-BR" sz="3200" b="0" baseline="-25000">
                <a:solidFill>
                  <a:srgbClr val="FFFFFF"/>
                </a:solidFill>
                <a:sym typeface="Symbol" pitchFamily="18" charset="2"/>
              </a:rPr>
              <a:t>C</a:t>
            </a:r>
            <a:r>
              <a:rPr lang="pt-BR" sz="3200" b="0">
                <a:solidFill>
                  <a:srgbClr val="FFFFFF"/>
                </a:solidFill>
                <a:sym typeface="Symbol" pitchFamily="18" charset="2"/>
              </a:rPr>
              <a:t> se iguala entre todos indivíduos</a:t>
            </a:r>
            <a:r>
              <a:rPr lang="pt-BR" sz="3200" b="0">
                <a:solidFill>
                  <a:srgbClr val="FFFFFF"/>
                </a:solidFill>
              </a:rPr>
              <a:t>.</a:t>
            </a:r>
          </a:p>
          <a:p>
            <a:pPr marL="850900" lvl="1" indent="-285750" algn="just">
              <a:spcBef>
                <a:spcPct val="20000"/>
              </a:spcBef>
              <a:buFontTx/>
              <a:buChar char="–"/>
            </a:pPr>
            <a:r>
              <a:rPr lang="pt-BR" sz="2800" b="0">
                <a:solidFill>
                  <a:srgbClr val="FFFFFF"/>
                </a:solidFill>
              </a:rPr>
              <a:t>Curva de demanda agregada será mais horizontal</a:t>
            </a:r>
          </a:p>
        </p:txBody>
      </p:sp>
      <p:sp>
        <p:nvSpPr>
          <p:cNvPr id="43012" name="Rectangle 3"/>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7570">
                                            <p:txEl>
                                              <p:pRg st="0" end="0"/>
                                            </p:txEl>
                                          </p:spTgt>
                                        </p:tgtEl>
                                        <p:attrNameLst>
                                          <p:attrName>style.visibility</p:attrName>
                                        </p:attrNameLst>
                                      </p:cBhvr>
                                      <p:to>
                                        <p:strVal val="visible"/>
                                      </p:to>
                                    </p:set>
                                    <p:animEffect transition="in" filter="wipe(left)">
                                      <p:cBhvr>
                                        <p:cTn id="7" dur="500"/>
                                        <p:tgtEl>
                                          <p:spTgt spid="8775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77570">
                                            <p:txEl>
                                              <p:pRg st="1" end="1"/>
                                            </p:txEl>
                                          </p:spTgt>
                                        </p:tgtEl>
                                        <p:attrNameLst>
                                          <p:attrName>style.visibility</p:attrName>
                                        </p:attrNameLst>
                                      </p:cBhvr>
                                      <p:to>
                                        <p:strVal val="visible"/>
                                      </p:to>
                                    </p:set>
                                    <p:animEffect transition="in" filter="strips(downRight)">
                                      <p:cBhvr>
                                        <p:cTn id="12" dur="500"/>
                                        <p:tgtEl>
                                          <p:spTgt spid="8775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77570">
                                            <p:txEl>
                                              <p:pRg st="2" end="2"/>
                                            </p:txEl>
                                          </p:spTgt>
                                        </p:tgtEl>
                                        <p:attrNameLst>
                                          <p:attrName>style.visibility</p:attrName>
                                        </p:attrNameLst>
                                      </p:cBhvr>
                                      <p:to>
                                        <p:strVal val="visible"/>
                                      </p:to>
                                    </p:set>
                                    <p:animEffect transition="in" filter="strips(downRight)">
                                      <p:cBhvr>
                                        <p:cTn id="17" dur="500"/>
                                        <p:tgtEl>
                                          <p:spTgt spid="8775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7570"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5EAA3944-2CFC-4938-A93E-002F99D9AC13}" type="slidenum">
              <a:rPr lang="pt-PT"/>
              <a:pPr>
                <a:defRPr/>
              </a:pPr>
              <a:t>42</a:t>
            </a:fld>
            <a:endParaRPr lang="pt-PT"/>
          </a:p>
        </p:txBody>
      </p:sp>
      <p:sp>
        <p:nvSpPr>
          <p:cNvPr id="878594" name="Rectangle 2"/>
          <p:cNvSpPr>
            <a:spLocks noChangeArrowheads="1"/>
          </p:cNvSpPr>
          <p:nvPr/>
        </p:nvSpPr>
        <p:spPr bwMode="auto">
          <a:xfrm>
            <a:off x="850900" y="1725613"/>
            <a:ext cx="7426325" cy="338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74650" indent="-374650">
              <a:spcBef>
                <a:spcPct val="20000"/>
              </a:spcBef>
            </a:pPr>
            <a:r>
              <a:rPr lang="pt-BR" sz="3200" b="0"/>
              <a:t>Críticas:</a:t>
            </a:r>
          </a:p>
          <a:p>
            <a:pPr marL="374650" indent="-374650" algn="just">
              <a:spcBef>
                <a:spcPct val="20000"/>
              </a:spcBef>
              <a:buFontTx/>
              <a:buChar char="•"/>
            </a:pPr>
            <a:r>
              <a:rPr lang="pt-BR" sz="3200" b="0">
                <a:solidFill>
                  <a:srgbClr val="FFFFFF"/>
                </a:solidFill>
              </a:rPr>
              <a:t>Esse modelo não considera a formação de portfolio.</a:t>
            </a:r>
          </a:p>
          <a:p>
            <a:pPr marL="850900" lvl="1" indent="-285750" algn="just">
              <a:spcBef>
                <a:spcPct val="20000"/>
              </a:spcBef>
              <a:buFontTx/>
              <a:buChar char="–"/>
            </a:pPr>
            <a:r>
              <a:rPr lang="pt-BR" sz="2800" b="0">
                <a:solidFill>
                  <a:srgbClr val="FFFFFF"/>
                </a:solidFill>
              </a:rPr>
              <a:t>Os indivíduos colocam suas riquezas líquidas ou sob a forma de moeda ou de títulos, mas não numa combinação dessas ativos.</a:t>
            </a:r>
          </a:p>
        </p:txBody>
      </p:sp>
      <p:sp>
        <p:nvSpPr>
          <p:cNvPr id="44036" name="Rectangle 3"/>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de expectativas regressivas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878594">
                                            <p:txEl>
                                              <p:pRg st="1" end="1"/>
                                            </p:txEl>
                                          </p:spTgt>
                                        </p:tgtEl>
                                        <p:attrNameLst>
                                          <p:attrName>style.visibility</p:attrName>
                                        </p:attrNameLst>
                                      </p:cBhvr>
                                      <p:to>
                                        <p:strVal val="visible"/>
                                      </p:to>
                                    </p:set>
                                    <p:animEffect transition="in" filter="strips(downRight)">
                                      <p:cBhvr>
                                        <p:cTn id="7" dur="500"/>
                                        <p:tgtEl>
                                          <p:spTgt spid="8785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878594">
                                            <p:txEl>
                                              <p:pRg st="2" end="2"/>
                                            </p:txEl>
                                          </p:spTgt>
                                        </p:tgtEl>
                                        <p:attrNameLst>
                                          <p:attrName>style.visibility</p:attrName>
                                        </p:attrNameLst>
                                      </p:cBhvr>
                                      <p:to>
                                        <p:strVal val="visible"/>
                                      </p:to>
                                    </p:set>
                                    <p:animEffect transition="in" filter="strips(downRight)">
                                      <p:cBhvr>
                                        <p:cTn id="12" dur="500"/>
                                        <p:tgtEl>
                                          <p:spTgt spid="8785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ço Reservado para Número de Slide 5"/>
          <p:cNvSpPr>
            <a:spLocks noGrp="1"/>
          </p:cNvSpPr>
          <p:nvPr>
            <p:ph type="sldNum" sz="quarter" idx="12"/>
          </p:nvPr>
        </p:nvSpPr>
        <p:spPr/>
        <p:txBody>
          <a:bodyPr/>
          <a:lstStyle/>
          <a:p>
            <a:pPr>
              <a:defRPr/>
            </a:pPr>
            <a:fld id="{39FCAFB4-341C-4DB9-9686-CB8A5A35F5AD}" type="slidenum">
              <a:rPr lang="pt-PT"/>
              <a:pPr>
                <a:defRPr/>
              </a:pPr>
              <a:t>43</a:t>
            </a:fld>
            <a:endParaRPr lang="pt-PT"/>
          </a:p>
        </p:txBody>
      </p:sp>
      <p:sp>
        <p:nvSpPr>
          <p:cNvPr id="45059" name="Rectangle 2"/>
          <p:cNvSpPr>
            <a:spLocks noGrp="1" noChangeArrowheads="1"/>
          </p:cNvSpPr>
          <p:nvPr>
            <p:ph type="title"/>
          </p:nvPr>
        </p:nvSpPr>
        <p:spPr>
          <a:xfrm>
            <a:off x="171450" y="381000"/>
            <a:ext cx="8775700" cy="679450"/>
          </a:xfrm>
        </p:spPr>
        <p:txBody>
          <a:bodyPr/>
          <a:lstStyle/>
          <a:p>
            <a:pPr eaLnBrk="1" hangingPunct="1"/>
            <a:r>
              <a:rPr lang="pt-BR" sz="3500" b="1" smtClean="0">
                <a:latin typeface="Arial" charset="0"/>
              </a:rPr>
              <a:t>MODELOS  DE  DEMANDA  DE  MOEDA</a:t>
            </a:r>
          </a:p>
        </p:txBody>
      </p:sp>
      <p:sp>
        <p:nvSpPr>
          <p:cNvPr id="879619" name="Text Box 3"/>
          <p:cNvSpPr txBox="1">
            <a:spLocks noChangeArrowheads="1"/>
          </p:cNvSpPr>
          <p:nvPr/>
        </p:nvSpPr>
        <p:spPr bwMode="auto">
          <a:xfrm>
            <a:off x="133350" y="1952625"/>
            <a:ext cx="2838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Motivos para haver demanda de moeda</a:t>
            </a:r>
          </a:p>
        </p:txBody>
      </p:sp>
      <p:sp>
        <p:nvSpPr>
          <p:cNvPr id="45061" name="Text Box 4"/>
          <p:cNvSpPr txBox="1">
            <a:spLocks noChangeArrowheads="1"/>
          </p:cNvSpPr>
          <p:nvPr/>
        </p:nvSpPr>
        <p:spPr bwMode="auto">
          <a:xfrm>
            <a:off x="3171825" y="1419225"/>
            <a:ext cx="272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a:t>Modelo Clássico</a:t>
            </a:r>
            <a:endParaRPr lang="pt-BR" sz="1800" b="0"/>
          </a:p>
        </p:txBody>
      </p:sp>
      <p:sp>
        <p:nvSpPr>
          <p:cNvPr id="879621" name="Text Box 5"/>
          <p:cNvSpPr txBox="1">
            <a:spLocks noChangeArrowheads="1"/>
          </p:cNvSpPr>
          <p:nvPr/>
        </p:nvSpPr>
        <p:spPr bwMode="auto">
          <a:xfrm>
            <a:off x="3019425" y="1943100"/>
            <a:ext cx="27924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Para fins de </a:t>
            </a:r>
            <a:r>
              <a:rPr lang="pt-BR" sz="1800"/>
              <a:t>transações</a:t>
            </a:r>
            <a:r>
              <a:rPr lang="pt-BR" sz="1800" b="0"/>
              <a:t> e de </a:t>
            </a:r>
            <a:r>
              <a:rPr lang="pt-BR" sz="1800"/>
              <a:t>precaução</a:t>
            </a:r>
            <a:endParaRPr lang="pt-BR" sz="1800" b="0"/>
          </a:p>
        </p:txBody>
      </p:sp>
      <p:sp>
        <p:nvSpPr>
          <p:cNvPr id="879622" name="Text Box 6"/>
          <p:cNvSpPr txBox="1">
            <a:spLocks noChangeArrowheads="1"/>
          </p:cNvSpPr>
          <p:nvPr/>
        </p:nvSpPr>
        <p:spPr bwMode="auto">
          <a:xfrm>
            <a:off x="185738" y="2905125"/>
            <a:ext cx="2838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Intercâmbio entre títulos e moedas</a:t>
            </a:r>
          </a:p>
        </p:txBody>
      </p:sp>
      <p:sp>
        <p:nvSpPr>
          <p:cNvPr id="879623" name="Text Box 7"/>
          <p:cNvSpPr txBox="1">
            <a:spLocks noChangeArrowheads="1"/>
          </p:cNvSpPr>
          <p:nvPr/>
        </p:nvSpPr>
        <p:spPr bwMode="auto">
          <a:xfrm>
            <a:off x="3133725" y="2967038"/>
            <a:ext cx="276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Não é considerado</a:t>
            </a:r>
          </a:p>
        </p:txBody>
      </p:sp>
      <p:sp>
        <p:nvSpPr>
          <p:cNvPr id="879624" name="Text Box 8"/>
          <p:cNvSpPr txBox="1">
            <a:spLocks noChangeArrowheads="1"/>
          </p:cNvSpPr>
          <p:nvPr/>
        </p:nvSpPr>
        <p:spPr bwMode="auto">
          <a:xfrm>
            <a:off x="176213" y="3619500"/>
            <a:ext cx="288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Tipos de remunerações obtidas pelos títulos</a:t>
            </a:r>
          </a:p>
        </p:txBody>
      </p:sp>
      <p:sp>
        <p:nvSpPr>
          <p:cNvPr id="879625" name="Text Box 9"/>
          <p:cNvSpPr txBox="1">
            <a:spLocks noChangeArrowheads="1"/>
          </p:cNvSpPr>
          <p:nvPr/>
        </p:nvSpPr>
        <p:spPr bwMode="auto">
          <a:xfrm>
            <a:off x="3171825" y="3800475"/>
            <a:ext cx="272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Não especifica</a:t>
            </a:r>
          </a:p>
        </p:txBody>
      </p:sp>
      <p:sp>
        <p:nvSpPr>
          <p:cNvPr id="879626" name="Text Box 10"/>
          <p:cNvSpPr txBox="1">
            <a:spLocks noChangeArrowheads="1"/>
          </p:cNvSpPr>
          <p:nvPr/>
        </p:nvSpPr>
        <p:spPr bwMode="auto">
          <a:xfrm>
            <a:off x="95250" y="4829175"/>
            <a:ext cx="3021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Variáveis que determinam a demanda de moeda</a:t>
            </a:r>
          </a:p>
        </p:txBody>
      </p:sp>
      <p:sp>
        <p:nvSpPr>
          <p:cNvPr id="45068" name="Line 11"/>
          <p:cNvSpPr>
            <a:spLocks noChangeShapeType="1"/>
          </p:cNvSpPr>
          <p:nvPr/>
        </p:nvSpPr>
        <p:spPr bwMode="auto">
          <a:xfrm>
            <a:off x="266700" y="1943100"/>
            <a:ext cx="866298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45069" name="Line 12"/>
          <p:cNvSpPr>
            <a:spLocks noChangeShapeType="1"/>
          </p:cNvSpPr>
          <p:nvPr/>
        </p:nvSpPr>
        <p:spPr bwMode="auto">
          <a:xfrm flipV="1">
            <a:off x="285750" y="1266825"/>
            <a:ext cx="8643938" cy="3175"/>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9629" name="Text Box 13"/>
          <p:cNvSpPr txBox="1">
            <a:spLocks noChangeArrowheads="1"/>
          </p:cNvSpPr>
          <p:nvPr/>
        </p:nvSpPr>
        <p:spPr bwMode="auto">
          <a:xfrm>
            <a:off x="3228975" y="4943475"/>
            <a:ext cx="264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y,  P,  V= 1/k</a:t>
            </a:r>
          </a:p>
        </p:txBody>
      </p:sp>
      <p:sp>
        <p:nvSpPr>
          <p:cNvPr id="879630" name="Text Box 14"/>
          <p:cNvSpPr txBox="1">
            <a:spLocks noChangeArrowheads="1"/>
          </p:cNvSpPr>
          <p:nvPr/>
        </p:nvSpPr>
        <p:spPr bwMode="auto">
          <a:xfrm>
            <a:off x="95250" y="5514975"/>
            <a:ext cx="2876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Equação básica de demanda de moeda</a:t>
            </a:r>
          </a:p>
        </p:txBody>
      </p:sp>
      <p:sp>
        <p:nvSpPr>
          <p:cNvPr id="45072" name="Line 15"/>
          <p:cNvSpPr>
            <a:spLocks noChangeShapeType="1"/>
          </p:cNvSpPr>
          <p:nvPr/>
        </p:nvSpPr>
        <p:spPr bwMode="auto">
          <a:xfrm flipV="1">
            <a:off x="266700" y="6197600"/>
            <a:ext cx="866298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9632" name="Text Box 16"/>
          <p:cNvSpPr txBox="1">
            <a:spLocks noChangeArrowheads="1"/>
          </p:cNvSpPr>
          <p:nvPr/>
        </p:nvSpPr>
        <p:spPr bwMode="auto">
          <a:xfrm>
            <a:off x="3248025" y="5610225"/>
            <a:ext cx="257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a:t>M</a:t>
            </a:r>
            <a:r>
              <a:rPr lang="pt-BR" sz="1800" baseline="30000"/>
              <a:t>d</a:t>
            </a:r>
            <a:r>
              <a:rPr lang="pt-BR" sz="1800"/>
              <a:t> = kPy</a:t>
            </a:r>
            <a:endParaRPr lang="pt-BR" sz="1800" b="0"/>
          </a:p>
        </p:txBody>
      </p:sp>
      <p:sp>
        <p:nvSpPr>
          <p:cNvPr id="879633" name="Text Box 17"/>
          <p:cNvSpPr txBox="1">
            <a:spLocks noChangeArrowheads="1"/>
          </p:cNvSpPr>
          <p:nvPr/>
        </p:nvSpPr>
        <p:spPr bwMode="auto">
          <a:xfrm>
            <a:off x="5880100" y="1252538"/>
            <a:ext cx="3178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a:t>Modelo de Expectativas Regressivas</a:t>
            </a:r>
            <a:endParaRPr lang="pt-BR" sz="1800" b="0"/>
          </a:p>
        </p:txBody>
      </p:sp>
      <p:sp>
        <p:nvSpPr>
          <p:cNvPr id="879634" name="Text Box 18"/>
          <p:cNvSpPr txBox="1">
            <a:spLocks noChangeArrowheads="1"/>
          </p:cNvSpPr>
          <p:nvPr/>
        </p:nvSpPr>
        <p:spPr bwMode="auto">
          <a:xfrm>
            <a:off x="5943600" y="1952625"/>
            <a:ext cx="3114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Para fins de </a:t>
            </a:r>
            <a:r>
              <a:rPr lang="pt-BR" sz="1800"/>
              <a:t>transações</a:t>
            </a:r>
            <a:r>
              <a:rPr lang="pt-BR" sz="1800" b="0"/>
              <a:t> e </a:t>
            </a:r>
            <a:r>
              <a:rPr lang="pt-BR" sz="1800"/>
              <a:t>especulação</a:t>
            </a:r>
            <a:endParaRPr lang="pt-BR" sz="1800" b="0"/>
          </a:p>
        </p:txBody>
      </p:sp>
      <p:sp>
        <p:nvSpPr>
          <p:cNvPr id="879635" name="Text Box 19"/>
          <p:cNvSpPr txBox="1">
            <a:spLocks noChangeArrowheads="1"/>
          </p:cNvSpPr>
          <p:nvPr/>
        </p:nvSpPr>
        <p:spPr bwMode="auto">
          <a:xfrm>
            <a:off x="5961063" y="2671763"/>
            <a:ext cx="309721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Há intercâmbio entre títulos e moeda demandada para </a:t>
            </a:r>
            <a:r>
              <a:rPr lang="pt-BR" sz="1800"/>
              <a:t>especulação</a:t>
            </a:r>
            <a:endParaRPr lang="pt-BR" sz="1800" b="0"/>
          </a:p>
        </p:txBody>
      </p:sp>
      <p:sp>
        <p:nvSpPr>
          <p:cNvPr id="879636" name="Text Box 20"/>
          <p:cNvSpPr txBox="1">
            <a:spLocks noChangeArrowheads="1"/>
          </p:cNvSpPr>
          <p:nvPr/>
        </p:nvSpPr>
        <p:spPr bwMode="auto">
          <a:xfrm>
            <a:off x="6124575" y="3667125"/>
            <a:ext cx="272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Ganho de rendimento e ganho de capital</a:t>
            </a:r>
          </a:p>
        </p:txBody>
      </p:sp>
      <p:sp>
        <p:nvSpPr>
          <p:cNvPr id="879637" name="Text Box 21"/>
          <p:cNvSpPr txBox="1">
            <a:spLocks noChangeArrowheads="1"/>
          </p:cNvSpPr>
          <p:nvPr/>
        </p:nvSpPr>
        <p:spPr bwMode="auto">
          <a:xfrm>
            <a:off x="6167438" y="4953000"/>
            <a:ext cx="264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y,  r</a:t>
            </a:r>
          </a:p>
        </p:txBody>
      </p:sp>
      <p:sp>
        <p:nvSpPr>
          <p:cNvPr id="879638" name="Text Box 22"/>
          <p:cNvSpPr txBox="1">
            <a:spLocks noChangeArrowheads="1"/>
          </p:cNvSpPr>
          <p:nvPr/>
        </p:nvSpPr>
        <p:spPr bwMode="auto">
          <a:xfrm>
            <a:off x="6200775" y="5619750"/>
            <a:ext cx="257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a:t>m</a:t>
            </a:r>
            <a:r>
              <a:rPr lang="pt-BR" sz="1800" baseline="30000"/>
              <a:t>d</a:t>
            </a:r>
            <a:r>
              <a:rPr lang="pt-BR" sz="1800"/>
              <a:t> = m(y,r)</a:t>
            </a:r>
            <a:endParaRPr lang="pt-BR" sz="1800" b="0"/>
          </a:p>
        </p:txBody>
      </p:sp>
      <p:sp>
        <p:nvSpPr>
          <p:cNvPr id="879639" name="Text Box 23"/>
          <p:cNvSpPr txBox="1">
            <a:spLocks noChangeArrowheads="1"/>
          </p:cNvSpPr>
          <p:nvPr/>
        </p:nvSpPr>
        <p:spPr bwMode="auto">
          <a:xfrm>
            <a:off x="55563" y="4371975"/>
            <a:ext cx="3184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Taxas de juros consideradas</a:t>
            </a:r>
          </a:p>
        </p:txBody>
      </p:sp>
      <p:sp>
        <p:nvSpPr>
          <p:cNvPr id="879640" name="Text Box 24"/>
          <p:cNvSpPr txBox="1">
            <a:spLocks noChangeArrowheads="1"/>
          </p:cNvSpPr>
          <p:nvPr/>
        </p:nvSpPr>
        <p:spPr bwMode="auto">
          <a:xfrm>
            <a:off x="3206750" y="4371975"/>
            <a:ext cx="26558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Não especifica</a:t>
            </a:r>
          </a:p>
        </p:txBody>
      </p:sp>
      <p:sp>
        <p:nvSpPr>
          <p:cNvPr id="879641" name="Text Box 25"/>
          <p:cNvSpPr txBox="1">
            <a:spLocks noChangeArrowheads="1"/>
          </p:cNvSpPr>
          <p:nvPr/>
        </p:nvSpPr>
        <p:spPr bwMode="auto">
          <a:xfrm>
            <a:off x="6159500" y="4356100"/>
            <a:ext cx="264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1800" b="0"/>
              <a:t>r   ,   r</a:t>
            </a:r>
            <a:r>
              <a:rPr lang="pt-BR" sz="1800" b="0" baseline="30000"/>
              <a:t>e</a:t>
            </a:r>
            <a:r>
              <a:rPr lang="pt-BR" sz="1800" b="0"/>
              <a:t>   ,  r</a:t>
            </a:r>
            <a:r>
              <a:rPr lang="pt-BR" sz="1800" b="0" baseline="-25000"/>
              <a:t>C</a:t>
            </a:r>
            <a:endParaRPr lang="pt-BR" sz="1800" b="0"/>
          </a:p>
        </p:txBody>
      </p:sp>
      <p:sp>
        <p:nvSpPr>
          <p:cNvPr id="879642" name="Line 26"/>
          <p:cNvSpPr>
            <a:spLocks noChangeShapeType="1"/>
          </p:cNvSpPr>
          <p:nvPr/>
        </p:nvSpPr>
        <p:spPr bwMode="auto">
          <a:xfrm flipV="1">
            <a:off x="266700" y="5527675"/>
            <a:ext cx="8662988" cy="0"/>
          </a:xfrm>
          <a:prstGeom prst="line">
            <a:avLst/>
          </a:prstGeom>
          <a:noFill/>
          <a:ln w="19050" cap="rnd">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9643" name="Line 27"/>
          <p:cNvSpPr>
            <a:spLocks noChangeShapeType="1"/>
          </p:cNvSpPr>
          <p:nvPr/>
        </p:nvSpPr>
        <p:spPr bwMode="auto">
          <a:xfrm flipV="1">
            <a:off x="266700" y="4843463"/>
            <a:ext cx="8662988" cy="0"/>
          </a:xfrm>
          <a:prstGeom prst="line">
            <a:avLst/>
          </a:prstGeom>
          <a:noFill/>
          <a:ln w="19050" cap="rnd">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9644" name="Line 28"/>
          <p:cNvSpPr>
            <a:spLocks noChangeShapeType="1"/>
          </p:cNvSpPr>
          <p:nvPr/>
        </p:nvSpPr>
        <p:spPr bwMode="auto">
          <a:xfrm flipV="1">
            <a:off x="266700" y="4381500"/>
            <a:ext cx="8662988" cy="0"/>
          </a:xfrm>
          <a:prstGeom prst="line">
            <a:avLst/>
          </a:prstGeom>
          <a:noFill/>
          <a:ln w="9525" cap="rnd">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9645" name="Line 29"/>
          <p:cNvSpPr>
            <a:spLocks noChangeShapeType="1"/>
          </p:cNvSpPr>
          <p:nvPr/>
        </p:nvSpPr>
        <p:spPr bwMode="auto">
          <a:xfrm flipV="1">
            <a:off x="266700" y="3646488"/>
            <a:ext cx="8662988" cy="0"/>
          </a:xfrm>
          <a:prstGeom prst="line">
            <a:avLst/>
          </a:prstGeom>
          <a:noFill/>
          <a:ln w="9525" cap="rnd">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79646" name="Line 30"/>
          <p:cNvSpPr>
            <a:spLocks noChangeShapeType="1"/>
          </p:cNvSpPr>
          <p:nvPr/>
        </p:nvSpPr>
        <p:spPr bwMode="auto">
          <a:xfrm flipV="1">
            <a:off x="266700" y="2678113"/>
            <a:ext cx="8662988" cy="0"/>
          </a:xfrm>
          <a:prstGeom prst="line">
            <a:avLst/>
          </a:prstGeom>
          <a:noFill/>
          <a:ln w="9525" cap="rnd">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79619"/>
                                        </p:tgtEl>
                                        <p:attrNameLst>
                                          <p:attrName>style.visibility</p:attrName>
                                        </p:attrNameLst>
                                      </p:cBhvr>
                                      <p:to>
                                        <p:strVal val="visible"/>
                                      </p:to>
                                    </p:set>
                                    <p:animEffect transition="in" filter="box(out)">
                                      <p:cBhvr>
                                        <p:cTn id="7" dur="500"/>
                                        <p:tgtEl>
                                          <p:spTgt spid="8796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79621"/>
                                        </p:tgtEl>
                                        <p:attrNameLst>
                                          <p:attrName>style.visibility</p:attrName>
                                        </p:attrNameLst>
                                      </p:cBhvr>
                                      <p:to>
                                        <p:strVal val="visible"/>
                                      </p:to>
                                    </p:set>
                                    <p:animEffect transition="in" filter="box(out)">
                                      <p:cBhvr>
                                        <p:cTn id="12" dur="500"/>
                                        <p:tgtEl>
                                          <p:spTgt spid="879621"/>
                                        </p:tgtEl>
                                      </p:cBhvr>
                                    </p:animEffect>
                                  </p:childTnLst>
                                </p:cTn>
                              </p:par>
                            </p:childTnLst>
                          </p:cTn>
                        </p:par>
                        <p:par>
                          <p:cTn id="13" fill="hold" nodeType="afterGroup">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879646"/>
                                        </p:tgtEl>
                                        <p:attrNameLst>
                                          <p:attrName>style.visibility</p:attrName>
                                        </p:attrNameLst>
                                      </p:cBhvr>
                                      <p:to>
                                        <p:strVal val="visible"/>
                                      </p:to>
                                    </p:set>
                                    <p:animEffect transition="in" filter="box(out)">
                                      <p:cBhvr>
                                        <p:cTn id="16" dur="500"/>
                                        <p:tgtEl>
                                          <p:spTgt spid="8796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879622"/>
                                        </p:tgtEl>
                                        <p:attrNameLst>
                                          <p:attrName>style.visibility</p:attrName>
                                        </p:attrNameLst>
                                      </p:cBhvr>
                                      <p:to>
                                        <p:strVal val="visible"/>
                                      </p:to>
                                    </p:set>
                                    <p:animEffect transition="in" filter="box(out)">
                                      <p:cBhvr>
                                        <p:cTn id="21" dur="500"/>
                                        <p:tgtEl>
                                          <p:spTgt spid="87962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879623"/>
                                        </p:tgtEl>
                                        <p:attrNameLst>
                                          <p:attrName>style.visibility</p:attrName>
                                        </p:attrNameLst>
                                      </p:cBhvr>
                                      <p:to>
                                        <p:strVal val="visible"/>
                                      </p:to>
                                    </p:set>
                                    <p:animEffect transition="in" filter="box(out)">
                                      <p:cBhvr>
                                        <p:cTn id="26" dur="500"/>
                                        <p:tgtEl>
                                          <p:spTgt spid="879623"/>
                                        </p:tgtEl>
                                      </p:cBhvr>
                                    </p:animEffect>
                                  </p:childTnLst>
                                </p:cTn>
                              </p:par>
                            </p:childTnLst>
                          </p:cTn>
                        </p:par>
                        <p:par>
                          <p:cTn id="27" fill="hold" nodeType="afterGroup">
                            <p:stCondLst>
                              <p:cond delay="500"/>
                            </p:stCondLst>
                            <p:childTnLst>
                              <p:par>
                                <p:cTn id="28" presetID="4" presetClass="entr" presetSubtype="32" fill="hold" grpId="0" nodeType="afterEffect">
                                  <p:stCondLst>
                                    <p:cond delay="0"/>
                                  </p:stCondLst>
                                  <p:childTnLst>
                                    <p:set>
                                      <p:cBhvr>
                                        <p:cTn id="29" dur="1" fill="hold">
                                          <p:stCondLst>
                                            <p:cond delay="0"/>
                                          </p:stCondLst>
                                        </p:cTn>
                                        <p:tgtEl>
                                          <p:spTgt spid="879645"/>
                                        </p:tgtEl>
                                        <p:attrNameLst>
                                          <p:attrName>style.visibility</p:attrName>
                                        </p:attrNameLst>
                                      </p:cBhvr>
                                      <p:to>
                                        <p:strVal val="visible"/>
                                      </p:to>
                                    </p:set>
                                    <p:animEffect transition="in" filter="box(out)">
                                      <p:cBhvr>
                                        <p:cTn id="30" dur="500"/>
                                        <p:tgtEl>
                                          <p:spTgt spid="87964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879624"/>
                                        </p:tgtEl>
                                        <p:attrNameLst>
                                          <p:attrName>style.visibility</p:attrName>
                                        </p:attrNameLst>
                                      </p:cBhvr>
                                      <p:to>
                                        <p:strVal val="visible"/>
                                      </p:to>
                                    </p:set>
                                    <p:animEffect transition="in" filter="box(out)">
                                      <p:cBhvr>
                                        <p:cTn id="35" dur="500"/>
                                        <p:tgtEl>
                                          <p:spTgt spid="87962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879625"/>
                                        </p:tgtEl>
                                        <p:attrNameLst>
                                          <p:attrName>style.visibility</p:attrName>
                                        </p:attrNameLst>
                                      </p:cBhvr>
                                      <p:to>
                                        <p:strVal val="visible"/>
                                      </p:to>
                                    </p:set>
                                    <p:animEffect transition="in" filter="box(out)">
                                      <p:cBhvr>
                                        <p:cTn id="40" dur="500"/>
                                        <p:tgtEl>
                                          <p:spTgt spid="879625"/>
                                        </p:tgtEl>
                                      </p:cBhvr>
                                    </p:animEffect>
                                  </p:childTnLst>
                                </p:cTn>
                              </p:par>
                            </p:childTnLst>
                          </p:cTn>
                        </p:par>
                        <p:par>
                          <p:cTn id="41" fill="hold" nodeType="afterGroup">
                            <p:stCondLst>
                              <p:cond delay="500"/>
                            </p:stCondLst>
                            <p:childTnLst>
                              <p:par>
                                <p:cTn id="42" presetID="4" presetClass="entr" presetSubtype="32" fill="hold" grpId="0" nodeType="afterEffect">
                                  <p:stCondLst>
                                    <p:cond delay="0"/>
                                  </p:stCondLst>
                                  <p:childTnLst>
                                    <p:set>
                                      <p:cBhvr>
                                        <p:cTn id="43" dur="1" fill="hold">
                                          <p:stCondLst>
                                            <p:cond delay="0"/>
                                          </p:stCondLst>
                                        </p:cTn>
                                        <p:tgtEl>
                                          <p:spTgt spid="879644"/>
                                        </p:tgtEl>
                                        <p:attrNameLst>
                                          <p:attrName>style.visibility</p:attrName>
                                        </p:attrNameLst>
                                      </p:cBhvr>
                                      <p:to>
                                        <p:strVal val="visible"/>
                                      </p:to>
                                    </p:set>
                                    <p:animEffect transition="in" filter="box(out)">
                                      <p:cBhvr>
                                        <p:cTn id="44" dur="500"/>
                                        <p:tgtEl>
                                          <p:spTgt spid="87964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32" fill="hold" grpId="0" nodeType="clickEffect">
                                  <p:stCondLst>
                                    <p:cond delay="0"/>
                                  </p:stCondLst>
                                  <p:childTnLst>
                                    <p:set>
                                      <p:cBhvr>
                                        <p:cTn id="48" dur="1" fill="hold">
                                          <p:stCondLst>
                                            <p:cond delay="0"/>
                                          </p:stCondLst>
                                        </p:cTn>
                                        <p:tgtEl>
                                          <p:spTgt spid="879639"/>
                                        </p:tgtEl>
                                        <p:attrNameLst>
                                          <p:attrName>style.visibility</p:attrName>
                                        </p:attrNameLst>
                                      </p:cBhvr>
                                      <p:to>
                                        <p:strVal val="visible"/>
                                      </p:to>
                                    </p:set>
                                    <p:animEffect transition="in" filter="box(out)">
                                      <p:cBhvr>
                                        <p:cTn id="49" dur="500"/>
                                        <p:tgtEl>
                                          <p:spTgt spid="87963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32" fill="hold" grpId="0" nodeType="clickEffect">
                                  <p:stCondLst>
                                    <p:cond delay="0"/>
                                  </p:stCondLst>
                                  <p:childTnLst>
                                    <p:set>
                                      <p:cBhvr>
                                        <p:cTn id="53" dur="1" fill="hold">
                                          <p:stCondLst>
                                            <p:cond delay="0"/>
                                          </p:stCondLst>
                                        </p:cTn>
                                        <p:tgtEl>
                                          <p:spTgt spid="879640"/>
                                        </p:tgtEl>
                                        <p:attrNameLst>
                                          <p:attrName>style.visibility</p:attrName>
                                        </p:attrNameLst>
                                      </p:cBhvr>
                                      <p:to>
                                        <p:strVal val="visible"/>
                                      </p:to>
                                    </p:set>
                                    <p:animEffect transition="in" filter="box(out)">
                                      <p:cBhvr>
                                        <p:cTn id="54" dur="500"/>
                                        <p:tgtEl>
                                          <p:spTgt spid="879640"/>
                                        </p:tgtEl>
                                      </p:cBhvr>
                                    </p:animEffect>
                                  </p:childTnLst>
                                </p:cTn>
                              </p:par>
                            </p:childTnLst>
                          </p:cTn>
                        </p:par>
                        <p:par>
                          <p:cTn id="55" fill="hold" nodeType="afterGroup">
                            <p:stCondLst>
                              <p:cond delay="500"/>
                            </p:stCondLst>
                            <p:childTnLst>
                              <p:par>
                                <p:cTn id="56" presetID="4" presetClass="entr" presetSubtype="32" fill="hold" grpId="0" nodeType="afterEffect">
                                  <p:stCondLst>
                                    <p:cond delay="0"/>
                                  </p:stCondLst>
                                  <p:childTnLst>
                                    <p:set>
                                      <p:cBhvr>
                                        <p:cTn id="57" dur="1" fill="hold">
                                          <p:stCondLst>
                                            <p:cond delay="0"/>
                                          </p:stCondLst>
                                        </p:cTn>
                                        <p:tgtEl>
                                          <p:spTgt spid="879643"/>
                                        </p:tgtEl>
                                        <p:attrNameLst>
                                          <p:attrName>style.visibility</p:attrName>
                                        </p:attrNameLst>
                                      </p:cBhvr>
                                      <p:to>
                                        <p:strVal val="visible"/>
                                      </p:to>
                                    </p:set>
                                    <p:animEffect transition="in" filter="box(out)">
                                      <p:cBhvr>
                                        <p:cTn id="58" dur="500"/>
                                        <p:tgtEl>
                                          <p:spTgt spid="87964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32" fill="hold" grpId="0" nodeType="clickEffect">
                                  <p:stCondLst>
                                    <p:cond delay="0"/>
                                  </p:stCondLst>
                                  <p:childTnLst>
                                    <p:set>
                                      <p:cBhvr>
                                        <p:cTn id="62" dur="1" fill="hold">
                                          <p:stCondLst>
                                            <p:cond delay="0"/>
                                          </p:stCondLst>
                                        </p:cTn>
                                        <p:tgtEl>
                                          <p:spTgt spid="879626"/>
                                        </p:tgtEl>
                                        <p:attrNameLst>
                                          <p:attrName>style.visibility</p:attrName>
                                        </p:attrNameLst>
                                      </p:cBhvr>
                                      <p:to>
                                        <p:strVal val="visible"/>
                                      </p:to>
                                    </p:set>
                                    <p:animEffect transition="in" filter="box(out)">
                                      <p:cBhvr>
                                        <p:cTn id="63" dur="500"/>
                                        <p:tgtEl>
                                          <p:spTgt spid="87962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32" fill="hold" grpId="0" nodeType="clickEffect">
                                  <p:stCondLst>
                                    <p:cond delay="0"/>
                                  </p:stCondLst>
                                  <p:childTnLst>
                                    <p:set>
                                      <p:cBhvr>
                                        <p:cTn id="67" dur="1" fill="hold">
                                          <p:stCondLst>
                                            <p:cond delay="0"/>
                                          </p:stCondLst>
                                        </p:cTn>
                                        <p:tgtEl>
                                          <p:spTgt spid="879629"/>
                                        </p:tgtEl>
                                        <p:attrNameLst>
                                          <p:attrName>style.visibility</p:attrName>
                                        </p:attrNameLst>
                                      </p:cBhvr>
                                      <p:to>
                                        <p:strVal val="visible"/>
                                      </p:to>
                                    </p:set>
                                    <p:animEffect transition="in" filter="box(out)">
                                      <p:cBhvr>
                                        <p:cTn id="68" dur="500"/>
                                        <p:tgtEl>
                                          <p:spTgt spid="879629"/>
                                        </p:tgtEl>
                                      </p:cBhvr>
                                    </p:animEffect>
                                  </p:childTnLst>
                                </p:cTn>
                              </p:par>
                            </p:childTnLst>
                          </p:cTn>
                        </p:par>
                        <p:par>
                          <p:cTn id="69" fill="hold" nodeType="afterGroup">
                            <p:stCondLst>
                              <p:cond delay="500"/>
                            </p:stCondLst>
                            <p:childTnLst>
                              <p:par>
                                <p:cTn id="70" presetID="4" presetClass="entr" presetSubtype="32" fill="hold" grpId="0" nodeType="afterEffect">
                                  <p:stCondLst>
                                    <p:cond delay="0"/>
                                  </p:stCondLst>
                                  <p:childTnLst>
                                    <p:set>
                                      <p:cBhvr>
                                        <p:cTn id="71" dur="1" fill="hold">
                                          <p:stCondLst>
                                            <p:cond delay="0"/>
                                          </p:stCondLst>
                                        </p:cTn>
                                        <p:tgtEl>
                                          <p:spTgt spid="879642"/>
                                        </p:tgtEl>
                                        <p:attrNameLst>
                                          <p:attrName>style.visibility</p:attrName>
                                        </p:attrNameLst>
                                      </p:cBhvr>
                                      <p:to>
                                        <p:strVal val="visible"/>
                                      </p:to>
                                    </p:set>
                                    <p:animEffect transition="in" filter="box(out)">
                                      <p:cBhvr>
                                        <p:cTn id="72" dur="500"/>
                                        <p:tgtEl>
                                          <p:spTgt spid="87964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32" fill="hold" grpId="0" nodeType="clickEffect">
                                  <p:stCondLst>
                                    <p:cond delay="0"/>
                                  </p:stCondLst>
                                  <p:childTnLst>
                                    <p:set>
                                      <p:cBhvr>
                                        <p:cTn id="76" dur="1" fill="hold">
                                          <p:stCondLst>
                                            <p:cond delay="0"/>
                                          </p:stCondLst>
                                        </p:cTn>
                                        <p:tgtEl>
                                          <p:spTgt spid="879630"/>
                                        </p:tgtEl>
                                        <p:attrNameLst>
                                          <p:attrName>style.visibility</p:attrName>
                                        </p:attrNameLst>
                                      </p:cBhvr>
                                      <p:to>
                                        <p:strVal val="visible"/>
                                      </p:to>
                                    </p:set>
                                    <p:animEffect transition="in" filter="box(out)">
                                      <p:cBhvr>
                                        <p:cTn id="77" dur="500"/>
                                        <p:tgtEl>
                                          <p:spTgt spid="87963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3" presetClass="entr" presetSubtype="288" fill="hold" grpId="0" nodeType="clickEffect">
                                  <p:stCondLst>
                                    <p:cond delay="0"/>
                                  </p:stCondLst>
                                  <p:childTnLst>
                                    <p:set>
                                      <p:cBhvr>
                                        <p:cTn id="81" dur="1" fill="hold">
                                          <p:stCondLst>
                                            <p:cond delay="0"/>
                                          </p:stCondLst>
                                        </p:cTn>
                                        <p:tgtEl>
                                          <p:spTgt spid="879632"/>
                                        </p:tgtEl>
                                        <p:attrNameLst>
                                          <p:attrName>style.visibility</p:attrName>
                                        </p:attrNameLst>
                                      </p:cBhvr>
                                      <p:to>
                                        <p:strVal val="visible"/>
                                      </p:to>
                                    </p:set>
                                    <p:anim calcmode="lin" valueType="num">
                                      <p:cBhvr>
                                        <p:cTn id="82" dur="500" fill="hold"/>
                                        <p:tgtEl>
                                          <p:spTgt spid="879632"/>
                                        </p:tgtEl>
                                        <p:attrNameLst>
                                          <p:attrName>ppt_w</p:attrName>
                                        </p:attrNameLst>
                                      </p:cBhvr>
                                      <p:tavLst>
                                        <p:tav tm="0">
                                          <p:val>
                                            <p:strVal val="4/3*#ppt_w"/>
                                          </p:val>
                                        </p:tav>
                                        <p:tav tm="100000">
                                          <p:val>
                                            <p:strVal val="#ppt_w"/>
                                          </p:val>
                                        </p:tav>
                                      </p:tavLst>
                                    </p:anim>
                                    <p:anim calcmode="lin" valueType="num">
                                      <p:cBhvr>
                                        <p:cTn id="83" dur="500" fill="hold"/>
                                        <p:tgtEl>
                                          <p:spTgt spid="879632"/>
                                        </p:tgtEl>
                                        <p:attrNameLst>
                                          <p:attrName>ppt_h</p:attrName>
                                        </p:attrNameLst>
                                      </p:cBhvr>
                                      <p:tavLst>
                                        <p:tav tm="0">
                                          <p:val>
                                            <p:strVal val="4/3*#ppt_h"/>
                                          </p:val>
                                        </p:tav>
                                        <p:tav tm="100000">
                                          <p:val>
                                            <p:strVal val="#ppt_h"/>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4" presetClass="entr" presetSubtype="32" fill="hold" grpId="0" nodeType="clickEffect">
                                  <p:stCondLst>
                                    <p:cond delay="0"/>
                                  </p:stCondLst>
                                  <p:childTnLst>
                                    <p:set>
                                      <p:cBhvr>
                                        <p:cTn id="87" dur="1" fill="hold">
                                          <p:stCondLst>
                                            <p:cond delay="0"/>
                                          </p:stCondLst>
                                        </p:cTn>
                                        <p:tgtEl>
                                          <p:spTgt spid="879633"/>
                                        </p:tgtEl>
                                        <p:attrNameLst>
                                          <p:attrName>style.visibility</p:attrName>
                                        </p:attrNameLst>
                                      </p:cBhvr>
                                      <p:to>
                                        <p:strVal val="visible"/>
                                      </p:to>
                                    </p:set>
                                    <p:animEffect transition="in" filter="box(out)">
                                      <p:cBhvr>
                                        <p:cTn id="88" dur="500"/>
                                        <p:tgtEl>
                                          <p:spTgt spid="87963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4" presetClass="entr" presetSubtype="32" fill="hold" grpId="0" nodeType="clickEffect">
                                  <p:stCondLst>
                                    <p:cond delay="0"/>
                                  </p:stCondLst>
                                  <p:childTnLst>
                                    <p:set>
                                      <p:cBhvr>
                                        <p:cTn id="92" dur="1" fill="hold">
                                          <p:stCondLst>
                                            <p:cond delay="0"/>
                                          </p:stCondLst>
                                        </p:cTn>
                                        <p:tgtEl>
                                          <p:spTgt spid="879634"/>
                                        </p:tgtEl>
                                        <p:attrNameLst>
                                          <p:attrName>style.visibility</p:attrName>
                                        </p:attrNameLst>
                                      </p:cBhvr>
                                      <p:to>
                                        <p:strVal val="visible"/>
                                      </p:to>
                                    </p:set>
                                    <p:animEffect transition="in" filter="box(out)">
                                      <p:cBhvr>
                                        <p:cTn id="93" dur="500"/>
                                        <p:tgtEl>
                                          <p:spTgt spid="879634"/>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4" presetClass="entr" presetSubtype="32" fill="hold" grpId="0" nodeType="clickEffect">
                                  <p:stCondLst>
                                    <p:cond delay="0"/>
                                  </p:stCondLst>
                                  <p:childTnLst>
                                    <p:set>
                                      <p:cBhvr>
                                        <p:cTn id="97" dur="1" fill="hold">
                                          <p:stCondLst>
                                            <p:cond delay="0"/>
                                          </p:stCondLst>
                                        </p:cTn>
                                        <p:tgtEl>
                                          <p:spTgt spid="879635"/>
                                        </p:tgtEl>
                                        <p:attrNameLst>
                                          <p:attrName>style.visibility</p:attrName>
                                        </p:attrNameLst>
                                      </p:cBhvr>
                                      <p:to>
                                        <p:strVal val="visible"/>
                                      </p:to>
                                    </p:set>
                                    <p:animEffect transition="in" filter="box(out)">
                                      <p:cBhvr>
                                        <p:cTn id="98" dur="500"/>
                                        <p:tgtEl>
                                          <p:spTgt spid="879635"/>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4" presetClass="entr" presetSubtype="32" fill="hold" grpId="0" nodeType="clickEffect">
                                  <p:stCondLst>
                                    <p:cond delay="0"/>
                                  </p:stCondLst>
                                  <p:childTnLst>
                                    <p:set>
                                      <p:cBhvr>
                                        <p:cTn id="102" dur="1" fill="hold">
                                          <p:stCondLst>
                                            <p:cond delay="0"/>
                                          </p:stCondLst>
                                        </p:cTn>
                                        <p:tgtEl>
                                          <p:spTgt spid="879636"/>
                                        </p:tgtEl>
                                        <p:attrNameLst>
                                          <p:attrName>style.visibility</p:attrName>
                                        </p:attrNameLst>
                                      </p:cBhvr>
                                      <p:to>
                                        <p:strVal val="visible"/>
                                      </p:to>
                                    </p:set>
                                    <p:animEffect transition="in" filter="box(out)">
                                      <p:cBhvr>
                                        <p:cTn id="103" dur="500"/>
                                        <p:tgtEl>
                                          <p:spTgt spid="879636"/>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4" presetClass="entr" presetSubtype="32" fill="hold" grpId="0" nodeType="clickEffect">
                                  <p:stCondLst>
                                    <p:cond delay="0"/>
                                  </p:stCondLst>
                                  <p:childTnLst>
                                    <p:set>
                                      <p:cBhvr>
                                        <p:cTn id="107" dur="1" fill="hold">
                                          <p:stCondLst>
                                            <p:cond delay="0"/>
                                          </p:stCondLst>
                                        </p:cTn>
                                        <p:tgtEl>
                                          <p:spTgt spid="879641"/>
                                        </p:tgtEl>
                                        <p:attrNameLst>
                                          <p:attrName>style.visibility</p:attrName>
                                        </p:attrNameLst>
                                      </p:cBhvr>
                                      <p:to>
                                        <p:strVal val="visible"/>
                                      </p:to>
                                    </p:set>
                                    <p:animEffect transition="in" filter="box(out)">
                                      <p:cBhvr>
                                        <p:cTn id="108" dur="500"/>
                                        <p:tgtEl>
                                          <p:spTgt spid="879641"/>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 presetClass="entr" presetSubtype="32" fill="hold" grpId="0" nodeType="clickEffect">
                                  <p:stCondLst>
                                    <p:cond delay="0"/>
                                  </p:stCondLst>
                                  <p:childTnLst>
                                    <p:set>
                                      <p:cBhvr>
                                        <p:cTn id="112" dur="1" fill="hold">
                                          <p:stCondLst>
                                            <p:cond delay="0"/>
                                          </p:stCondLst>
                                        </p:cTn>
                                        <p:tgtEl>
                                          <p:spTgt spid="879637"/>
                                        </p:tgtEl>
                                        <p:attrNameLst>
                                          <p:attrName>style.visibility</p:attrName>
                                        </p:attrNameLst>
                                      </p:cBhvr>
                                      <p:to>
                                        <p:strVal val="visible"/>
                                      </p:to>
                                    </p:set>
                                    <p:animEffect transition="in" filter="box(out)">
                                      <p:cBhvr>
                                        <p:cTn id="113" dur="500"/>
                                        <p:tgtEl>
                                          <p:spTgt spid="879637"/>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3" presetClass="entr" presetSubtype="288" fill="hold" grpId="0" nodeType="clickEffect">
                                  <p:stCondLst>
                                    <p:cond delay="0"/>
                                  </p:stCondLst>
                                  <p:childTnLst>
                                    <p:set>
                                      <p:cBhvr>
                                        <p:cTn id="117" dur="1" fill="hold">
                                          <p:stCondLst>
                                            <p:cond delay="0"/>
                                          </p:stCondLst>
                                        </p:cTn>
                                        <p:tgtEl>
                                          <p:spTgt spid="879638"/>
                                        </p:tgtEl>
                                        <p:attrNameLst>
                                          <p:attrName>style.visibility</p:attrName>
                                        </p:attrNameLst>
                                      </p:cBhvr>
                                      <p:to>
                                        <p:strVal val="visible"/>
                                      </p:to>
                                    </p:set>
                                    <p:anim calcmode="lin" valueType="num">
                                      <p:cBhvr>
                                        <p:cTn id="118" dur="500" fill="hold"/>
                                        <p:tgtEl>
                                          <p:spTgt spid="879638"/>
                                        </p:tgtEl>
                                        <p:attrNameLst>
                                          <p:attrName>ppt_w</p:attrName>
                                        </p:attrNameLst>
                                      </p:cBhvr>
                                      <p:tavLst>
                                        <p:tav tm="0">
                                          <p:val>
                                            <p:strVal val="4/3*#ppt_w"/>
                                          </p:val>
                                        </p:tav>
                                        <p:tav tm="100000">
                                          <p:val>
                                            <p:strVal val="#ppt_w"/>
                                          </p:val>
                                        </p:tav>
                                      </p:tavLst>
                                    </p:anim>
                                    <p:anim calcmode="lin" valueType="num">
                                      <p:cBhvr>
                                        <p:cTn id="119" dur="500" fill="hold"/>
                                        <p:tgtEl>
                                          <p:spTgt spid="879638"/>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9619" grpId="0" autoUpdateAnimBg="0"/>
      <p:bldP spid="879621" grpId="0" autoUpdateAnimBg="0"/>
      <p:bldP spid="879622" grpId="0" autoUpdateAnimBg="0"/>
      <p:bldP spid="879623" grpId="0" autoUpdateAnimBg="0"/>
      <p:bldP spid="879624" grpId="0" autoUpdateAnimBg="0"/>
      <p:bldP spid="879625" grpId="0" autoUpdateAnimBg="0"/>
      <p:bldP spid="879626" grpId="0" autoUpdateAnimBg="0"/>
      <p:bldP spid="879629" grpId="0" autoUpdateAnimBg="0"/>
      <p:bldP spid="879630" grpId="0" autoUpdateAnimBg="0"/>
      <p:bldP spid="879632" grpId="0" autoUpdateAnimBg="0"/>
      <p:bldP spid="879633" grpId="0" autoUpdateAnimBg="0"/>
      <p:bldP spid="879634" grpId="0" autoUpdateAnimBg="0"/>
      <p:bldP spid="879635" grpId="0" autoUpdateAnimBg="0"/>
      <p:bldP spid="879636" grpId="0" autoUpdateAnimBg="0"/>
      <p:bldP spid="879637" grpId="0" autoUpdateAnimBg="0"/>
      <p:bldP spid="879638" grpId="0" autoUpdateAnimBg="0"/>
      <p:bldP spid="879639" grpId="0" autoUpdateAnimBg="0"/>
      <p:bldP spid="879640" grpId="0" autoUpdateAnimBg="0"/>
      <p:bldP spid="879641" grpId="0" autoUpdateAnimBg="0"/>
      <p:bldP spid="879642" grpId="0" animBg="1"/>
      <p:bldP spid="879643" grpId="0" animBg="1"/>
      <p:bldP spid="879644" grpId="0" animBg="1"/>
      <p:bldP spid="879645" grpId="0" animBg="1"/>
      <p:bldP spid="879646"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6B589746-85B5-4D4A-94E5-1EF758ED87F8}" type="slidenum">
              <a:rPr lang="pt-PT"/>
              <a:pPr>
                <a:defRPr/>
              </a:pPr>
              <a:t>44</a:t>
            </a:fld>
            <a:endParaRPr lang="pt-PT"/>
          </a:p>
        </p:txBody>
      </p:sp>
      <p:sp>
        <p:nvSpPr>
          <p:cNvPr id="880642" name="Rectangle 2"/>
          <p:cNvSpPr>
            <a:spLocks noGrp="1" noChangeArrowheads="1"/>
          </p:cNvSpPr>
          <p:nvPr>
            <p:ph type="body" idx="1"/>
          </p:nvPr>
        </p:nvSpPr>
        <p:spPr>
          <a:xfrm>
            <a:off x="703263" y="1631950"/>
            <a:ext cx="7700962" cy="3182938"/>
          </a:xfrm>
        </p:spPr>
        <p:txBody>
          <a:bodyPr/>
          <a:lstStyle/>
          <a:p>
            <a:pPr algn="just" eaLnBrk="1" hangingPunct="1"/>
            <a:r>
              <a:rPr lang="pt-BR" sz="2800" smtClean="0">
                <a:latin typeface="Arial" charset="0"/>
              </a:rPr>
              <a:t>Este modelo relaxa algumas hipóteses do modelo de expectativas regressivas.</a:t>
            </a:r>
          </a:p>
          <a:p>
            <a:pPr algn="just" eaLnBrk="1" hangingPunct="1"/>
            <a:r>
              <a:rPr lang="pt-BR" sz="2800" smtClean="0">
                <a:solidFill>
                  <a:srgbClr val="FFFFFF"/>
                </a:solidFill>
                <a:latin typeface="Arial" charset="0"/>
              </a:rPr>
              <a:t>Ambos modelos consideram que um título gera dois tipos de ganhos:</a:t>
            </a:r>
          </a:p>
          <a:p>
            <a:pPr lvl="1" algn="just" eaLnBrk="1" hangingPunct="1"/>
            <a:r>
              <a:rPr lang="pt-BR" smtClean="0">
                <a:solidFill>
                  <a:srgbClr val="FFFFFF"/>
                </a:solidFill>
                <a:latin typeface="Arial" charset="0"/>
              </a:rPr>
              <a:t>ganho de rendimento</a:t>
            </a:r>
          </a:p>
          <a:p>
            <a:pPr lvl="1" algn="just" eaLnBrk="1" hangingPunct="1"/>
            <a:r>
              <a:rPr lang="pt-BR" smtClean="0">
                <a:solidFill>
                  <a:srgbClr val="FFFFFF"/>
                </a:solidFill>
                <a:latin typeface="Arial" charset="0"/>
              </a:rPr>
              <a:t>ganho de capital</a:t>
            </a:r>
          </a:p>
          <a:p>
            <a:pPr lvl="1" algn="just" eaLnBrk="1" hangingPunct="1"/>
            <a:endParaRPr lang="pt-BR" smtClean="0">
              <a:solidFill>
                <a:srgbClr val="FFFFFF"/>
              </a:solidFill>
              <a:latin typeface="Arial" charset="0"/>
            </a:endParaRPr>
          </a:p>
          <a:p>
            <a:pPr lvl="1" algn="ctr" eaLnBrk="1" hangingPunct="1">
              <a:buFontTx/>
              <a:buNone/>
            </a:pPr>
            <a:r>
              <a:rPr lang="pt-BR" b="1" smtClean="0">
                <a:latin typeface="Arial" charset="0"/>
              </a:rPr>
              <a:t>No modelo da composição ótima dos ativos passa haver incerteza na determinação do ganho de capital.</a:t>
            </a:r>
          </a:p>
        </p:txBody>
      </p:sp>
      <p:sp>
        <p:nvSpPr>
          <p:cNvPr id="46084" name="Rectangle 3"/>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80642">
                                            <p:txEl>
                                              <p:pRg st="0" end="0"/>
                                            </p:txEl>
                                          </p:spTgt>
                                        </p:tgtEl>
                                        <p:attrNameLst>
                                          <p:attrName>style.visibility</p:attrName>
                                        </p:attrNameLst>
                                      </p:cBhvr>
                                      <p:to>
                                        <p:strVal val="visible"/>
                                      </p:to>
                                    </p:set>
                                    <p:animEffect transition="in" filter="strips(downRight)">
                                      <p:cBhvr>
                                        <p:cTn id="7" dur="500"/>
                                        <p:tgtEl>
                                          <p:spTgt spid="8806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80642">
                                            <p:txEl>
                                              <p:pRg st="1" end="1"/>
                                            </p:txEl>
                                          </p:spTgt>
                                        </p:tgtEl>
                                        <p:attrNameLst>
                                          <p:attrName>style.visibility</p:attrName>
                                        </p:attrNameLst>
                                      </p:cBhvr>
                                      <p:to>
                                        <p:strVal val="visible"/>
                                      </p:to>
                                    </p:set>
                                    <p:animEffect transition="in" filter="strips(downRight)">
                                      <p:cBhvr>
                                        <p:cTn id="12" dur="500"/>
                                        <p:tgtEl>
                                          <p:spTgt spid="880642">
                                            <p:txEl>
                                              <p:pRg st="1" end="1"/>
                                            </p:txEl>
                                          </p:spTgt>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80642">
                                            <p:txEl>
                                              <p:pRg st="2" end="2"/>
                                            </p:txEl>
                                          </p:spTgt>
                                        </p:tgtEl>
                                        <p:attrNameLst>
                                          <p:attrName>style.visibility</p:attrName>
                                        </p:attrNameLst>
                                      </p:cBhvr>
                                      <p:to>
                                        <p:strVal val="visible"/>
                                      </p:to>
                                    </p:set>
                                    <p:animEffect transition="in" filter="strips(downRight)">
                                      <p:cBhvr>
                                        <p:cTn id="16" dur="500"/>
                                        <p:tgtEl>
                                          <p:spTgt spid="880642">
                                            <p:txEl>
                                              <p:pRg st="2" end="2"/>
                                            </p:txEl>
                                          </p:spTgt>
                                        </p:tgtEl>
                                      </p:cBhvr>
                                    </p:animEffect>
                                  </p:childTnLst>
                                </p:cTn>
                              </p:par>
                            </p:childTnLst>
                          </p:cTn>
                        </p:par>
                        <p:par>
                          <p:cTn id="17" fill="hold" nodeType="afterGroup">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880642">
                                            <p:txEl>
                                              <p:pRg st="3" end="3"/>
                                            </p:txEl>
                                          </p:spTgt>
                                        </p:tgtEl>
                                        <p:attrNameLst>
                                          <p:attrName>style.visibility</p:attrName>
                                        </p:attrNameLst>
                                      </p:cBhvr>
                                      <p:to>
                                        <p:strVal val="visible"/>
                                      </p:to>
                                    </p:set>
                                    <p:animEffect transition="in" filter="strips(downRight)">
                                      <p:cBhvr>
                                        <p:cTn id="20" dur="500"/>
                                        <p:tgtEl>
                                          <p:spTgt spid="880642">
                                            <p:txEl>
                                              <p:pRg st="3" end="3"/>
                                            </p:txEl>
                                          </p:spTgt>
                                        </p:tgtEl>
                                      </p:cBhvr>
                                    </p:animEffect>
                                  </p:childTnLst>
                                </p:cTn>
                              </p:par>
                            </p:childTnLst>
                          </p:cTn>
                        </p:par>
                        <p:par>
                          <p:cTn id="21" fill="hold" nodeType="afterGroup">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880642">
                                            <p:txEl>
                                              <p:pRg st="5" end="5"/>
                                            </p:txEl>
                                          </p:spTgt>
                                        </p:tgtEl>
                                        <p:attrNameLst>
                                          <p:attrName>style.visibility</p:attrName>
                                        </p:attrNameLst>
                                      </p:cBhvr>
                                      <p:to>
                                        <p:strVal val="visible"/>
                                      </p:to>
                                    </p:set>
                                    <p:anim calcmode="lin" valueType="num">
                                      <p:cBhvr>
                                        <p:cTn id="24" dur="500" fill="hold"/>
                                        <p:tgtEl>
                                          <p:spTgt spid="880642">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880642">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42"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ço Reservado para Número de Slide 5"/>
          <p:cNvSpPr>
            <a:spLocks noGrp="1"/>
          </p:cNvSpPr>
          <p:nvPr>
            <p:ph type="sldNum" sz="quarter" idx="12"/>
          </p:nvPr>
        </p:nvSpPr>
        <p:spPr/>
        <p:txBody>
          <a:bodyPr/>
          <a:lstStyle/>
          <a:p>
            <a:pPr>
              <a:defRPr/>
            </a:pPr>
            <a:fld id="{57F4DC62-51B5-4D61-ABA2-5744C61B4B7C}" type="slidenum">
              <a:rPr lang="pt-PT"/>
              <a:pPr>
                <a:defRPr/>
              </a:pPr>
              <a:t>45</a:t>
            </a:fld>
            <a:endParaRPr lang="pt-PT"/>
          </a:p>
        </p:txBody>
      </p:sp>
      <p:sp>
        <p:nvSpPr>
          <p:cNvPr id="881666" name="Rectangle 2"/>
          <p:cNvSpPr>
            <a:spLocks noGrp="1" noChangeArrowheads="1"/>
          </p:cNvSpPr>
          <p:nvPr>
            <p:ph type="body" idx="1"/>
          </p:nvPr>
        </p:nvSpPr>
        <p:spPr>
          <a:xfrm>
            <a:off x="285750" y="1503363"/>
            <a:ext cx="8553450" cy="2692400"/>
          </a:xfrm>
        </p:spPr>
        <p:txBody>
          <a:bodyPr/>
          <a:lstStyle/>
          <a:p>
            <a:pPr marL="533400" indent="-533400" algn="ctr" eaLnBrk="1" hangingPunct="1">
              <a:buFontTx/>
              <a:buNone/>
            </a:pPr>
            <a:r>
              <a:rPr lang="pt-BR" sz="2800" b="1" smtClean="0">
                <a:latin typeface="Arial" charset="0"/>
              </a:rPr>
              <a:t>e  =  r  +  g</a:t>
            </a:r>
          </a:p>
          <a:p>
            <a:pPr marL="533400" indent="-533400" eaLnBrk="1" hangingPunct="1">
              <a:buFontTx/>
              <a:buNone/>
            </a:pPr>
            <a:r>
              <a:rPr lang="pt-BR" sz="2800" smtClean="0">
                <a:latin typeface="Arial" charset="0"/>
              </a:rPr>
              <a:t>e = taxa total de ganho com </a:t>
            </a:r>
            <a:r>
              <a:rPr lang="pt-BR" sz="2800" b="1" smtClean="0">
                <a:latin typeface="Arial" charset="0"/>
              </a:rPr>
              <a:t>um</a:t>
            </a:r>
            <a:r>
              <a:rPr lang="pt-BR" sz="2800" smtClean="0">
                <a:latin typeface="Arial" charset="0"/>
              </a:rPr>
              <a:t> título</a:t>
            </a:r>
          </a:p>
          <a:p>
            <a:pPr marL="533400" indent="-533400" eaLnBrk="1" hangingPunct="1">
              <a:buFontTx/>
              <a:buNone/>
            </a:pPr>
            <a:r>
              <a:rPr lang="pt-BR" sz="2800" smtClean="0">
                <a:latin typeface="Arial" charset="0"/>
              </a:rPr>
              <a:t>r = taxa percentual de ganho de rendimento com </a:t>
            </a:r>
            <a:r>
              <a:rPr lang="pt-BR" sz="2800" b="1" smtClean="0">
                <a:latin typeface="Arial" charset="0"/>
              </a:rPr>
              <a:t>um</a:t>
            </a:r>
            <a:r>
              <a:rPr lang="pt-BR" sz="2800" smtClean="0">
                <a:latin typeface="Arial" charset="0"/>
              </a:rPr>
              <a:t> título</a:t>
            </a:r>
          </a:p>
          <a:p>
            <a:pPr marL="533400" indent="-533400" eaLnBrk="1" hangingPunct="1">
              <a:buFontTx/>
              <a:buNone/>
            </a:pPr>
            <a:r>
              <a:rPr lang="pt-BR" sz="2800" smtClean="0">
                <a:latin typeface="Arial" charset="0"/>
              </a:rPr>
              <a:t>g = taxa percentual de ganho de capital com </a:t>
            </a:r>
            <a:r>
              <a:rPr lang="pt-BR" sz="2800" b="1" smtClean="0">
                <a:latin typeface="Arial" charset="0"/>
              </a:rPr>
              <a:t>um</a:t>
            </a:r>
            <a:r>
              <a:rPr lang="pt-BR" sz="2800" smtClean="0">
                <a:latin typeface="Arial" charset="0"/>
              </a:rPr>
              <a:t> título</a:t>
            </a:r>
          </a:p>
        </p:txBody>
      </p:sp>
      <p:sp>
        <p:nvSpPr>
          <p:cNvPr id="881667" name="Text Box 3"/>
          <p:cNvSpPr txBox="1">
            <a:spLocks noChangeArrowheads="1"/>
          </p:cNvSpPr>
          <p:nvPr/>
        </p:nvSpPr>
        <p:spPr bwMode="auto">
          <a:xfrm>
            <a:off x="3471863" y="4392613"/>
            <a:ext cx="9810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a:solidFill>
                  <a:srgbClr val="FFFF00"/>
                </a:solidFill>
              </a:rPr>
              <a:t>g  =</a:t>
            </a:r>
          </a:p>
        </p:txBody>
      </p:sp>
      <p:sp>
        <p:nvSpPr>
          <p:cNvPr id="881668" name="Text Box 4"/>
          <p:cNvSpPr txBox="1">
            <a:spLocks noChangeArrowheads="1"/>
          </p:cNvSpPr>
          <p:nvPr/>
        </p:nvSpPr>
        <p:spPr bwMode="auto">
          <a:xfrm>
            <a:off x="4232275" y="4179888"/>
            <a:ext cx="9810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3200">
                <a:solidFill>
                  <a:srgbClr val="FFFF00"/>
                </a:solidFill>
              </a:rPr>
              <a:t>r</a:t>
            </a:r>
          </a:p>
        </p:txBody>
      </p:sp>
      <p:sp>
        <p:nvSpPr>
          <p:cNvPr id="881669" name="Line 5"/>
          <p:cNvSpPr>
            <a:spLocks noChangeShapeType="1"/>
          </p:cNvSpPr>
          <p:nvPr/>
        </p:nvSpPr>
        <p:spPr bwMode="auto">
          <a:xfrm>
            <a:off x="4445000" y="4681538"/>
            <a:ext cx="51911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1670" name="Text Box 6"/>
          <p:cNvSpPr txBox="1">
            <a:spLocks noChangeArrowheads="1"/>
          </p:cNvSpPr>
          <p:nvPr/>
        </p:nvSpPr>
        <p:spPr bwMode="auto">
          <a:xfrm>
            <a:off x="4230688" y="4567238"/>
            <a:ext cx="9810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3200">
                <a:solidFill>
                  <a:srgbClr val="FFFF00"/>
                </a:solidFill>
              </a:rPr>
              <a:t>r</a:t>
            </a:r>
            <a:r>
              <a:rPr lang="pt-BR" sz="3200" baseline="30000">
                <a:solidFill>
                  <a:srgbClr val="FFFF00"/>
                </a:solidFill>
              </a:rPr>
              <a:t>e</a:t>
            </a:r>
            <a:endParaRPr lang="pt-BR" sz="3200">
              <a:solidFill>
                <a:srgbClr val="FFFF00"/>
              </a:solidFill>
            </a:endParaRPr>
          </a:p>
        </p:txBody>
      </p:sp>
      <p:sp>
        <p:nvSpPr>
          <p:cNvPr id="881671" name="Text Box 7"/>
          <p:cNvSpPr txBox="1">
            <a:spLocks noChangeArrowheads="1"/>
          </p:cNvSpPr>
          <p:nvPr/>
        </p:nvSpPr>
        <p:spPr bwMode="auto">
          <a:xfrm>
            <a:off x="5040313" y="4352925"/>
            <a:ext cx="981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a:solidFill>
                  <a:srgbClr val="FFFF00"/>
                </a:solidFill>
                <a:sym typeface="Symbol" pitchFamily="18" charset="2"/>
              </a:rPr>
              <a:t>  1</a:t>
            </a:r>
            <a:endParaRPr lang="pt-BR" sz="3200">
              <a:solidFill>
                <a:srgbClr val="FFFF00"/>
              </a:solidFill>
            </a:endParaRPr>
          </a:p>
        </p:txBody>
      </p:sp>
      <p:sp>
        <p:nvSpPr>
          <p:cNvPr id="881672" name="Text Box 8"/>
          <p:cNvSpPr txBox="1">
            <a:spLocks noChangeArrowheads="1"/>
          </p:cNvSpPr>
          <p:nvPr/>
        </p:nvSpPr>
        <p:spPr bwMode="auto">
          <a:xfrm>
            <a:off x="1624013" y="5421313"/>
            <a:ext cx="707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99FF66"/>
                </a:solidFill>
              </a:rPr>
              <a:t>Há incerteza (risco) na determinação de g.   </a:t>
            </a:r>
          </a:p>
        </p:txBody>
      </p:sp>
      <p:sp>
        <p:nvSpPr>
          <p:cNvPr id="881673" name="Freeform 9"/>
          <p:cNvSpPr>
            <a:spLocks/>
          </p:cNvSpPr>
          <p:nvPr/>
        </p:nvSpPr>
        <p:spPr bwMode="auto">
          <a:xfrm>
            <a:off x="581025" y="4695825"/>
            <a:ext cx="2524125" cy="800100"/>
          </a:xfrm>
          <a:custGeom>
            <a:avLst/>
            <a:gdLst>
              <a:gd name="T0" fmla="*/ 2524125 w 1590"/>
              <a:gd name="T1" fmla="*/ 0 h 504"/>
              <a:gd name="T2" fmla="*/ 238125 w 1590"/>
              <a:gd name="T3" fmla="*/ 342900 h 504"/>
              <a:gd name="T4" fmla="*/ 1095375 w 1590"/>
              <a:gd name="T5" fmla="*/ 800100 h 504"/>
              <a:gd name="T6" fmla="*/ 0 60000 65536"/>
              <a:gd name="T7" fmla="*/ 0 60000 65536"/>
              <a:gd name="T8" fmla="*/ 0 60000 65536"/>
            </a:gdLst>
            <a:ahLst/>
            <a:cxnLst>
              <a:cxn ang="T6">
                <a:pos x="T0" y="T1"/>
              </a:cxn>
              <a:cxn ang="T7">
                <a:pos x="T2" y="T3"/>
              </a:cxn>
              <a:cxn ang="T8">
                <a:pos x="T4" y="T5"/>
              </a:cxn>
            </a:cxnLst>
            <a:rect l="0" t="0" r="r" b="b"/>
            <a:pathLst>
              <a:path w="1590" h="504">
                <a:moveTo>
                  <a:pt x="1590" y="0"/>
                </a:moveTo>
                <a:cubicBezTo>
                  <a:pt x="945" y="66"/>
                  <a:pt x="300" y="132"/>
                  <a:pt x="150" y="216"/>
                </a:cubicBezTo>
                <a:cubicBezTo>
                  <a:pt x="0" y="300"/>
                  <a:pt x="345" y="402"/>
                  <a:pt x="690" y="504"/>
                </a:cubicBezTo>
              </a:path>
            </a:pathLst>
          </a:custGeom>
          <a:noFill/>
          <a:ln w="9525">
            <a:solidFill>
              <a:srgbClr val="99FF66"/>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47115" name="Rectangle 10"/>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81666"/>
                                        </p:tgtEl>
                                        <p:attrNameLst>
                                          <p:attrName>style.visibility</p:attrName>
                                        </p:attrNameLst>
                                      </p:cBhvr>
                                      <p:to>
                                        <p:strVal val="visible"/>
                                      </p:to>
                                    </p:set>
                                    <p:animEffect transition="in" filter="strips(downRight)">
                                      <p:cBhvr>
                                        <p:cTn id="7" dur="500"/>
                                        <p:tgtEl>
                                          <p:spTgt spid="881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81667"/>
                                        </p:tgtEl>
                                        <p:attrNameLst>
                                          <p:attrName>style.visibility</p:attrName>
                                        </p:attrNameLst>
                                      </p:cBhvr>
                                      <p:to>
                                        <p:strVal val="visible"/>
                                      </p:to>
                                    </p:set>
                                    <p:animEffect transition="in" filter="strips(downRight)">
                                      <p:cBhvr>
                                        <p:cTn id="12" dur="500"/>
                                        <p:tgtEl>
                                          <p:spTgt spid="881667"/>
                                        </p:tgtEl>
                                      </p:cBhvr>
                                    </p:animEffec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881668"/>
                                        </p:tgtEl>
                                        <p:attrNameLst>
                                          <p:attrName>style.visibility</p:attrName>
                                        </p:attrNameLst>
                                      </p:cBhvr>
                                      <p:to>
                                        <p:strVal val="visible"/>
                                      </p:to>
                                    </p:set>
                                  </p:childTnLst>
                                </p:cTn>
                              </p:par>
                            </p:childTnLst>
                          </p:cTn>
                        </p:par>
                        <p:par>
                          <p:cTn id="16" fill="hold" nodeType="afterGroup">
                            <p:stCondLst>
                              <p:cond delay="1000"/>
                            </p:stCondLst>
                            <p:childTnLst>
                              <p:par>
                                <p:cTn id="17" presetID="1" presetClass="entr" presetSubtype="0" fill="hold" grpId="0" nodeType="afterEffect">
                                  <p:stCondLst>
                                    <p:cond delay="0"/>
                                  </p:stCondLst>
                                  <p:childTnLst>
                                    <p:set>
                                      <p:cBhvr>
                                        <p:cTn id="18" dur="1" fill="hold">
                                          <p:stCondLst>
                                            <p:cond delay="499"/>
                                          </p:stCondLst>
                                        </p:cTn>
                                        <p:tgtEl>
                                          <p:spTgt spid="881669"/>
                                        </p:tgtEl>
                                        <p:attrNameLst>
                                          <p:attrName>style.visibility</p:attrName>
                                        </p:attrNameLst>
                                      </p:cBhvr>
                                      <p:to>
                                        <p:strVal val="visible"/>
                                      </p:to>
                                    </p:set>
                                  </p:childTnLst>
                                </p:cTn>
                              </p:par>
                            </p:childTnLst>
                          </p:cTn>
                        </p:par>
                        <p:par>
                          <p:cTn id="19" fill="hold" nodeType="afterGroup">
                            <p:stCondLst>
                              <p:cond delay="1500"/>
                            </p:stCondLst>
                            <p:childTnLst>
                              <p:par>
                                <p:cTn id="20" presetID="1" presetClass="entr" presetSubtype="0" fill="hold" grpId="0" nodeType="afterEffect">
                                  <p:stCondLst>
                                    <p:cond delay="0"/>
                                  </p:stCondLst>
                                  <p:childTnLst>
                                    <p:set>
                                      <p:cBhvr>
                                        <p:cTn id="21" dur="1" fill="hold">
                                          <p:stCondLst>
                                            <p:cond delay="499"/>
                                          </p:stCondLst>
                                        </p:cTn>
                                        <p:tgtEl>
                                          <p:spTgt spid="881670"/>
                                        </p:tgtEl>
                                        <p:attrNameLst>
                                          <p:attrName>style.visibility</p:attrName>
                                        </p:attrNameLst>
                                      </p:cBhvr>
                                      <p:to>
                                        <p:strVal val="visible"/>
                                      </p:to>
                                    </p:set>
                                  </p:childTnLst>
                                </p:cTn>
                              </p:par>
                            </p:childTnLst>
                          </p:cTn>
                        </p:par>
                        <p:par>
                          <p:cTn id="22" fill="hold" nodeType="afterGroup">
                            <p:stCondLst>
                              <p:cond delay="2000"/>
                            </p:stCondLst>
                            <p:childTnLst>
                              <p:par>
                                <p:cTn id="23" presetID="18" presetClass="entr" presetSubtype="6" fill="hold" grpId="0" nodeType="afterEffect">
                                  <p:stCondLst>
                                    <p:cond delay="0"/>
                                  </p:stCondLst>
                                  <p:childTnLst>
                                    <p:set>
                                      <p:cBhvr>
                                        <p:cTn id="24" dur="1" fill="hold">
                                          <p:stCondLst>
                                            <p:cond delay="0"/>
                                          </p:stCondLst>
                                        </p:cTn>
                                        <p:tgtEl>
                                          <p:spTgt spid="881671"/>
                                        </p:tgtEl>
                                        <p:attrNameLst>
                                          <p:attrName>style.visibility</p:attrName>
                                        </p:attrNameLst>
                                      </p:cBhvr>
                                      <p:to>
                                        <p:strVal val="visible"/>
                                      </p:to>
                                    </p:set>
                                    <p:animEffect transition="in" filter="strips(downRight)">
                                      <p:cBhvr>
                                        <p:cTn id="25" dur="500"/>
                                        <p:tgtEl>
                                          <p:spTgt spid="881671"/>
                                        </p:tgtEl>
                                      </p:cBhvr>
                                    </p:animEffect>
                                  </p:childTnLst>
                                </p:cTn>
                              </p:par>
                            </p:childTnLst>
                          </p:cTn>
                        </p:par>
                        <p:par>
                          <p:cTn id="26" fill="hold" nodeType="afterGroup">
                            <p:stCondLst>
                              <p:cond delay="2500"/>
                            </p:stCondLst>
                            <p:childTnLst>
                              <p:par>
                                <p:cTn id="27" presetID="18" presetClass="entr" presetSubtype="12" fill="hold" grpId="0" nodeType="afterEffect">
                                  <p:stCondLst>
                                    <p:cond delay="0"/>
                                  </p:stCondLst>
                                  <p:childTnLst>
                                    <p:set>
                                      <p:cBhvr>
                                        <p:cTn id="28" dur="1" fill="hold">
                                          <p:stCondLst>
                                            <p:cond delay="0"/>
                                          </p:stCondLst>
                                        </p:cTn>
                                        <p:tgtEl>
                                          <p:spTgt spid="881673"/>
                                        </p:tgtEl>
                                        <p:attrNameLst>
                                          <p:attrName>style.visibility</p:attrName>
                                        </p:attrNameLst>
                                      </p:cBhvr>
                                      <p:to>
                                        <p:strVal val="visible"/>
                                      </p:to>
                                    </p:set>
                                    <p:animEffect transition="in" filter="strips(downLeft)">
                                      <p:cBhvr>
                                        <p:cTn id="29" dur="500"/>
                                        <p:tgtEl>
                                          <p:spTgt spid="881673"/>
                                        </p:tgtEl>
                                      </p:cBhvr>
                                    </p:animEffect>
                                  </p:childTnLst>
                                </p:cTn>
                              </p:par>
                            </p:childTnLst>
                          </p:cTn>
                        </p:par>
                        <p:par>
                          <p:cTn id="30" fill="hold" nodeType="afterGroup">
                            <p:stCondLst>
                              <p:cond delay="3000"/>
                            </p:stCondLst>
                            <p:childTnLst>
                              <p:par>
                                <p:cTn id="31" presetID="23" presetClass="entr" presetSubtype="288" fill="hold" grpId="0" nodeType="afterEffect">
                                  <p:stCondLst>
                                    <p:cond delay="0"/>
                                  </p:stCondLst>
                                  <p:childTnLst>
                                    <p:set>
                                      <p:cBhvr>
                                        <p:cTn id="32" dur="1" fill="hold">
                                          <p:stCondLst>
                                            <p:cond delay="0"/>
                                          </p:stCondLst>
                                        </p:cTn>
                                        <p:tgtEl>
                                          <p:spTgt spid="881672"/>
                                        </p:tgtEl>
                                        <p:attrNameLst>
                                          <p:attrName>style.visibility</p:attrName>
                                        </p:attrNameLst>
                                      </p:cBhvr>
                                      <p:to>
                                        <p:strVal val="visible"/>
                                      </p:to>
                                    </p:set>
                                    <p:anim calcmode="lin" valueType="num">
                                      <p:cBhvr>
                                        <p:cTn id="33" dur="500" fill="hold"/>
                                        <p:tgtEl>
                                          <p:spTgt spid="881672"/>
                                        </p:tgtEl>
                                        <p:attrNameLst>
                                          <p:attrName>ppt_w</p:attrName>
                                        </p:attrNameLst>
                                      </p:cBhvr>
                                      <p:tavLst>
                                        <p:tav tm="0">
                                          <p:val>
                                            <p:strVal val="4/3*#ppt_w"/>
                                          </p:val>
                                        </p:tav>
                                        <p:tav tm="100000">
                                          <p:val>
                                            <p:strVal val="#ppt_w"/>
                                          </p:val>
                                        </p:tav>
                                      </p:tavLst>
                                    </p:anim>
                                    <p:anim calcmode="lin" valueType="num">
                                      <p:cBhvr>
                                        <p:cTn id="34" dur="500" fill="hold"/>
                                        <p:tgtEl>
                                          <p:spTgt spid="881672"/>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666" grpId="0" autoUpdateAnimBg="0"/>
      <p:bldP spid="881667" grpId="0" autoUpdateAnimBg="0"/>
      <p:bldP spid="881668" grpId="0" autoUpdateAnimBg="0"/>
      <p:bldP spid="881669" grpId="0" animBg="1"/>
      <p:bldP spid="881670" grpId="0" autoUpdateAnimBg="0"/>
      <p:bldP spid="881671" grpId="0" autoUpdateAnimBg="0"/>
      <p:bldP spid="881672" grpId="0" autoUpdateAnimBg="0"/>
      <p:bldP spid="881673"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Espaço Reservado para Número de Slide 5"/>
          <p:cNvSpPr>
            <a:spLocks noGrp="1"/>
          </p:cNvSpPr>
          <p:nvPr>
            <p:ph type="sldNum" sz="quarter" idx="12"/>
          </p:nvPr>
        </p:nvSpPr>
        <p:spPr/>
        <p:txBody>
          <a:bodyPr/>
          <a:lstStyle/>
          <a:p>
            <a:pPr>
              <a:defRPr/>
            </a:pPr>
            <a:fld id="{6626DBB6-F459-4BDE-A389-5EEDDC65411B}" type="slidenum">
              <a:rPr lang="pt-PT"/>
              <a:pPr>
                <a:defRPr/>
              </a:pPr>
              <a:t>46</a:t>
            </a:fld>
            <a:endParaRPr lang="pt-PT"/>
          </a:p>
        </p:txBody>
      </p:sp>
      <p:sp>
        <p:nvSpPr>
          <p:cNvPr id="882690" name="Rectangle 2"/>
          <p:cNvSpPr>
            <a:spLocks noGrp="1" noChangeArrowheads="1"/>
          </p:cNvSpPr>
          <p:nvPr>
            <p:ph type="body" idx="1"/>
          </p:nvPr>
        </p:nvSpPr>
        <p:spPr>
          <a:xfrm>
            <a:off x="566738" y="4752975"/>
            <a:ext cx="7977187" cy="982663"/>
          </a:xfrm>
        </p:spPr>
        <p:txBody>
          <a:bodyPr/>
          <a:lstStyle/>
          <a:p>
            <a:pPr eaLnBrk="1" hangingPunct="1">
              <a:spcBef>
                <a:spcPct val="50000"/>
              </a:spcBef>
              <a:buFontTx/>
              <a:buNone/>
            </a:pPr>
            <a:r>
              <a:rPr lang="pt-BR" sz="2800" smtClean="0">
                <a:latin typeface="Arial" charset="0"/>
              </a:rPr>
              <a:t>e = é a taxa de ganho total de rendimento = r + g</a:t>
            </a:r>
          </a:p>
          <a:p>
            <a:pPr eaLnBrk="1" hangingPunct="1">
              <a:spcBef>
                <a:spcPct val="50000"/>
              </a:spcBef>
              <a:buFontTx/>
              <a:buNone/>
            </a:pPr>
            <a:r>
              <a:rPr lang="pt-BR" sz="2800" smtClean="0">
                <a:latin typeface="Arial" charset="0"/>
              </a:rPr>
              <a:t>R</a:t>
            </a:r>
            <a:r>
              <a:rPr lang="pt-BR" sz="2800" baseline="-25000" smtClean="0">
                <a:latin typeface="Arial" charset="0"/>
              </a:rPr>
              <a:t>t</a:t>
            </a:r>
            <a:r>
              <a:rPr lang="pt-BR" sz="2800" smtClean="0">
                <a:latin typeface="Arial" charset="0"/>
              </a:rPr>
              <a:t> = rendimento total esperado com os títulos</a:t>
            </a:r>
          </a:p>
        </p:txBody>
      </p:sp>
      <p:sp>
        <p:nvSpPr>
          <p:cNvPr id="882691" name="Text Box 3"/>
          <p:cNvSpPr txBox="1">
            <a:spLocks noChangeArrowheads="1"/>
          </p:cNvSpPr>
          <p:nvPr/>
        </p:nvSpPr>
        <p:spPr bwMode="auto">
          <a:xfrm>
            <a:off x="2338388" y="3971925"/>
            <a:ext cx="4476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3200" b="0">
                <a:solidFill>
                  <a:srgbClr val="FFFF00"/>
                </a:solidFill>
              </a:rPr>
              <a:t>R</a:t>
            </a:r>
            <a:r>
              <a:rPr lang="pt-BR" sz="3200" b="0" baseline="-25000">
                <a:solidFill>
                  <a:srgbClr val="FFFF00"/>
                </a:solidFill>
              </a:rPr>
              <a:t>t</a:t>
            </a:r>
            <a:r>
              <a:rPr lang="pt-BR" sz="3200" b="0">
                <a:solidFill>
                  <a:srgbClr val="FFFF00"/>
                </a:solidFill>
              </a:rPr>
              <a:t>  =  e . B  =  B (r + g)</a:t>
            </a:r>
          </a:p>
        </p:txBody>
      </p:sp>
      <p:sp>
        <p:nvSpPr>
          <p:cNvPr id="882692" name="Line 4"/>
          <p:cNvSpPr>
            <a:spLocks noChangeShapeType="1"/>
          </p:cNvSpPr>
          <p:nvPr/>
        </p:nvSpPr>
        <p:spPr bwMode="auto">
          <a:xfrm>
            <a:off x="3586163" y="4133850"/>
            <a:ext cx="238125"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693" name="Line 5"/>
          <p:cNvSpPr>
            <a:spLocks noChangeShapeType="1"/>
          </p:cNvSpPr>
          <p:nvPr/>
        </p:nvSpPr>
        <p:spPr bwMode="auto">
          <a:xfrm>
            <a:off x="6229350" y="4143375"/>
            <a:ext cx="238125"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694" name="Line 6"/>
          <p:cNvSpPr>
            <a:spLocks noChangeShapeType="1"/>
          </p:cNvSpPr>
          <p:nvPr/>
        </p:nvSpPr>
        <p:spPr bwMode="auto">
          <a:xfrm>
            <a:off x="2562225" y="4067175"/>
            <a:ext cx="238125"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695" name="Line 7"/>
          <p:cNvSpPr>
            <a:spLocks noChangeShapeType="1"/>
          </p:cNvSpPr>
          <p:nvPr/>
        </p:nvSpPr>
        <p:spPr bwMode="auto">
          <a:xfrm>
            <a:off x="657225" y="5438775"/>
            <a:ext cx="2381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696" name="Line 8"/>
          <p:cNvSpPr>
            <a:spLocks noChangeShapeType="1"/>
          </p:cNvSpPr>
          <p:nvPr/>
        </p:nvSpPr>
        <p:spPr bwMode="auto">
          <a:xfrm>
            <a:off x="619125" y="4867275"/>
            <a:ext cx="2381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697" name="Line 9"/>
          <p:cNvSpPr>
            <a:spLocks noChangeShapeType="1"/>
          </p:cNvSpPr>
          <p:nvPr/>
        </p:nvSpPr>
        <p:spPr bwMode="auto">
          <a:xfrm flipH="1" flipV="1">
            <a:off x="3321050" y="1773238"/>
            <a:ext cx="3175" cy="1489075"/>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698" name="Text Box 10"/>
          <p:cNvSpPr txBox="1">
            <a:spLocks noChangeArrowheads="1"/>
          </p:cNvSpPr>
          <p:nvPr/>
        </p:nvSpPr>
        <p:spPr bwMode="auto">
          <a:xfrm>
            <a:off x="2990850" y="1690688"/>
            <a:ext cx="447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FF"/>
                </a:solidFill>
              </a:rPr>
              <a:t>f</a:t>
            </a:r>
            <a:r>
              <a:rPr lang="pt-BR" sz="2000" b="0" baseline="-25000">
                <a:solidFill>
                  <a:srgbClr val="FFFFFF"/>
                </a:solidFill>
              </a:rPr>
              <a:t>g</a:t>
            </a:r>
            <a:endParaRPr lang="pt-BR" sz="2000" b="0">
              <a:solidFill>
                <a:srgbClr val="FFFFFF"/>
              </a:solidFill>
            </a:endParaRPr>
          </a:p>
        </p:txBody>
      </p:sp>
      <p:sp>
        <p:nvSpPr>
          <p:cNvPr id="882699" name="Line 11"/>
          <p:cNvSpPr>
            <a:spLocks noChangeShapeType="1"/>
          </p:cNvSpPr>
          <p:nvPr/>
        </p:nvSpPr>
        <p:spPr bwMode="auto">
          <a:xfrm>
            <a:off x="3333750" y="3262313"/>
            <a:ext cx="3476625"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700" name="Text Box 12"/>
          <p:cNvSpPr txBox="1">
            <a:spLocks noChangeArrowheads="1"/>
          </p:cNvSpPr>
          <p:nvPr/>
        </p:nvSpPr>
        <p:spPr bwMode="auto">
          <a:xfrm>
            <a:off x="6734175" y="3090863"/>
            <a:ext cx="47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FF"/>
                </a:solidFill>
              </a:rPr>
              <a:t>g</a:t>
            </a:r>
          </a:p>
        </p:txBody>
      </p:sp>
      <p:sp>
        <p:nvSpPr>
          <p:cNvPr id="882701" name="Line 13"/>
          <p:cNvSpPr>
            <a:spLocks noChangeShapeType="1"/>
          </p:cNvSpPr>
          <p:nvPr/>
        </p:nvSpPr>
        <p:spPr bwMode="auto">
          <a:xfrm flipH="1">
            <a:off x="4581525" y="2038350"/>
            <a:ext cx="0" cy="122555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702" name="Line 14"/>
          <p:cNvSpPr>
            <a:spLocks noChangeShapeType="1"/>
          </p:cNvSpPr>
          <p:nvPr/>
        </p:nvSpPr>
        <p:spPr bwMode="auto">
          <a:xfrm flipH="1">
            <a:off x="4581525" y="2643188"/>
            <a:ext cx="571500" cy="0"/>
          </a:xfrm>
          <a:prstGeom prst="line">
            <a:avLst/>
          </a:prstGeom>
          <a:noFill/>
          <a:ln w="9525">
            <a:solidFill>
              <a:srgbClr val="99FF66"/>
            </a:solidFill>
            <a:round/>
            <a:headEnd type="arrow" w="med" len="me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703" name="Text Box 15"/>
          <p:cNvSpPr txBox="1">
            <a:spLocks noChangeArrowheads="1"/>
          </p:cNvSpPr>
          <p:nvPr/>
        </p:nvSpPr>
        <p:spPr bwMode="auto">
          <a:xfrm>
            <a:off x="4448175" y="3205163"/>
            <a:ext cx="342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g</a:t>
            </a:r>
          </a:p>
        </p:txBody>
      </p:sp>
      <p:sp>
        <p:nvSpPr>
          <p:cNvPr id="882704" name="Text Box 16"/>
          <p:cNvSpPr txBox="1">
            <a:spLocks noChangeArrowheads="1"/>
          </p:cNvSpPr>
          <p:nvPr/>
        </p:nvSpPr>
        <p:spPr bwMode="auto">
          <a:xfrm>
            <a:off x="4689475" y="2544763"/>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66"/>
                </a:solidFill>
                <a:latin typeface="Symbol" pitchFamily="18" charset="2"/>
              </a:rPr>
              <a:t>s</a:t>
            </a:r>
            <a:r>
              <a:rPr lang="pt-BR" sz="2000" b="0" baseline="-25000">
                <a:solidFill>
                  <a:srgbClr val="99FF66"/>
                </a:solidFill>
              </a:rPr>
              <a:t>g</a:t>
            </a:r>
            <a:endParaRPr lang="pt-BR" sz="2000" b="0">
              <a:solidFill>
                <a:srgbClr val="99FF66"/>
              </a:solidFill>
            </a:endParaRPr>
          </a:p>
        </p:txBody>
      </p:sp>
      <p:sp>
        <p:nvSpPr>
          <p:cNvPr id="882705" name="Line 17"/>
          <p:cNvSpPr>
            <a:spLocks noChangeShapeType="1"/>
          </p:cNvSpPr>
          <p:nvPr/>
        </p:nvSpPr>
        <p:spPr bwMode="auto">
          <a:xfrm>
            <a:off x="4514850" y="3328988"/>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2706" name="Freeform 18"/>
          <p:cNvSpPr>
            <a:spLocks/>
          </p:cNvSpPr>
          <p:nvPr/>
        </p:nvSpPr>
        <p:spPr bwMode="auto">
          <a:xfrm>
            <a:off x="3035300" y="2030413"/>
            <a:ext cx="3416300" cy="1195387"/>
          </a:xfrm>
          <a:custGeom>
            <a:avLst/>
            <a:gdLst>
              <a:gd name="T0" fmla="*/ 0 w 2152"/>
              <a:gd name="T1" fmla="*/ 1162050 h 753"/>
              <a:gd name="T2" fmla="*/ 146050 w 2152"/>
              <a:gd name="T3" fmla="*/ 1130300 h 753"/>
              <a:gd name="T4" fmla="*/ 285750 w 2152"/>
              <a:gd name="T5" fmla="*/ 1092200 h 753"/>
              <a:gd name="T6" fmla="*/ 438150 w 2152"/>
              <a:gd name="T7" fmla="*/ 1041400 h 753"/>
              <a:gd name="T8" fmla="*/ 571500 w 2152"/>
              <a:gd name="T9" fmla="*/ 971550 h 753"/>
              <a:gd name="T10" fmla="*/ 698500 w 2152"/>
              <a:gd name="T11" fmla="*/ 889000 h 753"/>
              <a:gd name="T12" fmla="*/ 768350 w 2152"/>
              <a:gd name="T13" fmla="*/ 819150 h 753"/>
              <a:gd name="T14" fmla="*/ 882650 w 2152"/>
              <a:gd name="T15" fmla="*/ 704850 h 753"/>
              <a:gd name="T16" fmla="*/ 965200 w 2152"/>
              <a:gd name="T17" fmla="*/ 577850 h 753"/>
              <a:gd name="T18" fmla="*/ 1066800 w 2152"/>
              <a:gd name="T19" fmla="*/ 431800 h 753"/>
              <a:gd name="T20" fmla="*/ 1181100 w 2152"/>
              <a:gd name="T21" fmla="*/ 247650 h 753"/>
              <a:gd name="T22" fmla="*/ 1282700 w 2152"/>
              <a:gd name="T23" fmla="*/ 114300 h 753"/>
              <a:gd name="T24" fmla="*/ 1397000 w 2152"/>
              <a:gd name="T25" fmla="*/ 44450 h 753"/>
              <a:gd name="T26" fmla="*/ 1504950 w 2152"/>
              <a:gd name="T27" fmla="*/ 6350 h 753"/>
              <a:gd name="T28" fmla="*/ 1593850 w 2152"/>
              <a:gd name="T29" fmla="*/ 6350 h 753"/>
              <a:gd name="T30" fmla="*/ 1689100 w 2152"/>
              <a:gd name="T31" fmla="*/ 44450 h 753"/>
              <a:gd name="T32" fmla="*/ 1778000 w 2152"/>
              <a:gd name="T33" fmla="*/ 107950 h 753"/>
              <a:gd name="T34" fmla="*/ 1847850 w 2152"/>
              <a:gd name="T35" fmla="*/ 184150 h 753"/>
              <a:gd name="T36" fmla="*/ 1930400 w 2152"/>
              <a:gd name="T37" fmla="*/ 298450 h 753"/>
              <a:gd name="T38" fmla="*/ 2032000 w 2152"/>
              <a:gd name="T39" fmla="*/ 476250 h 753"/>
              <a:gd name="T40" fmla="*/ 2120900 w 2152"/>
              <a:gd name="T41" fmla="*/ 596900 h 753"/>
              <a:gd name="T42" fmla="*/ 2209800 w 2152"/>
              <a:gd name="T43" fmla="*/ 730250 h 753"/>
              <a:gd name="T44" fmla="*/ 2336800 w 2152"/>
              <a:gd name="T45" fmla="*/ 838200 h 753"/>
              <a:gd name="T46" fmla="*/ 2476500 w 2152"/>
              <a:gd name="T47" fmla="*/ 958850 h 753"/>
              <a:gd name="T48" fmla="*/ 2654300 w 2152"/>
              <a:gd name="T49" fmla="*/ 1047750 h 753"/>
              <a:gd name="T50" fmla="*/ 2825750 w 2152"/>
              <a:gd name="T51" fmla="*/ 1098550 h 753"/>
              <a:gd name="T52" fmla="*/ 2971800 w 2152"/>
              <a:gd name="T53" fmla="*/ 1130300 h 753"/>
              <a:gd name="T54" fmla="*/ 3130550 w 2152"/>
              <a:gd name="T55" fmla="*/ 1174750 h 753"/>
              <a:gd name="T56" fmla="*/ 3282950 w 2152"/>
              <a:gd name="T57" fmla="*/ 1193800 h 753"/>
              <a:gd name="T58" fmla="*/ 3416300 w 2152"/>
              <a:gd name="T59" fmla="*/ 1187450 h 7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52" h="753">
                <a:moveTo>
                  <a:pt x="0" y="732"/>
                </a:moveTo>
                <a:cubicBezTo>
                  <a:pt x="31" y="725"/>
                  <a:pt x="62" y="719"/>
                  <a:pt x="92" y="712"/>
                </a:cubicBezTo>
                <a:cubicBezTo>
                  <a:pt x="122" y="705"/>
                  <a:pt x="149" y="697"/>
                  <a:pt x="180" y="688"/>
                </a:cubicBezTo>
                <a:cubicBezTo>
                  <a:pt x="211" y="679"/>
                  <a:pt x="246" y="669"/>
                  <a:pt x="276" y="656"/>
                </a:cubicBezTo>
                <a:cubicBezTo>
                  <a:pt x="306" y="643"/>
                  <a:pt x="333" y="628"/>
                  <a:pt x="360" y="612"/>
                </a:cubicBezTo>
                <a:cubicBezTo>
                  <a:pt x="387" y="596"/>
                  <a:pt x="419" y="576"/>
                  <a:pt x="440" y="560"/>
                </a:cubicBezTo>
                <a:cubicBezTo>
                  <a:pt x="461" y="544"/>
                  <a:pt x="465" y="535"/>
                  <a:pt x="484" y="516"/>
                </a:cubicBezTo>
                <a:cubicBezTo>
                  <a:pt x="503" y="497"/>
                  <a:pt x="535" y="469"/>
                  <a:pt x="556" y="444"/>
                </a:cubicBezTo>
                <a:cubicBezTo>
                  <a:pt x="577" y="419"/>
                  <a:pt x="589" y="393"/>
                  <a:pt x="608" y="364"/>
                </a:cubicBezTo>
                <a:cubicBezTo>
                  <a:pt x="627" y="335"/>
                  <a:pt x="649" y="307"/>
                  <a:pt x="672" y="272"/>
                </a:cubicBezTo>
                <a:cubicBezTo>
                  <a:pt x="695" y="237"/>
                  <a:pt x="721" y="189"/>
                  <a:pt x="744" y="156"/>
                </a:cubicBezTo>
                <a:cubicBezTo>
                  <a:pt x="767" y="123"/>
                  <a:pt x="785" y="93"/>
                  <a:pt x="808" y="72"/>
                </a:cubicBezTo>
                <a:cubicBezTo>
                  <a:pt x="831" y="51"/>
                  <a:pt x="857" y="39"/>
                  <a:pt x="880" y="28"/>
                </a:cubicBezTo>
                <a:cubicBezTo>
                  <a:pt x="903" y="17"/>
                  <a:pt x="927" y="8"/>
                  <a:pt x="948" y="4"/>
                </a:cubicBezTo>
                <a:cubicBezTo>
                  <a:pt x="969" y="0"/>
                  <a:pt x="985" y="0"/>
                  <a:pt x="1004" y="4"/>
                </a:cubicBezTo>
                <a:cubicBezTo>
                  <a:pt x="1023" y="8"/>
                  <a:pt x="1045" y="17"/>
                  <a:pt x="1064" y="28"/>
                </a:cubicBezTo>
                <a:cubicBezTo>
                  <a:pt x="1083" y="39"/>
                  <a:pt x="1103" y="53"/>
                  <a:pt x="1120" y="68"/>
                </a:cubicBezTo>
                <a:cubicBezTo>
                  <a:pt x="1137" y="83"/>
                  <a:pt x="1148" y="96"/>
                  <a:pt x="1164" y="116"/>
                </a:cubicBezTo>
                <a:cubicBezTo>
                  <a:pt x="1180" y="136"/>
                  <a:pt x="1197" y="157"/>
                  <a:pt x="1216" y="188"/>
                </a:cubicBezTo>
                <a:cubicBezTo>
                  <a:pt x="1235" y="219"/>
                  <a:pt x="1260" y="269"/>
                  <a:pt x="1280" y="300"/>
                </a:cubicBezTo>
                <a:cubicBezTo>
                  <a:pt x="1300" y="331"/>
                  <a:pt x="1317" y="349"/>
                  <a:pt x="1336" y="376"/>
                </a:cubicBezTo>
                <a:cubicBezTo>
                  <a:pt x="1355" y="403"/>
                  <a:pt x="1369" y="435"/>
                  <a:pt x="1392" y="460"/>
                </a:cubicBezTo>
                <a:cubicBezTo>
                  <a:pt x="1415" y="485"/>
                  <a:pt x="1444" y="504"/>
                  <a:pt x="1472" y="528"/>
                </a:cubicBezTo>
                <a:cubicBezTo>
                  <a:pt x="1500" y="552"/>
                  <a:pt x="1527" y="582"/>
                  <a:pt x="1560" y="604"/>
                </a:cubicBezTo>
                <a:cubicBezTo>
                  <a:pt x="1593" y="626"/>
                  <a:pt x="1635" y="645"/>
                  <a:pt x="1672" y="660"/>
                </a:cubicBezTo>
                <a:cubicBezTo>
                  <a:pt x="1709" y="675"/>
                  <a:pt x="1747" y="683"/>
                  <a:pt x="1780" y="692"/>
                </a:cubicBezTo>
                <a:cubicBezTo>
                  <a:pt x="1813" y="701"/>
                  <a:pt x="1840" y="704"/>
                  <a:pt x="1872" y="712"/>
                </a:cubicBezTo>
                <a:cubicBezTo>
                  <a:pt x="1904" y="720"/>
                  <a:pt x="1939" y="733"/>
                  <a:pt x="1972" y="740"/>
                </a:cubicBezTo>
                <a:cubicBezTo>
                  <a:pt x="2005" y="747"/>
                  <a:pt x="2038" y="751"/>
                  <a:pt x="2068" y="752"/>
                </a:cubicBezTo>
                <a:cubicBezTo>
                  <a:pt x="2098" y="753"/>
                  <a:pt x="2125" y="750"/>
                  <a:pt x="2152" y="748"/>
                </a:cubicBezTo>
              </a:path>
            </a:pathLst>
          </a:custGeom>
          <a:noFill/>
          <a:ln w="38100"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48148" name="Rectangle 19"/>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
        <p:nvSpPr>
          <p:cNvPr id="882708" name="Line 20"/>
          <p:cNvSpPr>
            <a:spLocks noChangeShapeType="1"/>
          </p:cNvSpPr>
          <p:nvPr/>
        </p:nvSpPr>
        <p:spPr bwMode="auto">
          <a:xfrm>
            <a:off x="8188325" y="4892675"/>
            <a:ext cx="2381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882697"/>
                                        </p:tgtEl>
                                        <p:attrNameLst>
                                          <p:attrName>style.visibility</p:attrName>
                                        </p:attrNameLst>
                                      </p:cBhvr>
                                      <p:to>
                                        <p:strVal val="visible"/>
                                      </p:to>
                                    </p:set>
                                    <p:animEffect transition="in" filter="strips(upRight)">
                                      <p:cBhvr>
                                        <p:cTn id="7" dur="500"/>
                                        <p:tgtEl>
                                          <p:spTgt spid="882697"/>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882698"/>
                                        </p:tgtEl>
                                        <p:attrNameLst>
                                          <p:attrName>style.visibility</p:attrName>
                                        </p:attrNameLst>
                                      </p:cBhvr>
                                      <p:to>
                                        <p:strVal val="visible"/>
                                      </p:to>
                                    </p:set>
                                    <p:animEffect transition="in" filter="strips(upRight)">
                                      <p:cBhvr>
                                        <p:cTn id="11" dur="500"/>
                                        <p:tgtEl>
                                          <p:spTgt spid="882698"/>
                                        </p:tgtEl>
                                      </p:cBhvr>
                                    </p:animEffect>
                                  </p:childTnLst>
                                </p:cTn>
                              </p:par>
                            </p:childTnLst>
                          </p:cTn>
                        </p:par>
                        <p:par>
                          <p:cTn id="12" fill="hold" nodeType="afterGroup">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882699"/>
                                        </p:tgtEl>
                                        <p:attrNameLst>
                                          <p:attrName>style.visibility</p:attrName>
                                        </p:attrNameLst>
                                      </p:cBhvr>
                                      <p:to>
                                        <p:strVal val="visible"/>
                                      </p:to>
                                    </p:set>
                                    <p:animEffect transition="in" filter="strips(upRight)">
                                      <p:cBhvr>
                                        <p:cTn id="15" dur="500"/>
                                        <p:tgtEl>
                                          <p:spTgt spid="882699"/>
                                        </p:tgtEl>
                                      </p:cBhvr>
                                    </p:animEffect>
                                  </p:childTnLst>
                                </p:cTn>
                              </p:par>
                            </p:childTnLst>
                          </p:cTn>
                        </p:par>
                        <p:par>
                          <p:cTn id="16" fill="hold" nodeType="afterGroup">
                            <p:stCondLst>
                              <p:cond delay="1500"/>
                            </p:stCondLst>
                            <p:childTnLst>
                              <p:par>
                                <p:cTn id="17" presetID="18" presetClass="entr" presetSubtype="3" fill="hold" grpId="0" nodeType="afterEffect">
                                  <p:stCondLst>
                                    <p:cond delay="0"/>
                                  </p:stCondLst>
                                  <p:childTnLst>
                                    <p:set>
                                      <p:cBhvr>
                                        <p:cTn id="18" dur="1" fill="hold">
                                          <p:stCondLst>
                                            <p:cond delay="0"/>
                                          </p:stCondLst>
                                        </p:cTn>
                                        <p:tgtEl>
                                          <p:spTgt spid="882700"/>
                                        </p:tgtEl>
                                        <p:attrNameLst>
                                          <p:attrName>style.visibility</p:attrName>
                                        </p:attrNameLst>
                                      </p:cBhvr>
                                      <p:to>
                                        <p:strVal val="visible"/>
                                      </p:to>
                                    </p:set>
                                    <p:animEffect transition="in" filter="strips(upRight)">
                                      <p:cBhvr>
                                        <p:cTn id="19" dur="500"/>
                                        <p:tgtEl>
                                          <p:spTgt spid="88270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882706"/>
                                        </p:tgtEl>
                                        <p:attrNameLst>
                                          <p:attrName>style.visibility</p:attrName>
                                        </p:attrNameLst>
                                      </p:cBhvr>
                                      <p:to>
                                        <p:strVal val="visible"/>
                                      </p:to>
                                    </p:set>
                                    <p:animEffect transition="in" filter="strips(upRight)">
                                      <p:cBhvr>
                                        <p:cTn id="24" dur="500"/>
                                        <p:tgtEl>
                                          <p:spTgt spid="88270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882701"/>
                                        </p:tgtEl>
                                        <p:attrNameLst>
                                          <p:attrName>style.visibility</p:attrName>
                                        </p:attrNameLst>
                                      </p:cBhvr>
                                      <p:to>
                                        <p:strVal val="visible"/>
                                      </p:to>
                                    </p:set>
                                    <p:animEffect transition="in" filter="strips(downRight)">
                                      <p:cBhvr>
                                        <p:cTn id="29" dur="500"/>
                                        <p:tgtEl>
                                          <p:spTgt spid="882701"/>
                                        </p:tgtEl>
                                      </p:cBhvr>
                                    </p:animEffect>
                                  </p:childTnLst>
                                </p:cTn>
                              </p:par>
                            </p:childTnLst>
                          </p:cTn>
                        </p:par>
                        <p:par>
                          <p:cTn id="30" fill="hold" nodeType="afterGroup">
                            <p:stCondLst>
                              <p:cond delay="500"/>
                            </p:stCondLst>
                            <p:childTnLst>
                              <p:par>
                                <p:cTn id="31" presetID="18" presetClass="entr" presetSubtype="3" fill="hold" grpId="0" nodeType="afterEffect">
                                  <p:stCondLst>
                                    <p:cond delay="0"/>
                                  </p:stCondLst>
                                  <p:childTnLst>
                                    <p:set>
                                      <p:cBhvr>
                                        <p:cTn id="32" dur="1" fill="hold">
                                          <p:stCondLst>
                                            <p:cond delay="0"/>
                                          </p:stCondLst>
                                        </p:cTn>
                                        <p:tgtEl>
                                          <p:spTgt spid="882703"/>
                                        </p:tgtEl>
                                        <p:attrNameLst>
                                          <p:attrName>style.visibility</p:attrName>
                                        </p:attrNameLst>
                                      </p:cBhvr>
                                      <p:to>
                                        <p:strVal val="visible"/>
                                      </p:to>
                                    </p:set>
                                    <p:animEffect transition="in" filter="strips(upRight)">
                                      <p:cBhvr>
                                        <p:cTn id="33" dur="500"/>
                                        <p:tgtEl>
                                          <p:spTgt spid="882703"/>
                                        </p:tgtEl>
                                      </p:cBhvr>
                                    </p:animEffect>
                                  </p:childTnLst>
                                </p:cTn>
                              </p:par>
                            </p:childTnLst>
                          </p:cTn>
                        </p:par>
                        <p:par>
                          <p:cTn id="34" fill="hold" nodeType="afterGroup">
                            <p:stCondLst>
                              <p:cond delay="1000"/>
                            </p:stCondLst>
                            <p:childTnLst>
                              <p:par>
                                <p:cTn id="35" presetID="1" presetClass="entr" presetSubtype="0" fill="hold" grpId="0" nodeType="afterEffect">
                                  <p:stCondLst>
                                    <p:cond delay="0"/>
                                  </p:stCondLst>
                                  <p:childTnLst>
                                    <p:set>
                                      <p:cBhvr>
                                        <p:cTn id="36" dur="1" fill="hold">
                                          <p:stCondLst>
                                            <p:cond delay="499"/>
                                          </p:stCondLst>
                                        </p:cTn>
                                        <p:tgtEl>
                                          <p:spTgt spid="88270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882702"/>
                                        </p:tgtEl>
                                        <p:attrNameLst>
                                          <p:attrName>style.visibility</p:attrName>
                                        </p:attrNameLst>
                                      </p:cBhvr>
                                      <p:to>
                                        <p:strVal val="visible"/>
                                      </p:to>
                                    </p:set>
                                    <p:anim calcmode="lin" valueType="num">
                                      <p:cBhvr>
                                        <p:cTn id="41" dur="500" fill="hold"/>
                                        <p:tgtEl>
                                          <p:spTgt spid="882702"/>
                                        </p:tgtEl>
                                        <p:attrNameLst>
                                          <p:attrName>ppt_w</p:attrName>
                                        </p:attrNameLst>
                                      </p:cBhvr>
                                      <p:tavLst>
                                        <p:tav tm="0">
                                          <p:val>
                                            <p:fltVal val="0"/>
                                          </p:val>
                                        </p:tav>
                                        <p:tav tm="100000">
                                          <p:val>
                                            <p:strVal val="#ppt_w"/>
                                          </p:val>
                                        </p:tav>
                                      </p:tavLst>
                                    </p:anim>
                                    <p:anim calcmode="lin" valueType="num">
                                      <p:cBhvr>
                                        <p:cTn id="42" dur="500" fill="hold"/>
                                        <p:tgtEl>
                                          <p:spTgt spid="882702"/>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500"/>
                            </p:stCondLst>
                            <p:childTnLst>
                              <p:par>
                                <p:cTn id="44" presetID="18" presetClass="entr" presetSubtype="3" fill="hold" grpId="0" nodeType="afterEffect">
                                  <p:stCondLst>
                                    <p:cond delay="0"/>
                                  </p:stCondLst>
                                  <p:childTnLst>
                                    <p:set>
                                      <p:cBhvr>
                                        <p:cTn id="45" dur="1" fill="hold">
                                          <p:stCondLst>
                                            <p:cond delay="0"/>
                                          </p:stCondLst>
                                        </p:cTn>
                                        <p:tgtEl>
                                          <p:spTgt spid="882704"/>
                                        </p:tgtEl>
                                        <p:attrNameLst>
                                          <p:attrName>style.visibility</p:attrName>
                                        </p:attrNameLst>
                                      </p:cBhvr>
                                      <p:to>
                                        <p:strVal val="visible"/>
                                      </p:to>
                                    </p:set>
                                    <p:animEffect transition="in" filter="strips(upRight)">
                                      <p:cBhvr>
                                        <p:cTn id="46" dur="500"/>
                                        <p:tgtEl>
                                          <p:spTgt spid="88270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882691"/>
                                        </p:tgtEl>
                                        <p:attrNameLst>
                                          <p:attrName>style.visibility</p:attrName>
                                        </p:attrNameLst>
                                      </p:cBhvr>
                                      <p:to>
                                        <p:strVal val="visible"/>
                                      </p:to>
                                    </p:set>
                                    <p:animEffect transition="in" filter="strips(downRight)">
                                      <p:cBhvr>
                                        <p:cTn id="51" dur="500"/>
                                        <p:tgtEl>
                                          <p:spTgt spid="882691"/>
                                        </p:tgtEl>
                                      </p:cBhvr>
                                    </p:animEffect>
                                  </p:childTnLst>
                                </p:cTn>
                              </p:par>
                              <p:par>
                                <p:cTn id="52" presetID="1" presetClass="entr" presetSubtype="0" fill="hold" grpId="0" nodeType="withEffect">
                                  <p:stCondLst>
                                    <p:cond delay="0"/>
                                  </p:stCondLst>
                                  <p:childTnLst>
                                    <p:set>
                                      <p:cBhvr>
                                        <p:cTn id="53" dur="1" fill="hold">
                                          <p:stCondLst>
                                            <p:cond delay="499"/>
                                          </p:stCondLst>
                                        </p:cTn>
                                        <p:tgtEl>
                                          <p:spTgt spid="882694"/>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499"/>
                                          </p:stCondLst>
                                        </p:cTn>
                                        <p:tgtEl>
                                          <p:spTgt spid="88269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499"/>
                                          </p:stCondLst>
                                        </p:cTn>
                                        <p:tgtEl>
                                          <p:spTgt spid="882693"/>
                                        </p:tgtEl>
                                        <p:attrNameLst>
                                          <p:attrName>style.visibility</p:attrName>
                                        </p:attrNameLst>
                                      </p:cBhvr>
                                      <p:to>
                                        <p:strVal val="visible"/>
                                      </p:to>
                                    </p:set>
                                  </p:childTnLst>
                                </p:cTn>
                              </p:par>
                            </p:childTnLst>
                          </p:cTn>
                        </p:par>
                        <p:par>
                          <p:cTn id="58" fill="hold" nodeType="afterGroup">
                            <p:stCondLst>
                              <p:cond delay="500"/>
                            </p:stCondLst>
                            <p:childTnLst>
                              <p:par>
                                <p:cTn id="59" presetID="18" presetClass="entr" presetSubtype="6" fill="hold" grpId="0" nodeType="afterEffect">
                                  <p:stCondLst>
                                    <p:cond delay="0"/>
                                  </p:stCondLst>
                                  <p:childTnLst>
                                    <p:set>
                                      <p:cBhvr>
                                        <p:cTn id="60" dur="1" fill="hold">
                                          <p:stCondLst>
                                            <p:cond delay="0"/>
                                          </p:stCondLst>
                                        </p:cTn>
                                        <p:tgtEl>
                                          <p:spTgt spid="882690">
                                            <p:txEl>
                                              <p:pRg st="0" end="0"/>
                                            </p:txEl>
                                          </p:spTgt>
                                        </p:tgtEl>
                                        <p:attrNameLst>
                                          <p:attrName>style.visibility</p:attrName>
                                        </p:attrNameLst>
                                      </p:cBhvr>
                                      <p:to>
                                        <p:strVal val="visible"/>
                                      </p:to>
                                    </p:set>
                                    <p:animEffect transition="in" filter="strips(downRight)">
                                      <p:cBhvr>
                                        <p:cTn id="61" dur="500"/>
                                        <p:tgtEl>
                                          <p:spTgt spid="882690">
                                            <p:txEl>
                                              <p:pRg st="0" end="0"/>
                                            </p:txEl>
                                          </p:spTgt>
                                        </p:tgtEl>
                                      </p:cBhvr>
                                    </p:animEffect>
                                  </p:childTnLst>
                                </p:cTn>
                              </p:par>
                              <p:par>
                                <p:cTn id="62" presetID="1" presetClass="entr" presetSubtype="0" fill="hold" grpId="0" nodeType="withEffect">
                                  <p:stCondLst>
                                    <p:cond delay="0"/>
                                  </p:stCondLst>
                                  <p:childTnLst>
                                    <p:set>
                                      <p:cBhvr>
                                        <p:cTn id="63" dur="1" fill="hold">
                                          <p:stCondLst>
                                            <p:cond delay="499"/>
                                          </p:stCondLst>
                                        </p:cTn>
                                        <p:tgtEl>
                                          <p:spTgt spid="882696"/>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499"/>
                                          </p:stCondLst>
                                        </p:cTn>
                                        <p:tgtEl>
                                          <p:spTgt spid="882708"/>
                                        </p:tgtEl>
                                        <p:attrNameLst>
                                          <p:attrName>style.visibility</p:attrName>
                                        </p:attrNameLst>
                                      </p:cBhvr>
                                      <p:to>
                                        <p:strVal val="visible"/>
                                      </p:to>
                                    </p:set>
                                  </p:childTnLst>
                                </p:cTn>
                              </p:par>
                            </p:childTnLst>
                          </p:cTn>
                        </p:par>
                        <p:par>
                          <p:cTn id="66" fill="hold" nodeType="afterGroup">
                            <p:stCondLst>
                              <p:cond delay="1000"/>
                            </p:stCondLst>
                            <p:childTnLst>
                              <p:par>
                                <p:cTn id="67" presetID="18" presetClass="entr" presetSubtype="6" fill="hold" grpId="0" nodeType="afterEffect">
                                  <p:stCondLst>
                                    <p:cond delay="0"/>
                                  </p:stCondLst>
                                  <p:childTnLst>
                                    <p:set>
                                      <p:cBhvr>
                                        <p:cTn id="68" dur="1" fill="hold">
                                          <p:stCondLst>
                                            <p:cond delay="0"/>
                                          </p:stCondLst>
                                        </p:cTn>
                                        <p:tgtEl>
                                          <p:spTgt spid="882690">
                                            <p:txEl>
                                              <p:pRg st="1" end="1"/>
                                            </p:txEl>
                                          </p:spTgt>
                                        </p:tgtEl>
                                        <p:attrNameLst>
                                          <p:attrName>style.visibility</p:attrName>
                                        </p:attrNameLst>
                                      </p:cBhvr>
                                      <p:to>
                                        <p:strVal val="visible"/>
                                      </p:to>
                                    </p:set>
                                    <p:animEffect transition="in" filter="strips(downRight)">
                                      <p:cBhvr>
                                        <p:cTn id="69" dur="500"/>
                                        <p:tgtEl>
                                          <p:spTgt spid="882690">
                                            <p:txEl>
                                              <p:pRg st="1" end="1"/>
                                            </p:txEl>
                                          </p:spTgt>
                                        </p:tgtEl>
                                      </p:cBhvr>
                                    </p:animEffect>
                                  </p:childTnLst>
                                </p:cTn>
                              </p:par>
                              <p:par>
                                <p:cTn id="70" presetID="1" presetClass="entr" presetSubtype="0" fill="hold" grpId="0" nodeType="withEffect">
                                  <p:stCondLst>
                                    <p:cond delay="0"/>
                                  </p:stCondLst>
                                  <p:childTnLst>
                                    <p:set>
                                      <p:cBhvr>
                                        <p:cTn id="71" dur="1" fill="hold">
                                          <p:stCondLst>
                                            <p:cond delay="499"/>
                                          </p:stCondLst>
                                        </p:cTn>
                                        <p:tgtEl>
                                          <p:spTgt spid="8826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2690" grpId="0" build="p" autoUpdateAnimBg="0" advAuto="0"/>
      <p:bldP spid="882691" grpId="0" autoUpdateAnimBg="0"/>
      <p:bldP spid="882692" grpId="0" animBg="1"/>
      <p:bldP spid="882693" grpId="0" animBg="1"/>
      <p:bldP spid="882694" grpId="0" animBg="1"/>
      <p:bldP spid="882695" grpId="0" animBg="1"/>
      <p:bldP spid="882696" grpId="0" animBg="1"/>
      <p:bldP spid="882697" grpId="0" animBg="1"/>
      <p:bldP spid="882698" grpId="0" autoUpdateAnimBg="0"/>
      <p:bldP spid="882699" grpId="0" animBg="1"/>
      <p:bldP spid="882700" grpId="0" autoUpdateAnimBg="0"/>
      <p:bldP spid="882701" grpId="0" animBg="1"/>
      <p:bldP spid="882702" grpId="0" animBg="1"/>
      <p:bldP spid="882703" grpId="0" autoUpdateAnimBg="0"/>
      <p:bldP spid="882704" grpId="0" autoUpdateAnimBg="0"/>
      <p:bldP spid="882705" grpId="0" animBg="1"/>
      <p:bldP spid="882706" grpId="0" animBg="1"/>
      <p:bldP spid="882708"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Espaço Reservado para Número de Slide 5"/>
          <p:cNvSpPr>
            <a:spLocks noGrp="1"/>
          </p:cNvSpPr>
          <p:nvPr>
            <p:ph type="sldNum" sz="quarter" idx="12"/>
          </p:nvPr>
        </p:nvSpPr>
        <p:spPr/>
        <p:txBody>
          <a:bodyPr/>
          <a:lstStyle/>
          <a:p>
            <a:pPr>
              <a:defRPr/>
            </a:pPr>
            <a:fld id="{66534F97-F03D-459C-9CED-632D54ADE448}" type="slidenum">
              <a:rPr lang="pt-PT"/>
              <a:pPr>
                <a:defRPr/>
              </a:pPr>
              <a:t>47</a:t>
            </a:fld>
            <a:endParaRPr lang="pt-PT"/>
          </a:p>
        </p:txBody>
      </p:sp>
      <p:sp>
        <p:nvSpPr>
          <p:cNvPr id="883714" name="Rectangle 2"/>
          <p:cNvSpPr>
            <a:spLocks noGrp="1" noChangeArrowheads="1"/>
          </p:cNvSpPr>
          <p:nvPr>
            <p:ph type="body" idx="1"/>
          </p:nvPr>
        </p:nvSpPr>
        <p:spPr>
          <a:xfrm>
            <a:off x="889000" y="1547813"/>
            <a:ext cx="7340600" cy="565150"/>
          </a:xfrm>
        </p:spPr>
        <p:txBody>
          <a:bodyPr/>
          <a:lstStyle/>
          <a:p>
            <a:pPr algn="ctr" eaLnBrk="1" hangingPunct="1">
              <a:buFontTx/>
              <a:buNone/>
            </a:pPr>
            <a:r>
              <a:rPr lang="pt-BR" sz="2800" smtClean="0">
                <a:solidFill>
                  <a:srgbClr val="FFFFFF"/>
                </a:solidFill>
                <a:latin typeface="Arial" charset="0"/>
              </a:rPr>
              <a:t>Como todos os títulos são similares, tem-se:</a:t>
            </a:r>
          </a:p>
          <a:p>
            <a:pPr algn="ctr" eaLnBrk="1" hangingPunct="1">
              <a:buFontTx/>
              <a:buNone/>
            </a:pPr>
            <a:endParaRPr lang="pt-BR" sz="2800" smtClean="0">
              <a:solidFill>
                <a:srgbClr val="FFFFFF"/>
              </a:solidFill>
              <a:latin typeface="Arial" charset="0"/>
            </a:endParaRPr>
          </a:p>
        </p:txBody>
      </p:sp>
      <p:sp>
        <p:nvSpPr>
          <p:cNvPr id="883715" name="Rectangle 3"/>
          <p:cNvSpPr>
            <a:spLocks noChangeArrowheads="1"/>
          </p:cNvSpPr>
          <p:nvPr/>
        </p:nvSpPr>
        <p:spPr bwMode="auto">
          <a:xfrm>
            <a:off x="700088" y="2794000"/>
            <a:ext cx="8088312"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23900" indent="-723900">
              <a:spcBef>
                <a:spcPct val="20000"/>
              </a:spcBef>
            </a:pPr>
            <a:r>
              <a:rPr lang="pt-BR" sz="2800" b="0">
                <a:solidFill>
                  <a:srgbClr val="FFFFFF"/>
                </a:solidFill>
                <a:latin typeface="Symbol" pitchFamily="18" charset="2"/>
              </a:rPr>
              <a:t>s</a:t>
            </a:r>
            <a:r>
              <a:rPr lang="pt-BR" sz="2800" b="0" baseline="-25000">
                <a:solidFill>
                  <a:srgbClr val="FFFFFF"/>
                </a:solidFill>
              </a:rPr>
              <a:t>T</a:t>
            </a:r>
            <a:r>
              <a:rPr lang="pt-BR" sz="2800" b="0">
                <a:solidFill>
                  <a:srgbClr val="FFFFFF"/>
                </a:solidFill>
              </a:rPr>
              <a:t> = desvio padrão do rendimento total esperado com </a:t>
            </a:r>
            <a:r>
              <a:rPr lang="pt-BR" sz="2800" b="0" u="sng">
                <a:solidFill>
                  <a:srgbClr val="FFFFFF"/>
                </a:solidFill>
              </a:rPr>
              <a:t>todos</a:t>
            </a:r>
            <a:r>
              <a:rPr lang="pt-BR" sz="2800" b="0">
                <a:solidFill>
                  <a:srgbClr val="FFFFFF"/>
                </a:solidFill>
              </a:rPr>
              <a:t> os títulos</a:t>
            </a:r>
          </a:p>
        </p:txBody>
      </p:sp>
      <p:sp>
        <p:nvSpPr>
          <p:cNvPr id="883716" name="Rectangle 4"/>
          <p:cNvSpPr>
            <a:spLocks noChangeArrowheads="1"/>
          </p:cNvSpPr>
          <p:nvPr/>
        </p:nvSpPr>
        <p:spPr bwMode="auto">
          <a:xfrm>
            <a:off x="685800" y="2111375"/>
            <a:ext cx="777240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a:solidFill>
                  <a:srgbClr val="FFFFFF"/>
                </a:solidFill>
                <a:latin typeface="Symbol" pitchFamily="18" charset="2"/>
              </a:rPr>
              <a:t>s</a:t>
            </a:r>
            <a:r>
              <a:rPr lang="pt-BR" sz="2800" baseline="-25000">
                <a:solidFill>
                  <a:srgbClr val="FFFFFF"/>
                </a:solidFill>
              </a:rPr>
              <a:t>T</a:t>
            </a:r>
            <a:r>
              <a:rPr lang="pt-BR" sz="2800">
                <a:solidFill>
                  <a:srgbClr val="FFFFFF"/>
                </a:solidFill>
              </a:rPr>
              <a:t>  =  B </a:t>
            </a:r>
            <a:r>
              <a:rPr lang="pt-BR" sz="2800">
                <a:solidFill>
                  <a:srgbClr val="FFFFFF"/>
                </a:solidFill>
                <a:latin typeface="Symbol" pitchFamily="18" charset="2"/>
              </a:rPr>
              <a:t>s</a:t>
            </a:r>
            <a:r>
              <a:rPr lang="pt-BR" sz="2800" baseline="-25000">
                <a:solidFill>
                  <a:srgbClr val="FFFFFF"/>
                </a:solidFill>
              </a:rPr>
              <a:t>g</a:t>
            </a:r>
            <a:endParaRPr lang="pt-BR" sz="2800">
              <a:solidFill>
                <a:srgbClr val="FFFFFF"/>
              </a:solidFill>
            </a:endParaRPr>
          </a:p>
        </p:txBody>
      </p:sp>
      <p:sp>
        <p:nvSpPr>
          <p:cNvPr id="883717" name="Rectangle 5"/>
          <p:cNvSpPr>
            <a:spLocks noChangeArrowheads="1"/>
          </p:cNvSpPr>
          <p:nvPr/>
        </p:nvSpPr>
        <p:spPr bwMode="auto">
          <a:xfrm>
            <a:off x="1417638" y="4498975"/>
            <a:ext cx="974725"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B  =</a:t>
            </a:r>
          </a:p>
        </p:txBody>
      </p:sp>
      <p:sp>
        <p:nvSpPr>
          <p:cNvPr id="883718" name="Rectangle 6"/>
          <p:cNvSpPr>
            <a:spLocks noChangeArrowheads="1"/>
          </p:cNvSpPr>
          <p:nvPr/>
        </p:nvSpPr>
        <p:spPr bwMode="auto">
          <a:xfrm>
            <a:off x="2233613" y="4230688"/>
            <a:ext cx="974725" cy="66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latin typeface="Symbol" pitchFamily="18" charset="2"/>
              </a:rPr>
              <a:t>s</a:t>
            </a:r>
            <a:r>
              <a:rPr lang="pt-BR" sz="2800" b="0" baseline="-25000"/>
              <a:t>T</a:t>
            </a:r>
            <a:endParaRPr lang="pt-BR" sz="2800" b="0"/>
          </a:p>
        </p:txBody>
      </p:sp>
      <p:sp>
        <p:nvSpPr>
          <p:cNvPr id="883719" name="Line 7"/>
          <p:cNvSpPr>
            <a:spLocks noChangeShapeType="1"/>
          </p:cNvSpPr>
          <p:nvPr/>
        </p:nvSpPr>
        <p:spPr bwMode="auto">
          <a:xfrm flipV="1">
            <a:off x="2398713" y="4787900"/>
            <a:ext cx="635000" cy="7938"/>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3720" name="Rectangle 8"/>
          <p:cNvSpPr>
            <a:spLocks noChangeArrowheads="1"/>
          </p:cNvSpPr>
          <p:nvPr/>
        </p:nvSpPr>
        <p:spPr bwMode="auto">
          <a:xfrm>
            <a:off x="2465388" y="4640263"/>
            <a:ext cx="5715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pt-BR" sz="2800" b="0">
                <a:solidFill>
                  <a:srgbClr val="FFFF00"/>
                </a:solidFill>
                <a:latin typeface="Symbol" pitchFamily="18" charset="2"/>
              </a:rPr>
              <a:t>s</a:t>
            </a:r>
            <a:r>
              <a:rPr lang="pt-BR" sz="2800" b="0" baseline="-25000">
                <a:solidFill>
                  <a:srgbClr val="FFFF00"/>
                </a:solidFill>
              </a:rPr>
              <a:t>g</a:t>
            </a:r>
          </a:p>
        </p:txBody>
      </p:sp>
      <p:sp>
        <p:nvSpPr>
          <p:cNvPr id="883721" name="Text Box 9"/>
          <p:cNvSpPr txBox="1">
            <a:spLocks noChangeArrowheads="1"/>
          </p:cNvSpPr>
          <p:nvPr/>
        </p:nvSpPr>
        <p:spPr bwMode="auto">
          <a:xfrm>
            <a:off x="1416050" y="5295900"/>
            <a:ext cx="2614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R</a:t>
            </a:r>
            <a:r>
              <a:rPr lang="pt-BR" sz="2800" b="0" baseline="-25000">
                <a:solidFill>
                  <a:srgbClr val="FFFF00"/>
                </a:solidFill>
              </a:rPr>
              <a:t>t</a:t>
            </a:r>
            <a:r>
              <a:rPr lang="pt-BR" sz="2800" b="0">
                <a:solidFill>
                  <a:srgbClr val="FFFF00"/>
                </a:solidFill>
              </a:rPr>
              <a:t>  =  B (r + g)</a:t>
            </a:r>
          </a:p>
        </p:txBody>
      </p:sp>
      <p:sp>
        <p:nvSpPr>
          <p:cNvPr id="883722" name="Line 10"/>
          <p:cNvSpPr>
            <a:spLocks noChangeShapeType="1"/>
          </p:cNvSpPr>
          <p:nvPr/>
        </p:nvSpPr>
        <p:spPr bwMode="auto">
          <a:xfrm>
            <a:off x="3452813" y="5462588"/>
            <a:ext cx="238125" cy="1587"/>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3723" name="Line 11"/>
          <p:cNvSpPr>
            <a:spLocks noChangeShapeType="1"/>
          </p:cNvSpPr>
          <p:nvPr/>
        </p:nvSpPr>
        <p:spPr bwMode="auto">
          <a:xfrm>
            <a:off x="1633538" y="5394325"/>
            <a:ext cx="238125" cy="1588"/>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3724" name="AutoShape 12"/>
          <p:cNvSpPr>
            <a:spLocks/>
          </p:cNvSpPr>
          <p:nvPr/>
        </p:nvSpPr>
        <p:spPr bwMode="auto">
          <a:xfrm>
            <a:off x="3998913" y="4354513"/>
            <a:ext cx="246062" cy="1573212"/>
          </a:xfrm>
          <a:prstGeom prst="rightBrace">
            <a:avLst>
              <a:gd name="adj1" fmla="val 53280"/>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nvGrpSpPr>
          <p:cNvPr id="883725" name="Group 13"/>
          <p:cNvGrpSpPr>
            <a:grpSpLocks/>
          </p:cNvGrpSpPr>
          <p:nvPr/>
        </p:nvGrpSpPr>
        <p:grpSpPr bwMode="auto">
          <a:xfrm>
            <a:off x="4368800" y="4613275"/>
            <a:ext cx="3249613" cy="1147763"/>
            <a:chOff x="2752" y="3122"/>
            <a:chExt cx="2047" cy="723"/>
          </a:xfrm>
        </p:grpSpPr>
        <p:sp>
          <p:nvSpPr>
            <p:cNvPr id="49168" name="Text Box 14"/>
            <p:cNvSpPr txBox="1">
              <a:spLocks noChangeArrowheads="1"/>
            </p:cNvSpPr>
            <p:nvPr/>
          </p:nvSpPr>
          <p:spPr bwMode="auto">
            <a:xfrm>
              <a:off x="2752" y="3296"/>
              <a:ext cx="164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R</a:t>
              </a:r>
              <a:r>
                <a:rPr lang="pt-BR" sz="2800" b="0" baseline="-25000">
                  <a:solidFill>
                    <a:srgbClr val="FFFF00"/>
                  </a:solidFill>
                </a:rPr>
                <a:t>t</a:t>
              </a:r>
              <a:r>
                <a:rPr lang="pt-BR" sz="2800" b="0">
                  <a:solidFill>
                    <a:srgbClr val="FFFF00"/>
                  </a:solidFill>
                </a:rPr>
                <a:t>  =</a:t>
              </a:r>
            </a:p>
          </p:txBody>
        </p:sp>
        <p:sp>
          <p:nvSpPr>
            <p:cNvPr id="49169" name="Line 15"/>
            <p:cNvSpPr>
              <a:spLocks noChangeShapeType="1"/>
            </p:cNvSpPr>
            <p:nvPr/>
          </p:nvSpPr>
          <p:spPr bwMode="auto">
            <a:xfrm>
              <a:off x="2796" y="3370"/>
              <a:ext cx="150" cy="1"/>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49170" name="Rectangle 16"/>
            <p:cNvSpPr>
              <a:spLocks noChangeArrowheads="1"/>
            </p:cNvSpPr>
            <p:nvPr/>
          </p:nvSpPr>
          <p:spPr bwMode="auto">
            <a:xfrm>
              <a:off x="3303" y="3122"/>
              <a:ext cx="614" cy="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latin typeface="Symbol" pitchFamily="18" charset="2"/>
                </a:rPr>
                <a:t>s</a:t>
              </a:r>
              <a:r>
                <a:rPr lang="pt-BR" sz="2800" b="0" baseline="-25000"/>
                <a:t>T</a:t>
              </a:r>
              <a:endParaRPr lang="pt-BR" sz="2800" b="0"/>
            </a:p>
          </p:txBody>
        </p:sp>
        <p:sp>
          <p:nvSpPr>
            <p:cNvPr id="49171" name="Line 17"/>
            <p:cNvSpPr>
              <a:spLocks noChangeShapeType="1"/>
            </p:cNvSpPr>
            <p:nvPr/>
          </p:nvSpPr>
          <p:spPr bwMode="auto">
            <a:xfrm flipV="1">
              <a:off x="3407" y="3478"/>
              <a:ext cx="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49172" name="Rectangle 18"/>
            <p:cNvSpPr>
              <a:spLocks noChangeArrowheads="1"/>
            </p:cNvSpPr>
            <p:nvPr/>
          </p:nvSpPr>
          <p:spPr bwMode="auto">
            <a:xfrm>
              <a:off x="3449" y="3380"/>
              <a:ext cx="360"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pt-BR" sz="2800" b="0">
                  <a:solidFill>
                    <a:srgbClr val="FFFF00"/>
                  </a:solidFill>
                  <a:latin typeface="Symbol" pitchFamily="18" charset="2"/>
                </a:rPr>
                <a:t>s</a:t>
              </a:r>
              <a:r>
                <a:rPr lang="pt-BR" sz="2800" b="0" baseline="-25000">
                  <a:solidFill>
                    <a:srgbClr val="FFFF00"/>
                  </a:solidFill>
                </a:rPr>
                <a:t>g</a:t>
              </a:r>
            </a:p>
          </p:txBody>
        </p:sp>
        <p:sp>
          <p:nvSpPr>
            <p:cNvPr id="49173" name="Text Box 19"/>
            <p:cNvSpPr txBox="1">
              <a:spLocks noChangeArrowheads="1"/>
            </p:cNvSpPr>
            <p:nvPr/>
          </p:nvSpPr>
          <p:spPr bwMode="auto">
            <a:xfrm>
              <a:off x="3833" y="3292"/>
              <a:ext cx="96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(r +  g)</a:t>
              </a:r>
            </a:p>
          </p:txBody>
        </p:sp>
        <p:sp>
          <p:nvSpPr>
            <p:cNvPr id="49174" name="Line 20"/>
            <p:cNvSpPr>
              <a:spLocks noChangeShapeType="1"/>
            </p:cNvSpPr>
            <p:nvPr/>
          </p:nvSpPr>
          <p:spPr bwMode="auto">
            <a:xfrm>
              <a:off x="4429" y="3397"/>
              <a:ext cx="150" cy="1"/>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
        <p:nvSpPr>
          <p:cNvPr id="49167" name="Rectangle 21"/>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883714">
                                            <p:txEl>
                                              <p:pRg st="0" end="0"/>
                                            </p:txEl>
                                          </p:spTgt>
                                        </p:tgtEl>
                                        <p:attrNameLst>
                                          <p:attrName>style.visibility</p:attrName>
                                        </p:attrNameLst>
                                      </p:cBhvr>
                                      <p:to>
                                        <p:strVal val="visible"/>
                                      </p:to>
                                    </p:set>
                                    <p:animEffect transition="in" filter="strips(downRight)">
                                      <p:cBhvr>
                                        <p:cTn id="7" dur="500"/>
                                        <p:tgtEl>
                                          <p:spTgt spid="8837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83716">
                                            <p:txEl>
                                              <p:pRg st="0" end="0"/>
                                            </p:txEl>
                                          </p:spTgt>
                                        </p:tgtEl>
                                        <p:attrNameLst>
                                          <p:attrName>style.visibility</p:attrName>
                                        </p:attrNameLst>
                                      </p:cBhvr>
                                      <p:to>
                                        <p:strVal val="visible"/>
                                      </p:to>
                                    </p:set>
                                    <p:animEffect transition="in" filter="strips(downRight)">
                                      <p:cBhvr>
                                        <p:cTn id="12" dur="500"/>
                                        <p:tgtEl>
                                          <p:spTgt spid="883716">
                                            <p:txEl>
                                              <p:pRg st="0" end="0"/>
                                            </p:txEl>
                                          </p:spTgt>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83715">
                                            <p:txEl>
                                              <p:pRg st="0" end="0"/>
                                            </p:txEl>
                                          </p:spTgt>
                                        </p:tgtEl>
                                        <p:attrNameLst>
                                          <p:attrName>style.visibility</p:attrName>
                                        </p:attrNameLst>
                                      </p:cBhvr>
                                      <p:to>
                                        <p:strVal val="visible"/>
                                      </p:to>
                                    </p:set>
                                    <p:animEffect transition="in" filter="strips(downRight)">
                                      <p:cBhvr>
                                        <p:cTn id="16" dur="500"/>
                                        <p:tgtEl>
                                          <p:spTgt spid="88371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883717">
                                            <p:txEl>
                                              <p:pRg st="0" end="0"/>
                                            </p:txEl>
                                          </p:spTgt>
                                        </p:tgtEl>
                                        <p:attrNameLst>
                                          <p:attrName>style.visibility</p:attrName>
                                        </p:attrNameLst>
                                      </p:cBhvr>
                                      <p:to>
                                        <p:strVal val="visible"/>
                                      </p:to>
                                    </p:set>
                                    <p:animEffect transition="in" filter="strips(downRight)">
                                      <p:cBhvr>
                                        <p:cTn id="21" dur="500"/>
                                        <p:tgtEl>
                                          <p:spTgt spid="883717">
                                            <p:txEl>
                                              <p:pRg st="0" end="0"/>
                                            </p:txEl>
                                          </p:spTgt>
                                        </p:tgtEl>
                                      </p:cBhvr>
                                    </p:animEffect>
                                  </p:childTnLst>
                                </p:cTn>
                              </p:par>
                            </p:childTnLst>
                          </p:cTn>
                        </p:par>
                        <p:par>
                          <p:cTn id="22" fill="hold" nodeType="afterGroup">
                            <p:stCondLst>
                              <p:cond delay="500"/>
                            </p:stCondLst>
                            <p:childTnLst>
                              <p:par>
                                <p:cTn id="23" presetID="18" presetClass="entr" presetSubtype="6" fill="hold" grpId="0" nodeType="afterEffect">
                                  <p:stCondLst>
                                    <p:cond delay="0"/>
                                  </p:stCondLst>
                                  <p:childTnLst>
                                    <p:set>
                                      <p:cBhvr>
                                        <p:cTn id="24" dur="1" fill="hold">
                                          <p:stCondLst>
                                            <p:cond delay="0"/>
                                          </p:stCondLst>
                                        </p:cTn>
                                        <p:tgtEl>
                                          <p:spTgt spid="883718">
                                            <p:txEl>
                                              <p:pRg st="0" end="0"/>
                                            </p:txEl>
                                          </p:spTgt>
                                        </p:tgtEl>
                                        <p:attrNameLst>
                                          <p:attrName>style.visibility</p:attrName>
                                        </p:attrNameLst>
                                      </p:cBhvr>
                                      <p:to>
                                        <p:strVal val="visible"/>
                                      </p:to>
                                    </p:set>
                                    <p:animEffect transition="in" filter="strips(downRight)">
                                      <p:cBhvr>
                                        <p:cTn id="25" dur="500"/>
                                        <p:tgtEl>
                                          <p:spTgt spid="883718">
                                            <p:txEl>
                                              <p:pRg st="0" end="0"/>
                                            </p:txEl>
                                          </p:spTgt>
                                        </p:tgtEl>
                                      </p:cBhvr>
                                    </p:animEffect>
                                  </p:childTnLst>
                                </p:cTn>
                              </p:par>
                            </p:childTnLst>
                          </p:cTn>
                        </p:par>
                        <p:par>
                          <p:cTn id="26" fill="hold" nodeType="afterGroup">
                            <p:stCondLst>
                              <p:cond delay="1000"/>
                            </p:stCondLst>
                            <p:childTnLst>
                              <p:par>
                                <p:cTn id="27" presetID="1" presetClass="entr" presetSubtype="0" fill="hold" grpId="0" nodeType="afterEffect">
                                  <p:stCondLst>
                                    <p:cond delay="0"/>
                                  </p:stCondLst>
                                  <p:childTnLst>
                                    <p:set>
                                      <p:cBhvr>
                                        <p:cTn id="28" dur="1" fill="hold">
                                          <p:stCondLst>
                                            <p:cond delay="499"/>
                                          </p:stCondLst>
                                        </p:cTn>
                                        <p:tgtEl>
                                          <p:spTgt spid="883719"/>
                                        </p:tgtEl>
                                        <p:attrNameLst>
                                          <p:attrName>style.visibility</p:attrName>
                                        </p:attrNameLst>
                                      </p:cBhvr>
                                      <p:to>
                                        <p:strVal val="visible"/>
                                      </p:to>
                                    </p:set>
                                  </p:childTnLst>
                                </p:cTn>
                              </p:par>
                            </p:childTnLst>
                          </p:cTn>
                        </p:par>
                        <p:par>
                          <p:cTn id="29" fill="hold" nodeType="afterGroup">
                            <p:stCondLst>
                              <p:cond delay="1500"/>
                            </p:stCondLst>
                            <p:childTnLst>
                              <p:par>
                                <p:cTn id="30" presetID="1" presetClass="entr" presetSubtype="0" fill="hold" grpId="0" nodeType="afterEffect">
                                  <p:stCondLst>
                                    <p:cond delay="0"/>
                                  </p:stCondLst>
                                  <p:childTnLst>
                                    <p:set>
                                      <p:cBhvr>
                                        <p:cTn id="31" dur="1" fill="hold">
                                          <p:stCondLst>
                                            <p:cond delay="499"/>
                                          </p:stCondLst>
                                        </p:cTn>
                                        <p:tgtEl>
                                          <p:spTgt spid="883720"/>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883721"/>
                                        </p:tgtEl>
                                        <p:attrNameLst>
                                          <p:attrName>style.visibility</p:attrName>
                                        </p:attrNameLst>
                                      </p:cBhvr>
                                      <p:to>
                                        <p:strVal val="visible"/>
                                      </p:to>
                                    </p:set>
                                    <p:animEffect transition="in" filter="strips(downRight)">
                                      <p:cBhvr>
                                        <p:cTn id="36" dur="500"/>
                                        <p:tgtEl>
                                          <p:spTgt spid="883721"/>
                                        </p:tgtEl>
                                      </p:cBhvr>
                                    </p:animEffect>
                                  </p:childTnLst>
                                </p:cTn>
                              </p:par>
                              <p:par>
                                <p:cTn id="37" presetID="1" presetClass="entr" presetSubtype="0" fill="hold" grpId="0" nodeType="withEffect">
                                  <p:stCondLst>
                                    <p:cond delay="0"/>
                                  </p:stCondLst>
                                  <p:childTnLst>
                                    <p:set>
                                      <p:cBhvr>
                                        <p:cTn id="38" dur="1" fill="hold">
                                          <p:stCondLst>
                                            <p:cond delay="499"/>
                                          </p:stCondLst>
                                        </p:cTn>
                                        <p:tgtEl>
                                          <p:spTgt spid="8837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88372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883724"/>
                                        </p:tgtEl>
                                        <p:attrNameLst>
                                          <p:attrName>style.visibility</p:attrName>
                                        </p:attrNameLst>
                                      </p:cBhvr>
                                      <p:to>
                                        <p:strVal val="visible"/>
                                      </p:to>
                                    </p:set>
                                    <p:anim calcmode="lin" valueType="num">
                                      <p:cBhvr additive="base">
                                        <p:cTn id="45" dur="500" fill="hold"/>
                                        <p:tgtEl>
                                          <p:spTgt spid="883724"/>
                                        </p:tgtEl>
                                        <p:attrNameLst>
                                          <p:attrName>ppt_x</p:attrName>
                                        </p:attrNameLst>
                                      </p:cBhvr>
                                      <p:tavLst>
                                        <p:tav tm="0">
                                          <p:val>
                                            <p:strVal val="1+#ppt_w/2"/>
                                          </p:val>
                                        </p:tav>
                                        <p:tav tm="100000">
                                          <p:val>
                                            <p:strVal val="#ppt_x"/>
                                          </p:val>
                                        </p:tav>
                                      </p:tavLst>
                                    </p:anim>
                                    <p:anim calcmode="lin" valueType="num">
                                      <p:cBhvr additive="base">
                                        <p:cTn id="46" dur="500" fill="hold"/>
                                        <p:tgtEl>
                                          <p:spTgt spid="883724"/>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500"/>
                            </p:stCondLst>
                            <p:childTnLst>
                              <p:par>
                                <p:cTn id="48" presetID="22" presetClass="entr" presetSubtype="8" fill="hold" nodeType="afterEffect">
                                  <p:stCondLst>
                                    <p:cond delay="0"/>
                                  </p:stCondLst>
                                  <p:childTnLst>
                                    <p:set>
                                      <p:cBhvr>
                                        <p:cTn id="49" dur="1" fill="hold">
                                          <p:stCondLst>
                                            <p:cond delay="0"/>
                                          </p:stCondLst>
                                        </p:cTn>
                                        <p:tgtEl>
                                          <p:spTgt spid="883725"/>
                                        </p:tgtEl>
                                        <p:attrNameLst>
                                          <p:attrName>style.visibility</p:attrName>
                                        </p:attrNameLst>
                                      </p:cBhvr>
                                      <p:to>
                                        <p:strVal val="visible"/>
                                      </p:to>
                                    </p:set>
                                    <p:animEffect transition="in" filter="wipe(left)">
                                      <p:cBhvr>
                                        <p:cTn id="50" dur="500"/>
                                        <p:tgtEl>
                                          <p:spTgt spid="883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3714" grpId="0" build="p" autoUpdateAnimBg="0"/>
      <p:bldP spid="883715" grpId="0" build="p" autoUpdateAnimBg="0" advAuto="0"/>
      <p:bldP spid="883716" grpId="0" build="p" autoUpdateAnimBg="0"/>
      <p:bldP spid="883717" grpId="0" build="p" autoUpdateAnimBg="0"/>
      <p:bldP spid="883718" grpId="0" build="p" autoUpdateAnimBg="0" advAuto="0"/>
      <p:bldP spid="883719" grpId="0" animBg="1"/>
      <p:bldP spid="883720" grpId="0" autoUpdateAnimBg="0"/>
      <p:bldP spid="883721" grpId="0" autoUpdateAnimBg="0"/>
      <p:bldP spid="883722" grpId="0" animBg="1"/>
      <p:bldP spid="883723" grpId="0" animBg="1"/>
      <p:bldP spid="88372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spaço Reservado para Número de Slide 5"/>
          <p:cNvSpPr>
            <a:spLocks noGrp="1"/>
          </p:cNvSpPr>
          <p:nvPr>
            <p:ph type="sldNum" sz="quarter" idx="12"/>
          </p:nvPr>
        </p:nvSpPr>
        <p:spPr/>
        <p:txBody>
          <a:bodyPr/>
          <a:lstStyle/>
          <a:p>
            <a:pPr>
              <a:defRPr/>
            </a:pPr>
            <a:fld id="{FD853FDF-9AD5-423E-92AE-AAF7E7EB4D08}" type="slidenum">
              <a:rPr lang="pt-PT"/>
              <a:pPr>
                <a:defRPr/>
              </a:pPr>
              <a:t>48</a:t>
            </a:fld>
            <a:endParaRPr lang="pt-PT"/>
          </a:p>
        </p:txBody>
      </p:sp>
      <p:sp>
        <p:nvSpPr>
          <p:cNvPr id="884738" name="Line 2"/>
          <p:cNvSpPr>
            <a:spLocks noChangeShapeType="1"/>
          </p:cNvSpPr>
          <p:nvPr/>
        </p:nvSpPr>
        <p:spPr bwMode="auto">
          <a:xfrm flipV="1">
            <a:off x="2000250" y="3352800"/>
            <a:ext cx="0" cy="249555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4739" name="Line 3"/>
          <p:cNvSpPr>
            <a:spLocks noChangeShapeType="1"/>
          </p:cNvSpPr>
          <p:nvPr/>
        </p:nvSpPr>
        <p:spPr bwMode="auto">
          <a:xfrm>
            <a:off x="2000250" y="5848350"/>
            <a:ext cx="421005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4740" name="Text Box 4"/>
          <p:cNvSpPr txBox="1">
            <a:spLocks noChangeArrowheads="1"/>
          </p:cNvSpPr>
          <p:nvPr/>
        </p:nvSpPr>
        <p:spPr bwMode="auto">
          <a:xfrm>
            <a:off x="6102350" y="5708650"/>
            <a:ext cx="61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s</a:t>
            </a:r>
            <a:r>
              <a:rPr lang="pt-BR" sz="2400" b="0" baseline="-25000">
                <a:solidFill>
                  <a:srgbClr val="FFFFFF"/>
                </a:solidFill>
              </a:rPr>
              <a:t>T</a:t>
            </a:r>
            <a:endParaRPr lang="pt-BR" sz="2400" b="0">
              <a:solidFill>
                <a:srgbClr val="FFFFFF"/>
              </a:solidFill>
            </a:endParaRPr>
          </a:p>
        </p:txBody>
      </p:sp>
      <p:sp>
        <p:nvSpPr>
          <p:cNvPr id="884741" name="Line 5"/>
          <p:cNvSpPr>
            <a:spLocks noChangeShapeType="1"/>
          </p:cNvSpPr>
          <p:nvPr/>
        </p:nvSpPr>
        <p:spPr bwMode="auto">
          <a:xfrm flipV="1">
            <a:off x="2000250" y="4286250"/>
            <a:ext cx="4076700" cy="1543050"/>
          </a:xfrm>
          <a:prstGeom prst="line">
            <a:avLst/>
          </a:prstGeom>
          <a:noFill/>
          <a:ln w="381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4742" name="Freeform 6"/>
          <p:cNvSpPr>
            <a:spLocks/>
          </p:cNvSpPr>
          <p:nvPr/>
        </p:nvSpPr>
        <p:spPr bwMode="auto">
          <a:xfrm>
            <a:off x="3190875" y="5400675"/>
            <a:ext cx="115888" cy="447675"/>
          </a:xfrm>
          <a:custGeom>
            <a:avLst/>
            <a:gdLst>
              <a:gd name="T0" fmla="*/ 0 w 73"/>
              <a:gd name="T1" fmla="*/ 0 h 282"/>
              <a:gd name="T2" fmla="*/ 85725 w 73"/>
              <a:gd name="T3" fmla="*/ 95250 h 282"/>
              <a:gd name="T4" fmla="*/ 114300 w 73"/>
              <a:gd name="T5" fmla="*/ 209550 h 282"/>
              <a:gd name="T6" fmla="*/ 95250 w 73"/>
              <a:gd name="T7" fmla="*/ 323850 h 282"/>
              <a:gd name="T8" fmla="*/ 38100 w 73"/>
              <a:gd name="T9" fmla="*/ 447675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282">
                <a:moveTo>
                  <a:pt x="0" y="0"/>
                </a:moveTo>
                <a:cubicBezTo>
                  <a:pt x="21" y="19"/>
                  <a:pt x="42" y="38"/>
                  <a:pt x="54" y="60"/>
                </a:cubicBezTo>
                <a:cubicBezTo>
                  <a:pt x="66" y="82"/>
                  <a:pt x="71" y="108"/>
                  <a:pt x="72" y="132"/>
                </a:cubicBezTo>
                <a:cubicBezTo>
                  <a:pt x="73" y="156"/>
                  <a:pt x="68" y="179"/>
                  <a:pt x="60" y="204"/>
                </a:cubicBezTo>
                <a:cubicBezTo>
                  <a:pt x="52" y="229"/>
                  <a:pt x="30" y="269"/>
                  <a:pt x="24" y="282"/>
                </a:cubicBezTo>
              </a:path>
            </a:pathLst>
          </a:custGeom>
          <a:noFill/>
          <a:ln w="9525">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4743" name="Text Box 7"/>
          <p:cNvSpPr txBox="1">
            <a:spLocks noChangeArrowheads="1"/>
          </p:cNvSpPr>
          <p:nvPr/>
        </p:nvSpPr>
        <p:spPr bwMode="auto">
          <a:xfrm>
            <a:off x="3413125" y="5284788"/>
            <a:ext cx="61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a</a:t>
            </a:r>
          </a:p>
        </p:txBody>
      </p:sp>
      <p:sp>
        <p:nvSpPr>
          <p:cNvPr id="884744" name="Text Box 8"/>
          <p:cNvSpPr txBox="1">
            <a:spLocks noChangeArrowheads="1"/>
          </p:cNvSpPr>
          <p:nvPr/>
        </p:nvSpPr>
        <p:spPr bwMode="auto">
          <a:xfrm>
            <a:off x="4013200" y="1968500"/>
            <a:ext cx="1068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3200" b="0">
                <a:solidFill>
                  <a:srgbClr val="FFFF00"/>
                </a:solidFill>
                <a:sym typeface="Symbol" pitchFamily="18" charset="2"/>
              </a:rPr>
              <a:t></a:t>
            </a:r>
            <a:endParaRPr lang="pt-BR" sz="3200" b="0">
              <a:solidFill>
                <a:srgbClr val="FFFF00"/>
              </a:solidFill>
            </a:endParaRPr>
          </a:p>
        </p:txBody>
      </p:sp>
      <p:grpSp>
        <p:nvGrpSpPr>
          <p:cNvPr id="884745" name="Group 9"/>
          <p:cNvGrpSpPr>
            <a:grpSpLocks/>
          </p:cNvGrpSpPr>
          <p:nvPr/>
        </p:nvGrpSpPr>
        <p:grpSpPr bwMode="auto">
          <a:xfrm>
            <a:off x="1549400" y="3251200"/>
            <a:ext cx="614363" cy="457200"/>
            <a:chOff x="976" y="2120"/>
            <a:chExt cx="387" cy="288"/>
          </a:xfrm>
        </p:grpSpPr>
        <p:sp>
          <p:nvSpPr>
            <p:cNvPr id="50215" name="Text Box 10"/>
            <p:cNvSpPr txBox="1">
              <a:spLocks noChangeArrowheads="1"/>
            </p:cNvSpPr>
            <p:nvPr/>
          </p:nvSpPr>
          <p:spPr bwMode="auto">
            <a:xfrm>
              <a:off x="976" y="2120"/>
              <a:ext cx="3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a:t>
              </a:r>
              <a:r>
                <a:rPr lang="pt-BR" sz="2400" b="0" baseline="-25000">
                  <a:solidFill>
                    <a:srgbClr val="FFFFFF"/>
                  </a:solidFill>
                </a:rPr>
                <a:t>t</a:t>
              </a:r>
              <a:endParaRPr lang="pt-BR" sz="2400" b="0">
                <a:solidFill>
                  <a:srgbClr val="FFFFFF"/>
                </a:solidFill>
              </a:endParaRPr>
            </a:p>
          </p:txBody>
        </p:sp>
        <p:sp>
          <p:nvSpPr>
            <p:cNvPr id="50216" name="Line 11"/>
            <p:cNvSpPr>
              <a:spLocks noChangeShapeType="1"/>
            </p:cNvSpPr>
            <p:nvPr/>
          </p:nvSpPr>
          <p:spPr bwMode="auto">
            <a:xfrm>
              <a:off x="1039" y="2143"/>
              <a:ext cx="144"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grpSp>
        <p:nvGrpSpPr>
          <p:cNvPr id="884748" name="Group 12"/>
          <p:cNvGrpSpPr>
            <a:grpSpLocks/>
          </p:cNvGrpSpPr>
          <p:nvPr/>
        </p:nvGrpSpPr>
        <p:grpSpPr bwMode="auto">
          <a:xfrm>
            <a:off x="673100" y="1689100"/>
            <a:ext cx="2944813" cy="1147763"/>
            <a:chOff x="424" y="1298"/>
            <a:chExt cx="1855" cy="723"/>
          </a:xfrm>
        </p:grpSpPr>
        <p:sp>
          <p:nvSpPr>
            <p:cNvPr id="50208" name="Text Box 13"/>
            <p:cNvSpPr txBox="1">
              <a:spLocks noChangeArrowheads="1"/>
            </p:cNvSpPr>
            <p:nvPr/>
          </p:nvSpPr>
          <p:spPr bwMode="auto">
            <a:xfrm>
              <a:off x="424" y="1496"/>
              <a:ext cx="164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R</a:t>
              </a:r>
              <a:r>
                <a:rPr lang="pt-BR" sz="3200" b="0" baseline="-25000"/>
                <a:t>t</a:t>
              </a:r>
              <a:r>
                <a:rPr lang="pt-BR" sz="3200" b="0"/>
                <a:t>  =</a:t>
              </a:r>
            </a:p>
          </p:txBody>
        </p:sp>
        <p:sp>
          <p:nvSpPr>
            <p:cNvPr id="50209" name="Line 14"/>
            <p:cNvSpPr>
              <a:spLocks noChangeShapeType="1"/>
            </p:cNvSpPr>
            <p:nvPr/>
          </p:nvSpPr>
          <p:spPr bwMode="auto">
            <a:xfrm>
              <a:off x="480" y="1570"/>
              <a:ext cx="150"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0210" name="Rectangle 15"/>
            <p:cNvSpPr>
              <a:spLocks noChangeArrowheads="1"/>
            </p:cNvSpPr>
            <p:nvPr/>
          </p:nvSpPr>
          <p:spPr bwMode="auto">
            <a:xfrm>
              <a:off x="975" y="1298"/>
              <a:ext cx="614" cy="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3200" b="0">
                  <a:latin typeface="Symbol" pitchFamily="18" charset="2"/>
                </a:rPr>
                <a:t>s</a:t>
              </a:r>
              <a:r>
                <a:rPr lang="pt-BR" sz="3200" b="0" baseline="-25000"/>
                <a:t>T</a:t>
              </a:r>
              <a:endParaRPr lang="pt-BR" sz="3200" b="0"/>
            </a:p>
          </p:txBody>
        </p:sp>
        <p:sp>
          <p:nvSpPr>
            <p:cNvPr id="50211" name="Line 16"/>
            <p:cNvSpPr>
              <a:spLocks noChangeShapeType="1"/>
            </p:cNvSpPr>
            <p:nvPr/>
          </p:nvSpPr>
          <p:spPr bwMode="auto">
            <a:xfrm flipV="1">
              <a:off x="1079" y="1678"/>
              <a:ext cx="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0212" name="Rectangle 17"/>
            <p:cNvSpPr>
              <a:spLocks noChangeArrowheads="1"/>
            </p:cNvSpPr>
            <p:nvPr/>
          </p:nvSpPr>
          <p:spPr bwMode="auto">
            <a:xfrm>
              <a:off x="1121" y="1556"/>
              <a:ext cx="360"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p>
              <a:pPr eaLnBrk="0" hangingPunct="0"/>
              <a:r>
                <a:rPr lang="pt-BR" sz="3200" b="0">
                  <a:latin typeface="Symbol" pitchFamily="18" charset="2"/>
                </a:rPr>
                <a:t>s</a:t>
              </a:r>
              <a:r>
                <a:rPr lang="pt-BR" sz="3200" b="0" baseline="-25000"/>
                <a:t>g</a:t>
              </a:r>
            </a:p>
          </p:txBody>
        </p:sp>
        <p:sp>
          <p:nvSpPr>
            <p:cNvPr id="50213" name="Text Box 18"/>
            <p:cNvSpPr txBox="1">
              <a:spLocks noChangeArrowheads="1"/>
            </p:cNvSpPr>
            <p:nvPr/>
          </p:nvSpPr>
          <p:spPr bwMode="auto">
            <a:xfrm>
              <a:off x="1505" y="1468"/>
              <a:ext cx="77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3200" b="0"/>
                <a:t>(r + g)</a:t>
              </a:r>
            </a:p>
          </p:txBody>
        </p:sp>
        <p:sp>
          <p:nvSpPr>
            <p:cNvPr id="50214" name="Line 19"/>
            <p:cNvSpPr>
              <a:spLocks noChangeShapeType="1"/>
            </p:cNvSpPr>
            <p:nvPr/>
          </p:nvSpPr>
          <p:spPr bwMode="auto">
            <a:xfrm>
              <a:off x="1989" y="1593"/>
              <a:ext cx="150"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grpSp>
        <p:nvGrpSpPr>
          <p:cNvPr id="884756" name="Group 20"/>
          <p:cNvGrpSpPr>
            <a:grpSpLocks/>
          </p:cNvGrpSpPr>
          <p:nvPr/>
        </p:nvGrpSpPr>
        <p:grpSpPr bwMode="auto">
          <a:xfrm>
            <a:off x="5540375" y="1749425"/>
            <a:ext cx="2849563" cy="1144588"/>
            <a:chOff x="3490" y="1336"/>
            <a:chExt cx="1795" cy="721"/>
          </a:xfrm>
        </p:grpSpPr>
        <p:sp>
          <p:nvSpPr>
            <p:cNvPr id="50201" name="Text Box 21"/>
            <p:cNvSpPr txBox="1">
              <a:spLocks noChangeArrowheads="1"/>
            </p:cNvSpPr>
            <p:nvPr/>
          </p:nvSpPr>
          <p:spPr bwMode="auto">
            <a:xfrm>
              <a:off x="3490" y="1520"/>
              <a:ext cx="164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solidFill>
                    <a:srgbClr val="FFFF00"/>
                  </a:solidFill>
                </a:rPr>
                <a:t>R</a:t>
              </a:r>
              <a:r>
                <a:rPr lang="pt-BR" sz="3200" b="0" baseline="-25000">
                  <a:solidFill>
                    <a:srgbClr val="FFFF00"/>
                  </a:solidFill>
                </a:rPr>
                <a:t>t</a:t>
              </a:r>
              <a:r>
                <a:rPr lang="pt-BR" sz="3200" b="0">
                  <a:solidFill>
                    <a:srgbClr val="FFFF00"/>
                  </a:solidFill>
                </a:rPr>
                <a:t>  =</a:t>
              </a:r>
            </a:p>
          </p:txBody>
        </p:sp>
        <p:sp>
          <p:nvSpPr>
            <p:cNvPr id="50202" name="Line 22"/>
            <p:cNvSpPr>
              <a:spLocks noChangeShapeType="1"/>
            </p:cNvSpPr>
            <p:nvPr/>
          </p:nvSpPr>
          <p:spPr bwMode="auto">
            <a:xfrm>
              <a:off x="3546" y="1576"/>
              <a:ext cx="150" cy="1"/>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0203" name="Rectangle 23"/>
            <p:cNvSpPr>
              <a:spLocks noChangeArrowheads="1"/>
            </p:cNvSpPr>
            <p:nvPr/>
          </p:nvSpPr>
          <p:spPr bwMode="auto">
            <a:xfrm>
              <a:off x="3993" y="1466"/>
              <a:ext cx="614" cy="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3200" b="0">
                  <a:latin typeface="Symbol" pitchFamily="18" charset="2"/>
                </a:rPr>
                <a:t>s</a:t>
              </a:r>
              <a:r>
                <a:rPr lang="pt-BR" sz="3200" b="0" baseline="-25000"/>
                <a:t>T</a:t>
              </a:r>
              <a:endParaRPr lang="pt-BR" sz="3200" b="0"/>
            </a:p>
          </p:txBody>
        </p:sp>
        <p:sp>
          <p:nvSpPr>
            <p:cNvPr id="50204" name="Line 24"/>
            <p:cNvSpPr>
              <a:spLocks noChangeShapeType="1"/>
            </p:cNvSpPr>
            <p:nvPr/>
          </p:nvSpPr>
          <p:spPr bwMode="auto">
            <a:xfrm flipV="1">
              <a:off x="4541" y="1690"/>
              <a:ext cx="712"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0205" name="Rectangle 25"/>
            <p:cNvSpPr>
              <a:spLocks noChangeArrowheads="1"/>
            </p:cNvSpPr>
            <p:nvPr/>
          </p:nvSpPr>
          <p:spPr bwMode="auto">
            <a:xfrm>
              <a:off x="4691" y="1592"/>
              <a:ext cx="360"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lstStyle/>
            <a:p>
              <a:pPr eaLnBrk="0" hangingPunct="0"/>
              <a:r>
                <a:rPr lang="pt-BR" sz="3200" b="0">
                  <a:solidFill>
                    <a:srgbClr val="FFFF00"/>
                  </a:solidFill>
                  <a:latin typeface="Symbol" pitchFamily="18" charset="2"/>
                </a:rPr>
                <a:t>s</a:t>
              </a:r>
              <a:r>
                <a:rPr lang="pt-BR" sz="3200" b="0" baseline="-25000">
                  <a:solidFill>
                    <a:srgbClr val="FFFF00"/>
                  </a:solidFill>
                </a:rPr>
                <a:t>g</a:t>
              </a:r>
            </a:p>
          </p:txBody>
        </p:sp>
        <p:sp>
          <p:nvSpPr>
            <p:cNvPr id="50206" name="Text Box 26"/>
            <p:cNvSpPr txBox="1">
              <a:spLocks noChangeArrowheads="1"/>
            </p:cNvSpPr>
            <p:nvPr/>
          </p:nvSpPr>
          <p:spPr bwMode="auto">
            <a:xfrm>
              <a:off x="4511" y="1336"/>
              <a:ext cx="77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3200" b="0">
                  <a:solidFill>
                    <a:srgbClr val="FFFF00"/>
                  </a:solidFill>
                </a:rPr>
                <a:t>(r + g)</a:t>
              </a:r>
            </a:p>
          </p:txBody>
        </p:sp>
        <p:sp>
          <p:nvSpPr>
            <p:cNvPr id="50207" name="Line 27"/>
            <p:cNvSpPr>
              <a:spLocks noChangeShapeType="1"/>
            </p:cNvSpPr>
            <p:nvPr/>
          </p:nvSpPr>
          <p:spPr bwMode="auto">
            <a:xfrm>
              <a:off x="5001" y="1455"/>
              <a:ext cx="150" cy="1"/>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grpSp>
        <p:nvGrpSpPr>
          <p:cNvPr id="884764" name="Group 28"/>
          <p:cNvGrpSpPr>
            <a:grpSpLocks/>
          </p:cNvGrpSpPr>
          <p:nvPr/>
        </p:nvGrpSpPr>
        <p:grpSpPr bwMode="auto">
          <a:xfrm>
            <a:off x="5997575" y="4695825"/>
            <a:ext cx="2811463" cy="1073150"/>
            <a:chOff x="3622" y="3030"/>
            <a:chExt cx="1771" cy="676"/>
          </a:xfrm>
        </p:grpSpPr>
        <p:sp>
          <p:nvSpPr>
            <p:cNvPr id="50191" name="Rectangle 29"/>
            <p:cNvSpPr>
              <a:spLocks noChangeArrowheads="1"/>
            </p:cNvSpPr>
            <p:nvPr/>
          </p:nvSpPr>
          <p:spPr bwMode="auto">
            <a:xfrm>
              <a:off x="4895" y="3278"/>
              <a:ext cx="49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chemeClr val="tx2"/>
                  </a:solidFill>
                  <a:latin typeface="Times New Roman" pitchFamily="18" charset="0"/>
                  <a:sym typeface="Symbol" pitchFamily="18" charset="2"/>
                </a:rPr>
                <a:t></a:t>
              </a:r>
              <a:r>
                <a:rPr lang="pt-BR" sz="2400" b="0">
                  <a:solidFill>
                    <a:schemeClr val="tx2"/>
                  </a:solidFill>
                  <a:latin typeface="Symbol" pitchFamily="18" charset="2"/>
                </a:rPr>
                <a:t>s</a:t>
              </a:r>
              <a:r>
                <a:rPr lang="pt-BR" sz="2400" b="0" baseline="-25000">
                  <a:solidFill>
                    <a:schemeClr val="tx2"/>
                  </a:solidFill>
                </a:rPr>
                <a:t>T</a:t>
              </a:r>
            </a:p>
          </p:txBody>
        </p:sp>
        <p:sp>
          <p:nvSpPr>
            <p:cNvPr id="50192" name="Rectangle 30"/>
            <p:cNvSpPr>
              <a:spLocks noChangeArrowheads="1"/>
            </p:cNvSpPr>
            <p:nvPr/>
          </p:nvSpPr>
          <p:spPr bwMode="auto">
            <a:xfrm>
              <a:off x="4361" y="3241"/>
              <a:ext cx="360"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pt-BR" sz="2400" b="0">
                  <a:solidFill>
                    <a:schemeClr val="tx2"/>
                  </a:solidFill>
                  <a:latin typeface="Symbol" pitchFamily="18" charset="2"/>
                </a:rPr>
                <a:t>s</a:t>
              </a:r>
              <a:r>
                <a:rPr lang="pt-BR" sz="2400" b="0" baseline="-25000">
                  <a:solidFill>
                    <a:schemeClr val="tx2"/>
                  </a:solidFill>
                </a:rPr>
                <a:t>g</a:t>
              </a:r>
            </a:p>
          </p:txBody>
        </p:sp>
        <p:sp>
          <p:nvSpPr>
            <p:cNvPr id="50193" name="Text Box 31"/>
            <p:cNvSpPr txBox="1">
              <a:spLocks noChangeArrowheads="1"/>
            </p:cNvSpPr>
            <p:nvPr/>
          </p:nvSpPr>
          <p:spPr bwMode="auto">
            <a:xfrm>
              <a:off x="4114" y="3030"/>
              <a:ext cx="7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chemeClr val="tx2"/>
                  </a:solidFill>
                </a:rPr>
                <a:t>(r + g)</a:t>
              </a:r>
            </a:p>
          </p:txBody>
        </p:sp>
        <p:sp>
          <p:nvSpPr>
            <p:cNvPr id="50194" name="Text Box 32"/>
            <p:cNvSpPr txBox="1">
              <a:spLocks noChangeArrowheads="1"/>
            </p:cNvSpPr>
            <p:nvPr/>
          </p:nvSpPr>
          <p:spPr bwMode="auto">
            <a:xfrm>
              <a:off x="3622" y="3170"/>
              <a:ext cx="8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chemeClr val="tx2"/>
                  </a:solidFill>
                </a:rPr>
                <a:t>tg </a:t>
              </a:r>
              <a:r>
                <a:rPr lang="pt-BR" sz="2400" b="0">
                  <a:solidFill>
                    <a:schemeClr val="tx2"/>
                  </a:solidFill>
                  <a:latin typeface="Symbol" pitchFamily="18" charset="2"/>
                </a:rPr>
                <a:t>a</a:t>
              </a:r>
              <a:r>
                <a:rPr lang="pt-BR" sz="2400" b="0">
                  <a:solidFill>
                    <a:schemeClr val="tx2"/>
                  </a:solidFill>
                </a:rPr>
                <a:t> =</a:t>
              </a:r>
            </a:p>
          </p:txBody>
        </p:sp>
        <p:sp>
          <p:nvSpPr>
            <p:cNvPr id="50195" name="Line 33"/>
            <p:cNvSpPr>
              <a:spLocks noChangeShapeType="1"/>
            </p:cNvSpPr>
            <p:nvPr/>
          </p:nvSpPr>
          <p:spPr bwMode="auto">
            <a:xfrm>
              <a:off x="4231" y="3318"/>
              <a:ext cx="518"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0196" name="Text Box 34"/>
            <p:cNvSpPr txBox="1">
              <a:spLocks noChangeArrowheads="1"/>
            </p:cNvSpPr>
            <p:nvPr/>
          </p:nvSpPr>
          <p:spPr bwMode="auto">
            <a:xfrm>
              <a:off x="4773" y="3176"/>
              <a:ext cx="2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chemeClr val="tx2"/>
                  </a:solidFill>
                </a:rPr>
                <a:t>=</a:t>
              </a:r>
            </a:p>
          </p:txBody>
        </p:sp>
        <p:sp>
          <p:nvSpPr>
            <p:cNvPr id="50197" name="Text Box 35"/>
            <p:cNvSpPr txBox="1">
              <a:spLocks noChangeArrowheads="1"/>
            </p:cNvSpPr>
            <p:nvPr/>
          </p:nvSpPr>
          <p:spPr bwMode="auto">
            <a:xfrm>
              <a:off x="4981" y="3043"/>
              <a:ext cx="3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chemeClr val="tx2"/>
                  </a:solidFill>
                  <a:latin typeface="Symbol" pitchFamily="18" charset="2"/>
                  <a:sym typeface="Symbol" pitchFamily="18" charset="2"/>
                </a:rPr>
                <a:t></a:t>
              </a:r>
              <a:r>
                <a:rPr lang="pt-BR" sz="2400" b="0">
                  <a:solidFill>
                    <a:schemeClr val="tx2"/>
                  </a:solidFill>
                </a:rPr>
                <a:t>R</a:t>
              </a:r>
              <a:r>
                <a:rPr lang="pt-BR" sz="2400" b="0" baseline="-25000">
                  <a:solidFill>
                    <a:schemeClr val="tx2"/>
                  </a:solidFill>
                </a:rPr>
                <a:t>t</a:t>
              </a:r>
              <a:endParaRPr lang="pt-BR" sz="2400" b="0">
                <a:solidFill>
                  <a:schemeClr val="tx2"/>
                </a:solidFill>
              </a:endParaRPr>
            </a:p>
          </p:txBody>
        </p:sp>
        <p:sp>
          <p:nvSpPr>
            <p:cNvPr id="50198" name="Line 36"/>
            <p:cNvSpPr>
              <a:spLocks noChangeShapeType="1"/>
            </p:cNvSpPr>
            <p:nvPr/>
          </p:nvSpPr>
          <p:spPr bwMode="auto">
            <a:xfrm>
              <a:off x="5136" y="3100"/>
              <a:ext cx="118"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0199" name="Line 37"/>
            <p:cNvSpPr>
              <a:spLocks noChangeShapeType="1"/>
            </p:cNvSpPr>
            <p:nvPr/>
          </p:nvSpPr>
          <p:spPr bwMode="auto">
            <a:xfrm>
              <a:off x="4991" y="3318"/>
              <a:ext cx="336"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0200" name="Line 38"/>
            <p:cNvSpPr>
              <a:spLocks noChangeShapeType="1"/>
            </p:cNvSpPr>
            <p:nvPr/>
          </p:nvSpPr>
          <p:spPr bwMode="auto">
            <a:xfrm>
              <a:off x="4570" y="3128"/>
              <a:ext cx="118"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
        <p:nvSpPr>
          <p:cNvPr id="50190" name="Rectangle 39"/>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84748"/>
                                        </p:tgtEl>
                                        <p:attrNameLst>
                                          <p:attrName>style.visibility</p:attrName>
                                        </p:attrNameLst>
                                      </p:cBhvr>
                                      <p:to>
                                        <p:strVal val="visible"/>
                                      </p:to>
                                    </p:set>
                                    <p:animEffect transition="in" filter="wipe(left)">
                                      <p:cBhvr>
                                        <p:cTn id="7" dur="500"/>
                                        <p:tgtEl>
                                          <p:spTgt spid="884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84744"/>
                                        </p:tgtEl>
                                        <p:attrNameLst>
                                          <p:attrName>style.visibility</p:attrName>
                                        </p:attrNameLst>
                                      </p:cBhvr>
                                      <p:to>
                                        <p:strVal val="visible"/>
                                      </p:to>
                                    </p:set>
                                    <p:animEffect transition="in" filter="strips(downRight)">
                                      <p:cBhvr>
                                        <p:cTn id="12" dur="500"/>
                                        <p:tgtEl>
                                          <p:spTgt spid="884744"/>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884756"/>
                                        </p:tgtEl>
                                        <p:attrNameLst>
                                          <p:attrName>style.visibility</p:attrName>
                                        </p:attrNameLst>
                                      </p:cBhvr>
                                      <p:to>
                                        <p:strVal val="visible"/>
                                      </p:to>
                                    </p:set>
                                    <p:animEffect transition="in" filter="strips(downRight)">
                                      <p:cBhvr>
                                        <p:cTn id="16" dur="500"/>
                                        <p:tgtEl>
                                          <p:spTgt spid="8847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3" fill="hold" grpId="0" nodeType="clickEffect">
                                  <p:stCondLst>
                                    <p:cond delay="0"/>
                                  </p:stCondLst>
                                  <p:childTnLst>
                                    <p:set>
                                      <p:cBhvr>
                                        <p:cTn id="20" dur="1" fill="hold">
                                          <p:stCondLst>
                                            <p:cond delay="0"/>
                                          </p:stCondLst>
                                        </p:cTn>
                                        <p:tgtEl>
                                          <p:spTgt spid="884738"/>
                                        </p:tgtEl>
                                        <p:attrNameLst>
                                          <p:attrName>style.visibility</p:attrName>
                                        </p:attrNameLst>
                                      </p:cBhvr>
                                      <p:to>
                                        <p:strVal val="visible"/>
                                      </p:to>
                                    </p:set>
                                    <p:animEffect transition="in" filter="strips(upRight)">
                                      <p:cBhvr>
                                        <p:cTn id="21" dur="500"/>
                                        <p:tgtEl>
                                          <p:spTgt spid="884738"/>
                                        </p:tgtEl>
                                      </p:cBhvr>
                                    </p:animEffect>
                                  </p:childTnLst>
                                </p:cTn>
                              </p:par>
                            </p:childTnLst>
                          </p:cTn>
                        </p:par>
                        <p:par>
                          <p:cTn id="22" fill="hold" nodeType="afterGroup">
                            <p:stCondLst>
                              <p:cond delay="500"/>
                            </p:stCondLst>
                            <p:childTnLst>
                              <p:par>
                                <p:cTn id="23" presetID="18" presetClass="entr" presetSubtype="3" fill="hold" nodeType="afterEffect">
                                  <p:stCondLst>
                                    <p:cond delay="0"/>
                                  </p:stCondLst>
                                  <p:childTnLst>
                                    <p:set>
                                      <p:cBhvr>
                                        <p:cTn id="24" dur="1" fill="hold">
                                          <p:stCondLst>
                                            <p:cond delay="0"/>
                                          </p:stCondLst>
                                        </p:cTn>
                                        <p:tgtEl>
                                          <p:spTgt spid="884745"/>
                                        </p:tgtEl>
                                        <p:attrNameLst>
                                          <p:attrName>style.visibility</p:attrName>
                                        </p:attrNameLst>
                                      </p:cBhvr>
                                      <p:to>
                                        <p:strVal val="visible"/>
                                      </p:to>
                                    </p:set>
                                    <p:animEffect transition="in" filter="strips(upRight)">
                                      <p:cBhvr>
                                        <p:cTn id="25" dur="500"/>
                                        <p:tgtEl>
                                          <p:spTgt spid="884745"/>
                                        </p:tgtEl>
                                      </p:cBhvr>
                                    </p:animEffect>
                                  </p:childTnLst>
                                </p:cTn>
                              </p:par>
                            </p:childTnLst>
                          </p:cTn>
                        </p:par>
                        <p:par>
                          <p:cTn id="26" fill="hold" nodeType="afterGroup">
                            <p:stCondLst>
                              <p:cond delay="1000"/>
                            </p:stCondLst>
                            <p:childTnLst>
                              <p:par>
                                <p:cTn id="27" presetID="18" presetClass="entr" presetSubtype="3" fill="hold" grpId="0" nodeType="afterEffect">
                                  <p:stCondLst>
                                    <p:cond delay="0"/>
                                  </p:stCondLst>
                                  <p:childTnLst>
                                    <p:set>
                                      <p:cBhvr>
                                        <p:cTn id="28" dur="1" fill="hold">
                                          <p:stCondLst>
                                            <p:cond delay="0"/>
                                          </p:stCondLst>
                                        </p:cTn>
                                        <p:tgtEl>
                                          <p:spTgt spid="884739"/>
                                        </p:tgtEl>
                                        <p:attrNameLst>
                                          <p:attrName>style.visibility</p:attrName>
                                        </p:attrNameLst>
                                      </p:cBhvr>
                                      <p:to>
                                        <p:strVal val="visible"/>
                                      </p:to>
                                    </p:set>
                                    <p:animEffect transition="in" filter="strips(upRight)">
                                      <p:cBhvr>
                                        <p:cTn id="29" dur="500"/>
                                        <p:tgtEl>
                                          <p:spTgt spid="884739"/>
                                        </p:tgtEl>
                                      </p:cBhvr>
                                    </p:animEffect>
                                  </p:childTnLst>
                                </p:cTn>
                              </p:par>
                            </p:childTnLst>
                          </p:cTn>
                        </p:par>
                        <p:par>
                          <p:cTn id="30" fill="hold" nodeType="afterGroup">
                            <p:stCondLst>
                              <p:cond delay="1500"/>
                            </p:stCondLst>
                            <p:childTnLst>
                              <p:par>
                                <p:cTn id="31" presetID="18" presetClass="entr" presetSubtype="3" fill="hold" grpId="0" nodeType="afterEffect">
                                  <p:stCondLst>
                                    <p:cond delay="0"/>
                                  </p:stCondLst>
                                  <p:childTnLst>
                                    <p:set>
                                      <p:cBhvr>
                                        <p:cTn id="32" dur="1" fill="hold">
                                          <p:stCondLst>
                                            <p:cond delay="0"/>
                                          </p:stCondLst>
                                        </p:cTn>
                                        <p:tgtEl>
                                          <p:spTgt spid="884740"/>
                                        </p:tgtEl>
                                        <p:attrNameLst>
                                          <p:attrName>style.visibility</p:attrName>
                                        </p:attrNameLst>
                                      </p:cBhvr>
                                      <p:to>
                                        <p:strVal val="visible"/>
                                      </p:to>
                                    </p:set>
                                    <p:animEffect transition="in" filter="strips(upRight)">
                                      <p:cBhvr>
                                        <p:cTn id="33" dur="500"/>
                                        <p:tgtEl>
                                          <p:spTgt spid="88474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3" fill="hold" grpId="0" nodeType="clickEffect">
                                  <p:stCondLst>
                                    <p:cond delay="0"/>
                                  </p:stCondLst>
                                  <p:childTnLst>
                                    <p:set>
                                      <p:cBhvr>
                                        <p:cTn id="37" dur="1" fill="hold">
                                          <p:stCondLst>
                                            <p:cond delay="0"/>
                                          </p:stCondLst>
                                        </p:cTn>
                                        <p:tgtEl>
                                          <p:spTgt spid="884741"/>
                                        </p:tgtEl>
                                        <p:attrNameLst>
                                          <p:attrName>style.visibility</p:attrName>
                                        </p:attrNameLst>
                                      </p:cBhvr>
                                      <p:to>
                                        <p:strVal val="visible"/>
                                      </p:to>
                                    </p:set>
                                    <p:animEffect transition="in" filter="strips(upRight)">
                                      <p:cBhvr>
                                        <p:cTn id="38" dur="500"/>
                                        <p:tgtEl>
                                          <p:spTgt spid="884741"/>
                                        </p:tgtEl>
                                      </p:cBhvr>
                                    </p:animEffect>
                                  </p:childTnLst>
                                </p:cTn>
                              </p:par>
                            </p:childTnLst>
                          </p:cTn>
                        </p:par>
                        <p:par>
                          <p:cTn id="39" fill="hold" nodeType="afterGroup">
                            <p:stCondLst>
                              <p:cond delay="500"/>
                            </p:stCondLst>
                            <p:childTnLst>
                              <p:par>
                                <p:cTn id="40" presetID="18" presetClass="entr" presetSubtype="6" fill="hold" grpId="0" nodeType="afterEffect">
                                  <p:stCondLst>
                                    <p:cond delay="0"/>
                                  </p:stCondLst>
                                  <p:childTnLst>
                                    <p:set>
                                      <p:cBhvr>
                                        <p:cTn id="41" dur="1" fill="hold">
                                          <p:stCondLst>
                                            <p:cond delay="0"/>
                                          </p:stCondLst>
                                        </p:cTn>
                                        <p:tgtEl>
                                          <p:spTgt spid="884742"/>
                                        </p:tgtEl>
                                        <p:attrNameLst>
                                          <p:attrName>style.visibility</p:attrName>
                                        </p:attrNameLst>
                                      </p:cBhvr>
                                      <p:to>
                                        <p:strVal val="visible"/>
                                      </p:to>
                                    </p:set>
                                    <p:animEffect transition="in" filter="strips(downRight)">
                                      <p:cBhvr>
                                        <p:cTn id="42" dur="500"/>
                                        <p:tgtEl>
                                          <p:spTgt spid="884742"/>
                                        </p:tgtEl>
                                      </p:cBhvr>
                                    </p:animEffect>
                                  </p:childTnLst>
                                </p:cTn>
                              </p:par>
                            </p:childTnLst>
                          </p:cTn>
                        </p:par>
                        <p:par>
                          <p:cTn id="43" fill="hold" nodeType="afterGroup">
                            <p:stCondLst>
                              <p:cond delay="1000"/>
                            </p:stCondLst>
                            <p:childTnLst>
                              <p:par>
                                <p:cTn id="44" presetID="18" presetClass="entr" presetSubtype="3" fill="hold" grpId="0" nodeType="afterEffect">
                                  <p:stCondLst>
                                    <p:cond delay="0"/>
                                  </p:stCondLst>
                                  <p:childTnLst>
                                    <p:set>
                                      <p:cBhvr>
                                        <p:cTn id="45" dur="1" fill="hold">
                                          <p:stCondLst>
                                            <p:cond delay="0"/>
                                          </p:stCondLst>
                                        </p:cTn>
                                        <p:tgtEl>
                                          <p:spTgt spid="884743"/>
                                        </p:tgtEl>
                                        <p:attrNameLst>
                                          <p:attrName>style.visibility</p:attrName>
                                        </p:attrNameLst>
                                      </p:cBhvr>
                                      <p:to>
                                        <p:strVal val="visible"/>
                                      </p:to>
                                    </p:set>
                                    <p:animEffect transition="in" filter="strips(upRight)">
                                      <p:cBhvr>
                                        <p:cTn id="46" dur="500"/>
                                        <p:tgtEl>
                                          <p:spTgt spid="88474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884764"/>
                                        </p:tgtEl>
                                        <p:attrNameLst>
                                          <p:attrName>style.visibility</p:attrName>
                                        </p:attrNameLst>
                                      </p:cBhvr>
                                      <p:to>
                                        <p:strVal val="visible"/>
                                      </p:to>
                                    </p:set>
                                    <p:animEffect transition="in" filter="wipe(left)">
                                      <p:cBhvr>
                                        <p:cTn id="51" dur="500"/>
                                        <p:tgtEl>
                                          <p:spTgt spid="884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4738" grpId="0" animBg="1"/>
      <p:bldP spid="884739" grpId="0" animBg="1"/>
      <p:bldP spid="884740" grpId="0"/>
      <p:bldP spid="884741" grpId="0" animBg="1"/>
      <p:bldP spid="884742" grpId="0" animBg="1"/>
      <p:bldP spid="884743" grpId="0"/>
      <p:bldP spid="88474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ço Reservado para Número de Slide 5"/>
          <p:cNvSpPr>
            <a:spLocks noGrp="1"/>
          </p:cNvSpPr>
          <p:nvPr>
            <p:ph type="sldNum" sz="quarter" idx="12"/>
          </p:nvPr>
        </p:nvSpPr>
        <p:spPr/>
        <p:txBody>
          <a:bodyPr/>
          <a:lstStyle/>
          <a:p>
            <a:pPr>
              <a:defRPr/>
            </a:pPr>
            <a:fld id="{8DDCFCA9-1B68-49FF-BE76-13BC094D4748}" type="slidenum">
              <a:rPr lang="pt-PT"/>
              <a:pPr>
                <a:defRPr/>
              </a:pPr>
              <a:t>49</a:t>
            </a:fld>
            <a:endParaRPr lang="pt-PT"/>
          </a:p>
        </p:txBody>
      </p:sp>
      <p:sp>
        <p:nvSpPr>
          <p:cNvPr id="885762" name="Text Box 2"/>
          <p:cNvSpPr txBox="1">
            <a:spLocks noChangeArrowheads="1"/>
          </p:cNvSpPr>
          <p:nvPr/>
        </p:nvSpPr>
        <p:spPr bwMode="auto">
          <a:xfrm>
            <a:off x="3692525" y="2241550"/>
            <a:ext cx="939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B  =</a:t>
            </a:r>
          </a:p>
        </p:txBody>
      </p:sp>
      <p:sp>
        <p:nvSpPr>
          <p:cNvPr id="885763" name="Rectangle 3"/>
          <p:cNvSpPr>
            <a:spLocks noChangeArrowheads="1"/>
          </p:cNvSpPr>
          <p:nvPr/>
        </p:nvSpPr>
        <p:spPr bwMode="auto">
          <a:xfrm>
            <a:off x="4521200" y="1927225"/>
            <a:ext cx="97472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3200" b="0">
                <a:latin typeface="Symbol" pitchFamily="18" charset="2"/>
              </a:rPr>
              <a:t>s</a:t>
            </a:r>
            <a:r>
              <a:rPr lang="pt-BR" sz="3200" b="0" baseline="-25000"/>
              <a:t>T</a:t>
            </a:r>
            <a:endParaRPr lang="pt-BR" sz="3200" b="0"/>
          </a:p>
        </p:txBody>
      </p:sp>
      <p:sp>
        <p:nvSpPr>
          <p:cNvPr id="885764" name="Line 4"/>
          <p:cNvSpPr>
            <a:spLocks noChangeShapeType="1"/>
          </p:cNvSpPr>
          <p:nvPr/>
        </p:nvSpPr>
        <p:spPr bwMode="auto">
          <a:xfrm flipV="1">
            <a:off x="4668838" y="2541588"/>
            <a:ext cx="754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5765" name="Rectangle 5"/>
          <p:cNvSpPr>
            <a:spLocks noChangeArrowheads="1"/>
          </p:cNvSpPr>
          <p:nvPr/>
        </p:nvSpPr>
        <p:spPr bwMode="auto">
          <a:xfrm>
            <a:off x="4735513" y="2387600"/>
            <a:ext cx="5715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p>
            <a:pPr algn="ctr" eaLnBrk="0" hangingPunct="0"/>
            <a:r>
              <a:rPr lang="pt-BR" sz="3200" b="0">
                <a:latin typeface="Symbol" pitchFamily="18" charset="2"/>
              </a:rPr>
              <a:t>s</a:t>
            </a:r>
            <a:r>
              <a:rPr lang="pt-BR" sz="3200" b="0" baseline="-25000"/>
              <a:t>g</a:t>
            </a:r>
          </a:p>
        </p:txBody>
      </p:sp>
      <p:sp>
        <p:nvSpPr>
          <p:cNvPr id="885766" name="Line 6"/>
          <p:cNvSpPr>
            <a:spLocks noChangeShapeType="1"/>
          </p:cNvSpPr>
          <p:nvPr/>
        </p:nvSpPr>
        <p:spPr bwMode="auto">
          <a:xfrm flipV="1">
            <a:off x="2314575" y="3009900"/>
            <a:ext cx="0" cy="249555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5767" name="Text Box 7"/>
          <p:cNvSpPr txBox="1">
            <a:spLocks noChangeArrowheads="1"/>
          </p:cNvSpPr>
          <p:nvPr/>
        </p:nvSpPr>
        <p:spPr bwMode="auto">
          <a:xfrm>
            <a:off x="1863725" y="2908300"/>
            <a:ext cx="61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B</a:t>
            </a:r>
          </a:p>
        </p:txBody>
      </p:sp>
      <p:sp>
        <p:nvSpPr>
          <p:cNvPr id="885768" name="Line 8"/>
          <p:cNvSpPr>
            <a:spLocks noChangeShapeType="1"/>
          </p:cNvSpPr>
          <p:nvPr/>
        </p:nvSpPr>
        <p:spPr bwMode="auto">
          <a:xfrm>
            <a:off x="2314575" y="5505450"/>
            <a:ext cx="421005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5769" name="Text Box 9"/>
          <p:cNvSpPr txBox="1">
            <a:spLocks noChangeArrowheads="1"/>
          </p:cNvSpPr>
          <p:nvPr/>
        </p:nvSpPr>
        <p:spPr bwMode="auto">
          <a:xfrm>
            <a:off x="6416675" y="5365750"/>
            <a:ext cx="61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s</a:t>
            </a:r>
            <a:r>
              <a:rPr lang="pt-BR" sz="2400" b="0" baseline="-25000">
                <a:solidFill>
                  <a:srgbClr val="FFFFFF"/>
                </a:solidFill>
              </a:rPr>
              <a:t>T</a:t>
            </a:r>
            <a:endParaRPr lang="pt-BR" sz="2400" b="0">
              <a:solidFill>
                <a:srgbClr val="FFFFFF"/>
              </a:solidFill>
            </a:endParaRPr>
          </a:p>
        </p:txBody>
      </p:sp>
      <p:sp>
        <p:nvSpPr>
          <p:cNvPr id="885770" name="Line 10"/>
          <p:cNvSpPr>
            <a:spLocks noChangeShapeType="1"/>
          </p:cNvSpPr>
          <p:nvPr/>
        </p:nvSpPr>
        <p:spPr bwMode="auto">
          <a:xfrm flipV="1">
            <a:off x="2314575" y="3943350"/>
            <a:ext cx="4076700" cy="154305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5771" name="Rectangle 11"/>
          <p:cNvSpPr>
            <a:spLocks noChangeArrowheads="1"/>
          </p:cNvSpPr>
          <p:nvPr/>
        </p:nvSpPr>
        <p:spPr bwMode="auto">
          <a:xfrm>
            <a:off x="7751763" y="4687888"/>
            <a:ext cx="5715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pt-BR" sz="2400" b="0">
                <a:solidFill>
                  <a:schemeClr val="tx2"/>
                </a:solidFill>
                <a:latin typeface="Symbol" pitchFamily="18" charset="2"/>
              </a:rPr>
              <a:t>s</a:t>
            </a:r>
            <a:r>
              <a:rPr lang="pt-BR" sz="2400" b="0" baseline="-25000">
                <a:solidFill>
                  <a:schemeClr val="tx2"/>
                </a:solidFill>
              </a:rPr>
              <a:t>g</a:t>
            </a:r>
          </a:p>
        </p:txBody>
      </p:sp>
      <p:sp>
        <p:nvSpPr>
          <p:cNvPr id="885772" name="Text Box 12"/>
          <p:cNvSpPr txBox="1">
            <a:spLocks noChangeArrowheads="1"/>
          </p:cNvSpPr>
          <p:nvPr/>
        </p:nvSpPr>
        <p:spPr bwMode="auto">
          <a:xfrm>
            <a:off x="7531100" y="4295775"/>
            <a:ext cx="854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chemeClr val="tx2"/>
                </a:solidFill>
              </a:rPr>
              <a:t>1</a:t>
            </a:r>
          </a:p>
        </p:txBody>
      </p:sp>
      <p:sp>
        <p:nvSpPr>
          <p:cNvPr id="885773" name="Freeform 13"/>
          <p:cNvSpPr>
            <a:spLocks/>
          </p:cNvSpPr>
          <p:nvPr/>
        </p:nvSpPr>
        <p:spPr bwMode="auto">
          <a:xfrm>
            <a:off x="3505200" y="5057775"/>
            <a:ext cx="115888" cy="447675"/>
          </a:xfrm>
          <a:custGeom>
            <a:avLst/>
            <a:gdLst>
              <a:gd name="T0" fmla="*/ 0 w 73"/>
              <a:gd name="T1" fmla="*/ 0 h 282"/>
              <a:gd name="T2" fmla="*/ 85725 w 73"/>
              <a:gd name="T3" fmla="*/ 95250 h 282"/>
              <a:gd name="T4" fmla="*/ 114300 w 73"/>
              <a:gd name="T5" fmla="*/ 209550 h 282"/>
              <a:gd name="T6" fmla="*/ 95250 w 73"/>
              <a:gd name="T7" fmla="*/ 323850 h 282"/>
              <a:gd name="T8" fmla="*/ 38100 w 73"/>
              <a:gd name="T9" fmla="*/ 447675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282">
                <a:moveTo>
                  <a:pt x="0" y="0"/>
                </a:moveTo>
                <a:cubicBezTo>
                  <a:pt x="21" y="19"/>
                  <a:pt x="42" y="38"/>
                  <a:pt x="54" y="60"/>
                </a:cubicBezTo>
                <a:cubicBezTo>
                  <a:pt x="66" y="82"/>
                  <a:pt x="71" y="108"/>
                  <a:pt x="72" y="132"/>
                </a:cubicBezTo>
                <a:cubicBezTo>
                  <a:pt x="73" y="156"/>
                  <a:pt x="68" y="179"/>
                  <a:pt x="60" y="204"/>
                </a:cubicBezTo>
                <a:cubicBezTo>
                  <a:pt x="52" y="229"/>
                  <a:pt x="30" y="269"/>
                  <a:pt x="24" y="282"/>
                </a:cubicBezTo>
              </a:path>
            </a:pathLst>
          </a:custGeom>
          <a:noFill/>
          <a:ln w="9525">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5774" name="Text Box 14"/>
          <p:cNvSpPr txBox="1">
            <a:spLocks noChangeArrowheads="1"/>
          </p:cNvSpPr>
          <p:nvPr/>
        </p:nvSpPr>
        <p:spPr bwMode="auto">
          <a:xfrm>
            <a:off x="3727450" y="4941888"/>
            <a:ext cx="61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b</a:t>
            </a:r>
          </a:p>
        </p:txBody>
      </p:sp>
      <p:sp>
        <p:nvSpPr>
          <p:cNvPr id="885775" name="Text Box 15"/>
          <p:cNvSpPr txBox="1">
            <a:spLocks noChangeArrowheads="1"/>
          </p:cNvSpPr>
          <p:nvPr/>
        </p:nvSpPr>
        <p:spPr bwMode="auto">
          <a:xfrm>
            <a:off x="6750050" y="4518025"/>
            <a:ext cx="1292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chemeClr val="tx2"/>
                </a:solidFill>
              </a:rPr>
              <a:t>tg </a:t>
            </a:r>
            <a:r>
              <a:rPr lang="pt-BR" sz="2400" b="0">
                <a:solidFill>
                  <a:schemeClr val="tx2"/>
                </a:solidFill>
                <a:latin typeface="Symbol" pitchFamily="18" charset="2"/>
              </a:rPr>
              <a:t>b</a:t>
            </a:r>
            <a:r>
              <a:rPr lang="pt-BR" sz="2400" b="0">
                <a:solidFill>
                  <a:schemeClr val="tx2"/>
                </a:solidFill>
              </a:rPr>
              <a:t> =</a:t>
            </a:r>
          </a:p>
        </p:txBody>
      </p:sp>
      <p:sp>
        <p:nvSpPr>
          <p:cNvPr id="885776" name="Line 16"/>
          <p:cNvSpPr>
            <a:spLocks noChangeShapeType="1"/>
          </p:cNvSpPr>
          <p:nvPr/>
        </p:nvSpPr>
        <p:spPr bwMode="auto">
          <a:xfrm>
            <a:off x="7716838" y="4752975"/>
            <a:ext cx="504825"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218" name="Rectangle 17"/>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885762"/>
                                        </p:tgtEl>
                                        <p:attrNameLst>
                                          <p:attrName>style.visibility</p:attrName>
                                        </p:attrNameLst>
                                      </p:cBhvr>
                                      <p:to>
                                        <p:strVal val="visible"/>
                                      </p:to>
                                    </p:set>
                                    <p:animEffect transition="in" filter="strips(upRight)">
                                      <p:cBhvr>
                                        <p:cTn id="7" dur="500"/>
                                        <p:tgtEl>
                                          <p:spTgt spid="885762"/>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885763"/>
                                        </p:tgtEl>
                                        <p:attrNameLst>
                                          <p:attrName>style.visibility</p:attrName>
                                        </p:attrNameLst>
                                      </p:cBhvr>
                                      <p:to>
                                        <p:strVal val="visible"/>
                                      </p:to>
                                    </p:set>
                                    <p:animEffect transition="in" filter="strips(upRight)">
                                      <p:cBhvr>
                                        <p:cTn id="11" dur="500"/>
                                        <p:tgtEl>
                                          <p:spTgt spid="885763"/>
                                        </p:tgtEl>
                                      </p:cBhvr>
                                    </p:animEffect>
                                  </p:childTnLst>
                                </p:cTn>
                              </p:par>
                            </p:childTnLst>
                          </p:cTn>
                        </p:par>
                        <p:par>
                          <p:cTn id="12" fill="hold" nodeType="afterGroup">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885764"/>
                                        </p:tgtEl>
                                        <p:attrNameLst>
                                          <p:attrName>style.visibility</p:attrName>
                                        </p:attrNameLst>
                                      </p:cBhvr>
                                      <p:to>
                                        <p:strVal val="visible"/>
                                      </p:to>
                                    </p:set>
                                    <p:animEffect transition="in" filter="strips(upRight)">
                                      <p:cBhvr>
                                        <p:cTn id="15" dur="500"/>
                                        <p:tgtEl>
                                          <p:spTgt spid="885764"/>
                                        </p:tgtEl>
                                      </p:cBhvr>
                                    </p:animEffect>
                                  </p:childTnLst>
                                </p:cTn>
                              </p:par>
                            </p:childTnLst>
                          </p:cTn>
                        </p:par>
                        <p:par>
                          <p:cTn id="16" fill="hold" nodeType="afterGroup">
                            <p:stCondLst>
                              <p:cond delay="1500"/>
                            </p:stCondLst>
                            <p:childTnLst>
                              <p:par>
                                <p:cTn id="17" presetID="18" presetClass="entr" presetSubtype="3" fill="hold" grpId="0" nodeType="afterEffect">
                                  <p:stCondLst>
                                    <p:cond delay="0"/>
                                  </p:stCondLst>
                                  <p:childTnLst>
                                    <p:set>
                                      <p:cBhvr>
                                        <p:cTn id="18" dur="1" fill="hold">
                                          <p:stCondLst>
                                            <p:cond delay="0"/>
                                          </p:stCondLst>
                                        </p:cTn>
                                        <p:tgtEl>
                                          <p:spTgt spid="885765"/>
                                        </p:tgtEl>
                                        <p:attrNameLst>
                                          <p:attrName>style.visibility</p:attrName>
                                        </p:attrNameLst>
                                      </p:cBhvr>
                                      <p:to>
                                        <p:strVal val="visible"/>
                                      </p:to>
                                    </p:set>
                                    <p:animEffect transition="in" filter="strips(upRight)">
                                      <p:cBhvr>
                                        <p:cTn id="19" dur="500"/>
                                        <p:tgtEl>
                                          <p:spTgt spid="88576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885766"/>
                                        </p:tgtEl>
                                        <p:attrNameLst>
                                          <p:attrName>style.visibility</p:attrName>
                                        </p:attrNameLst>
                                      </p:cBhvr>
                                      <p:to>
                                        <p:strVal val="visible"/>
                                      </p:to>
                                    </p:set>
                                    <p:animEffect transition="in" filter="strips(upRight)">
                                      <p:cBhvr>
                                        <p:cTn id="24" dur="500"/>
                                        <p:tgtEl>
                                          <p:spTgt spid="885766"/>
                                        </p:tgtEl>
                                      </p:cBhvr>
                                    </p:animEffect>
                                  </p:childTnLst>
                                </p:cTn>
                              </p:par>
                            </p:childTnLst>
                          </p:cTn>
                        </p:par>
                        <p:par>
                          <p:cTn id="25" fill="hold" nodeType="afterGroup">
                            <p:stCondLst>
                              <p:cond delay="500"/>
                            </p:stCondLst>
                            <p:childTnLst>
                              <p:par>
                                <p:cTn id="26" presetID="18" presetClass="entr" presetSubtype="3" fill="hold" grpId="0" nodeType="afterEffect">
                                  <p:stCondLst>
                                    <p:cond delay="0"/>
                                  </p:stCondLst>
                                  <p:childTnLst>
                                    <p:set>
                                      <p:cBhvr>
                                        <p:cTn id="27" dur="1" fill="hold">
                                          <p:stCondLst>
                                            <p:cond delay="0"/>
                                          </p:stCondLst>
                                        </p:cTn>
                                        <p:tgtEl>
                                          <p:spTgt spid="885767"/>
                                        </p:tgtEl>
                                        <p:attrNameLst>
                                          <p:attrName>style.visibility</p:attrName>
                                        </p:attrNameLst>
                                      </p:cBhvr>
                                      <p:to>
                                        <p:strVal val="visible"/>
                                      </p:to>
                                    </p:set>
                                    <p:animEffect transition="in" filter="strips(upRight)">
                                      <p:cBhvr>
                                        <p:cTn id="28" dur="500"/>
                                        <p:tgtEl>
                                          <p:spTgt spid="885767"/>
                                        </p:tgtEl>
                                      </p:cBhvr>
                                    </p:animEffect>
                                  </p:childTnLst>
                                </p:cTn>
                              </p:par>
                            </p:childTnLst>
                          </p:cTn>
                        </p:par>
                        <p:par>
                          <p:cTn id="29" fill="hold" nodeType="afterGroup">
                            <p:stCondLst>
                              <p:cond delay="1000"/>
                            </p:stCondLst>
                            <p:childTnLst>
                              <p:par>
                                <p:cTn id="30" presetID="18" presetClass="entr" presetSubtype="3" fill="hold" grpId="0" nodeType="afterEffect">
                                  <p:stCondLst>
                                    <p:cond delay="0"/>
                                  </p:stCondLst>
                                  <p:childTnLst>
                                    <p:set>
                                      <p:cBhvr>
                                        <p:cTn id="31" dur="1" fill="hold">
                                          <p:stCondLst>
                                            <p:cond delay="0"/>
                                          </p:stCondLst>
                                        </p:cTn>
                                        <p:tgtEl>
                                          <p:spTgt spid="885768"/>
                                        </p:tgtEl>
                                        <p:attrNameLst>
                                          <p:attrName>style.visibility</p:attrName>
                                        </p:attrNameLst>
                                      </p:cBhvr>
                                      <p:to>
                                        <p:strVal val="visible"/>
                                      </p:to>
                                    </p:set>
                                    <p:animEffect transition="in" filter="strips(upRight)">
                                      <p:cBhvr>
                                        <p:cTn id="32" dur="500"/>
                                        <p:tgtEl>
                                          <p:spTgt spid="885768"/>
                                        </p:tgtEl>
                                      </p:cBhvr>
                                    </p:animEffect>
                                  </p:childTnLst>
                                </p:cTn>
                              </p:par>
                            </p:childTnLst>
                          </p:cTn>
                        </p:par>
                        <p:par>
                          <p:cTn id="33" fill="hold" nodeType="afterGroup">
                            <p:stCondLst>
                              <p:cond delay="1500"/>
                            </p:stCondLst>
                            <p:childTnLst>
                              <p:par>
                                <p:cTn id="34" presetID="18" presetClass="entr" presetSubtype="3" fill="hold" grpId="0" nodeType="afterEffect">
                                  <p:stCondLst>
                                    <p:cond delay="0"/>
                                  </p:stCondLst>
                                  <p:childTnLst>
                                    <p:set>
                                      <p:cBhvr>
                                        <p:cTn id="35" dur="1" fill="hold">
                                          <p:stCondLst>
                                            <p:cond delay="0"/>
                                          </p:stCondLst>
                                        </p:cTn>
                                        <p:tgtEl>
                                          <p:spTgt spid="885769"/>
                                        </p:tgtEl>
                                        <p:attrNameLst>
                                          <p:attrName>style.visibility</p:attrName>
                                        </p:attrNameLst>
                                      </p:cBhvr>
                                      <p:to>
                                        <p:strVal val="visible"/>
                                      </p:to>
                                    </p:set>
                                    <p:animEffect transition="in" filter="strips(upRight)">
                                      <p:cBhvr>
                                        <p:cTn id="36" dur="500"/>
                                        <p:tgtEl>
                                          <p:spTgt spid="88576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3" fill="hold" grpId="0" nodeType="clickEffect">
                                  <p:stCondLst>
                                    <p:cond delay="0"/>
                                  </p:stCondLst>
                                  <p:childTnLst>
                                    <p:set>
                                      <p:cBhvr>
                                        <p:cTn id="40" dur="1" fill="hold">
                                          <p:stCondLst>
                                            <p:cond delay="0"/>
                                          </p:stCondLst>
                                        </p:cTn>
                                        <p:tgtEl>
                                          <p:spTgt spid="885770"/>
                                        </p:tgtEl>
                                        <p:attrNameLst>
                                          <p:attrName>style.visibility</p:attrName>
                                        </p:attrNameLst>
                                      </p:cBhvr>
                                      <p:to>
                                        <p:strVal val="visible"/>
                                      </p:to>
                                    </p:set>
                                    <p:animEffect transition="in" filter="strips(upRight)">
                                      <p:cBhvr>
                                        <p:cTn id="41" dur="500"/>
                                        <p:tgtEl>
                                          <p:spTgt spid="88577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3" fill="hold" grpId="0" nodeType="clickEffect">
                                  <p:stCondLst>
                                    <p:cond delay="0"/>
                                  </p:stCondLst>
                                  <p:childTnLst>
                                    <p:set>
                                      <p:cBhvr>
                                        <p:cTn id="45" dur="1" fill="hold">
                                          <p:stCondLst>
                                            <p:cond delay="0"/>
                                          </p:stCondLst>
                                        </p:cTn>
                                        <p:tgtEl>
                                          <p:spTgt spid="885773"/>
                                        </p:tgtEl>
                                        <p:attrNameLst>
                                          <p:attrName>style.visibility</p:attrName>
                                        </p:attrNameLst>
                                      </p:cBhvr>
                                      <p:to>
                                        <p:strVal val="visible"/>
                                      </p:to>
                                    </p:set>
                                    <p:animEffect transition="in" filter="strips(upRight)">
                                      <p:cBhvr>
                                        <p:cTn id="46" dur="500"/>
                                        <p:tgtEl>
                                          <p:spTgt spid="885773"/>
                                        </p:tgtEl>
                                      </p:cBhvr>
                                    </p:animEffect>
                                  </p:childTnLst>
                                </p:cTn>
                              </p:par>
                            </p:childTnLst>
                          </p:cTn>
                        </p:par>
                        <p:par>
                          <p:cTn id="47" fill="hold" nodeType="afterGroup">
                            <p:stCondLst>
                              <p:cond delay="500"/>
                            </p:stCondLst>
                            <p:childTnLst>
                              <p:par>
                                <p:cTn id="48" presetID="18" presetClass="entr" presetSubtype="3" fill="hold" grpId="0" nodeType="afterEffect">
                                  <p:stCondLst>
                                    <p:cond delay="0"/>
                                  </p:stCondLst>
                                  <p:childTnLst>
                                    <p:set>
                                      <p:cBhvr>
                                        <p:cTn id="49" dur="1" fill="hold">
                                          <p:stCondLst>
                                            <p:cond delay="0"/>
                                          </p:stCondLst>
                                        </p:cTn>
                                        <p:tgtEl>
                                          <p:spTgt spid="885774"/>
                                        </p:tgtEl>
                                        <p:attrNameLst>
                                          <p:attrName>style.visibility</p:attrName>
                                        </p:attrNameLst>
                                      </p:cBhvr>
                                      <p:to>
                                        <p:strVal val="visible"/>
                                      </p:to>
                                    </p:set>
                                    <p:animEffect transition="in" filter="strips(upRight)">
                                      <p:cBhvr>
                                        <p:cTn id="50" dur="500"/>
                                        <p:tgtEl>
                                          <p:spTgt spid="88577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3" fill="hold" grpId="0" nodeType="clickEffect">
                                  <p:stCondLst>
                                    <p:cond delay="0"/>
                                  </p:stCondLst>
                                  <p:childTnLst>
                                    <p:set>
                                      <p:cBhvr>
                                        <p:cTn id="54" dur="1" fill="hold">
                                          <p:stCondLst>
                                            <p:cond delay="0"/>
                                          </p:stCondLst>
                                        </p:cTn>
                                        <p:tgtEl>
                                          <p:spTgt spid="885775"/>
                                        </p:tgtEl>
                                        <p:attrNameLst>
                                          <p:attrName>style.visibility</p:attrName>
                                        </p:attrNameLst>
                                      </p:cBhvr>
                                      <p:to>
                                        <p:strVal val="visible"/>
                                      </p:to>
                                    </p:set>
                                    <p:animEffect transition="in" filter="strips(upRight)">
                                      <p:cBhvr>
                                        <p:cTn id="55" dur="500"/>
                                        <p:tgtEl>
                                          <p:spTgt spid="885775"/>
                                        </p:tgtEl>
                                      </p:cBhvr>
                                    </p:animEffect>
                                  </p:childTnLst>
                                </p:cTn>
                              </p:par>
                            </p:childTnLst>
                          </p:cTn>
                        </p:par>
                        <p:par>
                          <p:cTn id="56" fill="hold" nodeType="afterGroup">
                            <p:stCondLst>
                              <p:cond delay="500"/>
                            </p:stCondLst>
                            <p:childTnLst>
                              <p:par>
                                <p:cTn id="57" presetID="18" presetClass="entr" presetSubtype="3" fill="hold" grpId="0" nodeType="afterEffect">
                                  <p:stCondLst>
                                    <p:cond delay="0"/>
                                  </p:stCondLst>
                                  <p:childTnLst>
                                    <p:set>
                                      <p:cBhvr>
                                        <p:cTn id="58" dur="1" fill="hold">
                                          <p:stCondLst>
                                            <p:cond delay="0"/>
                                          </p:stCondLst>
                                        </p:cTn>
                                        <p:tgtEl>
                                          <p:spTgt spid="885772"/>
                                        </p:tgtEl>
                                        <p:attrNameLst>
                                          <p:attrName>style.visibility</p:attrName>
                                        </p:attrNameLst>
                                      </p:cBhvr>
                                      <p:to>
                                        <p:strVal val="visible"/>
                                      </p:to>
                                    </p:set>
                                    <p:animEffect transition="in" filter="strips(upRight)">
                                      <p:cBhvr>
                                        <p:cTn id="59" dur="500"/>
                                        <p:tgtEl>
                                          <p:spTgt spid="885772"/>
                                        </p:tgtEl>
                                      </p:cBhvr>
                                    </p:animEffect>
                                  </p:childTnLst>
                                </p:cTn>
                              </p:par>
                            </p:childTnLst>
                          </p:cTn>
                        </p:par>
                        <p:par>
                          <p:cTn id="60" fill="hold" nodeType="afterGroup">
                            <p:stCondLst>
                              <p:cond delay="1000"/>
                            </p:stCondLst>
                            <p:childTnLst>
                              <p:par>
                                <p:cTn id="61" presetID="18" presetClass="entr" presetSubtype="3" fill="hold" grpId="0" nodeType="afterEffect">
                                  <p:stCondLst>
                                    <p:cond delay="0"/>
                                  </p:stCondLst>
                                  <p:childTnLst>
                                    <p:set>
                                      <p:cBhvr>
                                        <p:cTn id="62" dur="1" fill="hold">
                                          <p:stCondLst>
                                            <p:cond delay="0"/>
                                          </p:stCondLst>
                                        </p:cTn>
                                        <p:tgtEl>
                                          <p:spTgt spid="885776"/>
                                        </p:tgtEl>
                                        <p:attrNameLst>
                                          <p:attrName>style.visibility</p:attrName>
                                        </p:attrNameLst>
                                      </p:cBhvr>
                                      <p:to>
                                        <p:strVal val="visible"/>
                                      </p:to>
                                    </p:set>
                                    <p:animEffect transition="in" filter="strips(upRight)">
                                      <p:cBhvr>
                                        <p:cTn id="63" dur="500"/>
                                        <p:tgtEl>
                                          <p:spTgt spid="885776"/>
                                        </p:tgtEl>
                                      </p:cBhvr>
                                    </p:animEffect>
                                  </p:childTnLst>
                                </p:cTn>
                              </p:par>
                            </p:childTnLst>
                          </p:cTn>
                        </p:par>
                        <p:par>
                          <p:cTn id="64" fill="hold" nodeType="afterGroup">
                            <p:stCondLst>
                              <p:cond delay="1500"/>
                            </p:stCondLst>
                            <p:childTnLst>
                              <p:par>
                                <p:cTn id="65" presetID="18" presetClass="entr" presetSubtype="3" fill="hold" grpId="0" nodeType="afterEffect">
                                  <p:stCondLst>
                                    <p:cond delay="0"/>
                                  </p:stCondLst>
                                  <p:childTnLst>
                                    <p:set>
                                      <p:cBhvr>
                                        <p:cTn id="66" dur="1" fill="hold">
                                          <p:stCondLst>
                                            <p:cond delay="0"/>
                                          </p:stCondLst>
                                        </p:cTn>
                                        <p:tgtEl>
                                          <p:spTgt spid="885771"/>
                                        </p:tgtEl>
                                        <p:attrNameLst>
                                          <p:attrName>style.visibility</p:attrName>
                                        </p:attrNameLst>
                                      </p:cBhvr>
                                      <p:to>
                                        <p:strVal val="visible"/>
                                      </p:to>
                                    </p:set>
                                    <p:animEffect transition="in" filter="strips(upRight)">
                                      <p:cBhvr>
                                        <p:cTn id="67" dur="500"/>
                                        <p:tgtEl>
                                          <p:spTgt spid="885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5762" grpId="0" autoUpdateAnimBg="0"/>
      <p:bldP spid="885763" grpId="0" autoUpdateAnimBg="0"/>
      <p:bldP spid="885764" grpId="0" animBg="1"/>
      <p:bldP spid="885765" grpId="0" autoUpdateAnimBg="0"/>
      <p:bldP spid="885766" grpId="0" animBg="1"/>
      <p:bldP spid="885767" grpId="0" autoUpdateAnimBg="0"/>
      <p:bldP spid="885768" grpId="0" animBg="1"/>
      <p:bldP spid="885769" grpId="0" autoUpdateAnimBg="0"/>
      <p:bldP spid="885770" grpId="0" animBg="1"/>
      <p:bldP spid="885771" grpId="0" autoUpdateAnimBg="0"/>
      <p:bldP spid="885772" grpId="0" autoUpdateAnimBg="0"/>
      <p:bldP spid="885773" grpId="0" animBg="1"/>
      <p:bldP spid="885774" grpId="0" autoUpdateAnimBg="0"/>
      <p:bldP spid="885775" grpId="0" autoUpdateAnimBg="0"/>
      <p:bldP spid="88577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Espaço Reservado para Número de Slide 5"/>
          <p:cNvSpPr>
            <a:spLocks noGrp="1"/>
          </p:cNvSpPr>
          <p:nvPr>
            <p:ph type="sldNum" sz="quarter" idx="12"/>
          </p:nvPr>
        </p:nvSpPr>
        <p:spPr/>
        <p:txBody>
          <a:bodyPr/>
          <a:lstStyle/>
          <a:p>
            <a:pPr>
              <a:defRPr/>
            </a:pPr>
            <a:fld id="{89280285-DE5E-4FE6-808C-067526C3AB3F}" type="slidenum">
              <a:rPr lang="pt-PT"/>
              <a:pPr>
                <a:defRPr/>
              </a:pPr>
              <a:t>5</a:t>
            </a:fld>
            <a:endParaRPr lang="pt-PT"/>
          </a:p>
        </p:txBody>
      </p:sp>
      <p:sp>
        <p:nvSpPr>
          <p:cNvPr id="6147" name="Rectangle 2"/>
          <p:cNvSpPr>
            <a:spLocks noGrp="1" noChangeArrowheads="1"/>
          </p:cNvSpPr>
          <p:nvPr>
            <p:ph type="body" idx="1"/>
          </p:nvPr>
        </p:nvSpPr>
        <p:spPr>
          <a:xfrm>
            <a:off x="776288" y="1566863"/>
            <a:ext cx="7537450" cy="1066800"/>
          </a:xfrm>
        </p:spPr>
        <p:txBody>
          <a:bodyPr/>
          <a:lstStyle/>
          <a:p>
            <a:pPr marL="0" indent="0" algn="just" eaLnBrk="1" hangingPunct="1">
              <a:buFontTx/>
              <a:buNone/>
            </a:pPr>
            <a:r>
              <a:rPr lang="pt-BR" sz="2800" smtClean="0">
                <a:latin typeface="Arial" charset="0"/>
              </a:rPr>
              <a:t>Os vários modelos que explicam a demanda por moeda (e não por títulos) acabam por sintetizar a seguinte equação:</a:t>
            </a:r>
          </a:p>
        </p:txBody>
      </p:sp>
      <p:grpSp>
        <p:nvGrpSpPr>
          <p:cNvPr id="6148" name="Group 6"/>
          <p:cNvGrpSpPr>
            <a:grpSpLocks/>
          </p:cNvGrpSpPr>
          <p:nvPr/>
        </p:nvGrpSpPr>
        <p:grpSpPr bwMode="auto">
          <a:xfrm>
            <a:off x="2374900" y="3086100"/>
            <a:ext cx="4370388" cy="1023938"/>
            <a:chOff x="1496" y="1824"/>
            <a:chExt cx="2753" cy="645"/>
          </a:xfrm>
        </p:grpSpPr>
        <p:sp>
          <p:nvSpPr>
            <p:cNvPr id="6153" name="Text Box 7"/>
            <p:cNvSpPr txBox="1">
              <a:spLocks noChangeArrowheads="1"/>
            </p:cNvSpPr>
            <p:nvPr/>
          </p:nvSpPr>
          <p:spPr bwMode="auto">
            <a:xfrm>
              <a:off x="1592" y="1835"/>
              <a:ext cx="48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M</a:t>
              </a:r>
              <a:r>
                <a:rPr lang="pt-BR" sz="3200" b="0" baseline="30000"/>
                <a:t>d</a:t>
              </a:r>
              <a:endParaRPr lang="pt-BR" sz="3200" b="0"/>
            </a:p>
          </p:txBody>
        </p:sp>
        <p:sp>
          <p:nvSpPr>
            <p:cNvPr id="6154" name="Text Box 8"/>
            <p:cNvSpPr txBox="1">
              <a:spLocks noChangeArrowheads="1"/>
            </p:cNvSpPr>
            <p:nvPr/>
          </p:nvSpPr>
          <p:spPr bwMode="auto">
            <a:xfrm>
              <a:off x="1656" y="2104"/>
              <a:ext cx="3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P</a:t>
              </a:r>
            </a:p>
          </p:txBody>
        </p:sp>
        <p:sp>
          <p:nvSpPr>
            <p:cNvPr id="6155" name="Line 9"/>
            <p:cNvSpPr>
              <a:spLocks noChangeShapeType="1"/>
            </p:cNvSpPr>
            <p:nvPr/>
          </p:nvSpPr>
          <p:spPr bwMode="auto">
            <a:xfrm>
              <a:off x="1608" y="2160"/>
              <a:ext cx="3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156" name="Text Box 10"/>
            <p:cNvSpPr txBox="1">
              <a:spLocks noChangeArrowheads="1"/>
            </p:cNvSpPr>
            <p:nvPr/>
          </p:nvSpPr>
          <p:spPr bwMode="auto">
            <a:xfrm>
              <a:off x="2152" y="1968"/>
              <a:ext cx="76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  m</a:t>
              </a:r>
              <a:r>
                <a:rPr lang="pt-BR" sz="3200" b="0" baseline="30000"/>
                <a:t>d</a:t>
              </a:r>
              <a:endParaRPr lang="pt-BR" sz="3200" b="0"/>
            </a:p>
          </p:txBody>
        </p:sp>
        <p:sp>
          <p:nvSpPr>
            <p:cNvPr id="6157" name="Text Box 11"/>
            <p:cNvSpPr txBox="1">
              <a:spLocks noChangeArrowheads="1"/>
            </p:cNvSpPr>
            <p:nvPr/>
          </p:nvSpPr>
          <p:spPr bwMode="auto">
            <a:xfrm>
              <a:off x="2848" y="1968"/>
              <a:ext cx="129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t>= m(y,r,</a:t>
              </a:r>
              <a:r>
                <a:rPr lang="pt-BR" sz="3200" b="0">
                  <a:sym typeface="Symbol" pitchFamily="18" charset="2"/>
                </a:rPr>
                <a:t>P</a:t>
              </a:r>
              <a:r>
                <a:rPr lang="pt-BR" sz="3200" b="0"/>
                <a:t>)</a:t>
              </a:r>
            </a:p>
          </p:txBody>
        </p:sp>
        <p:sp>
          <p:nvSpPr>
            <p:cNvPr id="6158" name="Rectangle 12"/>
            <p:cNvSpPr>
              <a:spLocks noChangeArrowheads="1"/>
            </p:cNvSpPr>
            <p:nvPr/>
          </p:nvSpPr>
          <p:spPr bwMode="auto">
            <a:xfrm>
              <a:off x="1496" y="1824"/>
              <a:ext cx="2753" cy="632"/>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aphicFrame>
          <p:nvGraphicFramePr>
            <p:cNvPr id="6159" name="Object 13"/>
            <p:cNvGraphicFramePr>
              <a:graphicFrameLocks noChangeAspect="1"/>
            </p:cNvGraphicFramePr>
            <p:nvPr/>
          </p:nvGraphicFramePr>
          <p:xfrm>
            <a:off x="2844" y="2064"/>
            <a:ext cx="72" cy="192"/>
          </p:xfrm>
          <a:graphic>
            <a:graphicData uri="http://schemas.openxmlformats.org/presentationml/2006/ole">
              <mc:AlternateContent xmlns:mc="http://schemas.openxmlformats.org/markup-compatibility/2006">
                <mc:Choice xmlns:v="urn:schemas-microsoft-com:vml" Requires="v">
                  <p:oleObj spid="_x0000_s6177" name="Equation" r:id="rId3" imgW="114201" imgH="304536" progId="Equation.3">
                    <p:embed/>
                  </p:oleObj>
                </mc:Choice>
                <mc:Fallback>
                  <p:oleObj name="Equation" r:id="rId3" imgW="114201" imgH="304536"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 y="2064"/>
                          <a:ext cx="7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60" name="Object 14"/>
            <p:cNvGraphicFramePr>
              <a:graphicFrameLocks noChangeAspect="1"/>
            </p:cNvGraphicFramePr>
            <p:nvPr/>
          </p:nvGraphicFramePr>
          <p:xfrm>
            <a:off x="2844" y="2064"/>
            <a:ext cx="72" cy="192"/>
          </p:xfrm>
          <a:graphic>
            <a:graphicData uri="http://schemas.openxmlformats.org/presentationml/2006/ole">
              <mc:AlternateContent xmlns:mc="http://schemas.openxmlformats.org/markup-compatibility/2006">
                <mc:Choice xmlns:v="urn:schemas-microsoft-com:vml" Requires="v">
                  <p:oleObj spid="_x0000_s6178" name="Equation" r:id="rId5" imgW="114201" imgH="304536" progId="Equation.3">
                    <p:embed/>
                  </p:oleObj>
                </mc:Choice>
                <mc:Fallback>
                  <p:oleObj name="Equation" r:id="rId5" imgW="114201" imgH="304536"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 y="2064"/>
                          <a:ext cx="7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1" name="Rectangle 15"/>
            <p:cNvSpPr>
              <a:spLocks noChangeArrowheads="1"/>
            </p:cNvSpPr>
            <p:nvPr/>
          </p:nvSpPr>
          <p:spPr bwMode="auto">
            <a:xfrm>
              <a:off x="3761" y="1928"/>
              <a:ext cx="17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pt-BR" sz="1000" b="0"/>
                <a:t>O</a:t>
              </a:r>
            </a:p>
          </p:txBody>
        </p:sp>
      </p:grpSp>
      <p:sp>
        <p:nvSpPr>
          <p:cNvPr id="6149" name="Rectangle 17"/>
          <p:cNvSpPr>
            <a:spLocks noGrp="1" noChangeArrowheads="1"/>
          </p:cNvSpPr>
          <p:nvPr>
            <p:ph type="title"/>
          </p:nvPr>
        </p:nvSpPr>
        <p:spPr>
          <a:xfrm>
            <a:off x="0" y="150813"/>
            <a:ext cx="9144000" cy="1143000"/>
          </a:xfrm>
          <a:noFill/>
        </p:spPr>
        <p:txBody>
          <a:bodyPr/>
          <a:lstStyle/>
          <a:p>
            <a:pPr eaLnBrk="1" hangingPunct="1"/>
            <a:r>
              <a:rPr lang="pt-BR" sz="4000" smtClean="0">
                <a:latin typeface="Arial" charset="0"/>
              </a:rPr>
              <a:t>A função demanda de moeda</a:t>
            </a:r>
          </a:p>
        </p:txBody>
      </p:sp>
      <p:graphicFrame>
        <p:nvGraphicFramePr>
          <p:cNvPr id="932882" name="Object 18"/>
          <p:cNvGraphicFramePr>
            <a:graphicFrameLocks noChangeAspect="1"/>
          </p:cNvGraphicFramePr>
          <p:nvPr/>
        </p:nvGraphicFramePr>
        <p:xfrm>
          <a:off x="1381125" y="4632325"/>
          <a:ext cx="1581150" cy="1252538"/>
        </p:xfrm>
        <a:graphic>
          <a:graphicData uri="http://schemas.openxmlformats.org/presentationml/2006/ole">
            <mc:AlternateContent xmlns:mc="http://schemas.openxmlformats.org/markup-compatibility/2006">
              <mc:Choice xmlns:v="urn:schemas-microsoft-com:vml" Requires="v">
                <p:oleObj spid="_x0000_s6179" name="Equation" r:id="rId6" imgW="533403" imgH="419207" progId="Equation.3">
                  <p:embed/>
                </p:oleObj>
              </mc:Choice>
              <mc:Fallback>
                <p:oleObj name="Equation" r:id="rId6" imgW="533403" imgH="419207" progId="Equation.3">
                  <p:embed/>
                  <p:pic>
                    <p:nvPicPr>
                      <p:cNvPr id="0" name="Object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1125" y="4632325"/>
                        <a:ext cx="1581150" cy="1252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883" name="Object 19"/>
          <p:cNvGraphicFramePr>
            <a:graphicFrameLocks noChangeAspect="1"/>
          </p:cNvGraphicFramePr>
          <p:nvPr/>
        </p:nvGraphicFramePr>
        <p:xfrm>
          <a:off x="3717925" y="4622800"/>
          <a:ext cx="1592263" cy="1147763"/>
        </p:xfrm>
        <a:graphic>
          <a:graphicData uri="http://schemas.openxmlformats.org/presentationml/2006/ole">
            <mc:AlternateContent xmlns:mc="http://schemas.openxmlformats.org/markup-compatibility/2006">
              <mc:Choice xmlns:v="urn:schemas-microsoft-com:vml" Requires="v">
                <p:oleObj spid="_x0000_s6180" name="Equation" r:id="rId8" imgW="533403" imgH="380876" progId="Equation.3">
                  <p:embed/>
                </p:oleObj>
              </mc:Choice>
              <mc:Fallback>
                <p:oleObj name="Equation" r:id="rId8" imgW="533403" imgH="380876" progId="Equation.3">
                  <p:embed/>
                  <p:pic>
                    <p:nvPicPr>
                      <p:cNvPr id="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17925" y="4622800"/>
                        <a:ext cx="1592263" cy="114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884" name="Object 20"/>
          <p:cNvGraphicFramePr>
            <a:graphicFrameLocks noChangeAspect="1"/>
          </p:cNvGraphicFramePr>
          <p:nvPr/>
        </p:nvGraphicFramePr>
        <p:xfrm>
          <a:off x="6048375" y="4672013"/>
          <a:ext cx="1462088" cy="1255712"/>
        </p:xfrm>
        <a:graphic>
          <a:graphicData uri="http://schemas.openxmlformats.org/presentationml/2006/ole">
            <mc:AlternateContent xmlns:mc="http://schemas.openxmlformats.org/markup-compatibility/2006">
              <mc:Choice xmlns:v="urn:schemas-microsoft-com:vml" Requires="v">
                <p:oleObj spid="_x0000_s6181" name="Equation" r:id="rId10" imgW="533403" imgH="457267" progId="Equation.3">
                  <p:embed/>
                </p:oleObj>
              </mc:Choice>
              <mc:Fallback>
                <p:oleObj name="Equation" r:id="rId10" imgW="533403" imgH="457267" progId="Equation.3">
                  <p:embed/>
                  <p:pic>
                    <p:nvPicPr>
                      <p:cNvPr id="0" name="Object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48375" y="4672013"/>
                        <a:ext cx="1462088" cy="1255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32882"/>
                                        </p:tgtEl>
                                        <p:attrNameLst>
                                          <p:attrName>style.visibility</p:attrName>
                                        </p:attrNameLst>
                                      </p:cBhvr>
                                      <p:to>
                                        <p:strVal val="visible"/>
                                      </p:to>
                                    </p:set>
                                    <p:animEffect transition="in" filter="wipe(left)">
                                      <p:cBhvr>
                                        <p:cTn id="7" dur="500"/>
                                        <p:tgtEl>
                                          <p:spTgt spid="93288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32883"/>
                                        </p:tgtEl>
                                        <p:attrNameLst>
                                          <p:attrName>style.visibility</p:attrName>
                                        </p:attrNameLst>
                                      </p:cBhvr>
                                      <p:to>
                                        <p:strVal val="visible"/>
                                      </p:to>
                                    </p:set>
                                    <p:animEffect transition="in" filter="wipe(left)">
                                      <p:cBhvr>
                                        <p:cTn id="11" dur="500"/>
                                        <p:tgtEl>
                                          <p:spTgt spid="932883"/>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32884"/>
                                        </p:tgtEl>
                                        <p:attrNameLst>
                                          <p:attrName>style.visibility</p:attrName>
                                        </p:attrNameLst>
                                      </p:cBhvr>
                                      <p:to>
                                        <p:strVal val="visible"/>
                                      </p:to>
                                    </p:set>
                                    <p:animEffect transition="in" filter="wipe(left)">
                                      <p:cBhvr>
                                        <p:cTn id="15" dur="500"/>
                                        <p:tgtEl>
                                          <p:spTgt spid="932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Espaço Reservado para Número de Slide 5"/>
          <p:cNvSpPr>
            <a:spLocks noGrp="1"/>
          </p:cNvSpPr>
          <p:nvPr>
            <p:ph type="sldNum" sz="quarter" idx="12"/>
          </p:nvPr>
        </p:nvSpPr>
        <p:spPr/>
        <p:txBody>
          <a:bodyPr/>
          <a:lstStyle/>
          <a:p>
            <a:pPr>
              <a:defRPr/>
            </a:pPr>
            <a:fld id="{54873F8E-F45C-4C27-AEDE-456A768321B9}" type="slidenum">
              <a:rPr lang="pt-PT"/>
              <a:pPr>
                <a:defRPr/>
              </a:pPr>
              <a:t>50</a:t>
            </a:fld>
            <a:endParaRPr lang="pt-PT"/>
          </a:p>
        </p:txBody>
      </p:sp>
      <p:sp>
        <p:nvSpPr>
          <p:cNvPr id="886786" name="Line 2"/>
          <p:cNvSpPr>
            <a:spLocks noChangeShapeType="1"/>
          </p:cNvSpPr>
          <p:nvPr/>
        </p:nvSpPr>
        <p:spPr bwMode="auto">
          <a:xfrm flipV="1">
            <a:off x="2287588" y="2082800"/>
            <a:ext cx="0" cy="188595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787" name="Text Box 3"/>
          <p:cNvSpPr txBox="1">
            <a:spLocks noChangeArrowheads="1"/>
          </p:cNvSpPr>
          <p:nvPr/>
        </p:nvSpPr>
        <p:spPr bwMode="auto">
          <a:xfrm>
            <a:off x="1836738" y="1981200"/>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a:t>
            </a:r>
            <a:r>
              <a:rPr lang="pt-BR" sz="2400" b="0" baseline="-25000">
                <a:solidFill>
                  <a:srgbClr val="FFFFFF"/>
                </a:solidFill>
              </a:rPr>
              <a:t>t</a:t>
            </a:r>
            <a:endParaRPr lang="pt-BR" sz="2400" b="0">
              <a:solidFill>
                <a:srgbClr val="FFFFFF"/>
              </a:solidFill>
            </a:endParaRPr>
          </a:p>
        </p:txBody>
      </p:sp>
      <p:sp>
        <p:nvSpPr>
          <p:cNvPr id="886788" name="Line 4"/>
          <p:cNvSpPr>
            <a:spLocks noChangeShapeType="1"/>
          </p:cNvSpPr>
          <p:nvPr/>
        </p:nvSpPr>
        <p:spPr bwMode="auto">
          <a:xfrm>
            <a:off x="1936750" y="2017713"/>
            <a:ext cx="2286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789" name="Line 5"/>
          <p:cNvSpPr>
            <a:spLocks noChangeShapeType="1"/>
          </p:cNvSpPr>
          <p:nvPr/>
        </p:nvSpPr>
        <p:spPr bwMode="auto">
          <a:xfrm>
            <a:off x="2287588" y="3973513"/>
            <a:ext cx="421005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790" name="Text Box 6"/>
          <p:cNvSpPr txBox="1">
            <a:spLocks noChangeArrowheads="1"/>
          </p:cNvSpPr>
          <p:nvPr/>
        </p:nvSpPr>
        <p:spPr bwMode="auto">
          <a:xfrm>
            <a:off x="6465888" y="3810000"/>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s</a:t>
            </a:r>
            <a:r>
              <a:rPr lang="pt-BR" sz="2400" b="0" baseline="-25000">
                <a:solidFill>
                  <a:srgbClr val="FFFFFF"/>
                </a:solidFill>
              </a:rPr>
              <a:t>T</a:t>
            </a:r>
            <a:endParaRPr lang="pt-BR" sz="2400" b="0">
              <a:solidFill>
                <a:srgbClr val="FFFFFF"/>
              </a:solidFill>
            </a:endParaRPr>
          </a:p>
        </p:txBody>
      </p:sp>
      <p:sp>
        <p:nvSpPr>
          <p:cNvPr id="886791" name="Line 7"/>
          <p:cNvSpPr>
            <a:spLocks noChangeShapeType="1"/>
          </p:cNvSpPr>
          <p:nvPr/>
        </p:nvSpPr>
        <p:spPr bwMode="auto">
          <a:xfrm flipV="1">
            <a:off x="2287588" y="2406650"/>
            <a:ext cx="4076700" cy="1543050"/>
          </a:xfrm>
          <a:prstGeom prst="line">
            <a:avLst/>
          </a:prstGeom>
          <a:noFill/>
          <a:ln w="381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792" name="Freeform 8"/>
          <p:cNvSpPr>
            <a:spLocks/>
          </p:cNvSpPr>
          <p:nvPr/>
        </p:nvSpPr>
        <p:spPr bwMode="auto">
          <a:xfrm>
            <a:off x="3478213" y="3521075"/>
            <a:ext cx="115887" cy="447675"/>
          </a:xfrm>
          <a:custGeom>
            <a:avLst/>
            <a:gdLst>
              <a:gd name="T0" fmla="*/ 0 w 73"/>
              <a:gd name="T1" fmla="*/ 0 h 282"/>
              <a:gd name="T2" fmla="*/ 85725 w 73"/>
              <a:gd name="T3" fmla="*/ 95250 h 282"/>
              <a:gd name="T4" fmla="*/ 114300 w 73"/>
              <a:gd name="T5" fmla="*/ 209550 h 282"/>
              <a:gd name="T6" fmla="*/ 95250 w 73"/>
              <a:gd name="T7" fmla="*/ 323850 h 282"/>
              <a:gd name="T8" fmla="*/ 38100 w 73"/>
              <a:gd name="T9" fmla="*/ 447675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282">
                <a:moveTo>
                  <a:pt x="0" y="0"/>
                </a:moveTo>
                <a:cubicBezTo>
                  <a:pt x="21" y="19"/>
                  <a:pt x="42" y="38"/>
                  <a:pt x="54" y="60"/>
                </a:cubicBezTo>
                <a:cubicBezTo>
                  <a:pt x="66" y="82"/>
                  <a:pt x="71" y="108"/>
                  <a:pt x="72" y="132"/>
                </a:cubicBezTo>
                <a:cubicBezTo>
                  <a:pt x="73" y="156"/>
                  <a:pt x="68" y="179"/>
                  <a:pt x="60" y="204"/>
                </a:cubicBezTo>
                <a:cubicBezTo>
                  <a:pt x="52" y="229"/>
                  <a:pt x="30" y="269"/>
                  <a:pt x="24" y="282"/>
                </a:cubicBezTo>
              </a:path>
            </a:pathLst>
          </a:custGeom>
          <a:noFill/>
          <a:ln w="9525">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793" name="Text Box 9"/>
          <p:cNvSpPr txBox="1">
            <a:spLocks noChangeArrowheads="1"/>
          </p:cNvSpPr>
          <p:nvPr/>
        </p:nvSpPr>
        <p:spPr bwMode="auto">
          <a:xfrm>
            <a:off x="3605213" y="3405188"/>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a</a:t>
            </a:r>
          </a:p>
        </p:txBody>
      </p:sp>
      <p:sp>
        <p:nvSpPr>
          <p:cNvPr id="886794" name="Line 10"/>
          <p:cNvSpPr>
            <a:spLocks noChangeShapeType="1"/>
          </p:cNvSpPr>
          <p:nvPr/>
        </p:nvSpPr>
        <p:spPr bwMode="auto">
          <a:xfrm>
            <a:off x="2286000" y="3971925"/>
            <a:ext cx="0" cy="182880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795" name="Text Box 11"/>
          <p:cNvSpPr txBox="1">
            <a:spLocks noChangeArrowheads="1"/>
          </p:cNvSpPr>
          <p:nvPr/>
        </p:nvSpPr>
        <p:spPr bwMode="auto">
          <a:xfrm>
            <a:off x="1912938" y="5619750"/>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B</a:t>
            </a:r>
          </a:p>
        </p:txBody>
      </p:sp>
      <p:sp>
        <p:nvSpPr>
          <p:cNvPr id="886796" name="Line 12"/>
          <p:cNvSpPr>
            <a:spLocks noChangeShapeType="1"/>
          </p:cNvSpPr>
          <p:nvPr/>
        </p:nvSpPr>
        <p:spPr bwMode="auto">
          <a:xfrm>
            <a:off x="2286000" y="3981450"/>
            <a:ext cx="3590925" cy="1600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797" name="Freeform 13"/>
          <p:cNvSpPr>
            <a:spLocks/>
          </p:cNvSpPr>
          <p:nvPr/>
        </p:nvSpPr>
        <p:spPr bwMode="auto">
          <a:xfrm rot="2024924">
            <a:off x="3276600" y="3971925"/>
            <a:ext cx="115888" cy="447675"/>
          </a:xfrm>
          <a:custGeom>
            <a:avLst/>
            <a:gdLst>
              <a:gd name="T0" fmla="*/ 0 w 73"/>
              <a:gd name="T1" fmla="*/ 0 h 282"/>
              <a:gd name="T2" fmla="*/ 85725 w 73"/>
              <a:gd name="T3" fmla="*/ 95250 h 282"/>
              <a:gd name="T4" fmla="*/ 114300 w 73"/>
              <a:gd name="T5" fmla="*/ 209550 h 282"/>
              <a:gd name="T6" fmla="*/ 95250 w 73"/>
              <a:gd name="T7" fmla="*/ 323850 h 282"/>
              <a:gd name="T8" fmla="*/ 38100 w 73"/>
              <a:gd name="T9" fmla="*/ 447675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282">
                <a:moveTo>
                  <a:pt x="0" y="0"/>
                </a:moveTo>
                <a:cubicBezTo>
                  <a:pt x="21" y="19"/>
                  <a:pt x="42" y="38"/>
                  <a:pt x="54" y="60"/>
                </a:cubicBezTo>
                <a:cubicBezTo>
                  <a:pt x="66" y="82"/>
                  <a:pt x="71" y="108"/>
                  <a:pt x="72" y="132"/>
                </a:cubicBezTo>
                <a:cubicBezTo>
                  <a:pt x="73" y="156"/>
                  <a:pt x="68" y="179"/>
                  <a:pt x="60" y="204"/>
                </a:cubicBezTo>
                <a:cubicBezTo>
                  <a:pt x="52" y="229"/>
                  <a:pt x="30" y="269"/>
                  <a:pt x="24" y="282"/>
                </a:cubicBezTo>
              </a:path>
            </a:pathLst>
          </a:custGeom>
          <a:noFill/>
          <a:ln w="9525">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798" name="Text Box 14"/>
          <p:cNvSpPr txBox="1">
            <a:spLocks noChangeArrowheads="1"/>
          </p:cNvSpPr>
          <p:nvPr/>
        </p:nvSpPr>
        <p:spPr bwMode="auto">
          <a:xfrm>
            <a:off x="3327400" y="3989388"/>
            <a:ext cx="61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b</a:t>
            </a:r>
          </a:p>
        </p:txBody>
      </p:sp>
      <p:sp>
        <p:nvSpPr>
          <p:cNvPr id="886799" name="Line 15"/>
          <p:cNvSpPr>
            <a:spLocks noChangeShapeType="1"/>
          </p:cNvSpPr>
          <p:nvPr/>
        </p:nvSpPr>
        <p:spPr bwMode="auto">
          <a:xfrm>
            <a:off x="2286000" y="5410200"/>
            <a:ext cx="4086225"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00" name="Text Box 16"/>
          <p:cNvSpPr txBox="1">
            <a:spLocks noChangeArrowheads="1"/>
          </p:cNvSpPr>
          <p:nvPr/>
        </p:nvSpPr>
        <p:spPr bwMode="auto">
          <a:xfrm>
            <a:off x="1760538" y="5191125"/>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W</a:t>
            </a:r>
            <a:r>
              <a:rPr lang="pt-BR" sz="2400" b="0" baseline="-25000"/>
              <a:t>L</a:t>
            </a:r>
            <a:endParaRPr lang="pt-BR" sz="2400" b="0"/>
          </a:p>
        </p:txBody>
      </p:sp>
      <p:sp>
        <p:nvSpPr>
          <p:cNvPr id="886801" name="Line 17"/>
          <p:cNvSpPr>
            <a:spLocks noChangeShapeType="1"/>
          </p:cNvSpPr>
          <p:nvPr/>
        </p:nvSpPr>
        <p:spPr bwMode="auto">
          <a:xfrm>
            <a:off x="1862138" y="5267325"/>
            <a:ext cx="276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02" name="Text Box 18"/>
          <p:cNvSpPr txBox="1">
            <a:spLocks noChangeArrowheads="1"/>
          </p:cNvSpPr>
          <p:nvPr/>
        </p:nvSpPr>
        <p:spPr bwMode="auto">
          <a:xfrm>
            <a:off x="2019300" y="6253163"/>
            <a:ext cx="6465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99FF33"/>
                </a:solidFill>
              </a:rPr>
              <a:t>Máximo de títulos possíveis de serem possuídos = W</a:t>
            </a:r>
            <a:r>
              <a:rPr lang="pt-BR" sz="2000" b="0" baseline="-25000">
                <a:solidFill>
                  <a:srgbClr val="99FF33"/>
                </a:solidFill>
              </a:rPr>
              <a:t>L</a:t>
            </a:r>
            <a:endParaRPr lang="pt-BR" sz="2000" b="0">
              <a:solidFill>
                <a:srgbClr val="99FF33"/>
              </a:solidFill>
            </a:endParaRPr>
          </a:p>
        </p:txBody>
      </p:sp>
      <p:sp>
        <p:nvSpPr>
          <p:cNvPr id="886803" name="Freeform 19"/>
          <p:cNvSpPr>
            <a:spLocks/>
          </p:cNvSpPr>
          <p:nvPr/>
        </p:nvSpPr>
        <p:spPr bwMode="auto">
          <a:xfrm>
            <a:off x="1293813" y="5484813"/>
            <a:ext cx="741362" cy="938212"/>
          </a:xfrm>
          <a:custGeom>
            <a:avLst/>
            <a:gdLst>
              <a:gd name="T0" fmla="*/ 452437 w 467"/>
              <a:gd name="T1" fmla="*/ 0 h 591"/>
              <a:gd name="T2" fmla="*/ 47625 w 467"/>
              <a:gd name="T3" fmla="*/ 706437 h 591"/>
              <a:gd name="T4" fmla="*/ 741362 w 467"/>
              <a:gd name="T5" fmla="*/ 938212 h 591"/>
              <a:gd name="T6" fmla="*/ 0 60000 65536"/>
              <a:gd name="T7" fmla="*/ 0 60000 65536"/>
              <a:gd name="T8" fmla="*/ 0 60000 65536"/>
            </a:gdLst>
            <a:ahLst/>
            <a:cxnLst>
              <a:cxn ang="T6">
                <a:pos x="T0" y="T1"/>
              </a:cxn>
              <a:cxn ang="T7">
                <a:pos x="T2" y="T3"/>
              </a:cxn>
              <a:cxn ang="T8">
                <a:pos x="T4" y="T5"/>
              </a:cxn>
            </a:cxnLst>
            <a:rect l="0" t="0" r="r" b="b"/>
            <a:pathLst>
              <a:path w="467" h="591">
                <a:moveTo>
                  <a:pt x="285" y="0"/>
                </a:moveTo>
                <a:cubicBezTo>
                  <a:pt x="142" y="173"/>
                  <a:pt x="0" y="347"/>
                  <a:pt x="30" y="445"/>
                </a:cubicBezTo>
                <a:cubicBezTo>
                  <a:pt x="60" y="543"/>
                  <a:pt x="263" y="567"/>
                  <a:pt x="467" y="591"/>
                </a:cubicBezTo>
              </a:path>
            </a:pathLst>
          </a:custGeom>
          <a:noFill/>
          <a:ln w="9525">
            <a:solidFill>
              <a:srgbClr val="99FF33"/>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04" name="Text Box 20"/>
          <p:cNvSpPr txBox="1">
            <a:spLocks noChangeArrowheads="1"/>
          </p:cNvSpPr>
          <p:nvPr/>
        </p:nvSpPr>
        <p:spPr bwMode="auto">
          <a:xfrm>
            <a:off x="4132263" y="3919538"/>
            <a:ext cx="66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latin typeface="Symbol" pitchFamily="18" charset="2"/>
              </a:rPr>
              <a:t>s</a:t>
            </a:r>
            <a:r>
              <a:rPr lang="pt-BR" sz="2400" b="0" baseline="-25000"/>
              <a:t>T</a:t>
            </a:r>
            <a:r>
              <a:rPr lang="pt-BR" sz="2400" b="0" baseline="30000"/>
              <a:t>’</a:t>
            </a:r>
            <a:endParaRPr lang="pt-BR" sz="2400" b="0"/>
          </a:p>
        </p:txBody>
      </p:sp>
      <p:sp>
        <p:nvSpPr>
          <p:cNvPr id="886805" name="Line 21"/>
          <p:cNvSpPr>
            <a:spLocks noChangeShapeType="1"/>
          </p:cNvSpPr>
          <p:nvPr/>
        </p:nvSpPr>
        <p:spPr bwMode="auto">
          <a:xfrm flipV="1">
            <a:off x="4200525" y="3235325"/>
            <a:ext cx="0" cy="728663"/>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06" name="Line 22"/>
          <p:cNvSpPr>
            <a:spLocks noChangeShapeType="1"/>
          </p:cNvSpPr>
          <p:nvPr/>
        </p:nvSpPr>
        <p:spPr bwMode="auto">
          <a:xfrm flipH="1">
            <a:off x="2293938" y="3235325"/>
            <a:ext cx="1906587"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07" name="Text Box 23"/>
          <p:cNvSpPr txBox="1">
            <a:spLocks noChangeArrowheads="1"/>
          </p:cNvSpPr>
          <p:nvPr/>
        </p:nvSpPr>
        <p:spPr bwMode="auto">
          <a:xfrm>
            <a:off x="1857375" y="2987675"/>
            <a:ext cx="61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R</a:t>
            </a:r>
            <a:r>
              <a:rPr lang="pt-BR" sz="2400" b="0" baseline="-25000"/>
              <a:t>t</a:t>
            </a:r>
            <a:r>
              <a:rPr lang="pt-BR" sz="2400" b="0" baseline="30000"/>
              <a:t>’</a:t>
            </a:r>
            <a:endParaRPr lang="pt-BR" sz="2400" b="0"/>
          </a:p>
        </p:txBody>
      </p:sp>
      <p:sp>
        <p:nvSpPr>
          <p:cNvPr id="886808" name="Line 24"/>
          <p:cNvSpPr>
            <a:spLocks noChangeShapeType="1"/>
          </p:cNvSpPr>
          <p:nvPr/>
        </p:nvSpPr>
        <p:spPr bwMode="auto">
          <a:xfrm>
            <a:off x="1919288" y="3048000"/>
            <a:ext cx="2444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09" name="Line 25"/>
          <p:cNvSpPr>
            <a:spLocks noChangeShapeType="1"/>
          </p:cNvSpPr>
          <p:nvPr/>
        </p:nvSpPr>
        <p:spPr bwMode="auto">
          <a:xfrm>
            <a:off x="4200525" y="3968750"/>
            <a:ext cx="0" cy="873125"/>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10" name="Line 26"/>
          <p:cNvSpPr>
            <a:spLocks noChangeShapeType="1"/>
          </p:cNvSpPr>
          <p:nvPr/>
        </p:nvSpPr>
        <p:spPr bwMode="auto">
          <a:xfrm flipH="1" flipV="1">
            <a:off x="2289175" y="4835525"/>
            <a:ext cx="1909763" cy="4763"/>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11" name="Text Box 27"/>
          <p:cNvSpPr txBox="1">
            <a:spLocks noChangeArrowheads="1"/>
          </p:cNvSpPr>
          <p:nvPr/>
        </p:nvSpPr>
        <p:spPr bwMode="auto">
          <a:xfrm>
            <a:off x="1874838" y="4572000"/>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B’</a:t>
            </a:r>
          </a:p>
        </p:txBody>
      </p:sp>
      <p:sp>
        <p:nvSpPr>
          <p:cNvPr id="886812" name="AutoShape 28"/>
          <p:cNvSpPr>
            <a:spLocks/>
          </p:cNvSpPr>
          <p:nvPr/>
        </p:nvSpPr>
        <p:spPr bwMode="auto">
          <a:xfrm>
            <a:off x="1647825" y="3971925"/>
            <a:ext cx="133350" cy="857250"/>
          </a:xfrm>
          <a:prstGeom prst="leftBrace">
            <a:avLst>
              <a:gd name="adj1" fmla="val 53571"/>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13" name="Text Box 29"/>
          <p:cNvSpPr txBox="1">
            <a:spLocks noChangeArrowheads="1"/>
          </p:cNvSpPr>
          <p:nvPr/>
        </p:nvSpPr>
        <p:spPr bwMode="auto">
          <a:xfrm>
            <a:off x="800100" y="4171950"/>
            <a:ext cx="885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FF"/>
                </a:solidFill>
              </a:rPr>
              <a:t>títulos</a:t>
            </a:r>
          </a:p>
        </p:txBody>
      </p:sp>
      <p:sp>
        <p:nvSpPr>
          <p:cNvPr id="886814" name="AutoShape 30"/>
          <p:cNvSpPr>
            <a:spLocks/>
          </p:cNvSpPr>
          <p:nvPr/>
        </p:nvSpPr>
        <p:spPr bwMode="auto">
          <a:xfrm>
            <a:off x="1647825" y="4848225"/>
            <a:ext cx="133350" cy="561975"/>
          </a:xfrm>
          <a:prstGeom prst="leftBrace">
            <a:avLst>
              <a:gd name="adj1" fmla="val 35119"/>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15" name="Text Box 31"/>
          <p:cNvSpPr txBox="1">
            <a:spLocks noChangeArrowheads="1"/>
          </p:cNvSpPr>
          <p:nvPr/>
        </p:nvSpPr>
        <p:spPr bwMode="auto">
          <a:xfrm>
            <a:off x="847725" y="4962525"/>
            <a:ext cx="714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FF"/>
                </a:solidFill>
              </a:rPr>
              <a:t>M</a:t>
            </a:r>
            <a:r>
              <a:rPr lang="pt-BR" sz="2000" b="0" baseline="-25000">
                <a:solidFill>
                  <a:srgbClr val="FFFFFF"/>
                </a:solidFill>
              </a:rPr>
              <a:t>E</a:t>
            </a:r>
            <a:r>
              <a:rPr lang="pt-BR" sz="2000" b="0" baseline="30000">
                <a:solidFill>
                  <a:srgbClr val="FFFFFF"/>
                </a:solidFill>
              </a:rPr>
              <a:t>d</a:t>
            </a:r>
            <a:endParaRPr lang="pt-BR" sz="2000" b="0">
              <a:solidFill>
                <a:srgbClr val="FFFFFF"/>
              </a:solidFill>
            </a:endParaRPr>
          </a:p>
        </p:txBody>
      </p:sp>
      <p:sp>
        <p:nvSpPr>
          <p:cNvPr id="886816" name="Text Box 32"/>
          <p:cNvSpPr txBox="1">
            <a:spLocks noChangeArrowheads="1"/>
          </p:cNvSpPr>
          <p:nvPr/>
        </p:nvSpPr>
        <p:spPr bwMode="auto">
          <a:xfrm>
            <a:off x="6961188" y="2243138"/>
            <a:ext cx="2182812"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r>
              <a:rPr lang="pt-BR" sz="2000" b="0">
                <a:solidFill>
                  <a:srgbClr val="FFFF00"/>
                </a:solidFill>
              </a:rPr>
              <a:t>Gráfico das possibilidades de escolha entre riscos (</a:t>
            </a:r>
            <a:r>
              <a:rPr lang="pt-BR" sz="2000" b="0">
                <a:solidFill>
                  <a:srgbClr val="FFFF00"/>
                </a:solidFill>
                <a:latin typeface="Symbol" pitchFamily="18" charset="2"/>
              </a:rPr>
              <a:t>s</a:t>
            </a:r>
            <a:r>
              <a:rPr lang="pt-BR" sz="2000" b="0" baseline="-25000">
                <a:solidFill>
                  <a:srgbClr val="FFFF00"/>
                </a:solidFill>
              </a:rPr>
              <a:t>T</a:t>
            </a:r>
            <a:r>
              <a:rPr lang="pt-BR" sz="2000" b="0">
                <a:solidFill>
                  <a:srgbClr val="FFFF00"/>
                </a:solidFill>
              </a:rPr>
              <a:t>) e rendimentos (R</a:t>
            </a:r>
            <a:r>
              <a:rPr lang="pt-BR" sz="2000" b="0" baseline="-25000">
                <a:solidFill>
                  <a:srgbClr val="FFFF00"/>
                </a:solidFill>
              </a:rPr>
              <a:t>T</a:t>
            </a:r>
            <a:r>
              <a:rPr lang="pt-BR" sz="2000" b="0">
                <a:solidFill>
                  <a:srgbClr val="FFFF00"/>
                </a:solidFill>
              </a:rPr>
              <a:t>) através da escolha dos valores de B e M</a:t>
            </a:r>
            <a:r>
              <a:rPr lang="pt-BR" sz="2000" b="0" baseline="-25000">
                <a:solidFill>
                  <a:srgbClr val="FFFF00"/>
                </a:solidFill>
              </a:rPr>
              <a:t>E</a:t>
            </a:r>
            <a:r>
              <a:rPr lang="pt-BR" sz="2000" b="0" baseline="30000">
                <a:solidFill>
                  <a:srgbClr val="FFFF00"/>
                </a:solidFill>
              </a:rPr>
              <a:t>d</a:t>
            </a:r>
          </a:p>
        </p:txBody>
      </p:sp>
      <p:sp>
        <p:nvSpPr>
          <p:cNvPr id="886817" name="Line 33"/>
          <p:cNvSpPr>
            <a:spLocks noChangeShapeType="1"/>
          </p:cNvSpPr>
          <p:nvPr/>
        </p:nvSpPr>
        <p:spPr bwMode="auto">
          <a:xfrm>
            <a:off x="8667750" y="3533775"/>
            <a:ext cx="123825"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6818" name="Line 34"/>
          <p:cNvSpPr>
            <a:spLocks noChangeShapeType="1"/>
          </p:cNvSpPr>
          <p:nvPr/>
        </p:nvSpPr>
        <p:spPr bwMode="auto">
          <a:xfrm>
            <a:off x="7858125" y="6324600"/>
            <a:ext cx="257175" cy="0"/>
          </a:xfrm>
          <a:prstGeom prst="line">
            <a:avLst/>
          </a:prstGeom>
          <a:noFill/>
          <a:ln w="9525">
            <a:solidFill>
              <a:srgbClr val="99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2260" name="Rectangle 35"/>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886816"/>
                                        </p:tgtEl>
                                        <p:attrNameLst>
                                          <p:attrName>style.visibility</p:attrName>
                                        </p:attrNameLst>
                                      </p:cBhvr>
                                      <p:to>
                                        <p:strVal val="visible"/>
                                      </p:to>
                                    </p:set>
                                    <p:anim calcmode="lin" valueType="num">
                                      <p:cBhvr>
                                        <p:cTn id="7" dur="500" fill="hold"/>
                                        <p:tgtEl>
                                          <p:spTgt spid="886816"/>
                                        </p:tgtEl>
                                        <p:attrNameLst>
                                          <p:attrName>ppt_w</p:attrName>
                                        </p:attrNameLst>
                                      </p:cBhvr>
                                      <p:tavLst>
                                        <p:tav tm="0">
                                          <p:val>
                                            <p:strVal val="4/3*#ppt_w"/>
                                          </p:val>
                                        </p:tav>
                                        <p:tav tm="100000">
                                          <p:val>
                                            <p:strVal val="#ppt_w"/>
                                          </p:val>
                                        </p:tav>
                                      </p:tavLst>
                                    </p:anim>
                                    <p:anim calcmode="lin" valueType="num">
                                      <p:cBhvr>
                                        <p:cTn id="8" dur="500" fill="hold"/>
                                        <p:tgtEl>
                                          <p:spTgt spid="886816"/>
                                        </p:tgtEl>
                                        <p:attrNameLst>
                                          <p:attrName>ppt_h</p:attrName>
                                        </p:attrNameLst>
                                      </p:cBhvr>
                                      <p:tavLst>
                                        <p:tav tm="0">
                                          <p:val>
                                            <p:strVal val="4/3*#ppt_h"/>
                                          </p:val>
                                        </p:tav>
                                        <p:tav tm="100000">
                                          <p:val>
                                            <p:strVal val="#ppt_h"/>
                                          </p:val>
                                        </p:tav>
                                      </p:tavLst>
                                    </p:anim>
                                  </p:childTnLst>
                                </p:cTn>
                              </p:par>
                              <p:par>
                                <p:cTn id="9" presetID="1" presetClass="entr" presetSubtype="0" fill="hold" grpId="0" nodeType="withEffect">
                                  <p:stCondLst>
                                    <p:cond delay="0"/>
                                  </p:stCondLst>
                                  <p:childTnLst>
                                    <p:set>
                                      <p:cBhvr>
                                        <p:cTn id="10" dur="1" fill="hold">
                                          <p:stCondLst>
                                            <p:cond delay="499"/>
                                          </p:stCondLst>
                                        </p:cTn>
                                        <p:tgtEl>
                                          <p:spTgt spid="8868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3" fill="hold" grpId="0" nodeType="clickEffect">
                                  <p:stCondLst>
                                    <p:cond delay="0"/>
                                  </p:stCondLst>
                                  <p:childTnLst>
                                    <p:set>
                                      <p:cBhvr>
                                        <p:cTn id="14" dur="1" fill="hold">
                                          <p:stCondLst>
                                            <p:cond delay="0"/>
                                          </p:stCondLst>
                                        </p:cTn>
                                        <p:tgtEl>
                                          <p:spTgt spid="886786"/>
                                        </p:tgtEl>
                                        <p:attrNameLst>
                                          <p:attrName>style.visibility</p:attrName>
                                        </p:attrNameLst>
                                      </p:cBhvr>
                                      <p:to>
                                        <p:strVal val="visible"/>
                                      </p:to>
                                    </p:set>
                                    <p:animEffect transition="in" filter="strips(upRight)">
                                      <p:cBhvr>
                                        <p:cTn id="15" dur="500"/>
                                        <p:tgtEl>
                                          <p:spTgt spid="886786"/>
                                        </p:tgtEl>
                                      </p:cBhvr>
                                    </p:animEffect>
                                  </p:childTnLst>
                                </p:cTn>
                              </p:par>
                            </p:childTnLst>
                          </p:cTn>
                        </p:par>
                        <p:par>
                          <p:cTn id="16" fill="hold" nodeType="afterGroup">
                            <p:stCondLst>
                              <p:cond delay="500"/>
                            </p:stCondLst>
                            <p:childTnLst>
                              <p:par>
                                <p:cTn id="17" presetID="18" presetClass="entr" presetSubtype="3" fill="hold" grpId="0" nodeType="afterEffect">
                                  <p:stCondLst>
                                    <p:cond delay="0"/>
                                  </p:stCondLst>
                                  <p:childTnLst>
                                    <p:set>
                                      <p:cBhvr>
                                        <p:cTn id="18" dur="1" fill="hold">
                                          <p:stCondLst>
                                            <p:cond delay="0"/>
                                          </p:stCondLst>
                                        </p:cTn>
                                        <p:tgtEl>
                                          <p:spTgt spid="886787"/>
                                        </p:tgtEl>
                                        <p:attrNameLst>
                                          <p:attrName>style.visibility</p:attrName>
                                        </p:attrNameLst>
                                      </p:cBhvr>
                                      <p:to>
                                        <p:strVal val="visible"/>
                                      </p:to>
                                    </p:set>
                                    <p:animEffect transition="in" filter="strips(upRight)">
                                      <p:cBhvr>
                                        <p:cTn id="19" dur="500"/>
                                        <p:tgtEl>
                                          <p:spTgt spid="886787"/>
                                        </p:tgtEl>
                                      </p:cBhvr>
                                    </p:animEffect>
                                  </p:childTnLst>
                                </p:cTn>
                              </p:par>
                            </p:childTnLst>
                          </p:cTn>
                        </p:par>
                        <p:par>
                          <p:cTn id="20" fill="hold" nodeType="afterGroup">
                            <p:stCondLst>
                              <p:cond delay="1000"/>
                            </p:stCondLst>
                            <p:childTnLst>
                              <p:par>
                                <p:cTn id="21" presetID="18" presetClass="entr" presetSubtype="3" fill="hold" grpId="0" nodeType="afterEffect">
                                  <p:stCondLst>
                                    <p:cond delay="0"/>
                                  </p:stCondLst>
                                  <p:childTnLst>
                                    <p:set>
                                      <p:cBhvr>
                                        <p:cTn id="22" dur="1" fill="hold">
                                          <p:stCondLst>
                                            <p:cond delay="0"/>
                                          </p:stCondLst>
                                        </p:cTn>
                                        <p:tgtEl>
                                          <p:spTgt spid="886788"/>
                                        </p:tgtEl>
                                        <p:attrNameLst>
                                          <p:attrName>style.visibility</p:attrName>
                                        </p:attrNameLst>
                                      </p:cBhvr>
                                      <p:to>
                                        <p:strVal val="visible"/>
                                      </p:to>
                                    </p:set>
                                    <p:animEffect transition="in" filter="strips(upRight)">
                                      <p:cBhvr>
                                        <p:cTn id="23" dur="500"/>
                                        <p:tgtEl>
                                          <p:spTgt spid="886788"/>
                                        </p:tgtEl>
                                      </p:cBhvr>
                                    </p:animEffect>
                                  </p:childTnLst>
                                </p:cTn>
                              </p:par>
                            </p:childTnLst>
                          </p:cTn>
                        </p:par>
                        <p:par>
                          <p:cTn id="24" fill="hold" nodeType="afterGroup">
                            <p:stCondLst>
                              <p:cond delay="1500"/>
                            </p:stCondLst>
                            <p:childTnLst>
                              <p:par>
                                <p:cTn id="25" presetID="18" presetClass="entr" presetSubtype="3" fill="hold" grpId="0" nodeType="afterEffect">
                                  <p:stCondLst>
                                    <p:cond delay="0"/>
                                  </p:stCondLst>
                                  <p:childTnLst>
                                    <p:set>
                                      <p:cBhvr>
                                        <p:cTn id="26" dur="1" fill="hold">
                                          <p:stCondLst>
                                            <p:cond delay="0"/>
                                          </p:stCondLst>
                                        </p:cTn>
                                        <p:tgtEl>
                                          <p:spTgt spid="886789"/>
                                        </p:tgtEl>
                                        <p:attrNameLst>
                                          <p:attrName>style.visibility</p:attrName>
                                        </p:attrNameLst>
                                      </p:cBhvr>
                                      <p:to>
                                        <p:strVal val="visible"/>
                                      </p:to>
                                    </p:set>
                                    <p:animEffect transition="in" filter="strips(upRight)">
                                      <p:cBhvr>
                                        <p:cTn id="27" dur="500"/>
                                        <p:tgtEl>
                                          <p:spTgt spid="886789"/>
                                        </p:tgtEl>
                                      </p:cBhvr>
                                    </p:animEffect>
                                  </p:childTnLst>
                                </p:cTn>
                              </p:par>
                            </p:childTnLst>
                          </p:cTn>
                        </p:par>
                        <p:par>
                          <p:cTn id="28" fill="hold" nodeType="afterGroup">
                            <p:stCondLst>
                              <p:cond delay="2000"/>
                            </p:stCondLst>
                            <p:childTnLst>
                              <p:par>
                                <p:cTn id="29" presetID="18" presetClass="entr" presetSubtype="3" fill="hold" grpId="0" nodeType="afterEffect">
                                  <p:stCondLst>
                                    <p:cond delay="0"/>
                                  </p:stCondLst>
                                  <p:childTnLst>
                                    <p:set>
                                      <p:cBhvr>
                                        <p:cTn id="30" dur="1" fill="hold">
                                          <p:stCondLst>
                                            <p:cond delay="0"/>
                                          </p:stCondLst>
                                        </p:cTn>
                                        <p:tgtEl>
                                          <p:spTgt spid="886790"/>
                                        </p:tgtEl>
                                        <p:attrNameLst>
                                          <p:attrName>style.visibility</p:attrName>
                                        </p:attrNameLst>
                                      </p:cBhvr>
                                      <p:to>
                                        <p:strVal val="visible"/>
                                      </p:to>
                                    </p:set>
                                    <p:animEffect transition="in" filter="strips(upRight)">
                                      <p:cBhvr>
                                        <p:cTn id="31" dur="500"/>
                                        <p:tgtEl>
                                          <p:spTgt spid="886790"/>
                                        </p:tgtEl>
                                      </p:cBhvr>
                                    </p:animEffect>
                                  </p:childTnLst>
                                </p:cTn>
                              </p:par>
                            </p:childTnLst>
                          </p:cTn>
                        </p:par>
                        <p:par>
                          <p:cTn id="32" fill="hold" nodeType="afterGroup">
                            <p:stCondLst>
                              <p:cond delay="2500"/>
                            </p:stCondLst>
                            <p:childTnLst>
                              <p:par>
                                <p:cTn id="33" presetID="18" presetClass="entr" presetSubtype="3" fill="hold" grpId="0" nodeType="afterEffect">
                                  <p:stCondLst>
                                    <p:cond delay="0"/>
                                  </p:stCondLst>
                                  <p:childTnLst>
                                    <p:set>
                                      <p:cBhvr>
                                        <p:cTn id="34" dur="1" fill="hold">
                                          <p:stCondLst>
                                            <p:cond delay="0"/>
                                          </p:stCondLst>
                                        </p:cTn>
                                        <p:tgtEl>
                                          <p:spTgt spid="886791"/>
                                        </p:tgtEl>
                                        <p:attrNameLst>
                                          <p:attrName>style.visibility</p:attrName>
                                        </p:attrNameLst>
                                      </p:cBhvr>
                                      <p:to>
                                        <p:strVal val="visible"/>
                                      </p:to>
                                    </p:set>
                                    <p:animEffect transition="in" filter="strips(upRight)">
                                      <p:cBhvr>
                                        <p:cTn id="35" dur="500"/>
                                        <p:tgtEl>
                                          <p:spTgt spid="886791"/>
                                        </p:tgtEl>
                                      </p:cBhvr>
                                    </p:animEffect>
                                  </p:childTnLst>
                                </p:cTn>
                              </p:par>
                            </p:childTnLst>
                          </p:cTn>
                        </p:par>
                        <p:par>
                          <p:cTn id="36" fill="hold" nodeType="afterGroup">
                            <p:stCondLst>
                              <p:cond delay="3000"/>
                            </p:stCondLst>
                            <p:childTnLst>
                              <p:par>
                                <p:cTn id="37" presetID="18" presetClass="entr" presetSubtype="6" fill="hold" grpId="0" nodeType="afterEffect">
                                  <p:stCondLst>
                                    <p:cond delay="0"/>
                                  </p:stCondLst>
                                  <p:childTnLst>
                                    <p:set>
                                      <p:cBhvr>
                                        <p:cTn id="38" dur="1" fill="hold">
                                          <p:stCondLst>
                                            <p:cond delay="0"/>
                                          </p:stCondLst>
                                        </p:cTn>
                                        <p:tgtEl>
                                          <p:spTgt spid="886792"/>
                                        </p:tgtEl>
                                        <p:attrNameLst>
                                          <p:attrName>style.visibility</p:attrName>
                                        </p:attrNameLst>
                                      </p:cBhvr>
                                      <p:to>
                                        <p:strVal val="visible"/>
                                      </p:to>
                                    </p:set>
                                    <p:animEffect transition="in" filter="strips(downRight)">
                                      <p:cBhvr>
                                        <p:cTn id="39" dur="500"/>
                                        <p:tgtEl>
                                          <p:spTgt spid="886792"/>
                                        </p:tgtEl>
                                      </p:cBhvr>
                                    </p:animEffect>
                                  </p:childTnLst>
                                </p:cTn>
                              </p:par>
                            </p:childTnLst>
                          </p:cTn>
                        </p:par>
                        <p:par>
                          <p:cTn id="40" fill="hold" nodeType="afterGroup">
                            <p:stCondLst>
                              <p:cond delay="3500"/>
                            </p:stCondLst>
                            <p:childTnLst>
                              <p:par>
                                <p:cTn id="41" presetID="18" presetClass="entr" presetSubtype="3" fill="hold" grpId="0" nodeType="afterEffect">
                                  <p:stCondLst>
                                    <p:cond delay="0"/>
                                  </p:stCondLst>
                                  <p:childTnLst>
                                    <p:set>
                                      <p:cBhvr>
                                        <p:cTn id="42" dur="1" fill="hold">
                                          <p:stCondLst>
                                            <p:cond delay="0"/>
                                          </p:stCondLst>
                                        </p:cTn>
                                        <p:tgtEl>
                                          <p:spTgt spid="886793"/>
                                        </p:tgtEl>
                                        <p:attrNameLst>
                                          <p:attrName>style.visibility</p:attrName>
                                        </p:attrNameLst>
                                      </p:cBhvr>
                                      <p:to>
                                        <p:strVal val="visible"/>
                                      </p:to>
                                    </p:set>
                                    <p:animEffect transition="in" filter="strips(upRight)">
                                      <p:cBhvr>
                                        <p:cTn id="43" dur="500"/>
                                        <p:tgtEl>
                                          <p:spTgt spid="88679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886794"/>
                                        </p:tgtEl>
                                        <p:attrNameLst>
                                          <p:attrName>style.visibility</p:attrName>
                                        </p:attrNameLst>
                                      </p:cBhvr>
                                      <p:to>
                                        <p:strVal val="visible"/>
                                      </p:to>
                                    </p:set>
                                    <p:animEffect transition="in" filter="strips(downLeft)">
                                      <p:cBhvr>
                                        <p:cTn id="48" dur="500"/>
                                        <p:tgtEl>
                                          <p:spTgt spid="886794"/>
                                        </p:tgtEl>
                                      </p:cBhvr>
                                    </p:animEffect>
                                  </p:childTnLst>
                                </p:cTn>
                              </p:par>
                            </p:childTnLst>
                          </p:cTn>
                        </p:par>
                        <p:par>
                          <p:cTn id="49" fill="hold" nodeType="afterGroup">
                            <p:stCondLst>
                              <p:cond delay="500"/>
                            </p:stCondLst>
                            <p:childTnLst>
                              <p:par>
                                <p:cTn id="50" presetID="18" presetClass="entr" presetSubtype="3" fill="hold" grpId="0" nodeType="afterEffect">
                                  <p:stCondLst>
                                    <p:cond delay="0"/>
                                  </p:stCondLst>
                                  <p:childTnLst>
                                    <p:set>
                                      <p:cBhvr>
                                        <p:cTn id="51" dur="1" fill="hold">
                                          <p:stCondLst>
                                            <p:cond delay="0"/>
                                          </p:stCondLst>
                                        </p:cTn>
                                        <p:tgtEl>
                                          <p:spTgt spid="886795"/>
                                        </p:tgtEl>
                                        <p:attrNameLst>
                                          <p:attrName>style.visibility</p:attrName>
                                        </p:attrNameLst>
                                      </p:cBhvr>
                                      <p:to>
                                        <p:strVal val="visible"/>
                                      </p:to>
                                    </p:set>
                                    <p:animEffect transition="in" filter="strips(upRight)">
                                      <p:cBhvr>
                                        <p:cTn id="52" dur="500"/>
                                        <p:tgtEl>
                                          <p:spTgt spid="88679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886796"/>
                                        </p:tgtEl>
                                        <p:attrNameLst>
                                          <p:attrName>style.visibility</p:attrName>
                                        </p:attrNameLst>
                                      </p:cBhvr>
                                      <p:to>
                                        <p:strVal val="visible"/>
                                      </p:to>
                                    </p:set>
                                    <p:animEffect transition="in" filter="strips(downRight)">
                                      <p:cBhvr>
                                        <p:cTn id="57" dur="500"/>
                                        <p:tgtEl>
                                          <p:spTgt spid="886796"/>
                                        </p:tgtEl>
                                      </p:cBhvr>
                                    </p:animEffect>
                                  </p:childTnLst>
                                </p:cTn>
                              </p:par>
                            </p:childTnLst>
                          </p:cTn>
                        </p:par>
                        <p:par>
                          <p:cTn id="58" fill="hold" nodeType="afterGroup">
                            <p:stCondLst>
                              <p:cond delay="500"/>
                            </p:stCondLst>
                            <p:childTnLst>
                              <p:par>
                                <p:cTn id="59" presetID="18" presetClass="entr" presetSubtype="3" fill="hold" grpId="0" nodeType="afterEffect">
                                  <p:stCondLst>
                                    <p:cond delay="0"/>
                                  </p:stCondLst>
                                  <p:childTnLst>
                                    <p:set>
                                      <p:cBhvr>
                                        <p:cTn id="60" dur="1" fill="hold">
                                          <p:stCondLst>
                                            <p:cond delay="0"/>
                                          </p:stCondLst>
                                        </p:cTn>
                                        <p:tgtEl>
                                          <p:spTgt spid="886797"/>
                                        </p:tgtEl>
                                        <p:attrNameLst>
                                          <p:attrName>style.visibility</p:attrName>
                                        </p:attrNameLst>
                                      </p:cBhvr>
                                      <p:to>
                                        <p:strVal val="visible"/>
                                      </p:to>
                                    </p:set>
                                    <p:animEffect transition="in" filter="strips(upRight)">
                                      <p:cBhvr>
                                        <p:cTn id="61" dur="500"/>
                                        <p:tgtEl>
                                          <p:spTgt spid="886797"/>
                                        </p:tgtEl>
                                      </p:cBhvr>
                                    </p:animEffect>
                                  </p:childTnLst>
                                </p:cTn>
                              </p:par>
                            </p:childTnLst>
                          </p:cTn>
                        </p:par>
                        <p:par>
                          <p:cTn id="62" fill="hold" nodeType="afterGroup">
                            <p:stCondLst>
                              <p:cond delay="1000"/>
                            </p:stCondLst>
                            <p:childTnLst>
                              <p:par>
                                <p:cTn id="63" presetID="18" presetClass="entr" presetSubtype="3" fill="hold" grpId="0" nodeType="afterEffect">
                                  <p:stCondLst>
                                    <p:cond delay="0"/>
                                  </p:stCondLst>
                                  <p:childTnLst>
                                    <p:set>
                                      <p:cBhvr>
                                        <p:cTn id="64" dur="1" fill="hold">
                                          <p:stCondLst>
                                            <p:cond delay="0"/>
                                          </p:stCondLst>
                                        </p:cTn>
                                        <p:tgtEl>
                                          <p:spTgt spid="886798"/>
                                        </p:tgtEl>
                                        <p:attrNameLst>
                                          <p:attrName>style.visibility</p:attrName>
                                        </p:attrNameLst>
                                      </p:cBhvr>
                                      <p:to>
                                        <p:strVal val="visible"/>
                                      </p:to>
                                    </p:set>
                                    <p:animEffect transition="in" filter="strips(upRight)">
                                      <p:cBhvr>
                                        <p:cTn id="65" dur="500"/>
                                        <p:tgtEl>
                                          <p:spTgt spid="88679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8" presetClass="entr" presetSubtype="3" fill="hold" grpId="0" nodeType="clickEffect">
                                  <p:stCondLst>
                                    <p:cond delay="0"/>
                                  </p:stCondLst>
                                  <p:childTnLst>
                                    <p:set>
                                      <p:cBhvr>
                                        <p:cTn id="69" dur="1" fill="hold">
                                          <p:stCondLst>
                                            <p:cond delay="0"/>
                                          </p:stCondLst>
                                        </p:cTn>
                                        <p:tgtEl>
                                          <p:spTgt spid="886800"/>
                                        </p:tgtEl>
                                        <p:attrNameLst>
                                          <p:attrName>style.visibility</p:attrName>
                                        </p:attrNameLst>
                                      </p:cBhvr>
                                      <p:to>
                                        <p:strVal val="visible"/>
                                      </p:to>
                                    </p:set>
                                    <p:animEffect transition="in" filter="strips(upRight)">
                                      <p:cBhvr>
                                        <p:cTn id="70" dur="500"/>
                                        <p:tgtEl>
                                          <p:spTgt spid="886800"/>
                                        </p:tgtEl>
                                      </p:cBhvr>
                                    </p:animEffect>
                                  </p:childTnLst>
                                </p:cTn>
                              </p:par>
                            </p:childTnLst>
                          </p:cTn>
                        </p:par>
                        <p:par>
                          <p:cTn id="71" fill="hold" nodeType="afterGroup">
                            <p:stCondLst>
                              <p:cond delay="500"/>
                            </p:stCondLst>
                            <p:childTnLst>
                              <p:par>
                                <p:cTn id="72" presetID="1" presetClass="entr" presetSubtype="0" fill="hold" grpId="0" nodeType="afterEffect">
                                  <p:stCondLst>
                                    <p:cond delay="0"/>
                                  </p:stCondLst>
                                  <p:childTnLst>
                                    <p:set>
                                      <p:cBhvr>
                                        <p:cTn id="73" dur="1" fill="hold">
                                          <p:stCondLst>
                                            <p:cond delay="499"/>
                                          </p:stCondLst>
                                        </p:cTn>
                                        <p:tgtEl>
                                          <p:spTgt spid="886801"/>
                                        </p:tgtEl>
                                        <p:attrNameLst>
                                          <p:attrName>style.visibility</p:attrName>
                                        </p:attrNameLst>
                                      </p:cBhvr>
                                      <p:to>
                                        <p:strVal val="visible"/>
                                      </p:to>
                                    </p:set>
                                  </p:childTnLst>
                                </p:cTn>
                              </p:par>
                            </p:childTnLst>
                          </p:cTn>
                        </p:par>
                        <p:par>
                          <p:cTn id="74" fill="hold" nodeType="afterGroup">
                            <p:stCondLst>
                              <p:cond delay="1000"/>
                            </p:stCondLst>
                            <p:childTnLst>
                              <p:par>
                                <p:cTn id="75" presetID="18" presetClass="entr" presetSubtype="6" fill="hold" grpId="0" nodeType="afterEffect">
                                  <p:stCondLst>
                                    <p:cond delay="0"/>
                                  </p:stCondLst>
                                  <p:childTnLst>
                                    <p:set>
                                      <p:cBhvr>
                                        <p:cTn id="76" dur="1" fill="hold">
                                          <p:stCondLst>
                                            <p:cond delay="0"/>
                                          </p:stCondLst>
                                        </p:cTn>
                                        <p:tgtEl>
                                          <p:spTgt spid="886799"/>
                                        </p:tgtEl>
                                        <p:attrNameLst>
                                          <p:attrName>style.visibility</p:attrName>
                                        </p:attrNameLst>
                                      </p:cBhvr>
                                      <p:to>
                                        <p:strVal val="visible"/>
                                      </p:to>
                                    </p:set>
                                    <p:animEffect transition="in" filter="strips(downRight)">
                                      <p:cBhvr>
                                        <p:cTn id="77" dur="500"/>
                                        <p:tgtEl>
                                          <p:spTgt spid="886799"/>
                                        </p:tgtEl>
                                      </p:cBhvr>
                                    </p:animEffect>
                                  </p:childTnLst>
                                </p:cTn>
                              </p:par>
                            </p:childTnLst>
                          </p:cTn>
                        </p:par>
                        <p:par>
                          <p:cTn id="78" fill="hold" nodeType="afterGroup">
                            <p:stCondLst>
                              <p:cond delay="1500"/>
                            </p:stCondLst>
                            <p:childTnLst>
                              <p:par>
                                <p:cTn id="79" presetID="18" presetClass="entr" presetSubtype="12" fill="hold" grpId="0" nodeType="afterEffect">
                                  <p:stCondLst>
                                    <p:cond delay="0"/>
                                  </p:stCondLst>
                                  <p:childTnLst>
                                    <p:set>
                                      <p:cBhvr>
                                        <p:cTn id="80" dur="1" fill="hold">
                                          <p:stCondLst>
                                            <p:cond delay="0"/>
                                          </p:stCondLst>
                                        </p:cTn>
                                        <p:tgtEl>
                                          <p:spTgt spid="886803"/>
                                        </p:tgtEl>
                                        <p:attrNameLst>
                                          <p:attrName>style.visibility</p:attrName>
                                        </p:attrNameLst>
                                      </p:cBhvr>
                                      <p:to>
                                        <p:strVal val="visible"/>
                                      </p:to>
                                    </p:set>
                                    <p:animEffect transition="in" filter="strips(downLeft)">
                                      <p:cBhvr>
                                        <p:cTn id="81" dur="500"/>
                                        <p:tgtEl>
                                          <p:spTgt spid="886803"/>
                                        </p:tgtEl>
                                      </p:cBhvr>
                                    </p:animEffect>
                                  </p:childTnLst>
                                </p:cTn>
                              </p:par>
                            </p:childTnLst>
                          </p:cTn>
                        </p:par>
                        <p:par>
                          <p:cTn id="82" fill="hold" nodeType="afterGroup">
                            <p:stCondLst>
                              <p:cond delay="2000"/>
                            </p:stCondLst>
                            <p:childTnLst>
                              <p:par>
                                <p:cTn id="83" presetID="23" presetClass="entr" presetSubtype="288" fill="hold" grpId="0" nodeType="afterEffect">
                                  <p:stCondLst>
                                    <p:cond delay="0"/>
                                  </p:stCondLst>
                                  <p:childTnLst>
                                    <p:set>
                                      <p:cBhvr>
                                        <p:cTn id="84" dur="1" fill="hold">
                                          <p:stCondLst>
                                            <p:cond delay="0"/>
                                          </p:stCondLst>
                                        </p:cTn>
                                        <p:tgtEl>
                                          <p:spTgt spid="886802"/>
                                        </p:tgtEl>
                                        <p:attrNameLst>
                                          <p:attrName>style.visibility</p:attrName>
                                        </p:attrNameLst>
                                      </p:cBhvr>
                                      <p:to>
                                        <p:strVal val="visible"/>
                                      </p:to>
                                    </p:set>
                                    <p:anim calcmode="lin" valueType="num">
                                      <p:cBhvr>
                                        <p:cTn id="85" dur="500" fill="hold"/>
                                        <p:tgtEl>
                                          <p:spTgt spid="886802"/>
                                        </p:tgtEl>
                                        <p:attrNameLst>
                                          <p:attrName>ppt_w</p:attrName>
                                        </p:attrNameLst>
                                      </p:cBhvr>
                                      <p:tavLst>
                                        <p:tav tm="0">
                                          <p:val>
                                            <p:strVal val="4/3*#ppt_w"/>
                                          </p:val>
                                        </p:tav>
                                        <p:tav tm="100000">
                                          <p:val>
                                            <p:strVal val="#ppt_w"/>
                                          </p:val>
                                        </p:tav>
                                      </p:tavLst>
                                    </p:anim>
                                    <p:anim calcmode="lin" valueType="num">
                                      <p:cBhvr>
                                        <p:cTn id="86" dur="500" fill="hold"/>
                                        <p:tgtEl>
                                          <p:spTgt spid="886802"/>
                                        </p:tgtEl>
                                        <p:attrNameLst>
                                          <p:attrName>ppt_h</p:attrName>
                                        </p:attrNameLst>
                                      </p:cBhvr>
                                      <p:tavLst>
                                        <p:tav tm="0">
                                          <p:val>
                                            <p:strVal val="4/3*#ppt_h"/>
                                          </p:val>
                                        </p:tav>
                                        <p:tav tm="100000">
                                          <p:val>
                                            <p:strVal val="#ppt_h"/>
                                          </p:val>
                                        </p:tav>
                                      </p:tavLst>
                                    </p:anim>
                                  </p:childTnLst>
                                </p:cTn>
                              </p:par>
                            </p:childTnLst>
                          </p:cTn>
                        </p:par>
                        <p:par>
                          <p:cTn id="87" fill="hold" nodeType="afterGroup">
                            <p:stCondLst>
                              <p:cond delay="2500"/>
                            </p:stCondLst>
                            <p:childTnLst>
                              <p:par>
                                <p:cTn id="88" presetID="1" presetClass="entr" presetSubtype="0" fill="hold" grpId="0" nodeType="afterEffect">
                                  <p:stCondLst>
                                    <p:cond delay="0"/>
                                  </p:stCondLst>
                                  <p:childTnLst>
                                    <p:set>
                                      <p:cBhvr>
                                        <p:cTn id="89" dur="1" fill="hold">
                                          <p:stCondLst>
                                            <p:cond delay="499"/>
                                          </p:stCondLst>
                                        </p:cTn>
                                        <p:tgtEl>
                                          <p:spTgt spid="886818"/>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3" presetClass="entr" presetSubtype="288" fill="hold" grpId="0" nodeType="clickEffect">
                                  <p:stCondLst>
                                    <p:cond delay="0"/>
                                  </p:stCondLst>
                                  <p:childTnLst>
                                    <p:set>
                                      <p:cBhvr>
                                        <p:cTn id="93" dur="1" fill="hold">
                                          <p:stCondLst>
                                            <p:cond delay="0"/>
                                          </p:stCondLst>
                                        </p:cTn>
                                        <p:tgtEl>
                                          <p:spTgt spid="886804"/>
                                        </p:tgtEl>
                                        <p:attrNameLst>
                                          <p:attrName>style.visibility</p:attrName>
                                        </p:attrNameLst>
                                      </p:cBhvr>
                                      <p:to>
                                        <p:strVal val="visible"/>
                                      </p:to>
                                    </p:set>
                                    <p:anim calcmode="lin" valueType="num">
                                      <p:cBhvr>
                                        <p:cTn id="94" dur="500" fill="hold"/>
                                        <p:tgtEl>
                                          <p:spTgt spid="886804"/>
                                        </p:tgtEl>
                                        <p:attrNameLst>
                                          <p:attrName>ppt_w</p:attrName>
                                        </p:attrNameLst>
                                      </p:cBhvr>
                                      <p:tavLst>
                                        <p:tav tm="0">
                                          <p:val>
                                            <p:strVal val="4/3*#ppt_w"/>
                                          </p:val>
                                        </p:tav>
                                        <p:tav tm="100000">
                                          <p:val>
                                            <p:strVal val="#ppt_w"/>
                                          </p:val>
                                        </p:tav>
                                      </p:tavLst>
                                    </p:anim>
                                    <p:anim calcmode="lin" valueType="num">
                                      <p:cBhvr>
                                        <p:cTn id="95" dur="500" fill="hold"/>
                                        <p:tgtEl>
                                          <p:spTgt spid="886804"/>
                                        </p:tgtEl>
                                        <p:attrNameLst>
                                          <p:attrName>ppt_h</p:attrName>
                                        </p:attrNameLst>
                                      </p:cBhvr>
                                      <p:tavLst>
                                        <p:tav tm="0">
                                          <p:val>
                                            <p:strVal val="4/3*#ppt_h"/>
                                          </p:val>
                                        </p:tav>
                                        <p:tav tm="100000">
                                          <p:val>
                                            <p:strVal val="#ppt_h"/>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18" presetClass="entr" presetSubtype="9" fill="hold" grpId="0" nodeType="clickEffect">
                                  <p:stCondLst>
                                    <p:cond delay="0"/>
                                  </p:stCondLst>
                                  <p:childTnLst>
                                    <p:set>
                                      <p:cBhvr>
                                        <p:cTn id="99" dur="1" fill="hold">
                                          <p:stCondLst>
                                            <p:cond delay="0"/>
                                          </p:stCondLst>
                                        </p:cTn>
                                        <p:tgtEl>
                                          <p:spTgt spid="886805"/>
                                        </p:tgtEl>
                                        <p:attrNameLst>
                                          <p:attrName>style.visibility</p:attrName>
                                        </p:attrNameLst>
                                      </p:cBhvr>
                                      <p:to>
                                        <p:strVal val="visible"/>
                                      </p:to>
                                    </p:set>
                                    <p:animEffect transition="in" filter="strips(upLeft)">
                                      <p:cBhvr>
                                        <p:cTn id="100" dur="500"/>
                                        <p:tgtEl>
                                          <p:spTgt spid="886805"/>
                                        </p:tgtEl>
                                      </p:cBhvr>
                                    </p:animEffect>
                                  </p:childTnLst>
                                </p:cTn>
                              </p:par>
                            </p:childTnLst>
                          </p:cTn>
                        </p:par>
                        <p:par>
                          <p:cTn id="101" fill="hold" nodeType="afterGroup">
                            <p:stCondLst>
                              <p:cond delay="500"/>
                            </p:stCondLst>
                            <p:childTnLst>
                              <p:par>
                                <p:cTn id="102" presetID="18" presetClass="entr" presetSubtype="9" fill="hold" grpId="0" nodeType="afterEffect">
                                  <p:stCondLst>
                                    <p:cond delay="0"/>
                                  </p:stCondLst>
                                  <p:childTnLst>
                                    <p:set>
                                      <p:cBhvr>
                                        <p:cTn id="103" dur="1" fill="hold">
                                          <p:stCondLst>
                                            <p:cond delay="0"/>
                                          </p:stCondLst>
                                        </p:cTn>
                                        <p:tgtEl>
                                          <p:spTgt spid="886806"/>
                                        </p:tgtEl>
                                        <p:attrNameLst>
                                          <p:attrName>style.visibility</p:attrName>
                                        </p:attrNameLst>
                                      </p:cBhvr>
                                      <p:to>
                                        <p:strVal val="visible"/>
                                      </p:to>
                                    </p:set>
                                    <p:animEffect transition="in" filter="strips(upLeft)">
                                      <p:cBhvr>
                                        <p:cTn id="104" dur="500"/>
                                        <p:tgtEl>
                                          <p:spTgt spid="886806"/>
                                        </p:tgtEl>
                                      </p:cBhvr>
                                    </p:animEffect>
                                  </p:childTnLst>
                                </p:cTn>
                              </p:par>
                            </p:childTnLst>
                          </p:cTn>
                        </p:par>
                        <p:par>
                          <p:cTn id="105" fill="hold" nodeType="afterGroup">
                            <p:stCondLst>
                              <p:cond delay="1000"/>
                            </p:stCondLst>
                            <p:childTnLst>
                              <p:par>
                                <p:cTn id="106" presetID="18" presetClass="entr" presetSubtype="3" fill="hold" grpId="0" nodeType="afterEffect">
                                  <p:stCondLst>
                                    <p:cond delay="0"/>
                                  </p:stCondLst>
                                  <p:childTnLst>
                                    <p:set>
                                      <p:cBhvr>
                                        <p:cTn id="107" dur="1" fill="hold">
                                          <p:stCondLst>
                                            <p:cond delay="0"/>
                                          </p:stCondLst>
                                        </p:cTn>
                                        <p:tgtEl>
                                          <p:spTgt spid="886807"/>
                                        </p:tgtEl>
                                        <p:attrNameLst>
                                          <p:attrName>style.visibility</p:attrName>
                                        </p:attrNameLst>
                                      </p:cBhvr>
                                      <p:to>
                                        <p:strVal val="visible"/>
                                      </p:to>
                                    </p:set>
                                    <p:animEffect transition="in" filter="strips(upRight)">
                                      <p:cBhvr>
                                        <p:cTn id="108" dur="500"/>
                                        <p:tgtEl>
                                          <p:spTgt spid="886807"/>
                                        </p:tgtEl>
                                      </p:cBhvr>
                                    </p:animEffect>
                                  </p:childTnLst>
                                </p:cTn>
                              </p:par>
                            </p:childTnLst>
                          </p:cTn>
                        </p:par>
                        <p:par>
                          <p:cTn id="109" fill="hold" nodeType="afterGroup">
                            <p:stCondLst>
                              <p:cond delay="1500"/>
                            </p:stCondLst>
                            <p:childTnLst>
                              <p:par>
                                <p:cTn id="110" presetID="1" presetClass="entr" presetSubtype="0" fill="hold" grpId="0" nodeType="afterEffect">
                                  <p:stCondLst>
                                    <p:cond delay="0"/>
                                  </p:stCondLst>
                                  <p:childTnLst>
                                    <p:set>
                                      <p:cBhvr>
                                        <p:cTn id="111" dur="1" fill="hold">
                                          <p:stCondLst>
                                            <p:cond delay="499"/>
                                          </p:stCondLst>
                                        </p:cTn>
                                        <p:tgtEl>
                                          <p:spTgt spid="886808"/>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8" presetClass="entr" presetSubtype="12" fill="hold" grpId="0" nodeType="clickEffect">
                                  <p:stCondLst>
                                    <p:cond delay="0"/>
                                  </p:stCondLst>
                                  <p:childTnLst>
                                    <p:set>
                                      <p:cBhvr>
                                        <p:cTn id="115" dur="1" fill="hold">
                                          <p:stCondLst>
                                            <p:cond delay="0"/>
                                          </p:stCondLst>
                                        </p:cTn>
                                        <p:tgtEl>
                                          <p:spTgt spid="886809"/>
                                        </p:tgtEl>
                                        <p:attrNameLst>
                                          <p:attrName>style.visibility</p:attrName>
                                        </p:attrNameLst>
                                      </p:cBhvr>
                                      <p:to>
                                        <p:strVal val="visible"/>
                                      </p:to>
                                    </p:set>
                                    <p:animEffect transition="in" filter="strips(downLeft)">
                                      <p:cBhvr>
                                        <p:cTn id="116" dur="500"/>
                                        <p:tgtEl>
                                          <p:spTgt spid="886809"/>
                                        </p:tgtEl>
                                      </p:cBhvr>
                                    </p:animEffect>
                                  </p:childTnLst>
                                </p:cTn>
                              </p:par>
                            </p:childTnLst>
                          </p:cTn>
                        </p:par>
                        <p:par>
                          <p:cTn id="117" fill="hold" nodeType="afterGroup">
                            <p:stCondLst>
                              <p:cond delay="500"/>
                            </p:stCondLst>
                            <p:childTnLst>
                              <p:par>
                                <p:cTn id="118" presetID="18" presetClass="entr" presetSubtype="12" fill="hold" grpId="0" nodeType="afterEffect">
                                  <p:stCondLst>
                                    <p:cond delay="0"/>
                                  </p:stCondLst>
                                  <p:childTnLst>
                                    <p:set>
                                      <p:cBhvr>
                                        <p:cTn id="119" dur="1" fill="hold">
                                          <p:stCondLst>
                                            <p:cond delay="0"/>
                                          </p:stCondLst>
                                        </p:cTn>
                                        <p:tgtEl>
                                          <p:spTgt spid="886810"/>
                                        </p:tgtEl>
                                        <p:attrNameLst>
                                          <p:attrName>style.visibility</p:attrName>
                                        </p:attrNameLst>
                                      </p:cBhvr>
                                      <p:to>
                                        <p:strVal val="visible"/>
                                      </p:to>
                                    </p:set>
                                    <p:animEffect transition="in" filter="strips(downLeft)">
                                      <p:cBhvr>
                                        <p:cTn id="120" dur="500"/>
                                        <p:tgtEl>
                                          <p:spTgt spid="886810"/>
                                        </p:tgtEl>
                                      </p:cBhvr>
                                    </p:animEffect>
                                  </p:childTnLst>
                                </p:cTn>
                              </p:par>
                            </p:childTnLst>
                          </p:cTn>
                        </p:par>
                        <p:par>
                          <p:cTn id="121" fill="hold" nodeType="afterGroup">
                            <p:stCondLst>
                              <p:cond delay="1000"/>
                            </p:stCondLst>
                            <p:childTnLst>
                              <p:par>
                                <p:cTn id="122" presetID="18" presetClass="entr" presetSubtype="3" fill="hold" grpId="0" nodeType="afterEffect">
                                  <p:stCondLst>
                                    <p:cond delay="0"/>
                                  </p:stCondLst>
                                  <p:childTnLst>
                                    <p:set>
                                      <p:cBhvr>
                                        <p:cTn id="123" dur="1" fill="hold">
                                          <p:stCondLst>
                                            <p:cond delay="0"/>
                                          </p:stCondLst>
                                        </p:cTn>
                                        <p:tgtEl>
                                          <p:spTgt spid="886811"/>
                                        </p:tgtEl>
                                        <p:attrNameLst>
                                          <p:attrName>style.visibility</p:attrName>
                                        </p:attrNameLst>
                                      </p:cBhvr>
                                      <p:to>
                                        <p:strVal val="visible"/>
                                      </p:to>
                                    </p:set>
                                    <p:animEffect transition="in" filter="strips(upRight)">
                                      <p:cBhvr>
                                        <p:cTn id="124" dur="500"/>
                                        <p:tgtEl>
                                          <p:spTgt spid="886811"/>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8" fill="hold" grpId="0" nodeType="clickEffect">
                                  <p:stCondLst>
                                    <p:cond delay="0"/>
                                  </p:stCondLst>
                                  <p:childTnLst>
                                    <p:set>
                                      <p:cBhvr>
                                        <p:cTn id="128" dur="1" fill="hold">
                                          <p:stCondLst>
                                            <p:cond delay="0"/>
                                          </p:stCondLst>
                                        </p:cTn>
                                        <p:tgtEl>
                                          <p:spTgt spid="886812"/>
                                        </p:tgtEl>
                                        <p:attrNameLst>
                                          <p:attrName>style.visibility</p:attrName>
                                        </p:attrNameLst>
                                      </p:cBhvr>
                                      <p:to>
                                        <p:strVal val="visible"/>
                                      </p:to>
                                    </p:set>
                                    <p:anim calcmode="lin" valueType="num">
                                      <p:cBhvr additive="base">
                                        <p:cTn id="129" dur="500" fill="hold"/>
                                        <p:tgtEl>
                                          <p:spTgt spid="886812"/>
                                        </p:tgtEl>
                                        <p:attrNameLst>
                                          <p:attrName>ppt_x</p:attrName>
                                        </p:attrNameLst>
                                      </p:cBhvr>
                                      <p:tavLst>
                                        <p:tav tm="0">
                                          <p:val>
                                            <p:strVal val="0-#ppt_w/2"/>
                                          </p:val>
                                        </p:tav>
                                        <p:tav tm="100000">
                                          <p:val>
                                            <p:strVal val="#ppt_x"/>
                                          </p:val>
                                        </p:tav>
                                      </p:tavLst>
                                    </p:anim>
                                    <p:anim calcmode="lin" valueType="num">
                                      <p:cBhvr additive="base">
                                        <p:cTn id="130" dur="500" fill="hold"/>
                                        <p:tgtEl>
                                          <p:spTgt spid="886812"/>
                                        </p:tgtEl>
                                        <p:attrNameLst>
                                          <p:attrName>ppt_y</p:attrName>
                                        </p:attrNameLst>
                                      </p:cBhvr>
                                      <p:tavLst>
                                        <p:tav tm="0">
                                          <p:val>
                                            <p:strVal val="#ppt_y"/>
                                          </p:val>
                                        </p:tav>
                                        <p:tav tm="100000">
                                          <p:val>
                                            <p:strVal val="#ppt_y"/>
                                          </p:val>
                                        </p:tav>
                                      </p:tavLst>
                                    </p:anim>
                                  </p:childTnLst>
                                </p:cTn>
                              </p:par>
                            </p:childTnLst>
                          </p:cTn>
                        </p:par>
                        <p:par>
                          <p:cTn id="131" fill="hold" nodeType="afterGroup">
                            <p:stCondLst>
                              <p:cond delay="500"/>
                            </p:stCondLst>
                            <p:childTnLst>
                              <p:par>
                                <p:cTn id="132" presetID="2" presetClass="entr" presetSubtype="8" fill="hold" grpId="0" nodeType="afterEffect">
                                  <p:stCondLst>
                                    <p:cond delay="0"/>
                                  </p:stCondLst>
                                  <p:childTnLst>
                                    <p:set>
                                      <p:cBhvr>
                                        <p:cTn id="133" dur="1" fill="hold">
                                          <p:stCondLst>
                                            <p:cond delay="0"/>
                                          </p:stCondLst>
                                        </p:cTn>
                                        <p:tgtEl>
                                          <p:spTgt spid="886813"/>
                                        </p:tgtEl>
                                        <p:attrNameLst>
                                          <p:attrName>style.visibility</p:attrName>
                                        </p:attrNameLst>
                                      </p:cBhvr>
                                      <p:to>
                                        <p:strVal val="visible"/>
                                      </p:to>
                                    </p:set>
                                    <p:anim calcmode="lin" valueType="num">
                                      <p:cBhvr additive="base">
                                        <p:cTn id="134" dur="500" fill="hold"/>
                                        <p:tgtEl>
                                          <p:spTgt spid="886813"/>
                                        </p:tgtEl>
                                        <p:attrNameLst>
                                          <p:attrName>ppt_x</p:attrName>
                                        </p:attrNameLst>
                                      </p:cBhvr>
                                      <p:tavLst>
                                        <p:tav tm="0">
                                          <p:val>
                                            <p:strVal val="0-#ppt_w/2"/>
                                          </p:val>
                                        </p:tav>
                                        <p:tav tm="100000">
                                          <p:val>
                                            <p:strVal val="#ppt_x"/>
                                          </p:val>
                                        </p:tav>
                                      </p:tavLst>
                                    </p:anim>
                                    <p:anim calcmode="lin" valueType="num">
                                      <p:cBhvr additive="base">
                                        <p:cTn id="135" dur="500" fill="hold"/>
                                        <p:tgtEl>
                                          <p:spTgt spid="886813"/>
                                        </p:tgtEl>
                                        <p:attrNameLst>
                                          <p:attrName>ppt_y</p:attrName>
                                        </p:attrNameLst>
                                      </p:cBhvr>
                                      <p:tavLst>
                                        <p:tav tm="0">
                                          <p:val>
                                            <p:strVal val="#ppt_y"/>
                                          </p:val>
                                        </p:tav>
                                        <p:tav tm="100000">
                                          <p:val>
                                            <p:strVal val="#ppt_y"/>
                                          </p:val>
                                        </p:tav>
                                      </p:tavLst>
                                    </p:anim>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 presetClass="entr" presetSubtype="8" fill="hold" grpId="0" nodeType="clickEffect">
                                  <p:stCondLst>
                                    <p:cond delay="0"/>
                                  </p:stCondLst>
                                  <p:childTnLst>
                                    <p:set>
                                      <p:cBhvr>
                                        <p:cTn id="139" dur="1" fill="hold">
                                          <p:stCondLst>
                                            <p:cond delay="0"/>
                                          </p:stCondLst>
                                        </p:cTn>
                                        <p:tgtEl>
                                          <p:spTgt spid="886814"/>
                                        </p:tgtEl>
                                        <p:attrNameLst>
                                          <p:attrName>style.visibility</p:attrName>
                                        </p:attrNameLst>
                                      </p:cBhvr>
                                      <p:to>
                                        <p:strVal val="visible"/>
                                      </p:to>
                                    </p:set>
                                    <p:anim calcmode="lin" valueType="num">
                                      <p:cBhvr additive="base">
                                        <p:cTn id="140" dur="500" fill="hold"/>
                                        <p:tgtEl>
                                          <p:spTgt spid="886814"/>
                                        </p:tgtEl>
                                        <p:attrNameLst>
                                          <p:attrName>ppt_x</p:attrName>
                                        </p:attrNameLst>
                                      </p:cBhvr>
                                      <p:tavLst>
                                        <p:tav tm="0">
                                          <p:val>
                                            <p:strVal val="0-#ppt_w/2"/>
                                          </p:val>
                                        </p:tav>
                                        <p:tav tm="100000">
                                          <p:val>
                                            <p:strVal val="#ppt_x"/>
                                          </p:val>
                                        </p:tav>
                                      </p:tavLst>
                                    </p:anim>
                                    <p:anim calcmode="lin" valueType="num">
                                      <p:cBhvr additive="base">
                                        <p:cTn id="141" dur="500" fill="hold"/>
                                        <p:tgtEl>
                                          <p:spTgt spid="886814"/>
                                        </p:tgtEl>
                                        <p:attrNameLst>
                                          <p:attrName>ppt_y</p:attrName>
                                        </p:attrNameLst>
                                      </p:cBhvr>
                                      <p:tavLst>
                                        <p:tav tm="0">
                                          <p:val>
                                            <p:strVal val="#ppt_y"/>
                                          </p:val>
                                        </p:tav>
                                        <p:tav tm="100000">
                                          <p:val>
                                            <p:strVal val="#ppt_y"/>
                                          </p:val>
                                        </p:tav>
                                      </p:tavLst>
                                    </p:anim>
                                  </p:childTnLst>
                                </p:cTn>
                              </p:par>
                            </p:childTnLst>
                          </p:cTn>
                        </p:par>
                        <p:par>
                          <p:cTn id="142" fill="hold" nodeType="afterGroup">
                            <p:stCondLst>
                              <p:cond delay="500"/>
                            </p:stCondLst>
                            <p:childTnLst>
                              <p:par>
                                <p:cTn id="143" presetID="2" presetClass="entr" presetSubtype="8" fill="hold" grpId="0" nodeType="afterEffect">
                                  <p:stCondLst>
                                    <p:cond delay="0"/>
                                  </p:stCondLst>
                                  <p:childTnLst>
                                    <p:set>
                                      <p:cBhvr>
                                        <p:cTn id="144" dur="1" fill="hold">
                                          <p:stCondLst>
                                            <p:cond delay="0"/>
                                          </p:stCondLst>
                                        </p:cTn>
                                        <p:tgtEl>
                                          <p:spTgt spid="886815"/>
                                        </p:tgtEl>
                                        <p:attrNameLst>
                                          <p:attrName>style.visibility</p:attrName>
                                        </p:attrNameLst>
                                      </p:cBhvr>
                                      <p:to>
                                        <p:strVal val="visible"/>
                                      </p:to>
                                    </p:set>
                                    <p:anim calcmode="lin" valueType="num">
                                      <p:cBhvr additive="base">
                                        <p:cTn id="145" dur="500" fill="hold"/>
                                        <p:tgtEl>
                                          <p:spTgt spid="886815"/>
                                        </p:tgtEl>
                                        <p:attrNameLst>
                                          <p:attrName>ppt_x</p:attrName>
                                        </p:attrNameLst>
                                      </p:cBhvr>
                                      <p:tavLst>
                                        <p:tav tm="0">
                                          <p:val>
                                            <p:strVal val="0-#ppt_w/2"/>
                                          </p:val>
                                        </p:tav>
                                        <p:tav tm="100000">
                                          <p:val>
                                            <p:strVal val="#ppt_x"/>
                                          </p:val>
                                        </p:tav>
                                      </p:tavLst>
                                    </p:anim>
                                    <p:anim calcmode="lin" valueType="num">
                                      <p:cBhvr additive="base">
                                        <p:cTn id="146" dur="500" fill="hold"/>
                                        <p:tgtEl>
                                          <p:spTgt spid="8868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6786" grpId="0" animBg="1"/>
      <p:bldP spid="886787" grpId="0" autoUpdateAnimBg="0"/>
      <p:bldP spid="886788" grpId="0" animBg="1"/>
      <p:bldP spid="886789" grpId="0" animBg="1"/>
      <p:bldP spid="886790" grpId="0" autoUpdateAnimBg="0"/>
      <p:bldP spid="886791" grpId="0" animBg="1"/>
      <p:bldP spid="886792" grpId="0" animBg="1"/>
      <p:bldP spid="886793" grpId="0" autoUpdateAnimBg="0"/>
      <p:bldP spid="886794" grpId="0" animBg="1"/>
      <p:bldP spid="886795" grpId="0" autoUpdateAnimBg="0"/>
      <p:bldP spid="886796" grpId="0" animBg="1"/>
      <p:bldP spid="886797" grpId="0" animBg="1"/>
      <p:bldP spid="886798" grpId="0" autoUpdateAnimBg="0"/>
      <p:bldP spid="886799" grpId="0" animBg="1"/>
      <p:bldP spid="886800" grpId="0" autoUpdateAnimBg="0"/>
      <p:bldP spid="886801" grpId="0" animBg="1"/>
      <p:bldP spid="886802" grpId="0" autoUpdateAnimBg="0"/>
      <p:bldP spid="886803" grpId="0" animBg="1"/>
      <p:bldP spid="886804" grpId="0" autoUpdateAnimBg="0"/>
      <p:bldP spid="886805" grpId="0" animBg="1"/>
      <p:bldP spid="886806" grpId="0" animBg="1"/>
      <p:bldP spid="886807" grpId="0" autoUpdateAnimBg="0"/>
      <p:bldP spid="886808" grpId="0" animBg="1"/>
      <p:bldP spid="886809" grpId="0" animBg="1"/>
      <p:bldP spid="886810" grpId="0" animBg="1"/>
      <p:bldP spid="886811" grpId="0" autoUpdateAnimBg="0"/>
      <p:bldP spid="886812" grpId="0" animBg="1"/>
      <p:bldP spid="886813" grpId="0" autoUpdateAnimBg="0"/>
      <p:bldP spid="886814" grpId="0" animBg="1"/>
      <p:bldP spid="886815" grpId="0" autoUpdateAnimBg="0"/>
      <p:bldP spid="886816" grpId="0" autoUpdateAnimBg="0"/>
      <p:bldP spid="886817" grpId="0" animBg="1"/>
      <p:bldP spid="886818"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Espaço Reservado para Número de Slide 5"/>
          <p:cNvSpPr>
            <a:spLocks noGrp="1"/>
          </p:cNvSpPr>
          <p:nvPr>
            <p:ph type="sldNum" sz="quarter" idx="12"/>
          </p:nvPr>
        </p:nvSpPr>
        <p:spPr/>
        <p:txBody>
          <a:bodyPr/>
          <a:lstStyle/>
          <a:p>
            <a:pPr>
              <a:defRPr/>
            </a:pPr>
            <a:fld id="{8C39DB70-1F52-492C-8A3D-3849F827C452}" type="slidenum">
              <a:rPr lang="pt-PT"/>
              <a:pPr>
                <a:defRPr/>
              </a:pPr>
              <a:t>51</a:t>
            </a:fld>
            <a:endParaRPr lang="pt-PT"/>
          </a:p>
        </p:txBody>
      </p:sp>
      <p:sp>
        <p:nvSpPr>
          <p:cNvPr id="887810" name="Rectangle 2"/>
          <p:cNvSpPr>
            <a:spLocks noGrp="1" noChangeArrowheads="1"/>
          </p:cNvSpPr>
          <p:nvPr>
            <p:ph type="body" idx="1"/>
          </p:nvPr>
        </p:nvSpPr>
        <p:spPr>
          <a:xfrm>
            <a:off x="685800" y="1727200"/>
            <a:ext cx="7772400" cy="709613"/>
          </a:xfrm>
        </p:spPr>
        <p:txBody>
          <a:bodyPr/>
          <a:lstStyle/>
          <a:p>
            <a:pPr eaLnBrk="1" hangingPunct="1">
              <a:buFontTx/>
              <a:buNone/>
            </a:pPr>
            <a:r>
              <a:rPr lang="pt-BR" sz="2800" smtClean="0">
                <a:latin typeface="Arial" charset="0"/>
              </a:rPr>
              <a:t>Tipos de indivíduos:</a:t>
            </a:r>
          </a:p>
        </p:txBody>
      </p:sp>
      <p:sp>
        <p:nvSpPr>
          <p:cNvPr id="887811" name="Rectangle 3"/>
          <p:cNvSpPr>
            <a:spLocks noChangeArrowheads="1"/>
          </p:cNvSpPr>
          <p:nvPr/>
        </p:nvSpPr>
        <p:spPr bwMode="auto">
          <a:xfrm>
            <a:off x="495300" y="3060700"/>
            <a:ext cx="2924175"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Averso a risco</a:t>
            </a:r>
          </a:p>
        </p:txBody>
      </p:sp>
      <p:sp>
        <p:nvSpPr>
          <p:cNvPr id="887812" name="Rectangle 4"/>
          <p:cNvSpPr>
            <a:spLocks noChangeArrowheads="1"/>
          </p:cNvSpPr>
          <p:nvPr/>
        </p:nvSpPr>
        <p:spPr bwMode="auto">
          <a:xfrm>
            <a:off x="3873500" y="3038475"/>
            <a:ext cx="2635250"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latin typeface="Symbol" pitchFamily="18" charset="2"/>
              </a:rPr>
              <a:t>s</a:t>
            </a:r>
            <a:r>
              <a:rPr lang="pt-BR" sz="2800" b="0" baseline="-25000"/>
              <a:t>T</a:t>
            </a:r>
            <a:r>
              <a:rPr lang="pt-BR" sz="2800" b="0">
                <a:sym typeface="Symbol" pitchFamily="18" charset="2"/>
              </a:rPr>
              <a:t>  R</a:t>
            </a:r>
            <a:r>
              <a:rPr lang="pt-BR" sz="2800" b="0" baseline="-25000">
                <a:sym typeface="Symbol" pitchFamily="18" charset="2"/>
              </a:rPr>
              <a:t>T</a:t>
            </a:r>
            <a:r>
              <a:rPr lang="pt-BR" sz="2800" b="0">
                <a:sym typeface="Symbol" pitchFamily="18" charset="2"/>
              </a:rPr>
              <a:t></a:t>
            </a:r>
            <a:endParaRPr lang="pt-BR" sz="2800" b="0"/>
          </a:p>
        </p:txBody>
      </p:sp>
      <p:sp>
        <p:nvSpPr>
          <p:cNvPr id="887813" name="AutoShape 5"/>
          <p:cNvSpPr>
            <a:spLocks/>
          </p:cNvSpPr>
          <p:nvPr/>
        </p:nvSpPr>
        <p:spPr bwMode="auto">
          <a:xfrm>
            <a:off x="6032500" y="2659063"/>
            <a:ext cx="346075" cy="1270000"/>
          </a:xfrm>
          <a:prstGeom prst="leftBrace">
            <a:avLst>
              <a:gd name="adj1" fmla="val 30581"/>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7814" name="Rectangle 6"/>
          <p:cNvSpPr>
            <a:spLocks noChangeArrowheads="1"/>
          </p:cNvSpPr>
          <p:nvPr/>
        </p:nvSpPr>
        <p:spPr bwMode="auto">
          <a:xfrm>
            <a:off x="6280150" y="2649538"/>
            <a:ext cx="263525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Diversificador</a:t>
            </a:r>
          </a:p>
          <a:p>
            <a:pPr marL="342900" indent="-342900">
              <a:spcBef>
                <a:spcPct val="20000"/>
              </a:spcBef>
            </a:pPr>
            <a:endParaRPr lang="pt-BR" sz="1200" b="0"/>
          </a:p>
          <a:p>
            <a:pPr marL="342900" indent="-342900">
              <a:spcBef>
                <a:spcPct val="20000"/>
              </a:spcBef>
            </a:pPr>
            <a:r>
              <a:rPr lang="pt-BR" sz="2800" b="0"/>
              <a:t>Jogador</a:t>
            </a:r>
          </a:p>
        </p:txBody>
      </p:sp>
      <p:sp>
        <p:nvSpPr>
          <p:cNvPr id="887815" name="Rectangle 7"/>
          <p:cNvSpPr>
            <a:spLocks noChangeArrowheads="1"/>
          </p:cNvSpPr>
          <p:nvPr/>
        </p:nvSpPr>
        <p:spPr bwMode="auto">
          <a:xfrm>
            <a:off x="501650" y="4513263"/>
            <a:ext cx="3270250" cy="70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Amante do risco</a:t>
            </a:r>
          </a:p>
        </p:txBody>
      </p:sp>
      <p:sp>
        <p:nvSpPr>
          <p:cNvPr id="887816" name="Rectangle 8"/>
          <p:cNvSpPr>
            <a:spLocks noChangeArrowheads="1"/>
          </p:cNvSpPr>
          <p:nvPr/>
        </p:nvSpPr>
        <p:spPr bwMode="auto">
          <a:xfrm>
            <a:off x="3852863" y="4492625"/>
            <a:ext cx="2635250"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latin typeface="Symbol" pitchFamily="18" charset="2"/>
              </a:rPr>
              <a:t>s</a:t>
            </a:r>
            <a:r>
              <a:rPr lang="pt-BR" sz="2800" b="0" baseline="-25000"/>
              <a:t>T</a:t>
            </a:r>
            <a:r>
              <a:rPr lang="pt-BR" sz="2800" b="0">
                <a:sym typeface="Symbol" pitchFamily="18" charset="2"/>
              </a:rPr>
              <a:t>  R</a:t>
            </a:r>
            <a:r>
              <a:rPr lang="pt-BR" sz="2800" b="0" baseline="-25000">
                <a:sym typeface="Symbol" pitchFamily="18" charset="2"/>
              </a:rPr>
              <a:t>T</a:t>
            </a:r>
            <a:r>
              <a:rPr lang="pt-BR" sz="2800" b="0">
                <a:sym typeface="Symbol" pitchFamily="18" charset="2"/>
              </a:rPr>
              <a:t></a:t>
            </a:r>
            <a:endParaRPr lang="pt-BR" sz="2800" b="0"/>
          </a:p>
        </p:txBody>
      </p:sp>
      <p:sp>
        <p:nvSpPr>
          <p:cNvPr id="53258" name="Rectangle 9"/>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87810">
                                            <p:txEl>
                                              <p:pRg st="0" end="0"/>
                                            </p:txEl>
                                          </p:spTgt>
                                        </p:tgtEl>
                                        <p:attrNameLst>
                                          <p:attrName>style.visibility</p:attrName>
                                        </p:attrNameLst>
                                      </p:cBhvr>
                                      <p:to>
                                        <p:strVal val="visible"/>
                                      </p:to>
                                    </p:set>
                                    <p:animEffect transition="in" filter="strips(downRight)">
                                      <p:cBhvr>
                                        <p:cTn id="7" dur="500"/>
                                        <p:tgtEl>
                                          <p:spTgt spid="8878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87811"/>
                                        </p:tgtEl>
                                        <p:attrNameLst>
                                          <p:attrName>style.visibility</p:attrName>
                                        </p:attrNameLst>
                                      </p:cBhvr>
                                      <p:to>
                                        <p:strVal val="visible"/>
                                      </p:to>
                                    </p:set>
                                    <p:animEffect transition="in" filter="strips(downRight)">
                                      <p:cBhvr>
                                        <p:cTn id="12" dur="500"/>
                                        <p:tgtEl>
                                          <p:spTgt spid="8878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87812"/>
                                        </p:tgtEl>
                                        <p:attrNameLst>
                                          <p:attrName>style.visibility</p:attrName>
                                        </p:attrNameLst>
                                      </p:cBhvr>
                                      <p:to>
                                        <p:strVal val="visible"/>
                                      </p:to>
                                    </p:set>
                                    <p:animEffect transition="in" filter="strips(downRight)">
                                      <p:cBhvr>
                                        <p:cTn id="17" dur="500"/>
                                        <p:tgtEl>
                                          <p:spTgt spid="8878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87813"/>
                                        </p:tgtEl>
                                        <p:attrNameLst>
                                          <p:attrName>style.visibility</p:attrName>
                                        </p:attrNameLst>
                                      </p:cBhvr>
                                      <p:to>
                                        <p:strVal val="visible"/>
                                      </p:to>
                                    </p:set>
                                    <p:animEffect transition="in" filter="strips(downRight)">
                                      <p:cBhvr>
                                        <p:cTn id="22" dur="500"/>
                                        <p:tgtEl>
                                          <p:spTgt spid="887813"/>
                                        </p:tgtEl>
                                      </p:cBhvr>
                                    </p:animEffect>
                                  </p:childTnLst>
                                </p:cTn>
                              </p:par>
                            </p:childTnLst>
                          </p:cTn>
                        </p:par>
                        <p:par>
                          <p:cTn id="23" fill="hold" nodeType="afterGroup">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887814"/>
                                        </p:tgtEl>
                                        <p:attrNameLst>
                                          <p:attrName>style.visibility</p:attrName>
                                        </p:attrNameLst>
                                      </p:cBhvr>
                                      <p:to>
                                        <p:strVal val="visible"/>
                                      </p:to>
                                    </p:set>
                                    <p:animEffect transition="in" filter="strips(downRight)">
                                      <p:cBhvr>
                                        <p:cTn id="26" dur="500"/>
                                        <p:tgtEl>
                                          <p:spTgt spid="8878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887815"/>
                                        </p:tgtEl>
                                        <p:attrNameLst>
                                          <p:attrName>style.visibility</p:attrName>
                                        </p:attrNameLst>
                                      </p:cBhvr>
                                      <p:to>
                                        <p:strVal val="visible"/>
                                      </p:to>
                                    </p:set>
                                    <p:animEffect transition="in" filter="strips(downRight)">
                                      <p:cBhvr>
                                        <p:cTn id="31" dur="500"/>
                                        <p:tgtEl>
                                          <p:spTgt spid="88781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887816"/>
                                        </p:tgtEl>
                                        <p:attrNameLst>
                                          <p:attrName>style.visibility</p:attrName>
                                        </p:attrNameLst>
                                      </p:cBhvr>
                                      <p:to>
                                        <p:strVal val="visible"/>
                                      </p:to>
                                    </p:set>
                                    <p:animEffect transition="in" filter="strips(downRight)">
                                      <p:cBhvr>
                                        <p:cTn id="36" dur="500"/>
                                        <p:tgtEl>
                                          <p:spTgt spid="887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810" grpId="0" build="p"/>
      <p:bldP spid="887811" grpId="0"/>
      <p:bldP spid="887812" grpId="0"/>
      <p:bldP spid="887813" grpId="0" animBg="1"/>
      <p:bldP spid="887814" grpId="0"/>
      <p:bldP spid="887815" grpId="0"/>
      <p:bldP spid="887816"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Espaço Reservado para Número de Slide 5"/>
          <p:cNvSpPr>
            <a:spLocks noGrp="1"/>
          </p:cNvSpPr>
          <p:nvPr>
            <p:ph type="sldNum" sz="quarter" idx="12"/>
          </p:nvPr>
        </p:nvSpPr>
        <p:spPr/>
        <p:txBody>
          <a:bodyPr/>
          <a:lstStyle/>
          <a:p>
            <a:pPr>
              <a:defRPr/>
            </a:pPr>
            <a:fld id="{2FB39AAB-7970-406F-837B-6EE795BD9689}" type="slidenum">
              <a:rPr lang="pt-PT"/>
              <a:pPr>
                <a:defRPr/>
              </a:pPr>
              <a:t>52</a:t>
            </a:fld>
            <a:endParaRPr lang="pt-PT"/>
          </a:p>
        </p:txBody>
      </p:sp>
      <p:sp>
        <p:nvSpPr>
          <p:cNvPr id="888834" name="Rectangle 2"/>
          <p:cNvSpPr>
            <a:spLocks noGrp="1" noChangeArrowheads="1"/>
          </p:cNvSpPr>
          <p:nvPr>
            <p:ph type="body" idx="1"/>
          </p:nvPr>
        </p:nvSpPr>
        <p:spPr>
          <a:xfrm>
            <a:off x="685800" y="2241550"/>
            <a:ext cx="7772400" cy="709613"/>
          </a:xfrm>
        </p:spPr>
        <p:txBody>
          <a:bodyPr/>
          <a:lstStyle/>
          <a:p>
            <a:pPr eaLnBrk="1" hangingPunct="1">
              <a:buFontTx/>
              <a:buNone/>
            </a:pPr>
            <a:r>
              <a:rPr lang="pt-BR" sz="2800" smtClean="0">
                <a:latin typeface="Arial" charset="0"/>
              </a:rPr>
              <a:t>Tipos de indivíduos:</a:t>
            </a:r>
          </a:p>
        </p:txBody>
      </p:sp>
      <p:sp>
        <p:nvSpPr>
          <p:cNvPr id="888835" name="Rectangle 3"/>
          <p:cNvSpPr>
            <a:spLocks noChangeArrowheads="1"/>
          </p:cNvSpPr>
          <p:nvPr/>
        </p:nvSpPr>
        <p:spPr bwMode="auto">
          <a:xfrm>
            <a:off x="895350" y="5684838"/>
            <a:ext cx="7772400" cy="70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Diversificador</a:t>
            </a:r>
          </a:p>
        </p:txBody>
      </p:sp>
      <p:sp>
        <p:nvSpPr>
          <p:cNvPr id="888836" name="Line 4"/>
          <p:cNvSpPr>
            <a:spLocks noChangeShapeType="1"/>
          </p:cNvSpPr>
          <p:nvPr/>
        </p:nvSpPr>
        <p:spPr bwMode="auto">
          <a:xfrm flipV="1">
            <a:off x="2535238" y="3030538"/>
            <a:ext cx="0" cy="2509837"/>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8837" name="Text Box 5"/>
          <p:cNvSpPr txBox="1">
            <a:spLocks noChangeArrowheads="1"/>
          </p:cNvSpPr>
          <p:nvPr/>
        </p:nvSpPr>
        <p:spPr bwMode="auto">
          <a:xfrm>
            <a:off x="2020888" y="3030538"/>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a:t>
            </a:r>
            <a:r>
              <a:rPr lang="pt-BR" sz="2400" b="0" baseline="-25000">
                <a:solidFill>
                  <a:srgbClr val="FFFFFF"/>
                </a:solidFill>
              </a:rPr>
              <a:t>T</a:t>
            </a:r>
            <a:endParaRPr lang="pt-BR" sz="2400" b="0">
              <a:solidFill>
                <a:srgbClr val="FFFFFF"/>
              </a:solidFill>
            </a:endParaRPr>
          </a:p>
        </p:txBody>
      </p:sp>
      <p:sp>
        <p:nvSpPr>
          <p:cNvPr id="888838" name="Line 6"/>
          <p:cNvSpPr>
            <a:spLocks noChangeShapeType="1"/>
          </p:cNvSpPr>
          <p:nvPr/>
        </p:nvSpPr>
        <p:spPr bwMode="auto">
          <a:xfrm>
            <a:off x="2535238" y="5540375"/>
            <a:ext cx="4271962"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8839" name="Text Box 7"/>
          <p:cNvSpPr txBox="1">
            <a:spLocks noChangeArrowheads="1"/>
          </p:cNvSpPr>
          <p:nvPr/>
        </p:nvSpPr>
        <p:spPr bwMode="auto">
          <a:xfrm>
            <a:off x="6410325" y="5494338"/>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s</a:t>
            </a:r>
            <a:r>
              <a:rPr lang="pt-BR" sz="2400" b="0" baseline="-25000">
                <a:solidFill>
                  <a:srgbClr val="FFFFFF"/>
                </a:solidFill>
              </a:rPr>
              <a:t>T</a:t>
            </a:r>
            <a:endParaRPr lang="pt-BR" sz="2400" b="0">
              <a:solidFill>
                <a:srgbClr val="FFFFFF"/>
              </a:solidFill>
            </a:endParaRPr>
          </a:p>
        </p:txBody>
      </p:sp>
      <p:sp>
        <p:nvSpPr>
          <p:cNvPr id="888840" name="Line 8"/>
          <p:cNvSpPr>
            <a:spLocks noChangeShapeType="1"/>
          </p:cNvSpPr>
          <p:nvPr/>
        </p:nvSpPr>
        <p:spPr bwMode="auto">
          <a:xfrm>
            <a:off x="2095500" y="3101975"/>
            <a:ext cx="23495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8841" name="Arc 9"/>
          <p:cNvSpPr>
            <a:spLocks/>
          </p:cNvSpPr>
          <p:nvPr/>
        </p:nvSpPr>
        <p:spPr bwMode="auto">
          <a:xfrm flipV="1">
            <a:off x="3727450" y="3376613"/>
            <a:ext cx="2435225" cy="1839912"/>
          </a:xfrm>
          <a:custGeom>
            <a:avLst/>
            <a:gdLst>
              <a:gd name="T0" fmla="*/ 76733 w 21422"/>
              <a:gd name="T1" fmla="*/ 0 h 21589"/>
              <a:gd name="T2" fmla="*/ 2435225 w 21422"/>
              <a:gd name="T3" fmla="*/ 1604181 h 21589"/>
              <a:gd name="T4" fmla="*/ 0 w 21422"/>
              <a:gd name="T5" fmla="*/ 1839912 h 21589"/>
              <a:gd name="T6" fmla="*/ 0 60000 65536"/>
              <a:gd name="T7" fmla="*/ 0 60000 65536"/>
              <a:gd name="T8" fmla="*/ 0 60000 65536"/>
            </a:gdLst>
            <a:ahLst/>
            <a:cxnLst>
              <a:cxn ang="T6">
                <a:pos x="T0" y="T1"/>
              </a:cxn>
              <a:cxn ang="T7">
                <a:pos x="T2" y="T3"/>
              </a:cxn>
              <a:cxn ang="T8">
                <a:pos x="T4" y="T5"/>
              </a:cxn>
            </a:cxnLst>
            <a:rect l="0" t="0" r="r" b="b"/>
            <a:pathLst>
              <a:path w="21422" h="21589" fill="none" extrusionOk="0">
                <a:moveTo>
                  <a:pt x="675" y="-1"/>
                </a:moveTo>
                <a:cubicBezTo>
                  <a:pt x="11273" y="330"/>
                  <a:pt x="20064" y="8306"/>
                  <a:pt x="21422" y="18822"/>
                </a:cubicBezTo>
              </a:path>
              <a:path w="21422" h="21589" stroke="0" extrusionOk="0">
                <a:moveTo>
                  <a:pt x="675" y="-1"/>
                </a:moveTo>
                <a:cubicBezTo>
                  <a:pt x="11273" y="330"/>
                  <a:pt x="20064" y="8306"/>
                  <a:pt x="21422" y="18822"/>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8842" name="Text Box 10"/>
          <p:cNvSpPr txBox="1">
            <a:spLocks noChangeArrowheads="1"/>
          </p:cNvSpPr>
          <p:nvPr/>
        </p:nvSpPr>
        <p:spPr bwMode="auto">
          <a:xfrm>
            <a:off x="6083300" y="3200400"/>
            <a:ext cx="56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0</a:t>
            </a:r>
            <a:endParaRPr lang="pt-BR" sz="2400" b="0">
              <a:solidFill>
                <a:srgbClr val="FFFF00"/>
              </a:solidFill>
            </a:endParaRPr>
          </a:p>
        </p:txBody>
      </p:sp>
      <p:sp>
        <p:nvSpPr>
          <p:cNvPr id="888843" name="Arc 11"/>
          <p:cNvSpPr>
            <a:spLocks/>
          </p:cNvSpPr>
          <p:nvPr/>
        </p:nvSpPr>
        <p:spPr bwMode="auto">
          <a:xfrm flipV="1">
            <a:off x="3409950" y="3300413"/>
            <a:ext cx="2384425" cy="1624012"/>
          </a:xfrm>
          <a:custGeom>
            <a:avLst/>
            <a:gdLst>
              <a:gd name="T0" fmla="*/ 75132 w 21422"/>
              <a:gd name="T1" fmla="*/ 0 h 21589"/>
              <a:gd name="T2" fmla="*/ 2384425 w 21422"/>
              <a:gd name="T3" fmla="*/ 1415942 h 21589"/>
              <a:gd name="T4" fmla="*/ 0 w 21422"/>
              <a:gd name="T5" fmla="*/ 1624012 h 21589"/>
              <a:gd name="T6" fmla="*/ 0 60000 65536"/>
              <a:gd name="T7" fmla="*/ 0 60000 65536"/>
              <a:gd name="T8" fmla="*/ 0 60000 65536"/>
            </a:gdLst>
            <a:ahLst/>
            <a:cxnLst>
              <a:cxn ang="T6">
                <a:pos x="T0" y="T1"/>
              </a:cxn>
              <a:cxn ang="T7">
                <a:pos x="T2" y="T3"/>
              </a:cxn>
              <a:cxn ang="T8">
                <a:pos x="T4" y="T5"/>
              </a:cxn>
            </a:cxnLst>
            <a:rect l="0" t="0" r="r" b="b"/>
            <a:pathLst>
              <a:path w="21422" h="21589" fill="none" extrusionOk="0">
                <a:moveTo>
                  <a:pt x="675" y="-1"/>
                </a:moveTo>
                <a:cubicBezTo>
                  <a:pt x="11273" y="330"/>
                  <a:pt x="20064" y="8306"/>
                  <a:pt x="21422" y="18822"/>
                </a:cubicBezTo>
              </a:path>
              <a:path w="21422" h="21589" stroke="0" extrusionOk="0">
                <a:moveTo>
                  <a:pt x="675" y="-1"/>
                </a:moveTo>
                <a:cubicBezTo>
                  <a:pt x="11273" y="330"/>
                  <a:pt x="20064" y="8306"/>
                  <a:pt x="21422" y="18822"/>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8844" name="Text Box 12"/>
          <p:cNvSpPr txBox="1">
            <a:spLocks noChangeArrowheads="1"/>
          </p:cNvSpPr>
          <p:nvPr/>
        </p:nvSpPr>
        <p:spPr bwMode="auto">
          <a:xfrm>
            <a:off x="5600700" y="3086100"/>
            <a:ext cx="603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1</a:t>
            </a:r>
            <a:endParaRPr lang="pt-BR" sz="2400" b="0">
              <a:solidFill>
                <a:srgbClr val="FFFF00"/>
              </a:solidFill>
            </a:endParaRPr>
          </a:p>
        </p:txBody>
      </p:sp>
      <p:sp>
        <p:nvSpPr>
          <p:cNvPr id="888845" name="Arc 13"/>
          <p:cNvSpPr>
            <a:spLocks/>
          </p:cNvSpPr>
          <p:nvPr/>
        </p:nvSpPr>
        <p:spPr bwMode="auto">
          <a:xfrm flipV="1">
            <a:off x="3003550" y="3249613"/>
            <a:ext cx="2320925" cy="1344612"/>
          </a:xfrm>
          <a:custGeom>
            <a:avLst/>
            <a:gdLst>
              <a:gd name="T0" fmla="*/ 73132 w 21422"/>
              <a:gd name="T1" fmla="*/ 0 h 21589"/>
              <a:gd name="T2" fmla="*/ 2320925 w 21422"/>
              <a:gd name="T3" fmla="*/ 1172339 h 21589"/>
              <a:gd name="T4" fmla="*/ 0 w 21422"/>
              <a:gd name="T5" fmla="*/ 1344612 h 21589"/>
              <a:gd name="T6" fmla="*/ 0 60000 65536"/>
              <a:gd name="T7" fmla="*/ 0 60000 65536"/>
              <a:gd name="T8" fmla="*/ 0 60000 65536"/>
            </a:gdLst>
            <a:ahLst/>
            <a:cxnLst>
              <a:cxn ang="T6">
                <a:pos x="T0" y="T1"/>
              </a:cxn>
              <a:cxn ang="T7">
                <a:pos x="T2" y="T3"/>
              </a:cxn>
              <a:cxn ang="T8">
                <a:pos x="T4" y="T5"/>
              </a:cxn>
            </a:cxnLst>
            <a:rect l="0" t="0" r="r" b="b"/>
            <a:pathLst>
              <a:path w="21422" h="21589" fill="none" extrusionOk="0">
                <a:moveTo>
                  <a:pt x="675" y="-1"/>
                </a:moveTo>
                <a:cubicBezTo>
                  <a:pt x="11273" y="330"/>
                  <a:pt x="20064" y="8306"/>
                  <a:pt x="21422" y="18822"/>
                </a:cubicBezTo>
              </a:path>
              <a:path w="21422" h="21589" stroke="0" extrusionOk="0">
                <a:moveTo>
                  <a:pt x="675" y="-1"/>
                </a:moveTo>
                <a:cubicBezTo>
                  <a:pt x="11273" y="330"/>
                  <a:pt x="20064" y="8306"/>
                  <a:pt x="21422" y="18822"/>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8846" name="Text Box 14"/>
          <p:cNvSpPr txBox="1">
            <a:spLocks noChangeArrowheads="1"/>
          </p:cNvSpPr>
          <p:nvPr/>
        </p:nvSpPr>
        <p:spPr bwMode="auto">
          <a:xfrm>
            <a:off x="5130800" y="3003550"/>
            <a:ext cx="603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2</a:t>
            </a:r>
            <a:endParaRPr lang="pt-BR" sz="2400" b="0">
              <a:solidFill>
                <a:srgbClr val="FFFF00"/>
              </a:solidFill>
            </a:endParaRPr>
          </a:p>
        </p:txBody>
      </p:sp>
      <p:sp>
        <p:nvSpPr>
          <p:cNvPr id="54288" name="Rectangle 15"/>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88834">
                                            <p:txEl>
                                              <p:pRg st="0" end="0"/>
                                            </p:txEl>
                                          </p:spTgt>
                                        </p:tgtEl>
                                        <p:attrNameLst>
                                          <p:attrName>style.visibility</p:attrName>
                                        </p:attrNameLst>
                                      </p:cBhvr>
                                      <p:to>
                                        <p:strVal val="visible"/>
                                      </p:to>
                                    </p:set>
                                    <p:animEffect transition="in" filter="wipe(left)">
                                      <p:cBhvr>
                                        <p:cTn id="7" dur="500"/>
                                        <p:tgtEl>
                                          <p:spTgt spid="8888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888835"/>
                                        </p:tgtEl>
                                        <p:attrNameLst>
                                          <p:attrName>style.visibility</p:attrName>
                                        </p:attrNameLst>
                                      </p:cBhvr>
                                      <p:to>
                                        <p:strVal val="visible"/>
                                      </p:to>
                                    </p:set>
                                    <p:anim calcmode="lin" valueType="num">
                                      <p:cBhvr>
                                        <p:cTn id="12" dur="500" fill="hold"/>
                                        <p:tgtEl>
                                          <p:spTgt spid="888835"/>
                                        </p:tgtEl>
                                        <p:attrNameLst>
                                          <p:attrName>ppt_w</p:attrName>
                                        </p:attrNameLst>
                                      </p:cBhvr>
                                      <p:tavLst>
                                        <p:tav tm="0">
                                          <p:val>
                                            <p:strVal val="4/3*#ppt_w"/>
                                          </p:val>
                                        </p:tav>
                                        <p:tav tm="100000">
                                          <p:val>
                                            <p:strVal val="#ppt_w"/>
                                          </p:val>
                                        </p:tav>
                                      </p:tavLst>
                                    </p:anim>
                                    <p:anim calcmode="lin" valueType="num">
                                      <p:cBhvr>
                                        <p:cTn id="13" dur="500" fill="hold"/>
                                        <p:tgtEl>
                                          <p:spTgt spid="888835"/>
                                        </p:tgtEl>
                                        <p:attrNameLst>
                                          <p:attrName>ppt_h</p:attrName>
                                        </p:attrNameLst>
                                      </p:cBhvr>
                                      <p:tavLst>
                                        <p:tav tm="0">
                                          <p:val>
                                            <p:strVal val="4/3*#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3" fill="hold" grpId="0" nodeType="clickEffect">
                                  <p:stCondLst>
                                    <p:cond delay="0"/>
                                  </p:stCondLst>
                                  <p:childTnLst>
                                    <p:set>
                                      <p:cBhvr>
                                        <p:cTn id="17" dur="1" fill="hold">
                                          <p:stCondLst>
                                            <p:cond delay="0"/>
                                          </p:stCondLst>
                                        </p:cTn>
                                        <p:tgtEl>
                                          <p:spTgt spid="888836"/>
                                        </p:tgtEl>
                                        <p:attrNameLst>
                                          <p:attrName>style.visibility</p:attrName>
                                        </p:attrNameLst>
                                      </p:cBhvr>
                                      <p:to>
                                        <p:strVal val="visible"/>
                                      </p:to>
                                    </p:set>
                                    <p:animEffect transition="in" filter="strips(upRight)">
                                      <p:cBhvr>
                                        <p:cTn id="18" dur="500"/>
                                        <p:tgtEl>
                                          <p:spTgt spid="888836"/>
                                        </p:tgtEl>
                                      </p:cBhvr>
                                    </p:animEffect>
                                  </p:childTnLst>
                                </p:cTn>
                              </p:par>
                            </p:childTnLst>
                          </p:cTn>
                        </p:par>
                        <p:par>
                          <p:cTn id="19" fill="hold" nodeType="afterGroup">
                            <p:stCondLst>
                              <p:cond delay="500"/>
                            </p:stCondLst>
                            <p:childTnLst>
                              <p:par>
                                <p:cTn id="20" presetID="18" presetClass="entr" presetSubtype="3" fill="hold" grpId="0" nodeType="afterEffect">
                                  <p:stCondLst>
                                    <p:cond delay="0"/>
                                  </p:stCondLst>
                                  <p:childTnLst>
                                    <p:set>
                                      <p:cBhvr>
                                        <p:cTn id="21" dur="1" fill="hold">
                                          <p:stCondLst>
                                            <p:cond delay="0"/>
                                          </p:stCondLst>
                                        </p:cTn>
                                        <p:tgtEl>
                                          <p:spTgt spid="888837"/>
                                        </p:tgtEl>
                                        <p:attrNameLst>
                                          <p:attrName>style.visibility</p:attrName>
                                        </p:attrNameLst>
                                      </p:cBhvr>
                                      <p:to>
                                        <p:strVal val="visible"/>
                                      </p:to>
                                    </p:set>
                                    <p:animEffect transition="in" filter="strips(upRight)">
                                      <p:cBhvr>
                                        <p:cTn id="22" dur="500"/>
                                        <p:tgtEl>
                                          <p:spTgt spid="888837"/>
                                        </p:tgtEl>
                                      </p:cBhvr>
                                    </p:animEffect>
                                  </p:childTnLst>
                                </p:cTn>
                              </p:par>
                            </p:childTnLst>
                          </p:cTn>
                        </p:par>
                        <p:par>
                          <p:cTn id="23" fill="hold" nodeType="afterGroup">
                            <p:stCondLst>
                              <p:cond delay="1000"/>
                            </p:stCondLst>
                            <p:childTnLst>
                              <p:par>
                                <p:cTn id="24" presetID="18" presetClass="entr" presetSubtype="3" fill="hold" grpId="0" nodeType="afterEffect">
                                  <p:stCondLst>
                                    <p:cond delay="0"/>
                                  </p:stCondLst>
                                  <p:childTnLst>
                                    <p:set>
                                      <p:cBhvr>
                                        <p:cTn id="25" dur="1" fill="hold">
                                          <p:stCondLst>
                                            <p:cond delay="0"/>
                                          </p:stCondLst>
                                        </p:cTn>
                                        <p:tgtEl>
                                          <p:spTgt spid="888840"/>
                                        </p:tgtEl>
                                        <p:attrNameLst>
                                          <p:attrName>style.visibility</p:attrName>
                                        </p:attrNameLst>
                                      </p:cBhvr>
                                      <p:to>
                                        <p:strVal val="visible"/>
                                      </p:to>
                                    </p:set>
                                    <p:animEffect transition="in" filter="strips(upRight)">
                                      <p:cBhvr>
                                        <p:cTn id="26" dur="500"/>
                                        <p:tgtEl>
                                          <p:spTgt spid="888840"/>
                                        </p:tgtEl>
                                      </p:cBhvr>
                                    </p:animEffect>
                                  </p:childTnLst>
                                </p:cTn>
                              </p:par>
                            </p:childTnLst>
                          </p:cTn>
                        </p:par>
                        <p:par>
                          <p:cTn id="27" fill="hold" nodeType="afterGroup">
                            <p:stCondLst>
                              <p:cond delay="1500"/>
                            </p:stCondLst>
                            <p:childTnLst>
                              <p:par>
                                <p:cTn id="28" presetID="18" presetClass="entr" presetSubtype="3" fill="hold" grpId="0" nodeType="afterEffect">
                                  <p:stCondLst>
                                    <p:cond delay="0"/>
                                  </p:stCondLst>
                                  <p:childTnLst>
                                    <p:set>
                                      <p:cBhvr>
                                        <p:cTn id="29" dur="1" fill="hold">
                                          <p:stCondLst>
                                            <p:cond delay="0"/>
                                          </p:stCondLst>
                                        </p:cTn>
                                        <p:tgtEl>
                                          <p:spTgt spid="888838"/>
                                        </p:tgtEl>
                                        <p:attrNameLst>
                                          <p:attrName>style.visibility</p:attrName>
                                        </p:attrNameLst>
                                      </p:cBhvr>
                                      <p:to>
                                        <p:strVal val="visible"/>
                                      </p:to>
                                    </p:set>
                                    <p:animEffect transition="in" filter="strips(upRight)">
                                      <p:cBhvr>
                                        <p:cTn id="30" dur="500"/>
                                        <p:tgtEl>
                                          <p:spTgt spid="888838"/>
                                        </p:tgtEl>
                                      </p:cBhvr>
                                    </p:animEffect>
                                  </p:childTnLst>
                                </p:cTn>
                              </p:par>
                            </p:childTnLst>
                          </p:cTn>
                        </p:par>
                        <p:par>
                          <p:cTn id="31" fill="hold" nodeType="afterGroup">
                            <p:stCondLst>
                              <p:cond delay="2000"/>
                            </p:stCondLst>
                            <p:childTnLst>
                              <p:par>
                                <p:cTn id="32" presetID="18" presetClass="entr" presetSubtype="3" fill="hold" grpId="0" nodeType="afterEffect">
                                  <p:stCondLst>
                                    <p:cond delay="0"/>
                                  </p:stCondLst>
                                  <p:childTnLst>
                                    <p:set>
                                      <p:cBhvr>
                                        <p:cTn id="33" dur="1" fill="hold">
                                          <p:stCondLst>
                                            <p:cond delay="0"/>
                                          </p:stCondLst>
                                        </p:cTn>
                                        <p:tgtEl>
                                          <p:spTgt spid="888839"/>
                                        </p:tgtEl>
                                        <p:attrNameLst>
                                          <p:attrName>style.visibility</p:attrName>
                                        </p:attrNameLst>
                                      </p:cBhvr>
                                      <p:to>
                                        <p:strVal val="visible"/>
                                      </p:to>
                                    </p:set>
                                    <p:animEffect transition="in" filter="strips(upRight)">
                                      <p:cBhvr>
                                        <p:cTn id="34" dur="500"/>
                                        <p:tgtEl>
                                          <p:spTgt spid="88883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3" fill="hold" grpId="0" nodeType="clickEffect">
                                  <p:stCondLst>
                                    <p:cond delay="0"/>
                                  </p:stCondLst>
                                  <p:childTnLst>
                                    <p:set>
                                      <p:cBhvr>
                                        <p:cTn id="38" dur="1" fill="hold">
                                          <p:stCondLst>
                                            <p:cond delay="0"/>
                                          </p:stCondLst>
                                        </p:cTn>
                                        <p:tgtEl>
                                          <p:spTgt spid="888841"/>
                                        </p:tgtEl>
                                        <p:attrNameLst>
                                          <p:attrName>style.visibility</p:attrName>
                                        </p:attrNameLst>
                                      </p:cBhvr>
                                      <p:to>
                                        <p:strVal val="visible"/>
                                      </p:to>
                                    </p:set>
                                    <p:animEffect transition="in" filter="strips(upRight)">
                                      <p:cBhvr>
                                        <p:cTn id="39" dur="500"/>
                                        <p:tgtEl>
                                          <p:spTgt spid="888841"/>
                                        </p:tgtEl>
                                      </p:cBhvr>
                                    </p:animEffect>
                                  </p:childTnLst>
                                </p:cTn>
                              </p:par>
                            </p:childTnLst>
                          </p:cTn>
                        </p:par>
                        <p:par>
                          <p:cTn id="40" fill="hold" nodeType="afterGroup">
                            <p:stCondLst>
                              <p:cond delay="500"/>
                            </p:stCondLst>
                            <p:childTnLst>
                              <p:par>
                                <p:cTn id="41" presetID="18" presetClass="entr" presetSubtype="3" fill="hold" grpId="0" nodeType="afterEffect">
                                  <p:stCondLst>
                                    <p:cond delay="0"/>
                                  </p:stCondLst>
                                  <p:childTnLst>
                                    <p:set>
                                      <p:cBhvr>
                                        <p:cTn id="42" dur="1" fill="hold">
                                          <p:stCondLst>
                                            <p:cond delay="0"/>
                                          </p:stCondLst>
                                        </p:cTn>
                                        <p:tgtEl>
                                          <p:spTgt spid="888842"/>
                                        </p:tgtEl>
                                        <p:attrNameLst>
                                          <p:attrName>style.visibility</p:attrName>
                                        </p:attrNameLst>
                                      </p:cBhvr>
                                      <p:to>
                                        <p:strVal val="visible"/>
                                      </p:to>
                                    </p:set>
                                    <p:animEffect transition="in" filter="strips(upRight)">
                                      <p:cBhvr>
                                        <p:cTn id="43" dur="500"/>
                                        <p:tgtEl>
                                          <p:spTgt spid="888842"/>
                                        </p:tgtEl>
                                      </p:cBhvr>
                                    </p:animEffect>
                                  </p:childTnLst>
                                </p:cTn>
                              </p:par>
                            </p:childTnLst>
                          </p:cTn>
                        </p:par>
                        <p:par>
                          <p:cTn id="44" fill="hold" nodeType="afterGroup">
                            <p:stCondLst>
                              <p:cond delay="1000"/>
                            </p:stCondLst>
                            <p:childTnLst>
                              <p:par>
                                <p:cTn id="45" presetID="18" presetClass="entr" presetSubtype="3" fill="hold" grpId="0" nodeType="afterEffect">
                                  <p:stCondLst>
                                    <p:cond delay="0"/>
                                  </p:stCondLst>
                                  <p:childTnLst>
                                    <p:set>
                                      <p:cBhvr>
                                        <p:cTn id="46" dur="1" fill="hold">
                                          <p:stCondLst>
                                            <p:cond delay="0"/>
                                          </p:stCondLst>
                                        </p:cTn>
                                        <p:tgtEl>
                                          <p:spTgt spid="888843"/>
                                        </p:tgtEl>
                                        <p:attrNameLst>
                                          <p:attrName>style.visibility</p:attrName>
                                        </p:attrNameLst>
                                      </p:cBhvr>
                                      <p:to>
                                        <p:strVal val="visible"/>
                                      </p:to>
                                    </p:set>
                                    <p:animEffect transition="in" filter="strips(upRight)">
                                      <p:cBhvr>
                                        <p:cTn id="47" dur="500"/>
                                        <p:tgtEl>
                                          <p:spTgt spid="888843"/>
                                        </p:tgtEl>
                                      </p:cBhvr>
                                    </p:animEffect>
                                  </p:childTnLst>
                                </p:cTn>
                              </p:par>
                            </p:childTnLst>
                          </p:cTn>
                        </p:par>
                        <p:par>
                          <p:cTn id="48" fill="hold" nodeType="afterGroup">
                            <p:stCondLst>
                              <p:cond delay="1500"/>
                            </p:stCondLst>
                            <p:childTnLst>
                              <p:par>
                                <p:cTn id="49" presetID="18" presetClass="entr" presetSubtype="3" fill="hold" grpId="0" nodeType="afterEffect">
                                  <p:stCondLst>
                                    <p:cond delay="0"/>
                                  </p:stCondLst>
                                  <p:childTnLst>
                                    <p:set>
                                      <p:cBhvr>
                                        <p:cTn id="50" dur="1" fill="hold">
                                          <p:stCondLst>
                                            <p:cond delay="0"/>
                                          </p:stCondLst>
                                        </p:cTn>
                                        <p:tgtEl>
                                          <p:spTgt spid="888844"/>
                                        </p:tgtEl>
                                        <p:attrNameLst>
                                          <p:attrName>style.visibility</p:attrName>
                                        </p:attrNameLst>
                                      </p:cBhvr>
                                      <p:to>
                                        <p:strVal val="visible"/>
                                      </p:to>
                                    </p:set>
                                    <p:animEffect transition="in" filter="strips(upRight)">
                                      <p:cBhvr>
                                        <p:cTn id="51" dur="500"/>
                                        <p:tgtEl>
                                          <p:spTgt spid="888844"/>
                                        </p:tgtEl>
                                      </p:cBhvr>
                                    </p:animEffect>
                                  </p:childTnLst>
                                </p:cTn>
                              </p:par>
                            </p:childTnLst>
                          </p:cTn>
                        </p:par>
                        <p:par>
                          <p:cTn id="52" fill="hold" nodeType="afterGroup">
                            <p:stCondLst>
                              <p:cond delay="2000"/>
                            </p:stCondLst>
                            <p:childTnLst>
                              <p:par>
                                <p:cTn id="53" presetID="18" presetClass="entr" presetSubtype="3" fill="hold" grpId="0" nodeType="afterEffect">
                                  <p:stCondLst>
                                    <p:cond delay="0"/>
                                  </p:stCondLst>
                                  <p:childTnLst>
                                    <p:set>
                                      <p:cBhvr>
                                        <p:cTn id="54" dur="1" fill="hold">
                                          <p:stCondLst>
                                            <p:cond delay="0"/>
                                          </p:stCondLst>
                                        </p:cTn>
                                        <p:tgtEl>
                                          <p:spTgt spid="888845"/>
                                        </p:tgtEl>
                                        <p:attrNameLst>
                                          <p:attrName>style.visibility</p:attrName>
                                        </p:attrNameLst>
                                      </p:cBhvr>
                                      <p:to>
                                        <p:strVal val="visible"/>
                                      </p:to>
                                    </p:set>
                                    <p:animEffect transition="in" filter="strips(upRight)">
                                      <p:cBhvr>
                                        <p:cTn id="55" dur="500"/>
                                        <p:tgtEl>
                                          <p:spTgt spid="888845"/>
                                        </p:tgtEl>
                                      </p:cBhvr>
                                    </p:animEffect>
                                  </p:childTnLst>
                                </p:cTn>
                              </p:par>
                            </p:childTnLst>
                          </p:cTn>
                        </p:par>
                        <p:par>
                          <p:cTn id="56" fill="hold" nodeType="afterGroup">
                            <p:stCondLst>
                              <p:cond delay="2500"/>
                            </p:stCondLst>
                            <p:childTnLst>
                              <p:par>
                                <p:cTn id="57" presetID="18" presetClass="entr" presetSubtype="3" fill="hold" grpId="0" nodeType="afterEffect">
                                  <p:stCondLst>
                                    <p:cond delay="0"/>
                                  </p:stCondLst>
                                  <p:childTnLst>
                                    <p:set>
                                      <p:cBhvr>
                                        <p:cTn id="58" dur="1" fill="hold">
                                          <p:stCondLst>
                                            <p:cond delay="0"/>
                                          </p:stCondLst>
                                        </p:cTn>
                                        <p:tgtEl>
                                          <p:spTgt spid="888846"/>
                                        </p:tgtEl>
                                        <p:attrNameLst>
                                          <p:attrName>style.visibility</p:attrName>
                                        </p:attrNameLst>
                                      </p:cBhvr>
                                      <p:to>
                                        <p:strVal val="visible"/>
                                      </p:to>
                                    </p:set>
                                    <p:animEffect transition="in" filter="strips(upRight)">
                                      <p:cBhvr>
                                        <p:cTn id="59" dur="500"/>
                                        <p:tgtEl>
                                          <p:spTgt spid="888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34" grpId="0" build="p"/>
      <p:bldP spid="888835" grpId="0" autoUpdateAnimBg="0"/>
      <p:bldP spid="888836" grpId="0" animBg="1"/>
      <p:bldP spid="888837" grpId="0" autoUpdateAnimBg="0"/>
      <p:bldP spid="888838" grpId="0" animBg="1"/>
      <p:bldP spid="888839" grpId="0" autoUpdateAnimBg="0"/>
      <p:bldP spid="888840" grpId="0" animBg="1"/>
      <p:bldP spid="888841" grpId="0" animBg="1"/>
      <p:bldP spid="888842" grpId="0" autoUpdateAnimBg="0"/>
      <p:bldP spid="888843" grpId="0" animBg="1"/>
      <p:bldP spid="888844" grpId="0" autoUpdateAnimBg="0"/>
      <p:bldP spid="888845" grpId="0" animBg="1"/>
      <p:bldP spid="888846"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Espaço Reservado para Número de Slide 5"/>
          <p:cNvSpPr>
            <a:spLocks noGrp="1"/>
          </p:cNvSpPr>
          <p:nvPr>
            <p:ph type="sldNum" sz="quarter" idx="12"/>
          </p:nvPr>
        </p:nvSpPr>
        <p:spPr/>
        <p:txBody>
          <a:bodyPr/>
          <a:lstStyle/>
          <a:p>
            <a:pPr>
              <a:defRPr/>
            </a:pPr>
            <a:fld id="{3CE4CCBF-7AE9-4968-A4F3-B1F118099957}" type="slidenum">
              <a:rPr lang="pt-PT"/>
              <a:pPr>
                <a:defRPr/>
              </a:pPr>
              <a:t>53</a:t>
            </a:fld>
            <a:endParaRPr lang="pt-PT"/>
          </a:p>
        </p:txBody>
      </p:sp>
      <p:sp>
        <p:nvSpPr>
          <p:cNvPr id="55299" name="Rectangle 2"/>
          <p:cNvSpPr>
            <a:spLocks noGrp="1" noChangeArrowheads="1"/>
          </p:cNvSpPr>
          <p:nvPr>
            <p:ph type="body" idx="1"/>
          </p:nvPr>
        </p:nvSpPr>
        <p:spPr>
          <a:xfrm>
            <a:off x="685800" y="2241550"/>
            <a:ext cx="7772400" cy="709613"/>
          </a:xfrm>
        </p:spPr>
        <p:txBody>
          <a:bodyPr/>
          <a:lstStyle/>
          <a:p>
            <a:pPr eaLnBrk="1" hangingPunct="1">
              <a:buFontTx/>
              <a:buNone/>
            </a:pPr>
            <a:r>
              <a:rPr lang="pt-BR" sz="2800" smtClean="0">
                <a:latin typeface="Arial" charset="0"/>
              </a:rPr>
              <a:t>Tipos de indivíduos:</a:t>
            </a:r>
          </a:p>
        </p:txBody>
      </p:sp>
      <p:sp>
        <p:nvSpPr>
          <p:cNvPr id="889859" name="Rectangle 3"/>
          <p:cNvSpPr>
            <a:spLocks noChangeArrowheads="1"/>
          </p:cNvSpPr>
          <p:nvPr/>
        </p:nvSpPr>
        <p:spPr bwMode="auto">
          <a:xfrm>
            <a:off x="895350" y="5684838"/>
            <a:ext cx="7772400" cy="70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Jogador</a:t>
            </a:r>
          </a:p>
        </p:txBody>
      </p:sp>
      <p:sp>
        <p:nvSpPr>
          <p:cNvPr id="889860" name="Line 4"/>
          <p:cNvSpPr>
            <a:spLocks noChangeShapeType="1"/>
          </p:cNvSpPr>
          <p:nvPr/>
        </p:nvSpPr>
        <p:spPr bwMode="auto">
          <a:xfrm flipV="1">
            <a:off x="2535238" y="3030538"/>
            <a:ext cx="0" cy="2509837"/>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9861" name="Text Box 5"/>
          <p:cNvSpPr txBox="1">
            <a:spLocks noChangeArrowheads="1"/>
          </p:cNvSpPr>
          <p:nvPr/>
        </p:nvSpPr>
        <p:spPr bwMode="auto">
          <a:xfrm>
            <a:off x="2097088" y="2916238"/>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a:t>
            </a:r>
            <a:r>
              <a:rPr lang="pt-BR" sz="2400" b="0" baseline="-25000">
                <a:solidFill>
                  <a:srgbClr val="FFFFFF"/>
                </a:solidFill>
              </a:rPr>
              <a:t>T</a:t>
            </a:r>
            <a:endParaRPr lang="pt-BR" sz="2400" b="0">
              <a:solidFill>
                <a:srgbClr val="FFFFFF"/>
              </a:solidFill>
            </a:endParaRPr>
          </a:p>
        </p:txBody>
      </p:sp>
      <p:sp>
        <p:nvSpPr>
          <p:cNvPr id="889862" name="Line 6"/>
          <p:cNvSpPr>
            <a:spLocks noChangeShapeType="1"/>
          </p:cNvSpPr>
          <p:nvPr/>
        </p:nvSpPr>
        <p:spPr bwMode="auto">
          <a:xfrm>
            <a:off x="2535238" y="5540375"/>
            <a:ext cx="4271962"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9863" name="Text Box 7"/>
          <p:cNvSpPr txBox="1">
            <a:spLocks noChangeArrowheads="1"/>
          </p:cNvSpPr>
          <p:nvPr/>
        </p:nvSpPr>
        <p:spPr bwMode="auto">
          <a:xfrm>
            <a:off x="6467475" y="5456238"/>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s</a:t>
            </a:r>
            <a:r>
              <a:rPr lang="pt-BR" sz="2400" b="0" baseline="-25000">
                <a:solidFill>
                  <a:srgbClr val="FFFFFF"/>
                </a:solidFill>
              </a:rPr>
              <a:t>T</a:t>
            </a:r>
            <a:endParaRPr lang="pt-BR" sz="2400" b="0">
              <a:solidFill>
                <a:srgbClr val="FFFFFF"/>
              </a:solidFill>
            </a:endParaRPr>
          </a:p>
        </p:txBody>
      </p:sp>
      <p:sp>
        <p:nvSpPr>
          <p:cNvPr id="889864" name="Line 8"/>
          <p:cNvSpPr>
            <a:spLocks noChangeShapeType="1"/>
          </p:cNvSpPr>
          <p:nvPr/>
        </p:nvSpPr>
        <p:spPr bwMode="auto">
          <a:xfrm flipV="1">
            <a:off x="2171700" y="2987675"/>
            <a:ext cx="27305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9865" name="Arc 9"/>
          <p:cNvSpPr>
            <a:spLocks/>
          </p:cNvSpPr>
          <p:nvPr/>
        </p:nvSpPr>
        <p:spPr bwMode="auto">
          <a:xfrm rot="10627355" flipV="1">
            <a:off x="3321050" y="3821113"/>
            <a:ext cx="3154363" cy="1839912"/>
          </a:xfrm>
          <a:custGeom>
            <a:avLst/>
            <a:gdLst>
              <a:gd name="T0" fmla="*/ 101841 w 20907"/>
              <a:gd name="T1" fmla="*/ 0 h 21589"/>
              <a:gd name="T2" fmla="*/ 3154363 w 20907"/>
              <a:gd name="T3" fmla="*/ 1377228 h 21589"/>
              <a:gd name="T4" fmla="*/ 0 w 20907"/>
              <a:gd name="T5" fmla="*/ 1839912 h 21589"/>
              <a:gd name="T6" fmla="*/ 0 60000 65536"/>
              <a:gd name="T7" fmla="*/ 0 60000 65536"/>
              <a:gd name="T8" fmla="*/ 0 60000 65536"/>
            </a:gdLst>
            <a:ahLst/>
            <a:cxnLst>
              <a:cxn ang="T6">
                <a:pos x="T0" y="T1"/>
              </a:cxn>
              <a:cxn ang="T7">
                <a:pos x="T2" y="T3"/>
              </a:cxn>
              <a:cxn ang="T8">
                <a:pos x="T4" y="T5"/>
              </a:cxn>
            </a:cxnLst>
            <a:rect l="0" t="0" r="r" b="b"/>
            <a:pathLst>
              <a:path w="20907" h="21589" fill="none" extrusionOk="0">
                <a:moveTo>
                  <a:pt x="675" y="-1"/>
                </a:moveTo>
                <a:cubicBezTo>
                  <a:pt x="10258" y="299"/>
                  <a:pt x="18496" y="6880"/>
                  <a:pt x="20906" y="16160"/>
                </a:cubicBezTo>
              </a:path>
              <a:path w="20907" h="21589" stroke="0" extrusionOk="0">
                <a:moveTo>
                  <a:pt x="675" y="-1"/>
                </a:moveTo>
                <a:cubicBezTo>
                  <a:pt x="10258" y="299"/>
                  <a:pt x="18496" y="6880"/>
                  <a:pt x="20906" y="16160"/>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9866" name="Text Box 10"/>
          <p:cNvSpPr txBox="1">
            <a:spLocks noChangeArrowheads="1"/>
          </p:cNvSpPr>
          <p:nvPr/>
        </p:nvSpPr>
        <p:spPr bwMode="auto">
          <a:xfrm>
            <a:off x="6292850" y="3409950"/>
            <a:ext cx="622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0</a:t>
            </a:r>
            <a:endParaRPr lang="pt-BR" sz="2400" b="0">
              <a:solidFill>
                <a:srgbClr val="FFFF00"/>
              </a:solidFill>
            </a:endParaRPr>
          </a:p>
        </p:txBody>
      </p:sp>
      <p:sp>
        <p:nvSpPr>
          <p:cNvPr id="889867" name="Text Box 11"/>
          <p:cNvSpPr txBox="1">
            <a:spLocks noChangeArrowheads="1"/>
          </p:cNvSpPr>
          <p:nvPr/>
        </p:nvSpPr>
        <p:spPr bwMode="auto">
          <a:xfrm>
            <a:off x="5381625" y="3209925"/>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1</a:t>
            </a:r>
            <a:endParaRPr lang="pt-BR" sz="2400" b="0">
              <a:solidFill>
                <a:srgbClr val="FFFF00"/>
              </a:solidFill>
            </a:endParaRPr>
          </a:p>
        </p:txBody>
      </p:sp>
      <p:sp>
        <p:nvSpPr>
          <p:cNvPr id="889868" name="Text Box 12"/>
          <p:cNvSpPr txBox="1">
            <a:spLocks noChangeArrowheads="1"/>
          </p:cNvSpPr>
          <p:nvPr/>
        </p:nvSpPr>
        <p:spPr bwMode="auto">
          <a:xfrm>
            <a:off x="4549775" y="2879725"/>
            <a:ext cx="56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2</a:t>
            </a:r>
            <a:endParaRPr lang="pt-BR" sz="2400" b="0">
              <a:solidFill>
                <a:srgbClr val="FFFF00"/>
              </a:solidFill>
            </a:endParaRPr>
          </a:p>
        </p:txBody>
      </p:sp>
      <p:pic>
        <p:nvPicPr>
          <p:cNvPr id="88986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8538" y="1927225"/>
            <a:ext cx="3722687"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89870" name="Arc 14"/>
          <p:cNvSpPr>
            <a:spLocks/>
          </p:cNvSpPr>
          <p:nvPr/>
        </p:nvSpPr>
        <p:spPr bwMode="auto">
          <a:xfrm rot="10627355" flipV="1">
            <a:off x="3068638" y="3587750"/>
            <a:ext cx="3154362" cy="1792288"/>
          </a:xfrm>
          <a:custGeom>
            <a:avLst/>
            <a:gdLst>
              <a:gd name="T0" fmla="*/ 742913 w 20907"/>
              <a:gd name="T1" fmla="*/ 0 h 21031"/>
              <a:gd name="T2" fmla="*/ 3154362 w 20907"/>
              <a:gd name="T3" fmla="*/ 1329622 h 21031"/>
              <a:gd name="T4" fmla="*/ 0 w 20907"/>
              <a:gd name="T5" fmla="*/ 1792288 h 21031"/>
              <a:gd name="T6" fmla="*/ 0 60000 65536"/>
              <a:gd name="T7" fmla="*/ 0 60000 65536"/>
              <a:gd name="T8" fmla="*/ 0 60000 65536"/>
            </a:gdLst>
            <a:ahLst/>
            <a:cxnLst>
              <a:cxn ang="T6">
                <a:pos x="T0" y="T1"/>
              </a:cxn>
              <a:cxn ang="T7">
                <a:pos x="T2" y="T3"/>
              </a:cxn>
              <a:cxn ang="T8">
                <a:pos x="T4" y="T5"/>
              </a:cxn>
            </a:cxnLst>
            <a:rect l="0" t="0" r="r" b="b"/>
            <a:pathLst>
              <a:path w="20907" h="21031" fill="none" extrusionOk="0">
                <a:moveTo>
                  <a:pt x="4924" y="-1"/>
                </a:moveTo>
                <a:cubicBezTo>
                  <a:pt x="12735" y="1828"/>
                  <a:pt x="18890" y="7836"/>
                  <a:pt x="20906" y="15602"/>
                </a:cubicBezTo>
              </a:path>
              <a:path w="20907" h="21031" stroke="0" extrusionOk="0">
                <a:moveTo>
                  <a:pt x="4924" y="-1"/>
                </a:moveTo>
                <a:cubicBezTo>
                  <a:pt x="12735" y="1828"/>
                  <a:pt x="18890" y="7836"/>
                  <a:pt x="20906" y="15602"/>
                </a:cubicBezTo>
                <a:lnTo>
                  <a:pt x="0" y="21031"/>
                </a:lnTo>
                <a:lnTo>
                  <a:pt x="4924"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89871" name="Arc 15"/>
          <p:cNvSpPr>
            <a:spLocks/>
          </p:cNvSpPr>
          <p:nvPr/>
        </p:nvSpPr>
        <p:spPr bwMode="auto">
          <a:xfrm rot="10627355" flipV="1">
            <a:off x="2784475" y="3260725"/>
            <a:ext cx="3154363" cy="1687513"/>
          </a:xfrm>
          <a:custGeom>
            <a:avLst/>
            <a:gdLst>
              <a:gd name="T0" fmla="*/ 1305077 w 20907"/>
              <a:gd name="T1" fmla="*/ 0 h 19792"/>
              <a:gd name="T2" fmla="*/ 3154363 w 20907"/>
              <a:gd name="T3" fmla="*/ 1224624 h 19792"/>
              <a:gd name="T4" fmla="*/ 0 w 20907"/>
              <a:gd name="T5" fmla="*/ 1687513 h 19792"/>
              <a:gd name="T6" fmla="*/ 0 60000 65536"/>
              <a:gd name="T7" fmla="*/ 0 60000 65536"/>
              <a:gd name="T8" fmla="*/ 0 60000 65536"/>
            </a:gdLst>
            <a:ahLst/>
            <a:cxnLst>
              <a:cxn ang="T6">
                <a:pos x="T0" y="T1"/>
              </a:cxn>
              <a:cxn ang="T7">
                <a:pos x="T2" y="T3"/>
              </a:cxn>
              <a:cxn ang="T8">
                <a:pos x="T4" y="T5"/>
              </a:cxn>
            </a:cxnLst>
            <a:rect l="0" t="0" r="r" b="b"/>
            <a:pathLst>
              <a:path w="20907" h="19792" fill="none" extrusionOk="0">
                <a:moveTo>
                  <a:pt x="8650" y="-1"/>
                </a:moveTo>
                <a:cubicBezTo>
                  <a:pt x="14722" y="2653"/>
                  <a:pt x="19240" y="7948"/>
                  <a:pt x="20906" y="14363"/>
                </a:cubicBezTo>
              </a:path>
              <a:path w="20907" h="19792" stroke="0" extrusionOk="0">
                <a:moveTo>
                  <a:pt x="8650" y="-1"/>
                </a:moveTo>
                <a:cubicBezTo>
                  <a:pt x="14722" y="2653"/>
                  <a:pt x="19240" y="7948"/>
                  <a:pt x="20906" y="14363"/>
                </a:cubicBezTo>
                <a:lnTo>
                  <a:pt x="0" y="19792"/>
                </a:lnTo>
                <a:lnTo>
                  <a:pt x="8650"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5313" name="Rectangle 16"/>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89869"/>
                                        </p:tgtEl>
                                        <p:attrNameLst>
                                          <p:attrName>style.visibility</p:attrName>
                                        </p:attrNameLst>
                                      </p:cBhvr>
                                      <p:to>
                                        <p:strVal val="visible"/>
                                      </p:to>
                                    </p:set>
                                    <p:animEffect transition="in" filter="dissolve">
                                      <p:cBhvr>
                                        <p:cTn id="7" dur="500"/>
                                        <p:tgtEl>
                                          <p:spTgt spid="889869"/>
                                        </p:tgtEl>
                                      </p:cBhvr>
                                    </p:animEffect>
                                  </p:childTnLst>
                                </p:cTn>
                              </p:par>
                            </p:childTnLst>
                          </p:cTn>
                        </p:par>
                        <p:par>
                          <p:cTn id="8" fill="hold" nodeType="afterGroup">
                            <p:stCondLst>
                              <p:cond delay="500"/>
                            </p:stCondLst>
                            <p:childTnLst>
                              <p:par>
                                <p:cTn id="9" presetID="23" presetClass="entr" presetSubtype="288" fill="hold" grpId="0" nodeType="afterEffect">
                                  <p:stCondLst>
                                    <p:cond delay="0"/>
                                  </p:stCondLst>
                                  <p:childTnLst>
                                    <p:set>
                                      <p:cBhvr>
                                        <p:cTn id="10" dur="1" fill="hold">
                                          <p:stCondLst>
                                            <p:cond delay="0"/>
                                          </p:stCondLst>
                                        </p:cTn>
                                        <p:tgtEl>
                                          <p:spTgt spid="889859"/>
                                        </p:tgtEl>
                                        <p:attrNameLst>
                                          <p:attrName>style.visibility</p:attrName>
                                        </p:attrNameLst>
                                      </p:cBhvr>
                                      <p:to>
                                        <p:strVal val="visible"/>
                                      </p:to>
                                    </p:set>
                                    <p:anim calcmode="lin" valueType="num">
                                      <p:cBhvr>
                                        <p:cTn id="11" dur="500" fill="hold"/>
                                        <p:tgtEl>
                                          <p:spTgt spid="889859"/>
                                        </p:tgtEl>
                                        <p:attrNameLst>
                                          <p:attrName>ppt_w</p:attrName>
                                        </p:attrNameLst>
                                      </p:cBhvr>
                                      <p:tavLst>
                                        <p:tav tm="0">
                                          <p:val>
                                            <p:strVal val="4/3*#ppt_w"/>
                                          </p:val>
                                        </p:tav>
                                        <p:tav tm="100000">
                                          <p:val>
                                            <p:strVal val="#ppt_w"/>
                                          </p:val>
                                        </p:tav>
                                      </p:tavLst>
                                    </p:anim>
                                    <p:anim calcmode="lin" valueType="num">
                                      <p:cBhvr>
                                        <p:cTn id="12" dur="500" fill="hold"/>
                                        <p:tgtEl>
                                          <p:spTgt spid="889859"/>
                                        </p:tgtEl>
                                        <p:attrNameLst>
                                          <p:attrName>ppt_h</p:attrName>
                                        </p:attrNameLst>
                                      </p:cBhvr>
                                      <p:tavLst>
                                        <p:tav tm="0">
                                          <p:val>
                                            <p:strVal val="4/3*#ppt_h"/>
                                          </p:val>
                                        </p:tav>
                                        <p:tav tm="100000">
                                          <p:val>
                                            <p:strVal val="#ppt_h"/>
                                          </p:val>
                                        </p:tav>
                                      </p:tavLst>
                                    </p:anim>
                                  </p:childTnLst>
                                </p:cTn>
                              </p:par>
                            </p:childTnLst>
                          </p:cTn>
                        </p:par>
                        <p:par>
                          <p:cTn id="13" fill="hold" nodeType="afterGroup">
                            <p:stCondLst>
                              <p:cond delay="1000"/>
                            </p:stCondLst>
                            <p:childTnLst>
                              <p:par>
                                <p:cTn id="14" presetID="18" presetClass="entr" presetSubtype="3" fill="hold" grpId="0" nodeType="afterEffect">
                                  <p:stCondLst>
                                    <p:cond delay="0"/>
                                  </p:stCondLst>
                                  <p:childTnLst>
                                    <p:set>
                                      <p:cBhvr>
                                        <p:cTn id="15" dur="1" fill="hold">
                                          <p:stCondLst>
                                            <p:cond delay="0"/>
                                          </p:stCondLst>
                                        </p:cTn>
                                        <p:tgtEl>
                                          <p:spTgt spid="889860"/>
                                        </p:tgtEl>
                                        <p:attrNameLst>
                                          <p:attrName>style.visibility</p:attrName>
                                        </p:attrNameLst>
                                      </p:cBhvr>
                                      <p:to>
                                        <p:strVal val="visible"/>
                                      </p:to>
                                    </p:set>
                                    <p:animEffect transition="in" filter="strips(upRight)">
                                      <p:cBhvr>
                                        <p:cTn id="16" dur="500"/>
                                        <p:tgtEl>
                                          <p:spTgt spid="889860"/>
                                        </p:tgtEl>
                                      </p:cBhvr>
                                    </p:animEffect>
                                  </p:childTnLst>
                                </p:cTn>
                              </p:par>
                            </p:childTnLst>
                          </p:cTn>
                        </p:par>
                        <p:par>
                          <p:cTn id="17" fill="hold" nodeType="afterGroup">
                            <p:stCondLst>
                              <p:cond delay="1500"/>
                            </p:stCondLst>
                            <p:childTnLst>
                              <p:par>
                                <p:cTn id="18" presetID="18" presetClass="entr" presetSubtype="3" fill="hold" grpId="0" nodeType="afterEffect">
                                  <p:stCondLst>
                                    <p:cond delay="0"/>
                                  </p:stCondLst>
                                  <p:childTnLst>
                                    <p:set>
                                      <p:cBhvr>
                                        <p:cTn id="19" dur="1" fill="hold">
                                          <p:stCondLst>
                                            <p:cond delay="0"/>
                                          </p:stCondLst>
                                        </p:cTn>
                                        <p:tgtEl>
                                          <p:spTgt spid="889861"/>
                                        </p:tgtEl>
                                        <p:attrNameLst>
                                          <p:attrName>style.visibility</p:attrName>
                                        </p:attrNameLst>
                                      </p:cBhvr>
                                      <p:to>
                                        <p:strVal val="visible"/>
                                      </p:to>
                                    </p:set>
                                    <p:animEffect transition="in" filter="strips(upRight)">
                                      <p:cBhvr>
                                        <p:cTn id="20" dur="500"/>
                                        <p:tgtEl>
                                          <p:spTgt spid="889861"/>
                                        </p:tgtEl>
                                      </p:cBhvr>
                                    </p:animEffect>
                                  </p:childTnLst>
                                </p:cTn>
                              </p:par>
                            </p:childTnLst>
                          </p:cTn>
                        </p:par>
                        <p:par>
                          <p:cTn id="21" fill="hold" nodeType="afterGroup">
                            <p:stCondLst>
                              <p:cond delay="2000"/>
                            </p:stCondLst>
                            <p:childTnLst>
                              <p:par>
                                <p:cTn id="22" presetID="18" presetClass="entr" presetSubtype="3" fill="hold" grpId="0" nodeType="afterEffect">
                                  <p:stCondLst>
                                    <p:cond delay="0"/>
                                  </p:stCondLst>
                                  <p:childTnLst>
                                    <p:set>
                                      <p:cBhvr>
                                        <p:cTn id="23" dur="1" fill="hold">
                                          <p:stCondLst>
                                            <p:cond delay="0"/>
                                          </p:stCondLst>
                                        </p:cTn>
                                        <p:tgtEl>
                                          <p:spTgt spid="889864"/>
                                        </p:tgtEl>
                                        <p:attrNameLst>
                                          <p:attrName>style.visibility</p:attrName>
                                        </p:attrNameLst>
                                      </p:cBhvr>
                                      <p:to>
                                        <p:strVal val="visible"/>
                                      </p:to>
                                    </p:set>
                                    <p:animEffect transition="in" filter="strips(upRight)">
                                      <p:cBhvr>
                                        <p:cTn id="24" dur="500"/>
                                        <p:tgtEl>
                                          <p:spTgt spid="889864"/>
                                        </p:tgtEl>
                                      </p:cBhvr>
                                    </p:animEffect>
                                  </p:childTnLst>
                                </p:cTn>
                              </p:par>
                            </p:childTnLst>
                          </p:cTn>
                        </p:par>
                        <p:par>
                          <p:cTn id="25" fill="hold" nodeType="afterGroup">
                            <p:stCondLst>
                              <p:cond delay="2500"/>
                            </p:stCondLst>
                            <p:childTnLst>
                              <p:par>
                                <p:cTn id="26" presetID="18" presetClass="entr" presetSubtype="3" fill="hold" grpId="0" nodeType="afterEffect">
                                  <p:stCondLst>
                                    <p:cond delay="0"/>
                                  </p:stCondLst>
                                  <p:childTnLst>
                                    <p:set>
                                      <p:cBhvr>
                                        <p:cTn id="27" dur="1" fill="hold">
                                          <p:stCondLst>
                                            <p:cond delay="0"/>
                                          </p:stCondLst>
                                        </p:cTn>
                                        <p:tgtEl>
                                          <p:spTgt spid="889862"/>
                                        </p:tgtEl>
                                        <p:attrNameLst>
                                          <p:attrName>style.visibility</p:attrName>
                                        </p:attrNameLst>
                                      </p:cBhvr>
                                      <p:to>
                                        <p:strVal val="visible"/>
                                      </p:to>
                                    </p:set>
                                    <p:animEffect transition="in" filter="strips(upRight)">
                                      <p:cBhvr>
                                        <p:cTn id="28" dur="500"/>
                                        <p:tgtEl>
                                          <p:spTgt spid="889862"/>
                                        </p:tgtEl>
                                      </p:cBhvr>
                                    </p:animEffect>
                                  </p:childTnLst>
                                </p:cTn>
                              </p:par>
                            </p:childTnLst>
                          </p:cTn>
                        </p:par>
                        <p:par>
                          <p:cTn id="29" fill="hold" nodeType="afterGroup">
                            <p:stCondLst>
                              <p:cond delay="3000"/>
                            </p:stCondLst>
                            <p:childTnLst>
                              <p:par>
                                <p:cTn id="30" presetID="18" presetClass="entr" presetSubtype="3" fill="hold" grpId="0" nodeType="afterEffect">
                                  <p:stCondLst>
                                    <p:cond delay="0"/>
                                  </p:stCondLst>
                                  <p:childTnLst>
                                    <p:set>
                                      <p:cBhvr>
                                        <p:cTn id="31" dur="1" fill="hold">
                                          <p:stCondLst>
                                            <p:cond delay="0"/>
                                          </p:stCondLst>
                                        </p:cTn>
                                        <p:tgtEl>
                                          <p:spTgt spid="889863"/>
                                        </p:tgtEl>
                                        <p:attrNameLst>
                                          <p:attrName>style.visibility</p:attrName>
                                        </p:attrNameLst>
                                      </p:cBhvr>
                                      <p:to>
                                        <p:strVal val="visible"/>
                                      </p:to>
                                    </p:set>
                                    <p:animEffect transition="in" filter="strips(upRight)">
                                      <p:cBhvr>
                                        <p:cTn id="32" dur="500"/>
                                        <p:tgtEl>
                                          <p:spTgt spid="88986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889865"/>
                                        </p:tgtEl>
                                        <p:attrNameLst>
                                          <p:attrName>style.visibility</p:attrName>
                                        </p:attrNameLst>
                                      </p:cBhvr>
                                      <p:to>
                                        <p:strVal val="visible"/>
                                      </p:to>
                                    </p:set>
                                    <p:animEffect transition="in" filter="strips(upRight)">
                                      <p:cBhvr>
                                        <p:cTn id="37" dur="500"/>
                                        <p:tgtEl>
                                          <p:spTgt spid="889865"/>
                                        </p:tgtEl>
                                      </p:cBhvr>
                                    </p:animEffect>
                                  </p:childTnLst>
                                </p:cTn>
                              </p:par>
                            </p:childTnLst>
                          </p:cTn>
                        </p:par>
                        <p:par>
                          <p:cTn id="38" fill="hold" nodeType="afterGroup">
                            <p:stCondLst>
                              <p:cond delay="500"/>
                            </p:stCondLst>
                            <p:childTnLst>
                              <p:par>
                                <p:cTn id="39" presetID="18" presetClass="entr" presetSubtype="3" fill="hold" grpId="0" nodeType="afterEffect">
                                  <p:stCondLst>
                                    <p:cond delay="0"/>
                                  </p:stCondLst>
                                  <p:childTnLst>
                                    <p:set>
                                      <p:cBhvr>
                                        <p:cTn id="40" dur="1" fill="hold">
                                          <p:stCondLst>
                                            <p:cond delay="0"/>
                                          </p:stCondLst>
                                        </p:cTn>
                                        <p:tgtEl>
                                          <p:spTgt spid="889866"/>
                                        </p:tgtEl>
                                        <p:attrNameLst>
                                          <p:attrName>style.visibility</p:attrName>
                                        </p:attrNameLst>
                                      </p:cBhvr>
                                      <p:to>
                                        <p:strVal val="visible"/>
                                      </p:to>
                                    </p:set>
                                    <p:animEffect transition="in" filter="strips(upRight)">
                                      <p:cBhvr>
                                        <p:cTn id="41" dur="500"/>
                                        <p:tgtEl>
                                          <p:spTgt spid="889866"/>
                                        </p:tgtEl>
                                      </p:cBhvr>
                                    </p:animEffect>
                                  </p:childTnLst>
                                </p:cTn>
                              </p:par>
                            </p:childTnLst>
                          </p:cTn>
                        </p:par>
                        <p:par>
                          <p:cTn id="42" fill="hold" nodeType="afterGroup">
                            <p:stCondLst>
                              <p:cond delay="1000"/>
                            </p:stCondLst>
                            <p:childTnLst>
                              <p:par>
                                <p:cTn id="43" presetID="18" presetClass="entr" presetSubtype="3" fill="hold" grpId="0" nodeType="afterEffect">
                                  <p:stCondLst>
                                    <p:cond delay="0"/>
                                  </p:stCondLst>
                                  <p:childTnLst>
                                    <p:set>
                                      <p:cBhvr>
                                        <p:cTn id="44" dur="1" fill="hold">
                                          <p:stCondLst>
                                            <p:cond delay="0"/>
                                          </p:stCondLst>
                                        </p:cTn>
                                        <p:tgtEl>
                                          <p:spTgt spid="889870"/>
                                        </p:tgtEl>
                                        <p:attrNameLst>
                                          <p:attrName>style.visibility</p:attrName>
                                        </p:attrNameLst>
                                      </p:cBhvr>
                                      <p:to>
                                        <p:strVal val="visible"/>
                                      </p:to>
                                    </p:set>
                                    <p:animEffect transition="in" filter="strips(upRight)">
                                      <p:cBhvr>
                                        <p:cTn id="45" dur="500"/>
                                        <p:tgtEl>
                                          <p:spTgt spid="889870"/>
                                        </p:tgtEl>
                                      </p:cBhvr>
                                    </p:animEffect>
                                  </p:childTnLst>
                                </p:cTn>
                              </p:par>
                            </p:childTnLst>
                          </p:cTn>
                        </p:par>
                        <p:par>
                          <p:cTn id="46" fill="hold" nodeType="afterGroup">
                            <p:stCondLst>
                              <p:cond delay="1500"/>
                            </p:stCondLst>
                            <p:childTnLst>
                              <p:par>
                                <p:cTn id="47" presetID="18" presetClass="entr" presetSubtype="3" fill="hold" grpId="0" nodeType="afterEffect">
                                  <p:stCondLst>
                                    <p:cond delay="0"/>
                                  </p:stCondLst>
                                  <p:childTnLst>
                                    <p:set>
                                      <p:cBhvr>
                                        <p:cTn id="48" dur="1" fill="hold">
                                          <p:stCondLst>
                                            <p:cond delay="0"/>
                                          </p:stCondLst>
                                        </p:cTn>
                                        <p:tgtEl>
                                          <p:spTgt spid="889867"/>
                                        </p:tgtEl>
                                        <p:attrNameLst>
                                          <p:attrName>style.visibility</p:attrName>
                                        </p:attrNameLst>
                                      </p:cBhvr>
                                      <p:to>
                                        <p:strVal val="visible"/>
                                      </p:to>
                                    </p:set>
                                    <p:animEffect transition="in" filter="strips(upRight)">
                                      <p:cBhvr>
                                        <p:cTn id="49" dur="500"/>
                                        <p:tgtEl>
                                          <p:spTgt spid="889867"/>
                                        </p:tgtEl>
                                      </p:cBhvr>
                                    </p:animEffect>
                                  </p:childTnLst>
                                </p:cTn>
                              </p:par>
                            </p:childTnLst>
                          </p:cTn>
                        </p:par>
                        <p:par>
                          <p:cTn id="50" fill="hold" nodeType="afterGroup">
                            <p:stCondLst>
                              <p:cond delay="2000"/>
                            </p:stCondLst>
                            <p:childTnLst>
                              <p:par>
                                <p:cTn id="51" presetID="18" presetClass="entr" presetSubtype="3" fill="hold" grpId="0" nodeType="afterEffect">
                                  <p:stCondLst>
                                    <p:cond delay="0"/>
                                  </p:stCondLst>
                                  <p:childTnLst>
                                    <p:set>
                                      <p:cBhvr>
                                        <p:cTn id="52" dur="1" fill="hold">
                                          <p:stCondLst>
                                            <p:cond delay="0"/>
                                          </p:stCondLst>
                                        </p:cTn>
                                        <p:tgtEl>
                                          <p:spTgt spid="889871"/>
                                        </p:tgtEl>
                                        <p:attrNameLst>
                                          <p:attrName>style.visibility</p:attrName>
                                        </p:attrNameLst>
                                      </p:cBhvr>
                                      <p:to>
                                        <p:strVal val="visible"/>
                                      </p:to>
                                    </p:set>
                                    <p:animEffect transition="in" filter="strips(upRight)">
                                      <p:cBhvr>
                                        <p:cTn id="53" dur="500"/>
                                        <p:tgtEl>
                                          <p:spTgt spid="889871"/>
                                        </p:tgtEl>
                                      </p:cBhvr>
                                    </p:animEffect>
                                  </p:childTnLst>
                                </p:cTn>
                              </p:par>
                            </p:childTnLst>
                          </p:cTn>
                        </p:par>
                        <p:par>
                          <p:cTn id="54" fill="hold" nodeType="afterGroup">
                            <p:stCondLst>
                              <p:cond delay="2500"/>
                            </p:stCondLst>
                            <p:childTnLst>
                              <p:par>
                                <p:cTn id="55" presetID="18" presetClass="entr" presetSubtype="3" fill="hold" grpId="0" nodeType="afterEffect">
                                  <p:stCondLst>
                                    <p:cond delay="0"/>
                                  </p:stCondLst>
                                  <p:childTnLst>
                                    <p:set>
                                      <p:cBhvr>
                                        <p:cTn id="56" dur="1" fill="hold">
                                          <p:stCondLst>
                                            <p:cond delay="0"/>
                                          </p:stCondLst>
                                        </p:cTn>
                                        <p:tgtEl>
                                          <p:spTgt spid="889868"/>
                                        </p:tgtEl>
                                        <p:attrNameLst>
                                          <p:attrName>style.visibility</p:attrName>
                                        </p:attrNameLst>
                                      </p:cBhvr>
                                      <p:to>
                                        <p:strVal val="visible"/>
                                      </p:to>
                                    </p:set>
                                    <p:animEffect transition="in" filter="strips(upRight)">
                                      <p:cBhvr>
                                        <p:cTn id="57" dur="500"/>
                                        <p:tgtEl>
                                          <p:spTgt spid="889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9859" grpId="0" autoUpdateAnimBg="0"/>
      <p:bldP spid="889860" grpId="0" animBg="1"/>
      <p:bldP spid="889861" grpId="0" autoUpdateAnimBg="0"/>
      <p:bldP spid="889862" grpId="0" animBg="1"/>
      <p:bldP spid="889863" grpId="0" autoUpdateAnimBg="0"/>
      <p:bldP spid="889864" grpId="0" animBg="1"/>
      <p:bldP spid="889865" grpId="0" animBg="1"/>
      <p:bldP spid="889866" grpId="0" autoUpdateAnimBg="0"/>
      <p:bldP spid="889867" grpId="0" autoUpdateAnimBg="0"/>
      <p:bldP spid="889868" grpId="0" autoUpdateAnimBg="0"/>
      <p:bldP spid="889870" grpId="0" animBg="1"/>
      <p:bldP spid="889871"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Espaço Reservado para Número de Slide 5"/>
          <p:cNvSpPr>
            <a:spLocks noGrp="1"/>
          </p:cNvSpPr>
          <p:nvPr>
            <p:ph type="sldNum" sz="quarter" idx="12"/>
          </p:nvPr>
        </p:nvSpPr>
        <p:spPr/>
        <p:txBody>
          <a:bodyPr/>
          <a:lstStyle/>
          <a:p>
            <a:pPr>
              <a:defRPr/>
            </a:pPr>
            <a:fld id="{91150B98-33AC-4394-8D3A-1D7A49C834A8}" type="slidenum">
              <a:rPr lang="pt-PT"/>
              <a:pPr>
                <a:defRPr/>
              </a:pPr>
              <a:t>54</a:t>
            </a:fld>
            <a:endParaRPr lang="pt-PT"/>
          </a:p>
        </p:txBody>
      </p:sp>
      <p:sp>
        <p:nvSpPr>
          <p:cNvPr id="56323" name="Rectangle 2"/>
          <p:cNvSpPr>
            <a:spLocks noGrp="1" noChangeArrowheads="1"/>
          </p:cNvSpPr>
          <p:nvPr>
            <p:ph type="body" idx="1"/>
          </p:nvPr>
        </p:nvSpPr>
        <p:spPr>
          <a:xfrm>
            <a:off x="685800" y="2241550"/>
            <a:ext cx="7772400" cy="709613"/>
          </a:xfrm>
        </p:spPr>
        <p:txBody>
          <a:bodyPr/>
          <a:lstStyle/>
          <a:p>
            <a:pPr eaLnBrk="1" hangingPunct="1">
              <a:buFontTx/>
              <a:buNone/>
            </a:pPr>
            <a:r>
              <a:rPr lang="pt-BR" sz="2800" smtClean="0">
                <a:latin typeface="Arial" charset="0"/>
              </a:rPr>
              <a:t>Tipos de indivíduos:</a:t>
            </a:r>
          </a:p>
        </p:txBody>
      </p:sp>
      <p:sp>
        <p:nvSpPr>
          <p:cNvPr id="890883" name="Rectangle 3"/>
          <p:cNvSpPr>
            <a:spLocks noChangeArrowheads="1"/>
          </p:cNvSpPr>
          <p:nvPr/>
        </p:nvSpPr>
        <p:spPr bwMode="auto">
          <a:xfrm>
            <a:off x="895350" y="5684838"/>
            <a:ext cx="5756275" cy="70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Jogador</a:t>
            </a:r>
          </a:p>
        </p:txBody>
      </p:sp>
      <p:sp>
        <p:nvSpPr>
          <p:cNvPr id="890884" name="Line 4"/>
          <p:cNvSpPr>
            <a:spLocks noChangeShapeType="1"/>
          </p:cNvSpPr>
          <p:nvPr/>
        </p:nvSpPr>
        <p:spPr bwMode="auto">
          <a:xfrm flipV="1">
            <a:off x="1506538" y="3030538"/>
            <a:ext cx="0" cy="2509837"/>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0885" name="Text Box 5"/>
          <p:cNvSpPr txBox="1">
            <a:spLocks noChangeArrowheads="1"/>
          </p:cNvSpPr>
          <p:nvPr/>
        </p:nvSpPr>
        <p:spPr bwMode="auto">
          <a:xfrm>
            <a:off x="1068388" y="2916238"/>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a:t>
            </a:r>
            <a:r>
              <a:rPr lang="pt-BR" sz="2400" b="0" baseline="-25000">
                <a:solidFill>
                  <a:srgbClr val="FFFFFF"/>
                </a:solidFill>
              </a:rPr>
              <a:t>T</a:t>
            </a:r>
            <a:endParaRPr lang="pt-BR" sz="2400" b="0">
              <a:solidFill>
                <a:srgbClr val="FFFFFF"/>
              </a:solidFill>
            </a:endParaRPr>
          </a:p>
        </p:txBody>
      </p:sp>
      <p:sp>
        <p:nvSpPr>
          <p:cNvPr id="890886" name="Line 6"/>
          <p:cNvSpPr>
            <a:spLocks noChangeShapeType="1"/>
          </p:cNvSpPr>
          <p:nvPr/>
        </p:nvSpPr>
        <p:spPr bwMode="auto">
          <a:xfrm>
            <a:off x="1506538" y="5540375"/>
            <a:ext cx="4271962"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0887" name="Text Box 7"/>
          <p:cNvSpPr txBox="1">
            <a:spLocks noChangeArrowheads="1"/>
          </p:cNvSpPr>
          <p:nvPr/>
        </p:nvSpPr>
        <p:spPr bwMode="auto">
          <a:xfrm>
            <a:off x="5324475" y="5465763"/>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s</a:t>
            </a:r>
            <a:r>
              <a:rPr lang="pt-BR" sz="2400" b="0" baseline="-25000">
                <a:solidFill>
                  <a:srgbClr val="FFFFFF"/>
                </a:solidFill>
              </a:rPr>
              <a:t>T</a:t>
            </a:r>
            <a:endParaRPr lang="pt-BR" sz="2400" b="0">
              <a:solidFill>
                <a:srgbClr val="FFFFFF"/>
              </a:solidFill>
            </a:endParaRPr>
          </a:p>
        </p:txBody>
      </p:sp>
      <p:sp>
        <p:nvSpPr>
          <p:cNvPr id="890888" name="Line 8"/>
          <p:cNvSpPr>
            <a:spLocks noChangeShapeType="1"/>
          </p:cNvSpPr>
          <p:nvPr/>
        </p:nvSpPr>
        <p:spPr bwMode="auto">
          <a:xfrm>
            <a:off x="1143000" y="2971800"/>
            <a:ext cx="2159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0889" name="Arc 9"/>
          <p:cNvSpPr>
            <a:spLocks/>
          </p:cNvSpPr>
          <p:nvPr/>
        </p:nvSpPr>
        <p:spPr bwMode="auto">
          <a:xfrm rot="10627355" flipV="1">
            <a:off x="1946275" y="4349750"/>
            <a:ext cx="3613150" cy="1839913"/>
          </a:xfrm>
          <a:custGeom>
            <a:avLst/>
            <a:gdLst>
              <a:gd name="T0" fmla="*/ 141204 w 17272"/>
              <a:gd name="T1" fmla="*/ 0 h 21589"/>
              <a:gd name="T2" fmla="*/ 3613150 w 17272"/>
              <a:gd name="T3" fmla="*/ 734465 h 21589"/>
              <a:gd name="T4" fmla="*/ 0 w 17272"/>
              <a:gd name="T5" fmla="*/ 1839913 h 21589"/>
              <a:gd name="T6" fmla="*/ 0 60000 65536"/>
              <a:gd name="T7" fmla="*/ 0 60000 65536"/>
              <a:gd name="T8" fmla="*/ 0 60000 65536"/>
            </a:gdLst>
            <a:ahLst/>
            <a:cxnLst>
              <a:cxn ang="T6">
                <a:pos x="T0" y="T1"/>
              </a:cxn>
              <a:cxn ang="T7">
                <a:pos x="T2" y="T3"/>
              </a:cxn>
              <a:cxn ang="T8">
                <a:pos x="T4" y="T5"/>
              </a:cxn>
            </a:cxnLst>
            <a:rect l="0" t="0" r="r" b="b"/>
            <a:pathLst>
              <a:path w="17272" h="21589" fill="none" extrusionOk="0">
                <a:moveTo>
                  <a:pt x="675" y="-1"/>
                </a:moveTo>
                <a:cubicBezTo>
                  <a:pt x="7228" y="204"/>
                  <a:pt x="13334" y="3375"/>
                  <a:pt x="17271" y="8618"/>
                </a:cubicBezTo>
              </a:path>
              <a:path w="17272" h="21589" stroke="0" extrusionOk="0">
                <a:moveTo>
                  <a:pt x="675" y="-1"/>
                </a:moveTo>
                <a:cubicBezTo>
                  <a:pt x="7228" y="204"/>
                  <a:pt x="13334" y="3375"/>
                  <a:pt x="17271" y="8618"/>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0890" name="Text Box 10"/>
          <p:cNvSpPr txBox="1">
            <a:spLocks noChangeArrowheads="1"/>
          </p:cNvSpPr>
          <p:nvPr/>
        </p:nvSpPr>
        <p:spPr bwMode="auto">
          <a:xfrm>
            <a:off x="5378450" y="3990975"/>
            <a:ext cx="66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0</a:t>
            </a:r>
            <a:endParaRPr lang="pt-BR" sz="2400" b="0">
              <a:solidFill>
                <a:srgbClr val="FFFF00"/>
              </a:solidFill>
            </a:endParaRPr>
          </a:p>
        </p:txBody>
      </p:sp>
      <p:sp>
        <p:nvSpPr>
          <p:cNvPr id="890891" name="Text Box 11"/>
          <p:cNvSpPr txBox="1">
            <a:spLocks noChangeArrowheads="1"/>
          </p:cNvSpPr>
          <p:nvPr/>
        </p:nvSpPr>
        <p:spPr bwMode="auto">
          <a:xfrm>
            <a:off x="5000625" y="3571875"/>
            <a:ext cx="67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1</a:t>
            </a:r>
            <a:endParaRPr lang="pt-BR" sz="2400" b="0">
              <a:solidFill>
                <a:srgbClr val="FFFF00"/>
              </a:solidFill>
            </a:endParaRPr>
          </a:p>
        </p:txBody>
      </p:sp>
      <p:sp>
        <p:nvSpPr>
          <p:cNvPr id="890892" name="Text Box 12"/>
          <p:cNvSpPr txBox="1">
            <a:spLocks noChangeArrowheads="1"/>
          </p:cNvSpPr>
          <p:nvPr/>
        </p:nvSpPr>
        <p:spPr bwMode="auto">
          <a:xfrm>
            <a:off x="4845050" y="30607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2</a:t>
            </a:r>
            <a:endParaRPr lang="pt-BR" sz="2400" b="0">
              <a:solidFill>
                <a:srgbClr val="FFFF00"/>
              </a:solidFill>
            </a:endParaRPr>
          </a:p>
        </p:txBody>
      </p:sp>
      <p:pic>
        <p:nvPicPr>
          <p:cNvPr id="5633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8538" y="1927225"/>
            <a:ext cx="3722687"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089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250" y="3563938"/>
            <a:ext cx="3816350" cy="170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0895" name="Arc 15"/>
          <p:cNvSpPr>
            <a:spLocks/>
          </p:cNvSpPr>
          <p:nvPr/>
        </p:nvSpPr>
        <p:spPr bwMode="auto">
          <a:xfrm rot="10627355" flipV="1">
            <a:off x="1751013" y="3984625"/>
            <a:ext cx="3443287" cy="1839913"/>
          </a:xfrm>
          <a:custGeom>
            <a:avLst/>
            <a:gdLst>
              <a:gd name="T0" fmla="*/ 141204 w 16460"/>
              <a:gd name="T1" fmla="*/ 0 h 21589"/>
              <a:gd name="T2" fmla="*/ 3443287 w 16460"/>
              <a:gd name="T3" fmla="*/ 647962 h 21589"/>
              <a:gd name="T4" fmla="*/ 0 w 16460"/>
              <a:gd name="T5" fmla="*/ 1839913 h 21589"/>
              <a:gd name="T6" fmla="*/ 0 60000 65536"/>
              <a:gd name="T7" fmla="*/ 0 60000 65536"/>
              <a:gd name="T8" fmla="*/ 0 60000 65536"/>
            </a:gdLst>
            <a:ahLst/>
            <a:cxnLst>
              <a:cxn ang="T6">
                <a:pos x="T0" y="T1"/>
              </a:cxn>
              <a:cxn ang="T7">
                <a:pos x="T2" y="T3"/>
              </a:cxn>
              <a:cxn ang="T8">
                <a:pos x="T4" y="T5"/>
              </a:cxn>
            </a:cxnLst>
            <a:rect l="0" t="0" r="r" b="b"/>
            <a:pathLst>
              <a:path w="16460" h="21589" fill="none" extrusionOk="0">
                <a:moveTo>
                  <a:pt x="675" y="-1"/>
                </a:moveTo>
                <a:cubicBezTo>
                  <a:pt x="6774" y="190"/>
                  <a:pt x="12508" y="2952"/>
                  <a:pt x="16460" y="7602"/>
                </a:cubicBezTo>
              </a:path>
              <a:path w="16460" h="21589" stroke="0" extrusionOk="0">
                <a:moveTo>
                  <a:pt x="675" y="-1"/>
                </a:moveTo>
                <a:cubicBezTo>
                  <a:pt x="6774" y="190"/>
                  <a:pt x="12508" y="2952"/>
                  <a:pt x="16460" y="7602"/>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0896" name="Arc 16"/>
          <p:cNvSpPr>
            <a:spLocks/>
          </p:cNvSpPr>
          <p:nvPr/>
        </p:nvSpPr>
        <p:spPr bwMode="auto">
          <a:xfrm rot="10627355" flipV="1">
            <a:off x="1677988" y="3511550"/>
            <a:ext cx="3394075" cy="1839913"/>
          </a:xfrm>
          <a:custGeom>
            <a:avLst/>
            <a:gdLst>
              <a:gd name="T0" fmla="*/ 141228 w 16222"/>
              <a:gd name="T1" fmla="*/ 0 h 21589"/>
              <a:gd name="T2" fmla="*/ 3394075 w 16222"/>
              <a:gd name="T3" fmla="*/ 624440 h 21589"/>
              <a:gd name="T4" fmla="*/ 0 w 16222"/>
              <a:gd name="T5" fmla="*/ 1839913 h 21589"/>
              <a:gd name="T6" fmla="*/ 0 60000 65536"/>
              <a:gd name="T7" fmla="*/ 0 60000 65536"/>
              <a:gd name="T8" fmla="*/ 0 60000 65536"/>
            </a:gdLst>
            <a:ahLst/>
            <a:cxnLst>
              <a:cxn ang="T6">
                <a:pos x="T0" y="T1"/>
              </a:cxn>
              <a:cxn ang="T7">
                <a:pos x="T2" y="T3"/>
              </a:cxn>
              <a:cxn ang="T8">
                <a:pos x="T4" y="T5"/>
              </a:cxn>
            </a:cxnLst>
            <a:rect l="0" t="0" r="r" b="b"/>
            <a:pathLst>
              <a:path w="16222" h="21589" fill="none" extrusionOk="0">
                <a:moveTo>
                  <a:pt x="675" y="-1"/>
                </a:moveTo>
                <a:cubicBezTo>
                  <a:pt x="6647" y="186"/>
                  <a:pt x="12276" y="2839"/>
                  <a:pt x="16222" y="7326"/>
                </a:cubicBezTo>
              </a:path>
              <a:path w="16222" h="21589" stroke="0" extrusionOk="0">
                <a:moveTo>
                  <a:pt x="675" y="-1"/>
                </a:moveTo>
                <a:cubicBezTo>
                  <a:pt x="6647" y="186"/>
                  <a:pt x="12276" y="2839"/>
                  <a:pt x="16222" y="7326"/>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6338" name="Rectangle 17"/>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90894"/>
                                        </p:tgtEl>
                                        <p:attrNameLst>
                                          <p:attrName>style.visibility</p:attrName>
                                        </p:attrNameLst>
                                      </p:cBhvr>
                                      <p:to>
                                        <p:strVal val="visible"/>
                                      </p:to>
                                    </p:set>
                                    <p:animEffect transition="in" filter="dissolve">
                                      <p:cBhvr>
                                        <p:cTn id="7" dur="500"/>
                                        <p:tgtEl>
                                          <p:spTgt spid="890894"/>
                                        </p:tgtEl>
                                      </p:cBhvr>
                                    </p:animEffect>
                                  </p:childTnLst>
                                </p:cTn>
                              </p:par>
                            </p:childTnLst>
                          </p:cTn>
                        </p:par>
                        <p:par>
                          <p:cTn id="8" fill="hold" nodeType="afterGroup">
                            <p:stCondLst>
                              <p:cond delay="500"/>
                            </p:stCondLst>
                            <p:childTnLst>
                              <p:par>
                                <p:cTn id="9" presetID="23" presetClass="entr" presetSubtype="288" fill="hold" grpId="0" nodeType="afterEffect">
                                  <p:stCondLst>
                                    <p:cond delay="0"/>
                                  </p:stCondLst>
                                  <p:childTnLst>
                                    <p:set>
                                      <p:cBhvr>
                                        <p:cTn id="10" dur="1" fill="hold">
                                          <p:stCondLst>
                                            <p:cond delay="0"/>
                                          </p:stCondLst>
                                        </p:cTn>
                                        <p:tgtEl>
                                          <p:spTgt spid="890883"/>
                                        </p:tgtEl>
                                        <p:attrNameLst>
                                          <p:attrName>style.visibility</p:attrName>
                                        </p:attrNameLst>
                                      </p:cBhvr>
                                      <p:to>
                                        <p:strVal val="visible"/>
                                      </p:to>
                                    </p:set>
                                    <p:anim calcmode="lin" valueType="num">
                                      <p:cBhvr>
                                        <p:cTn id="11" dur="500" fill="hold"/>
                                        <p:tgtEl>
                                          <p:spTgt spid="890883"/>
                                        </p:tgtEl>
                                        <p:attrNameLst>
                                          <p:attrName>ppt_w</p:attrName>
                                        </p:attrNameLst>
                                      </p:cBhvr>
                                      <p:tavLst>
                                        <p:tav tm="0">
                                          <p:val>
                                            <p:strVal val="4/3*#ppt_w"/>
                                          </p:val>
                                        </p:tav>
                                        <p:tav tm="100000">
                                          <p:val>
                                            <p:strVal val="#ppt_w"/>
                                          </p:val>
                                        </p:tav>
                                      </p:tavLst>
                                    </p:anim>
                                    <p:anim calcmode="lin" valueType="num">
                                      <p:cBhvr>
                                        <p:cTn id="12" dur="500" fill="hold"/>
                                        <p:tgtEl>
                                          <p:spTgt spid="890883"/>
                                        </p:tgtEl>
                                        <p:attrNameLst>
                                          <p:attrName>ppt_h</p:attrName>
                                        </p:attrNameLst>
                                      </p:cBhvr>
                                      <p:tavLst>
                                        <p:tav tm="0">
                                          <p:val>
                                            <p:strVal val="4/3*#ppt_h"/>
                                          </p:val>
                                        </p:tav>
                                        <p:tav tm="100000">
                                          <p:val>
                                            <p:strVal val="#ppt_h"/>
                                          </p:val>
                                        </p:tav>
                                      </p:tavLst>
                                    </p:anim>
                                  </p:childTnLst>
                                </p:cTn>
                              </p:par>
                            </p:childTnLst>
                          </p:cTn>
                        </p:par>
                        <p:par>
                          <p:cTn id="13" fill="hold" nodeType="afterGroup">
                            <p:stCondLst>
                              <p:cond delay="1000"/>
                            </p:stCondLst>
                            <p:childTnLst>
                              <p:par>
                                <p:cTn id="14" presetID="18" presetClass="entr" presetSubtype="3" fill="hold" grpId="0" nodeType="afterEffect">
                                  <p:stCondLst>
                                    <p:cond delay="0"/>
                                  </p:stCondLst>
                                  <p:childTnLst>
                                    <p:set>
                                      <p:cBhvr>
                                        <p:cTn id="15" dur="1" fill="hold">
                                          <p:stCondLst>
                                            <p:cond delay="0"/>
                                          </p:stCondLst>
                                        </p:cTn>
                                        <p:tgtEl>
                                          <p:spTgt spid="890884"/>
                                        </p:tgtEl>
                                        <p:attrNameLst>
                                          <p:attrName>style.visibility</p:attrName>
                                        </p:attrNameLst>
                                      </p:cBhvr>
                                      <p:to>
                                        <p:strVal val="visible"/>
                                      </p:to>
                                    </p:set>
                                    <p:animEffect transition="in" filter="strips(upRight)">
                                      <p:cBhvr>
                                        <p:cTn id="16" dur="500"/>
                                        <p:tgtEl>
                                          <p:spTgt spid="890884"/>
                                        </p:tgtEl>
                                      </p:cBhvr>
                                    </p:animEffect>
                                  </p:childTnLst>
                                </p:cTn>
                              </p:par>
                            </p:childTnLst>
                          </p:cTn>
                        </p:par>
                        <p:par>
                          <p:cTn id="17" fill="hold" nodeType="afterGroup">
                            <p:stCondLst>
                              <p:cond delay="1500"/>
                            </p:stCondLst>
                            <p:childTnLst>
                              <p:par>
                                <p:cTn id="18" presetID="18" presetClass="entr" presetSubtype="3" fill="hold" grpId="0" nodeType="afterEffect">
                                  <p:stCondLst>
                                    <p:cond delay="0"/>
                                  </p:stCondLst>
                                  <p:childTnLst>
                                    <p:set>
                                      <p:cBhvr>
                                        <p:cTn id="19" dur="1" fill="hold">
                                          <p:stCondLst>
                                            <p:cond delay="0"/>
                                          </p:stCondLst>
                                        </p:cTn>
                                        <p:tgtEl>
                                          <p:spTgt spid="890885"/>
                                        </p:tgtEl>
                                        <p:attrNameLst>
                                          <p:attrName>style.visibility</p:attrName>
                                        </p:attrNameLst>
                                      </p:cBhvr>
                                      <p:to>
                                        <p:strVal val="visible"/>
                                      </p:to>
                                    </p:set>
                                    <p:animEffect transition="in" filter="strips(upRight)">
                                      <p:cBhvr>
                                        <p:cTn id="20" dur="500"/>
                                        <p:tgtEl>
                                          <p:spTgt spid="890885"/>
                                        </p:tgtEl>
                                      </p:cBhvr>
                                    </p:animEffect>
                                  </p:childTnLst>
                                </p:cTn>
                              </p:par>
                            </p:childTnLst>
                          </p:cTn>
                        </p:par>
                        <p:par>
                          <p:cTn id="21" fill="hold" nodeType="afterGroup">
                            <p:stCondLst>
                              <p:cond delay="2000"/>
                            </p:stCondLst>
                            <p:childTnLst>
                              <p:par>
                                <p:cTn id="22" presetID="18" presetClass="entr" presetSubtype="3" fill="hold" grpId="0" nodeType="afterEffect">
                                  <p:stCondLst>
                                    <p:cond delay="0"/>
                                  </p:stCondLst>
                                  <p:childTnLst>
                                    <p:set>
                                      <p:cBhvr>
                                        <p:cTn id="23" dur="1" fill="hold">
                                          <p:stCondLst>
                                            <p:cond delay="0"/>
                                          </p:stCondLst>
                                        </p:cTn>
                                        <p:tgtEl>
                                          <p:spTgt spid="890888"/>
                                        </p:tgtEl>
                                        <p:attrNameLst>
                                          <p:attrName>style.visibility</p:attrName>
                                        </p:attrNameLst>
                                      </p:cBhvr>
                                      <p:to>
                                        <p:strVal val="visible"/>
                                      </p:to>
                                    </p:set>
                                    <p:animEffect transition="in" filter="strips(upRight)">
                                      <p:cBhvr>
                                        <p:cTn id="24" dur="500"/>
                                        <p:tgtEl>
                                          <p:spTgt spid="890888"/>
                                        </p:tgtEl>
                                      </p:cBhvr>
                                    </p:animEffect>
                                  </p:childTnLst>
                                </p:cTn>
                              </p:par>
                            </p:childTnLst>
                          </p:cTn>
                        </p:par>
                        <p:par>
                          <p:cTn id="25" fill="hold" nodeType="afterGroup">
                            <p:stCondLst>
                              <p:cond delay="2500"/>
                            </p:stCondLst>
                            <p:childTnLst>
                              <p:par>
                                <p:cTn id="26" presetID="18" presetClass="entr" presetSubtype="3" fill="hold" grpId="0" nodeType="afterEffect">
                                  <p:stCondLst>
                                    <p:cond delay="0"/>
                                  </p:stCondLst>
                                  <p:childTnLst>
                                    <p:set>
                                      <p:cBhvr>
                                        <p:cTn id="27" dur="1" fill="hold">
                                          <p:stCondLst>
                                            <p:cond delay="0"/>
                                          </p:stCondLst>
                                        </p:cTn>
                                        <p:tgtEl>
                                          <p:spTgt spid="890886"/>
                                        </p:tgtEl>
                                        <p:attrNameLst>
                                          <p:attrName>style.visibility</p:attrName>
                                        </p:attrNameLst>
                                      </p:cBhvr>
                                      <p:to>
                                        <p:strVal val="visible"/>
                                      </p:to>
                                    </p:set>
                                    <p:animEffect transition="in" filter="strips(upRight)">
                                      <p:cBhvr>
                                        <p:cTn id="28" dur="500"/>
                                        <p:tgtEl>
                                          <p:spTgt spid="890886"/>
                                        </p:tgtEl>
                                      </p:cBhvr>
                                    </p:animEffect>
                                  </p:childTnLst>
                                </p:cTn>
                              </p:par>
                            </p:childTnLst>
                          </p:cTn>
                        </p:par>
                        <p:par>
                          <p:cTn id="29" fill="hold" nodeType="afterGroup">
                            <p:stCondLst>
                              <p:cond delay="3000"/>
                            </p:stCondLst>
                            <p:childTnLst>
                              <p:par>
                                <p:cTn id="30" presetID="18" presetClass="entr" presetSubtype="3" fill="hold" grpId="0" nodeType="afterEffect">
                                  <p:stCondLst>
                                    <p:cond delay="0"/>
                                  </p:stCondLst>
                                  <p:childTnLst>
                                    <p:set>
                                      <p:cBhvr>
                                        <p:cTn id="31" dur="1" fill="hold">
                                          <p:stCondLst>
                                            <p:cond delay="0"/>
                                          </p:stCondLst>
                                        </p:cTn>
                                        <p:tgtEl>
                                          <p:spTgt spid="890887"/>
                                        </p:tgtEl>
                                        <p:attrNameLst>
                                          <p:attrName>style.visibility</p:attrName>
                                        </p:attrNameLst>
                                      </p:cBhvr>
                                      <p:to>
                                        <p:strVal val="visible"/>
                                      </p:to>
                                    </p:set>
                                    <p:animEffect transition="in" filter="strips(upRight)">
                                      <p:cBhvr>
                                        <p:cTn id="32" dur="500"/>
                                        <p:tgtEl>
                                          <p:spTgt spid="89088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890889"/>
                                        </p:tgtEl>
                                        <p:attrNameLst>
                                          <p:attrName>style.visibility</p:attrName>
                                        </p:attrNameLst>
                                      </p:cBhvr>
                                      <p:to>
                                        <p:strVal val="visible"/>
                                      </p:to>
                                    </p:set>
                                    <p:animEffect transition="in" filter="strips(upRight)">
                                      <p:cBhvr>
                                        <p:cTn id="37" dur="500"/>
                                        <p:tgtEl>
                                          <p:spTgt spid="890889"/>
                                        </p:tgtEl>
                                      </p:cBhvr>
                                    </p:animEffect>
                                  </p:childTnLst>
                                </p:cTn>
                              </p:par>
                            </p:childTnLst>
                          </p:cTn>
                        </p:par>
                        <p:par>
                          <p:cTn id="38" fill="hold" nodeType="afterGroup">
                            <p:stCondLst>
                              <p:cond delay="500"/>
                            </p:stCondLst>
                            <p:childTnLst>
                              <p:par>
                                <p:cTn id="39" presetID="18" presetClass="entr" presetSubtype="3" fill="hold" grpId="0" nodeType="afterEffect">
                                  <p:stCondLst>
                                    <p:cond delay="0"/>
                                  </p:stCondLst>
                                  <p:childTnLst>
                                    <p:set>
                                      <p:cBhvr>
                                        <p:cTn id="40" dur="1" fill="hold">
                                          <p:stCondLst>
                                            <p:cond delay="0"/>
                                          </p:stCondLst>
                                        </p:cTn>
                                        <p:tgtEl>
                                          <p:spTgt spid="890890"/>
                                        </p:tgtEl>
                                        <p:attrNameLst>
                                          <p:attrName>style.visibility</p:attrName>
                                        </p:attrNameLst>
                                      </p:cBhvr>
                                      <p:to>
                                        <p:strVal val="visible"/>
                                      </p:to>
                                    </p:set>
                                    <p:animEffect transition="in" filter="strips(upRight)">
                                      <p:cBhvr>
                                        <p:cTn id="41" dur="500"/>
                                        <p:tgtEl>
                                          <p:spTgt spid="890890"/>
                                        </p:tgtEl>
                                      </p:cBhvr>
                                    </p:animEffect>
                                  </p:childTnLst>
                                </p:cTn>
                              </p:par>
                            </p:childTnLst>
                          </p:cTn>
                        </p:par>
                        <p:par>
                          <p:cTn id="42" fill="hold" nodeType="afterGroup">
                            <p:stCondLst>
                              <p:cond delay="1000"/>
                            </p:stCondLst>
                            <p:childTnLst>
                              <p:par>
                                <p:cTn id="43" presetID="18" presetClass="entr" presetSubtype="3" fill="hold" grpId="0" nodeType="afterEffect">
                                  <p:stCondLst>
                                    <p:cond delay="0"/>
                                  </p:stCondLst>
                                  <p:childTnLst>
                                    <p:set>
                                      <p:cBhvr>
                                        <p:cTn id="44" dur="1" fill="hold">
                                          <p:stCondLst>
                                            <p:cond delay="0"/>
                                          </p:stCondLst>
                                        </p:cTn>
                                        <p:tgtEl>
                                          <p:spTgt spid="890895"/>
                                        </p:tgtEl>
                                        <p:attrNameLst>
                                          <p:attrName>style.visibility</p:attrName>
                                        </p:attrNameLst>
                                      </p:cBhvr>
                                      <p:to>
                                        <p:strVal val="visible"/>
                                      </p:to>
                                    </p:set>
                                    <p:animEffect transition="in" filter="strips(upRight)">
                                      <p:cBhvr>
                                        <p:cTn id="45" dur="500"/>
                                        <p:tgtEl>
                                          <p:spTgt spid="890895"/>
                                        </p:tgtEl>
                                      </p:cBhvr>
                                    </p:animEffect>
                                  </p:childTnLst>
                                </p:cTn>
                              </p:par>
                            </p:childTnLst>
                          </p:cTn>
                        </p:par>
                        <p:par>
                          <p:cTn id="46" fill="hold" nodeType="afterGroup">
                            <p:stCondLst>
                              <p:cond delay="1500"/>
                            </p:stCondLst>
                            <p:childTnLst>
                              <p:par>
                                <p:cTn id="47" presetID="18" presetClass="entr" presetSubtype="3" fill="hold" grpId="0" nodeType="afterEffect">
                                  <p:stCondLst>
                                    <p:cond delay="0"/>
                                  </p:stCondLst>
                                  <p:childTnLst>
                                    <p:set>
                                      <p:cBhvr>
                                        <p:cTn id="48" dur="1" fill="hold">
                                          <p:stCondLst>
                                            <p:cond delay="0"/>
                                          </p:stCondLst>
                                        </p:cTn>
                                        <p:tgtEl>
                                          <p:spTgt spid="890891"/>
                                        </p:tgtEl>
                                        <p:attrNameLst>
                                          <p:attrName>style.visibility</p:attrName>
                                        </p:attrNameLst>
                                      </p:cBhvr>
                                      <p:to>
                                        <p:strVal val="visible"/>
                                      </p:to>
                                    </p:set>
                                    <p:animEffect transition="in" filter="strips(upRight)">
                                      <p:cBhvr>
                                        <p:cTn id="49" dur="500"/>
                                        <p:tgtEl>
                                          <p:spTgt spid="890891"/>
                                        </p:tgtEl>
                                      </p:cBhvr>
                                    </p:animEffect>
                                  </p:childTnLst>
                                </p:cTn>
                              </p:par>
                            </p:childTnLst>
                          </p:cTn>
                        </p:par>
                        <p:par>
                          <p:cTn id="50" fill="hold" nodeType="afterGroup">
                            <p:stCondLst>
                              <p:cond delay="2000"/>
                            </p:stCondLst>
                            <p:childTnLst>
                              <p:par>
                                <p:cTn id="51" presetID="18" presetClass="entr" presetSubtype="3" fill="hold" grpId="0" nodeType="afterEffect">
                                  <p:stCondLst>
                                    <p:cond delay="0"/>
                                  </p:stCondLst>
                                  <p:childTnLst>
                                    <p:set>
                                      <p:cBhvr>
                                        <p:cTn id="52" dur="1" fill="hold">
                                          <p:stCondLst>
                                            <p:cond delay="0"/>
                                          </p:stCondLst>
                                        </p:cTn>
                                        <p:tgtEl>
                                          <p:spTgt spid="890896"/>
                                        </p:tgtEl>
                                        <p:attrNameLst>
                                          <p:attrName>style.visibility</p:attrName>
                                        </p:attrNameLst>
                                      </p:cBhvr>
                                      <p:to>
                                        <p:strVal val="visible"/>
                                      </p:to>
                                    </p:set>
                                    <p:animEffect transition="in" filter="strips(upRight)">
                                      <p:cBhvr>
                                        <p:cTn id="53" dur="500"/>
                                        <p:tgtEl>
                                          <p:spTgt spid="890896"/>
                                        </p:tgtEl>
                                      </p:cBhvr>
                                    </p:animEffect>
                                  </p:childTnLst>
                                </p:cTn>
                              </p:par>
                            </p:childTnLst>
                          </p:cTn>
                        </p:par>
                        <p:par>
                          <p:cTn id="54" fill="hold" nodeType="afterGroup">
                            <p:stCondLst>
                              <p:cond delay="2500"/>
                            </p:stCondLst>
                            <p:childTnLst>
                              <p:par>
                                <p:cTn id="55" presetID="18" presetClass="entr" presetSubtype="3" fill="hold" grpId="0" nodeType="afterEffect">
                                  <p:stCondLst>
                                    <p:cond delay="0"/>
                                  </p:stCondLst>
                                  <p:childTnLst>
                                    <p:set>
                                      <p:cBhvr>
                                        <p:cTn id="56" dur="1" fill="hold">
                                          <p:stCondLst>
                                            <p:cond delay="0"/>
                                          </p:stCondLst>
                                        </p:cTn>
                                        <p:tgtEl>
                                          <p:spTgt spid="890892"/>
                                        </p:tgtEl>
                                        <p:attrNameLst>
                                          <p:attrName>style.visibility</p:attrName>
                                        </p:attrNameLst>
                                      </p:cBhvr>
                                      <p:to>
                                        <p:strVal val="visible"/>
                                      </p:to>
                                    </p:set>
                                    <p:animEffect transition="in" filter="strips(upRight)">
                                      <p:cBhvr>
                                        <p:cTn id="57" dur="500"/>
                                        <p:tgtEl>
                                          <p:spTgt spid="890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883" grpId="0" autoUpdateAnimBg="0"/>
      <p:bldP spid="890884" grpId="0" animBg="1"/>
      <p:bldP spid="890885" grpId="0" autoUpdateAnimBg="0"/>
      <p:bldP spid="890886" grpId="0" animBg="1"/>
      <p:bldP spid="890887" grpId="0" autoUpdateAnimBg="0"/>
      <p:bldP spid="890888" grpId="0" animBg="1"/>
      <p:bldP spid="890889" grpId="0" animBg="1"/>
      <p:bldP spid="890890" grpId="0" autoUpdateAnimBg="0"/>
      <p:bldP spid="890891" grpId="0" autoUpdateAnimBg="0"/>
      <p:bldP spid="890892" grpId="0" autoUpdateAnimBg="0"/>
      <p:bldP spid="890895" grpId="0" animBg="1"/>
      <p:bldP spid="890896"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Espaço Reservado para Número de Slide 5"/>
          <p:cNvSpPr>
            <a:spLocks noGrp="1"/>
          </p:cNvSpPr>
          <p:nvPr>
            <p:ph type="sldNum" sz="quarter" idx="12"/>
          </p:nvPr>
        </p:nvSpPr>
        <p:spPr/>
        <p:txBody>
          <a:bodyPr/>
          <a:lstStyle/>
          <a:p>
            <a:pPr>
              <a:defRPr/>
            </a:pPr>
            <a:fld id="{A2AB5A35-0214-460B-9B9A-90D0B5A44BFF}" type="slidenum">
              <a:rPr lang="pt-PT"/>
              <a:pPr>
                <a:defRPr/>
              </a:pPr>
              <a:t>55</a:t>
            </a:fld>
            <a:endParaRPr lang="pt-PT"/>
          </a:p>
        </p:txBody>
      </p:sp>
      <p:sp>
        <p:nvSpPr>
          <p:cNvPr id="57347" name="Rectangle 2"/>
          <p:cNvSpPr>
            <a:spLocks noGrp="1" noChangeArrowheads="1"/>
          </p:cNvSpPr>
          <p:nvPr>
            <p:ph type="body" idx="1"/>
          </p:nvPr>
        </p:nvSpPr>
        <p:spPr>
          <a:xfrm>
            <a:off x="685800" y="2241550"/>
            <a:ext cx="7772400" cy="709613"/>
          </a:xfrm>
        </p:spPr>
        <p:txBody>
          <a:bodyPr/>
          <a:lstStyle/>
          <a:p>
            <a:pPr eaLnBrk="1" hangingPunct="1">
              <a:buFontTx/>
              <a:buNone/>
            </a:pPr>
            <a:r>
              <a:rPr lang="pt-BR" sz="2800" smtClean="0">
                <a:latin typeface="Arial" charset="0"/>
              </a:rPr>
              <a:t>Tipos de indivíduos:</a:t>
            </a:r>
          </a:p>
        </p:txBody>
      </p:sp>
      <p:sp>
        <p:nvSpPr>
          <p:cNvPr id="891907" name="Rectangle 3"/>
          <p:cNvSpPr>
            <a:spLocks noChangeArrowheads="1"/>
          </p:cNvSpPr>
          <p:nvPr/>
        </p:nvSpPr>
        <p:spPr bwMode="auto">
          <a:xfrm>
            <a:off x="895350" y="5684838"/>
            <a:ext cx="5756275" cy="70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Amante do Risco</a:t>
            </a:r>
          </a:p>
        </p:txBody>
      </p:sp>
      <p:sp>
        <p:nvSpPr>
          <p:cNvPr id="891908" name="Line 4"/>
          <p:cNvSpPr>
            <a:spLocks noChangeShapeType="1"/>
          </p:cNvSpPr>
          <p:nvPr/>
        </p:nvSpPr>
        <p:spPr bwMode="auto">
          <a:xfrm flipV="1">
            <a:off x="1506538" y="3030538"/>
            <a:ext cx="0" cy="2509837"/>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1909" name="Text Box 5"/>
          <p:cNvSpPr txBox="1">
            <a:spLocks noChangeArrowheads="1"/>
          </p:cNvSpPr>
          <p:nvPr/>
        </p:nvSpPr>
        <p:spPr bwMode="auto">
          <a:xfrm>
            <a:off x="1068388" y="2916238"/>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a:t>
            </a:r>
            <a:r>
              <a:rPr lang="pt-BR" sz="2400" b="0" baseline="-25000">
                <a:solidFill>
                  <a:srgbClr val="FFFFFF"/>
                </a:solidFill>
              </a:rPr>
              <a:t>T</a:t>
            </a:r>
            <a:endParaRPr lang="pt-BR" sz="2400" b="0">
              <a:solidFill>
                <a:srgbClr val="FFFFFF"/>
              </a:solidFill>
            </a:endParaRPr>
          </a:p>
        </p:txBody>
      </p:sp>
      <p:sp>
        <p:nvSpPr>
          <p:cNvPr id="891910" name="Line 6"/>
          <p:cNvSpPr>
            <a:spLocks noChangeShapeType="1"/>
          </p:cNvSpPr>
          <p:nvPr/>
        </p:nvSpPr>
        <p:spPr bwMode="auto">
          <a:xfrm>
            <a:off x="1506538" y="5540375"/>
            <a:ext cx="4271962"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1911" name="Text Box 7"/>
          <p:cNvSpPr txBox="1">
            <a:spLocks noChangeArrowheads="1"/>
          </p:cNvSpPr>
          <p:nvPr/>
        </p:nvSpPr>
        <p:spPr bwMode="auto">
          <a:xfrm>
            <a:off x="5610225" y="5465763"/>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s</a:t>
            </a:r>
            <a:r>
              <a:rPr lang="pt-BR" sz="2400" b="0" baseline="-25000">
                <a:solidFill>
                  <a:srgbClr val="FFFFFF"/>
                </a:solidFill>
              </a:rPr>
              <a:t>T</a:t>
            </a:r>
            <a:endParaRPr lang="pt-BR" sz="2400" b="0">
              <a:solidFill>
                <a:srgbClr val="FFFFFF"/>
              </a:solidFill>
            </a:endParaRPr>
          </a:p>
        </p:txBody>
      </p:sp>
      <p:sp>
        <p:nvSpPr>
          <p:cNvPr id="891912" name="Line 8"/>
          <p:cNvSpPr>
            <a:spLocks noChangeShapeType="1"/>
          </p:cNvSpPr>
          <p:nvPr/>
        </p:nvSpPr>
        <p:spPr bwMode="auto">
          <a:xfrm>
            <a:off x="1162050" y="2971800"/>
            <a:ext cx="25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1913" name="Text Box 9"/>
          <p:cNvSpPr txBox="1">
            <a:spLocks noChangeArrowheads="1"/>
          </p:cNvSpPr>
          <p:nvPr/>
        </p:nvSpPr>
        <p:spPr bwMode="auto">
          <a:xfrm>
            <a:off x="3717925" y="5029200"/>
            <a:ext cx="622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0</a:t>
            </a:r>
            <a:endParaRPr lang="pt-BR" sz="2400" b="0">
              <a:solidFill>
                <a:srgbClr val="FFFF00"/>
              </a:solidFill>
            </a:endParaRPr>
          </a:p>
        </p:txBody>
      </p:sp>
      <p:sp>
        <p:nvSpPr>
          <p:cNvPr id="891914" name="Text Box 10"/>
          <p:cNvSpPr txBox="1">
            <a:spLocks noChangeArrowheads="1"/>
          </p:cNvSpPr>
          <p:nvPr/>
        </p:nvSpPr>
        <p:spPr bwMode="auto">
          <a:xfrm>
            <a:off x="4117975" y="4602163"/>
            <a:ext cx="773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1</a:t>
            </a:r>
            <a:endParaRPr lang="pt-BR" sz="2400" b="0">
              <a:solidFill>
                <a:srgbClr val="FFFF00"/>
              </a:solidFill>
            </a:endParaRPr>
          </a:p>
        </p:txBody>
      </p:sp>
      <p:sp>
        <p:nvSpPr>
          <p:cNvPr id="891915" name="Text Box 11"/>
          <p:cNvSpPr txBox="1">
            <a:spLocks noChangeArrowheads="1"/>
          </p:cNvSpPr>
          <p:nvPr/>
        </p:nvSpPr>
        <p:spPr bwMode="auto">
          <a:xfrm>
            <a:off x="4548188" y="4129088"/>
            <a:ext cx="622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2</a:t>
            </a:r>
            <a:endParaRPr lang="pt-BR" sz="2400" b="0">
              <a:solidFill>
                <a:srgbClr val="FFFF00"/>
              </a:solidFill>
            </a:endParaRPr>
          </a:p>
        </p:txBody>
      </p:sp>
      <p:pic>
        <p:nvPicPr>
          <p:cNvPr id="57357"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8538" y="1927225"/>
            <a:ext cx="3722687"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5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250" y="3563938"/>
            <a:ext cx="3816350" cy="170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191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5100" y="4967288"/>
            <a:ext cx="3013075" cy="182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1919" name="Arc 15"/>
          <p:cNvSpPr>
            <a:spLocks/>
          </p:cNvSpPr>
          <p:nvPr/>
        </p:nvSpPr>
        <p:spPr bwMode="auto">
          <a:xfrm rot="15027991" flipV="1">
            <a:off x="1604963" y="4011613"/>
            <a:ext cx="2200275" cy="1660525"/>
          </a:xfrm>
          <a:custGeom>
            <a:avLst/>
            <a:gdLst>
              <a:gd name="T0" fmla="*/ 443917 w 21422"/>
              <a:gd name="T1" fmla="*/ 0 h 21163"/>
              <a:gd name="T2" fmla="*/ 2200275 w 21422"/>
              <a:gd name="T3" fmla="*/ 1443495 h 21163"/>
              <a:gd name="T4" fmla="*/ 0 w 21422"/>
              <a:gd name="T5" fmla="*/ 1660525 h 21163"/>
              <a:gd name="T6" fmla="*/ 0 60000 65536"/>
              <a:gd name="T7" fmla="*/ 0 60000 65536"/>
              <a:gd name="T8" fmla="*/ 0 60000 65536"/>
            </a:gdLst>
            <a:ahLst/>
            <a:cxnLst>
              <a:cxn ang="T6">
                <a:pos x="T0" y="T1"/>
              </a:cxn>
              <a:cxn ang="T7">
                <a:pos x="T2" y="T3"/>
              </a:cxn>
              <a:cxn ang="T8">
                <a:pos x="T4" y="T5"/>
              </a:cxn>
            </a:cxnLst>
            <a:rect l="0" t="0" r="r" b="b"/>
            <a:pathLst>
              <a:path w="21422" h="21163" fill="none" extrusionOk="0">
                <a:moveTo>
                  <a:pt x="4322" y="-1"/>
                </a:moveTo>
                <a:cubicBezTo>
                  <a:pt x="13368" y="1847"/>
                  <a:pt x="20239" y="9240"/>
                  <a:pt x="21422" y="18396"/>
                </a:cubicBezTo>
              </a:path>
              <a:path w="21422" h="21163" stroke="0" extrusionOk="0">
                <a:moveTo>
                  <a:pt x="4322" y="-1"/>
                </a:moveTo>
                <a:cubicBezTo>
                  <a:pt x="13368" y="1847"/>
                  <a:pt x="20239" y="9240"/>
                  <a:pt x="21422" y="18396"/>
                </a:cubicBezTo>
                <a:lnTo>
                  <a:pt x="0" y="21163"/>
                </a:lnTo>
                <a:lnTo>
                  <a:pt x="4322"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1920" name="Arc 16"/>
          <p:cNvSpPr>
            <a:spLocks/>
          </p:cNvSpPr>
          <p:nvPr/>
        </p:nvSpPr>
        <p:spPr bwMode="auto">
          <a:xfrm rot="15027991" flipV="1">
            <a:off x="1985963" y="3592513"/>
            <a:ext cx="2200275" cy="1660525"/>
          </a:xfrm>
          <a:custGeom>
            <a:avLst/>
            <a:gdLst>
              <a:gd name="T0" fmla="*/ 443917 w 21422"/>
              <a:gd name="T1" fmla="*/ 0 h 21163"/>
              <a:gd name="T2" fmla="*/ 2200275 w 21422"/>
              <a:gd name="T3" fmla="*/ 1443495 h 21163"/>
              <a:gd name="T4" fmla="*/ 0 w 21422"/>
              <a:gd name="T5" fmla="*/ 1660525 h 21163"/>
              <a:gd name="T6" fmla="*/ 0 60000 65536"/>
              <a:gd name="T7" fmla="*/ 0 60000 65536"/>
              <a:gd name="T8" fmla="*/ 0 60000 65536"/>
            </a:gdLst>
            <a:ahLst/>
            <a:cxnLst>
              <a:cxn ang="T6">
                <a:pos x="T0" y="T1"/>
              </a:cxn>
              <a:cxn ang="T7">
                <a:pos x="T2" y="T3"/>
              </a:cxn>
              <a:cxn ang="T8">
                <a:pos x="T4" y="T5"/>
              </a:cxn>
            </a:cxnLst>
            <a:rect l="0" t="0" r="r" b="b"/>
            <a:pathLst>
              <a:path w="21422" h="21163" fill="none" extrusionOk="0">
                <a:moveTo>
                  <a:pt x="4322" y="-1"/>
                </a:moveTo>
                <a:cubicBezTo>
                  <a:pt x="13368" y="1847"/>
                  <a:pt x="20239" y="9240"/>
                  <a:pt x="21422" y="18396"/>
                </a:cubicBezTo>
              </a:path>
              <a:path w="21422" h="21163" stroke="0" extrusionOk="0">
                <a:moveTo>
                  <a:pt x="4322" y="-1"/>
                </a:moveTo>
                <a:cubicBezTo>
                  <a:pt x="13368" y="1847"/>
                  <a:pt x="20239" y="9240"/>
                  <a:pt x="21422" y="18396"/>
                </a:cubicBezTo>
                <a:lnTo>
                  <a:pt x="0" y="21163"/>
                </a:lnTo>
                <a:lnTo>
                  <a:pt x="4322"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1921" name="Arc 17"/>
          <p:cNvSpPr>
            <a:spLocks/>
          </p:cNvSpPr>
          <p:nvPr/>
        </p:nvSpPr>
        <p:spPr bwMode="auto">
          <a:xfrm rot="15027991" flipV="1">
            <a:off x="2386013" y="3078163"/>
            <a:ext cx="2200275" cy="1660525"/>
          </a:xfrm>
          <a:custGeom>
            <a:avLst/>
            <a:gdLst>
              <a:gd name="T0" fmla="*/ 443917 w 21422"/>
              <a:gd name="T1" fmla="*/ 0 h 21163"/>
              <a:gd name="T2" fmla="*/ 2200275 w 21422"/>
              <a:gd name="T3" fmla="*/ 1443495 h 21163"/>
              <a:gd name="T4" fmla="*/ 0 w 21422"/>
              <a:gd name="T5" fmla="*/ 1660525 h 21163"/>
              <a:gd name="T6" fmla="*/ 0 60000 65536"/>
              <a:gd name="T7" fmla="*/ 0 60000 65536"/>
              <a:gd name="T8" fmla="*/ 0 60000 65536"/>
            </a:gdLst>
            <a:ahLst/>
            <a:cxnLst>
              <a:cxn ang="T6">
                <a:pos x="T0" y="T1"/>
              </a:cxn>
              <a:cxn ang="T7">
                <a:pos x="T2" y="T3"/>
              </a:cxn>
              <a:cxn ang="T8">
                <a:pos x="T4" y="T5"/>
              </a:cxn>
            </a:cxnLst>
            <a:rect l="0" t="0" r="r" b="b"/>
            <a:pathLst>
              <a:path w="21422" h="21163" fill="none" extrusionOk="0">
                <a:moveTo>
                  <a:pt x="4322" y="-1"/>
                </a:moveTo>
                <a:cubicBezTo>
                  <a:pt x="13368" y="1847"/>
                  <a:pt x="20239" y="9240"/>
                  <a:pt x="21422" y="18396"/>
                </a:cubicBezTo>
              </a:path>
              <a:path w="21422" h="21163" stroke="0" extrusionOk="0">
                <a:moveTo>
                  <a:pt x="4322" y="-1"/>
                </a:moveTo>
                <a:cubicBezTo>
                  <a:pt x="13368" y="1847"/>
                  <a:pt x="20239" y="9240"/>
                  <a:pt x="21422" y="18396"/>
                </a:cubicBezTo>
                <a:lnTo>
                  <a:pt x="0" y="21163"/>
                </a:lnTo>
                <a:lnTo>
                  <a:pt x="4322"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7363" name="Rectangle 18"/>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91918"/>
                                        </p:tgtEl>
                                        <p:attrNameLst>
                                          <p:attrName>style.visibility</p:attrName>
                                        </p:attrNameLst>
                                      </p:cBhvr>
                                      <p:to>
                                        <p:strVal val="visible"/>
                                      </p:to>
                                    </p:set>
                                    <p:animEffect transition="in" filter="dissolve">
                                      <p:cBhvr>
                                        <p:cTn id="7" dur="500"/>
                                        <p:tgtEl>
                                          <p:spTgt spid="891918"/>
                                        </p:tgtEl>
                                      </p:cBhvr>
                                    </p:animEffect>
                                  </p:childTnLst>
                                </p:cTn>
                              </p:par>
                            </p:childTnLst>
                          </p:cTn>
                        </p:par>
                        <p:par>
                          <p:cTn id="8" fill="hold" nodeType="afterGroup">
                            <p:stCondLst>
                              <p:cond delay="500"/>
                            </p:stCondLst>
                            <p:childTnLst>
                              <p:par>
                                <p:cTn id="9" presetID="23" presetClass="entr" presetSubtype="288" fill="hold" grpId="0" nodeType="afterEffect">
                                  <p:stCondLst>
                                    <p:cond delay="0"/>
                                  </p:stCondLst>
                                  <p:childTnLst>
                                    <p:set>
                                      <p:cBhvr>
                                        <p:cTn id="10" dur="1" fill="hold">
                                          <p:stCondLst>
                                            <p:cond delay="0"/>
                                          </p:stCondLst>
                                        </p:cTn>
                                        <p:tgtEl>
                                          <p:spTgt spid="891907"/>
                                        </p:tgtEl>
                                        <p:attrNameLst>
                                          <p:attrName>style.visibility</p:attrName>
                                        </p:attrNameLst>
                                      </p:cBhvr>
                                      <p:to>
                                        <p:strVal val="visible"/>
                                      </p:to>
                                    </p:set>
                                    <p:anim calcmode="lin" valueType="num">
                                      <p:cBhvr>
                                        <p:cTn id="11" dur="500" fill="hold"/>
                                        <p:tgtEl>
                                          <p:spTgt spid="891907"/>
                                        </p:tgtEl>
                                        <p:attrNameLst>
                                          <p:attrName>ppt_w</p:attrName>
                                        </p:attrNameLst>
                                      </p:cBhvr>
                                      <p:tavLst>
                                        <p:tav tm="0">
                                          <p:val>
                                            <p:strVal val="4/3*#ppt_w"/>
                                          </p:val>
                                        </p:tav>
                                        <p:tav tm="100000">
                                          <p:val>
                                            <p:strVal val="#ppt_w"/>
                                          </p:val>
                                        </p:tav>
                                      </p:tavLst>
                                    </p:anim>
                                    <p:anim calcmode="lin" valueType="num">
                                      <p:cBhvr>
                                        <p:cTn id="12" dur="500" fill="hold"/>
                                        <p:tgtEl>
                                          <p:spTgt spid="891907"/>
                                        </p:tgtEl>
                                        <p:attrNameLst>
                                          <p:attrName>ppt_h</p:attrName>
                                        </p:attrNameLst>
                                      </p:cBhvr>
                                      <p:tavLst>
                                        <p:tav tm="0">
                                          <p:val>
                                            <p:strVal val="4/3*#ppt_h"/>
                                          </p:val>
                                        </p:tav>
                                        <p:tav tm="100000">
                                          <p:val>
                                            <p:strVal val="#ppt_h"/>
                                          </p:val>
                                        </p:tav>
                                      </p:tavLst>
                                    </p:anim>
                                  </p:childTnLst>
                                </p:cTn>
                              </p:par>
                            </p:childTnLst>
                          </p:cTn>
                        </p:par>
                        <p:par>
                          <p:cTn id="13" fill="hold" nodeType="afterGroup">
                            <p:stCondLst>
                              <p:cond delay="1000"/>
                            </p:stCondLst>
                            <p:childTnLst>
                              <p:par>
                                <p:cTn id="14" presetID="18" presetClass="entr" presetSubtype="3" fill="hold" grpId="0" nodeType="afterEffect">
                                  <p:stCondLst>
                                    <p:cond delay="0"/>
                                  </p:stCondLst>
                                  <p:childTnLst>
                                    <p:set>
                                      <p:cBhvr>
                                        <p:cTn id="15" dur="1" fill="hold">
                                          <p:stCondLst>
                                            <p:cond delay="0"/>
                                          </p:stCondLst>
                                        </p:cTn>
                                        <p:tgtEl>
                                          <p:spTgt spid="891908"/>
                                        </p:tgtEl>
                                        <p:attrNameLst>
                                          <p:attrName>style.visibility</p:attrName>
                                        </p:attrNameLst>
                                      </p:cBhvr>
                                      <p:to>
                                        <p:strVal val="visible"/>
                                      </p:to>
                                    </p:set>
                                    <p:animEffect transition="in" filter="strips(upRight)">
                                      <p:cBhvr>
                                        <p:cTn id="16" dur="500"/>
                                        <p:tgtEl>
                                          <p:spTgt spid="891908"/>
                                        </p:tgtEl>
                                      </p:cBhvr>
                                    </p:animEffect>
                                  </p:childTnLst>
                                </p:cTn>
                              </p:par>
                            </p:childTnLst>
                          </p:cTn>
                        </p:par>
                        <p:par>
                          <p:cTn id="17" fill="hold" nodeType="afterGroup">
                            <p:stCondLst>
                              <p:cond delay="1500"/>
                            </p:stCondLst>
                            <p:childTnLst>
                              <p:par>
                                <p:cTn id="18" presetID="18" presetClass="entr" presetSubtype="3" fill="hold" grpId="0" nodeType="afterEffect">
                                  <p:stCondLst>
                                    <p:cond delay="0"/>
                                  </p:stCondLst>
                                  <p:childTnLst>
                                    <p:set>
                                      <p:cBhvr>
                                        <p:cTn id="19" dur="1" fill="hold">
                                          <p:stCondLst>
                                            <p:cond delay="0"/>
                                          </p:stCondLst>
                                        </p:cTn>
                                        <p:tgtEl>
                                          <p:spTgt spid="891909"/>
                                        </p:tgtEl>
                                        <p:attrNameLst>
                                          <p:attrName>style.visibility</p:attrName>
                                        </p:attrNameLst>
                                      </p:cBhvr>
                                      <p:to>
                                        <p:strVal val="visible"/>
                                      </p:to>
                                    </p:set>
                                    <p:animEffect transition="in" filter="strips(upRight)">
                                      <p:cBhvr>
                                        <p:cTn id="20" dur="500"/>
                                        <p:tgtEl>
                                          <p:spTgt spid="891909"/>
                                        </p:tgtEl>
                                      </p:cBhvr>
                                    </p:animEffect>
                                  </p:childTnLst>
                                </p:cTn>
                              </p:par>
                            </p:childTnLst>
                          </p:cTn>
                        </p:par>
                        <p:par>
                          <p:cTn id="21" fill="hold" nodeType="afterGroup">
                            <p:stCondLst>
                              <p:cond delay="2000"/>
                            </p:stCondLst>
                            <p:childTnLst>
                              <p:par>
                                <p:cTn id="22" presetID="18" presetClass="entr" presetSubtype="3" fill="hold" grpId="0" nodeType="afterEffect">
                                  <p:stCondLst>
                                    <p:cond delay="0"/>
                                  </p:stCondLst>
                                  <p:childTnLst>
                                    <p:set>
                                      <p:cBhvr>
                                        <p:cTn id="23" dur="1" fill="hold">
                                          <p:stCondLst>
                                            <p:cond delay="0"/>
                                          </p:stCondLst>
                                        </p:cTn>
                                        <p:tgtEl>
                                          <p:spTgt spid="891912"/>
                                        </p:tgtEl>
                                        <p:attrNameLst>
                                          <p:attrName>style.visibility</p:attrName>
                                        </p:attrNameLst>
                                      </p:cBhvr>
                                      <p:to>
                                        <p:strVal val="visible"/>
                                      </p:to>
                                    </p:set>
                                    <p:animEffect transition="in" filter="strips(upRight)">
                                      <p:cBhvr>
                                        <p:cTn id="24" dur="500"/>
                                        <p:tgtEl>
                                          <p:spTgt spid="891912"/>
                                        </p:tgtEl>
                                      </p:cBhvr>
                                    </p:animEffect>
                                  </p:childTnLst>
                                </p:cTn>
                              </p:par>
                            </p:childTnLst>
                          </p:cTn>
                        </p:par>
                        <p:par>
                          <p:cTn id="25" fill="hold" nodeType="afterGroup">
                            <p:stCondLst>
                              <p:cond delay="2500"/>
                            </p:stCondLst>
                            <p:childTnLst>
                              <p:par>
                                <p:cTn id="26" presetID="18" presetClass="entr" presetSubtype="3" fill="hold" grpId="0" nodeType="afterEffect">
                                  <p:stCondLst>
                                    <p:cond delay="0"/>
                                  </p:stCondLst>
                                  <p:childTnLst>
                                    <p:set>
                                      <p:cBhvr>
                                        <p:cTn id="27" dur="1" fill="hold">
                                          <p:stCondLst>
                                            <p:cond delay="0"/>
                                          </p:stCondLst>
                                        </p:cTn>
                                        <p:tgtEl>
                                          <p:spTgt spid="891910"/>
                                        </p:tgtEl>
                                        <p:attrNameLst>
                                          <p:attrName>style.visibility</p:attrName>
                                        </p:attrNameLst>
                                      </p:cBhvr>
                                      <p:to>
                                        <p:strVal val="visible"/>
                                      </p:to>
                                    </p:set>
                                    <p:animEffect transition="in" filter="strips(upRight)">
                                      <p:cBhvr>
                                        <p:cTn id="28" dur="500"/>
                                        <p:tgtEl>
                                          <p:spTgt spid="891910"/>
                                        </p:tgtEl>
                                      </p:cBhvr>
                                    </p:animEffect>
                                  </p:childTnLst>
                                </p:cTn>
                              </p:par>
                            </p:childTnLst>
                          </p:cTn>
                        </p:par>
                        <p:par>
                          <p:cTn id="29" fill="hold" nodeType="afterGroup">
                            <p:stCondLst>
                              <p:cond delay="3000"/>
                            </p:stCondLst>
                            <p:childTnLst>
                              <p:par>
                                <p:cTn id="30" presetID="18" presetClass="entr" presetSubtype="3" fill="hold" grpId="0" nodeType="afterEffect">
                                  <p:stCondLst>
                                    <p:cond delay="0"/>
                                  </p:stCondLst>
                                  <p:childTnLst>
                                    <p:set>
                                      <p:cBhvr>
                                        <p:cTn id="31" dur="1" fill="hold">
                                          <p:stCondLst>
                                            <p:cond delay="0"/>
                                          </p:stCondLst>
                                        </p:cTn>
                                        <p:tgtEl>
                                          <p:spTgt spid="891911"/>
                                        </p:tgtEl>
                                        <p:attrNameLst>
                                          <p:attrName>style.visibility</p:attrName>
                                        </p:attrNameLst>
                                      </p:cBhvr>
                                      <p:to>
                                        <p:strVal val="visible"/>
                                      </p:to>
                                    </p:set>
                                    <p:animEffect transition="in" filter="strips(upRight)">
                                      <p:cBhvr>
                                        <p:cTn id="32" dur="500"/>
                                        <p:tgtEl>
                                          <p:spTgt spid="8919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891919"/>
                                        </p:tgtEl>
                                        <p:attrNameLst>
                                          <p:attrName>style.visibility</p:attrName>
                                        </p:attrNameLst>
                                      </p:cBhvr>
                                      <p:to>
                                        <p:strVal val="visible"/>
                                      </p:to>
                                    </p:set>
                                    <p:animEffect transition="in" filter="strips(upRight)">
                                      <p:cBhvr>
                                        <p:cTn id="37" dur="500"/>
                                        <p:tgtEl>
                                          <p:spTgt spid="891919"/>
                                        </p:tgtEl>
                                      </p:cBhvr>
                                    </p:animEffect>
                                  </p:childTnLst>
                                </p:cTn>
                              </p:par>
                            </p:childTnLst>
                          </p:cTn>
                        </p:par>
                        <p:par>
                          <p:cTn id="38" fill="hold" nodeType="afterGroup">
                            <p:stCondLst>
                              <p:cond delay="500"/>
                            </p:stCondLst>
                            <p:childTnLst>
                              <p:par>
                                <p:cTn id="39" presetID="18" presetClass="entr" presetSubtype="3" fill="hold" grpId="0" nodeType="afterEffect">
                                  <p:stCondLst>
                                    <p:cond delay="0"/>
                                  </p:stCondLst>
                                  <p:childTnLst>
                                    <p:set>
                                      <p:cBhvr>
                                        <p:cTn id="40" dur="1" fill="hold">
                                          <p:stCondLst>
                                            <p:cond delay="0"/>
                                          </p:stCondLst>
                                        </p:cTn>
                                        <p:tgtEl>
                                          <p:spTgt spid="891913"/>
                                        </p:tgtEl>
                                        <p:attrNameLst>
                                          <p:attrName>style.visibility</p:attrName>
                                        </p:attrNameLst>
                                      </p:cBhvr>
                                      <p:to>
                                        <p:strVal val="visible"/>
                                      </p:to>
                                    </p:set>
                                    <p:animEffect transition="in" filter="strips(upRight)">
                                      <p:cBhvr>
                                        <p:cTn id="41" dur="500"/>
                                        <p:tgtEl>
                                          <p:spTgt spid="891913"/>
                                        </p:tgtEl>
                                      </p:cBhvr>
                                    </p:animEffect>
                                  </p:childTnLst>
                                </p:cTn>
                              </p:par>
                            </p:childTnLst>
                          </p:cTn>
                        </p:par>
                        <p:par>
                          <p:cTn id="42" fill="hold" nodeType="afterGroup">
                            <p:stCondLst>
                              <p:cond delay="1000"/>
                            </p:stCondLst>
                            <p:childTnLst>
                              <p:par>
                                <p:cTn id="43" presetID="18" presetClass="entr" presetSubtype="3" fill="hold" grpId="0" nodeType="afterEffect">
                                  <p:stCondLst>
                                    <p:cond delay="0"/>
                                  </p:stCondLst>
                                  <p:childTnLst>
                                    <p:set>
                                      <p:cBhvr>
                                        <p:cTn id="44" dur="1" fill="hold">
                                          <p:stCondLst>
                                            <p:cond delay="0"/>
                                          </p:stCondLst>
                                        </p:cTn>
                                        <p:tgtEl>
                                          <p:spTgt spid="891920"/>
                                        </p:tgtEl>
                                        <p:attrNameLst>
                                          <p:attrName>style.visibility</p:attrName>
                                        </p:attrNameLst>
                                      </p:cBhvr>
                                      <p:to>
                                        <p:strVal val="visible"/>
                                      </p:to>
                                    </p:set>
                                    <p:animEffect transition="in" filter="strips(upRight)">
                                      <p:cBhvr>
                                        <p:cTn id="45" dur="500"/>
                                        <p:tgtEl>
                                          <p:spTgt spid="891920"/>
                                        </p:tgtEl>
                                      </p:cBhvr>
                                    </p:animEffect>
                                  </p:childTnLst>
                                </p:cTn>
                              </p:par>
                            </p:childTnLst>
                          </p:cTn>
                        </p:par>
                        <p:par>
                          <p:cTn id="46" fill="hold" nodeType="afterGroup">
                            <p:stCondLst>
                              <p:cond delay="1500"/>
                            </p:stCondLst>
                            <p:childTnLst>
                              <p:par>
                                <p:cTn id="47" presetID="18" presetClass="entr" presetSubtype="3" fill="hold" grpId="0" nodeType="afterEffect">
                                  <p:stCondLst>
                                    <p:cond delay="0"/>
                                  </p:stCondLst>
                                  <p:childTnLst>
                                    <p:set>
                                      <p:cBhvr>
                                        <p:cTn id="48" dur="1" fill="hold">
                                          <p:stCondLst>
                                            <p:cond delay="0"/>
                                          </p:stCondLst>
                                        </p:cTn>
                                        <p:tgtEl>
                                          <p:spTgt spid="891914"/>
                                        </p:tgtEl>
                                        <p:attrNameLst>
                                          <p:attrName>style.visibility</p:attrName>
                                        </p:attrNameLst>
                                      </p:cBhvr>
                                      <p:to>
                                        <p:strVal val="visible"/>
                                      </p:to>
                                    </p:set>
                                    <p:animEffect transition="in" filter="strips(upRight)">
                                      <p:cBhvr>
                                        <p:cTn id="49" dur="500"/>
                                        <p:tgtEl>
                                          <p:spTgt spid="891914"/>
                                        </p:tgtEl>
                                      </p:cBhvr>
                                    </p:animEffect>
                                  </p:childTnLst>
                                </p:cTn>
                              </p:par>
                            </p:childTnLst>
                          </p:cTn>
                        </p:par>
                        <p:par>
                          <p:cTn id="50" fill="hold" nodeType="afterGroup">
                            <p:stCondLst>
                              <p:cond delay="2000"/>
                            </p:stCondLst>
                            <p:childTnLst>
                              <p:par>
                                <p:cTn id="51" presetID="18" presetClass="entr" presetSubtype="3" fill="hold" grpId="0" nodeType="afterEffect">
                                  <p:stCondLst>
                                    <p:cond delay="0"/>
                                  </p:stCondLst>
                                  <p:childTnLst>
                                    <p:set>
                                      <p:cBhvr>
                                        <p:cTn id="52" dur="1" fill="hold">
                                          <p:stCondLst>
                                            <p:cond delay="0"/>
                                          </p:stCondLst>
                                        </p:cTn>
                                        <p:tgtEl>
                                          <p:spTgt spid="891921"/>
                                        </p:tgtEl>
                                        <p:attrNameLst>
                                          <p:attrName>style.visibility</p:attrName>
                                        </p:attrNameLst>
                                      </p:cBhvr>
                                      <p:to>
                                        <p:strVal val="visible"/>
                                      </p:to>
                                    </p:set>
                                    <p:animEffect transition="in" filter="strips(upRight)">
                                      <p:cBhvr>
                                        <p:cTn id="53" dur="500"/>
                                        <p:tgtEl>
                                          <p:spTgt spid="891921"/>
                                        </p:tgtEl>
                                      </p:cBhvr>
                                    </p:animEffect>
                                  </p:childTnLst>
                                </p:cTn>
                              </p:par>
                            </p:childTnLst>
                          </p:cTn>
                        </p:par>
                        <p:par>
                          <p:cTn id="54" fill="hold" nodeType="afterGroup">
                            <p:stCondLst>
                              <p:cond delay="2500"/>
                            </p:stCondLst>
                            <p:childTnLst>
                              <p:par>
                                <p:cTn id="55" presetID="18" presetClass="entr" presetSubtype="3" fill="hold" grpId="0" nodeType="afterEffect">
                                  <p:stCondLst>
                                    <p:cond delay="0"/>
                                  </p:stCondLst>
                                  <p:childTnLst>
                                    <p:set>
                                      <p:cBhvr>
                                        <p:cTn id="56" dur="1" fill="hold">
                                          <p:stCondLst>
                                            <p:cond delay="0"/>
                                          </p:stCondLst>
                                        </p:cTn>
                                        <p:tgtEl>
                                          <p:spTgt spid="891915"/>
                                        </p:tgtEl>
                                        <p:attrNameLst>
                                          <p:attrName>style.visibility</p:attrName>
                                        </p:attrNameLst>
                                      </p:cBhvr>
                                      <p:to>
                                        <p:strVal val="visible"/>
                                      </p:to>
                                    </p:set>
                                    <p:animEffect transition="in" filter="strips(upRight)">
                                      <p:cBhvr>
                                        <p:cTn id="57" dur="500"/>
                                        <p:tgtEl>
                                          <p:spTgt spid="891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907" grpId="0" autoUpdateAnimBg="0"/>
      <p:bldP spid="891908" grpId="0" animBg="1"/>
      <p:bldP spid="891909" grpId="0" autoUpdateAnimBg="0"/>
      <p:bldP spid="891910" grpId="0" animBg="1"/>
      <p:bldP spid="891911" grpId="0" autoUpdateAnimBg="0"/>
      <p:bldP spid="891912" grpId="0" animBg="1"/>
      <p:bldP spid="891913" grpId="0" autoUpdateAnimBg="0"/>
      <p:bldP spid="891914" grpId="0" autoUpdateAnimBg="0"/>
      <p:bldP spid="891915" grpId="0" autoUpdateAnimBg="0"/>
      <p:bldP spid="891919" grpId="0" animBg="1"/>
      <p:bldP spid="891920" grpId="0" animBg="1"/>
      <p:bldP spid="89192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spaço Reservado para Número de Slide 5"/>
          <p:cNvSpPr>
            <a:spLocks noGrp="1"/>
          </p:cNvSpPr>
          <p:nvPr>
            <p:ph type="sldNum" sz="quarter" idx="12"/>
          </p:nvPr>
        </p:nvSpPr>
        <p:spPr/>
        <p:txBody>
          <a:bodyPr/>
          <a:lstStyle/>
          <a:p>
            <a:pPr>
              <a:defRPr/>
            </a:pPr>
            <a:fld id="{AF08D40A-2A9F-42C0-9C1A-28A2F8D61EAD}" type="slidenum">
              <a:rPr lang="pt-PT"/>
              <a:pPr>
                <a:defRPr/>
              </a:pPr>
              <a:t>56</a:t>
            </a:fld>
            <a:endParaRPr lang="pt-PT"/>
          </a:p>
        </p:txBody>
      </p:sp>
      <p:sp>
        <p:nvSpPr>
          <p:cNvPr id="892930" name="Line 2"/>
          <p:cNvSpPr>
            <a:spLocks noChangeShapeType="1"/>
          </p:cNvSpPr>
          <p:nvPr/>
        </p:nvSpPr>
        <p:spPr bwMode="auto">
          <a:xfrm>
            <a:off x="1752600" y="5810250"/>
            <a:ext cx="40576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92931" name="Rectangle 3"/>
          <p:cNvSpPr>
            <a:spLocks noChangeArrowheads="1"/>
          </p:cNvSpPr>
          <p:nvPr/>
        </p:nvSpPr>
        <p:spPr bwMode="auto">
          <a:xfrm>
            <a:off x="1397000" y="2566988"/>
            <a:ext cx="2206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rPr>
              <a:t>R</a:t>
            </a:r>
            <a:endParaRPr lang="pt-PT" sz="2000" b="0">
              <a:solidFill>
                <a:srgbClr val="FFFFFF"/>
              </a:solidFill>
            </a:endParaRPr>
          </a:p>
        </p:txBody>
      </p:sp>
      <p:sp>
        <p:nvSpPr>
          <p:cNvPr id="892932" name="Rectangle 4"/>
          <p:cNvSpPr>
            <a:spLocks noChangeArrowheads="1"/>
          </p:cNvSpPr>
          <p:nvPr/>
        </p:nvSpPr>
        <p:spPr bwMode="auto">
          <a:xfrm>
            <a:off x="1600200" y="2735263"/>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1600" b="0">
                <a:solidFill>
                  <a:srgbClr val="FFFFFF"/>
                </a:solidFill>
              </a:rPr>
              <a:t>t</a:t>
            </a:r>
            <a:endParaRPr lang="pt-PT" sz="2000" b="0">
              <a:solidFill>
                <a:srgbClr val="FFFFFF"/>
              </a:solidFill>
            </a:endParaRPr>
          </a:p>
        </p:txBody>
      </p:sp>
      <p:sp>
        <p:nvSpPr>
          <p:cNvPr id="892933" name="Line 5"/>
          <p:cNvSpPr>
            <a:spLocks noChangeShapeType="1"/>
          </p:cNvSpPr>
          <p:nvPr/>
        </p:nvSpPr>
        <p:spPr bwMode="auto">
          <a:xfrm>
            <a:off x="1395413" y="2574925"/>
            <a:ext cx="190500" cy="1588"/>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92934" name="Rectangle 6"/>
          <p:cNvSpPr>
            <a:spLocks noChangeArrowheads="1"/>
          </p:cNvSpPr>
          <p:nvPr/>
        </p:nvSpPr>
        <p:spPr bwMode="auto">
          <a:xfrm>
            <a:off x="5530850" y="4273550"/>
            <a:ext cx="3079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latin typeface="Symbol" pitchFamily="18" charset="2"/>
              </a:rPr>
              <a:t>s</a:t>
            </a:r>
            <a:r>
              <a:rPr lang="pt-PT" sz="2400" b="0" baseline="-25000">
                <a:solidFill>
                  <a:srgbClr val="FFFFFF"/>
                </a:solidFill>
              </a:rPr>
              <a:t>T</a:t>
            </a:r>
          </a:p>
        </p:txBody>
      </p:sp>
      <p:sp>
        <p:nvSpPr>
          <p:cNvPr id="892935" name="Freeform 7"/>
          <p:cNvSpPr>
            <a:spLocks/>
          </p:cNvSpPr>
          <p:nvPr/>
        </p:nvSpPr>
        <p:spPr bwMode="auto">
          <a:xfrm>
            <a:off x="1751013" y="2798763"/>
            <a:ext cx="4086225" cy="1570037"/>
          </a:xfrm>
          <a:custGeom>
            <a:avLst/>
            <a:gdLst>
              <a:gd name="T0" fmla="*/ 0 w 2574"/>
              <a:gd name="T1" fmla="*/ 1543050 h 989"/>
              <a:gd name="T2" fmla="*/ 9525 w 2574"/>
              <a:gd name="T3" fmla="*/ 1570037 h 989"/>
              <a:gd name="T4" fmla="*/ 4086225 w 2574"/>
              <a:gd name="T5" fmla="*/ 26987 h 989"/>
              <a:gd name="T6" fmla="*/ 4076700 w 2574"/>
              <a:gd name="T7" fmla="*/ 0 h 989"/>
              <a:gd name="T8" fmla="*/ 0 w 2574"/>
              <a:gd name="T9" fmla="*/ 1543050 h 9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74" h="989">
                <a:moveTo>
                  <a:pt x="0" y="972"/>
                </a:moveTo>
                <a:lnTo>
                  <a:pt x="6" y="989"/>
                </a:lnTo>
                <a:lnTo>
                  <a:pt x="2574" y="17"/>
                </a:lnTo>
                <a:lnTo>
                  <a:pt x="2568" y="0"/>
                </a:lnTo>
                <a:lnTo>
                  <a:pt x="0" y="972"/>
                </a:lnTo>
                <a:close/>
              </a:path>
            </a:pathLst>
          </a:custGeom>
          <a:solidFill>
            <a:srgbClr val="66FF33"/>
          </a:solidFill>
          <a:ln w="38100" cmpd="sng">
            <a:solidFill>
              <a:srgbClr val="99FF66"/>
            </a:solidFill>
            <a:round/>
            <a:headEnd/>
            <a:tailEnd/>
          </a:ln>
        </p:spPr>
        <p:txBody>
          <a:bodyPr/>
          <a:lstStyle/>
          <a:p>
            <a:endParaRPr lang="pt-BR"/>
          </a:p>
        </p:txBody>
      </p:sp>
      <p:sp>
        <p:nvSpPr>
          <p:cNvPr id="58377" name="Rectangle 8"/>
          <p:cNvSpPr>
            <a:spLocks noChangeArrowheads="1"/>
          </p:cNvSpPr>
          <p:nvPr/>
        </p:nvSpPr>
        <p:spPr bwMode="auto">
          <a:xfrm>
            <a:off x="1323975" y="6043613"/>
            <a:ext cx="6540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a:lstStyle/>
          <a:p>
            <a:endParaRPr lang="pt-BR"/>
          </a:p>
        </p:txBody>
      </p:sp>
      <p:sp>
        <p:nvSpPr>
          <p:cNvPr id="892937" name="Rectangle 9"/>
          <p:cNvSpPr>
            <a:spLocks noChangeArrowheads="1"/>
          </p:cNvSpPr>
          <p:nvPr/>
        </p:nvSpPr>
        <p:spPr bwMode="auto">
          <a:xfrm>
            <a:off x="1454150" y="6091238"/>
            <a:ext cx="20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rPr>
              <a:t>B</a:t>
            </a:r>
            <a:endParaRPr lang="pt-PT" sz="2000" b="0">
              <a:solidFill>
                <a:srgbClr val="FFFFFF"/>
              </a:solidFill>
            </a:endParaRPr>
          </a:p>
        </p:txBody>
      </p:sp>
      <p:sp>
        <p:nvSpPr>
          <p:cNvPr id="892938" name="Freeform 10"/>
          <p:cNvSpPr>
            <a:spLocks/>
          </p:cNvSpPr>
          <p:nvPr/>
        </p:nvSpPr>
        <p:spPr bwMode="auto">
          <a:xfrm>
            <a:off x="1749425" y="4373563"/>
            <a:ext cx="3602038" cy="1625600"/>
          </a:xfrm>
          <a:custGeom>
            <a:avLst/>
            <a:gdLst>
              <a:gd name="T0" fmla="*/ 11113 w 2269"/>
              <a:gd name="T1" fmla="*/ 0 h 1024"/>
              <a:gd name="T2" fmla="*/ 0 w 2269"/>
              <a:gd name="T3" fmla="*/ 25400 h 1024"/>
              <a:gd name="T4" fmla="*/ 3590925 w 2269"/>
              <a:gd name="T5" fmla="*/ 1625600 h 1024"/>
              <a:gd name="T6" fmla="*/ 3602038 w 2269"/>
              <a:gd name="T7" fmla="*/ 1600200 h 1024"/>
              <a:gd name="T8" fmla="*/ 11113 w 2269"/>
              <a:gd name="T9" fmla="*/ 0 h 10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9" h="1024">
                <a:moveTo>
                  <a:pt x="7" y="0"/>
                </a:moveTo>
                <a:lnTo>
                  <a:pt x="0" y="16"/>
                </a:lnTo>
                <a:lnTo>
                  <a:pt x="2262" y="1024"/>
                </a:lnTo>
                <a:lnTo>
                  <a:pt x="2269" y="1008"/>
                </a:lnTo>
                <a:lnTo>
                  <a:pt x="7" y="0"/>
                </a:lnTo>
                <a:close/>
              </a:path>
            </a:pathLst>
          </a:custGeom>
          <a:solidFill>
            <a:srgbClr val="FF3300"/>
          </a:solidFill>
          <a:ln w="38100" cmpd="sng">
            <a:solidFill>
              <a:srgbClr val="FFFF00"/>
            </a:solidFill>
            <a:round/>
            <a:headEnd/>
            <a:tailEnd/>
          </a:ln>
        </p:spPr>
        <p:txBody>
          <a:bodyPr/>
          <a:lstStyle/>
          <a:p>
            <a:endParaRPr lang="pt-BR"/>
          </a:p>
        </p:txBody>
      </p:sp>
      <p:sp>
        <p:nvSpPr>
          <p:cNvPr id="892939" name="Rectangle 11"/>
          <p:cNvSpPr>
            <a:spLocks noChangeArrowheads="1"/>
          </p:cNvSpPr>
          <p:nvPr/>
        </p:nvSpPr>
        <p:spPr bwMode="auto">
          <a:xfrm>
            <a:off x="1282700" y="5605463"/>
            <a:ext cx="6683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lIns="0" tIns="0" rIns="0" bIns="0">
            <a:spAutoFit/>
          </a:bodyPr>
          <a:lstStyle/>
          <a:p>
            <a:pPr eaLnBrk="0" hangingPunct="0"/>
            <a:r>
              <a:rPr lang="pt-PT" sz="2400" b="0"/>
              <a:t>W</a:t>
            </a:r>
            <a:r>
              <a:rPr lang="pt-PT" sz="2400" b="0" baseline="-25000"/>
              <a:t>L</a:t>
            </a:r>
          </a:p>
        </p:txBody>
      </p:sp>
      <p:sp>
        <p:nvSpPr>
          <p:cNvPr id="892940" name="Text Box 12"/>
          <p:cNvSpPr txBox="1">
            <a:spLocks noChangeArrowheads="1"/>
          </p:cNvSpPr>
          <p:nvPr/>
        </p:nvSpPr>
        <p:spPr bwMode="auto">
          <a:xfrm>
            <a:off x="6302375" y="3260725"/>
            <a:ext cx="276542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O indivíduo escolhe a combinação na qual a curva de restrição tangencia a curva de preferência mais elevada possível</a:t>
            </a:r>
          </a:p>
        </p:txBody>
      </p:sp>
      <p:sp>
        <p:nvSpPr>
          <p:cNvPr id="892941" name="Text Box 13"/>
          <p:cNvSpPr txBox="1">
            <a:spLocks noChangeArrowheads="1"/>
          </p:cNvSpPr>
          <p:nvPr/>
        </p:nvSpPr>
        <p:spPr bwMode="auto">
          <a:xfrm>
            <a:off x="6400800" y="2590800"/>
            <a:ext cx="2590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Diversificador</a:t>
            </a:r>
          </a:p>
        </p:txBody>
      </p:sp>
      <p:sp>
        <p:nvSpPr>
          <p:cNvPr id="58383" name="Rectangle 14"/>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
        <p:nvSpPr>
          <p:cNvPr id="892943" name="Line 15"/>
          <p:cNvSpPr>
            <a:spLocks noChangeShapeType="1"/>
          </p:cNvSpPr>
          <p:nvPr/>
        </p:nvSpPr>
        <p:spPr bwMode="auto">
          <a:xfrm>
            <a:off x="1268413" y="5605463"/>
            <a:ext cx="27622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92944" name="Line 16"/>
          <p:cNvSpPr>
            <a:spLocks noChangeShapeType="1"/>
          </p:cNvSpPr>
          <p:nvPr/>
        </p:nvSpPr>
        <p:spPr bwMode="auto">
          <a:xfrm flipV="1">
            <a:off x="1752600" y="2571750"/>
            <a:ext cx="0" cy="3581400"/>
          </a:xfrm>
          <a:prstGeom prst="line">
            <a:avLst/>
          </a:prstGeom>
          <a:noFill/>
          <a:ln w="28575">
            <a:solidFill>
              <a:srgbClr val="FFFF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92945" name="Line 17"/>
          <p:cNvSpPr>
            <a:spLocks noChangeShapeType="1"/>
          </p:cNvSpPr>
          <p:nvPr/>
        </p:nvSpPr>
        <p:spPr bwMode="auto">
          <a:xfrm>
            <a:off x="1771650" y="4362450"/>
            <a:ext cx="40386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92946" name="Arc 18"/>
          <p:cNvSpPr>
            <a:spLocks/>
          </p:cNvSpPr>
          <p:nvPr/>
        </p:nvSpPr>
        <p:spPr bwMode="auto">
          <a:xfrm flipV="1">
            <a:off x="2241550" y="2290763"/>
            <a:ext cx="2435225" cy="1839912"/>
          </a:xfrm>
          <a:custGeom>
            <a:avLst/>
            <a:gdLst>
              <a:gd name="T0" fmla="*/ 76733 w 21422"/>
              <a:gd name="T1" fmla="*/ 0 h 21589"/>
              <a:gd name="T2" fmla="*/ 2435225 w 21422"/>
              <a:gd name="T3" fmla="*/ 1604181 h 21589"/>
              <a:gd name="T4" fmla="*/ 0 w 21422"/>
              <a:gd name="T5" fmla="*/ 1839912 h 21589"/>
              <a:gd name="T6" fmla="*/ 0 60000 65536"/>
              <a:gd name="T7" fmla="*/ 0 60000 65536"/>
              <a:gd name="T8" fmla="*/ 0 60000 65536"/>
            </a:gdLst>
            <a:ahLst/>
            <a:cxnLst>
              <a:cxn ang="T6">
                <a:pos x="T0" y="T1"/>
              </a:cxn>
              <a:cxn ang="T7">
                <a:pos x="T2" y="T3"/>
              </a:cxn>
              <a:cxn ang="T8">
                <a:pos x="T4" y="T5"/>
              </a:cxn>
            </a:cxnLst>
            <a:rect l="0" t="0" r="r" b="b"/>
            <a:pathLst>
              <a:path w="21422" h="21589" fill="none" extrusionOk="0">
                <a:moveTo>
                  <a:pt x="675" y="-1"/>
                </a:moveTo>
                <a:cubicBezTo>
                  <a:pt x="11273" y="330"/>
                  <a:pt x="20064" y="8306"/>
                  <a:pt x="21422" y="18822"/>
                </a:cubicBezTo>
              </a:path>
              <a:path w="21422" h="21589" stroke="0" extrusionOk="0">
                <a:moveTo>
                  <a:pt x="675" y="-1"/>
                </a:moveTo>
                <a:cubicBezTo>
                  <a:pt x="11273" y="330"/>
                  <a:pt x="20064" y="8306"/>
                  <a:pt x="21422" y="18822"/>
                </a:cubicBezTo>
                <a:lnTo>
                  <a:pt x="0" y="21589"/>
                </a:lnTo>
                <a:lnTo>
                  <a:pt x="675" y="-1"/>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47" name="Arc 19"/>
          <p:cNvSpPr>
            <a:spLocks/>
          </p:cNvSpPr>
          <p:nvPr/>
        </p:nvSpPr>
        <p:spPr bwMode="auto">
          <a:xfrm flipV="1">
            <a:off x="2108200" y="2143125"/>
            <a:ext cx="2435225" cy="1839913"/>
          </a:xfrm>
          <a:custGeom>
            <a:avLst/>
            <a:gdLst>
              <a:gd name="T0" fmla="*/ 76733 w 21422"/>
              <a:gd name="T1" fmla="*/ 0 h 21589"/>
              <a:gd name="T2" fmla="*/ 2435225 w 21422"/>
              <a:gd name="T3" fmla="*/ 1604182 h 21589"/>
              <a:gd name="T4" fmla="*/ 0 w 21422"/>
              <a:gd name="T5" fmla="*/ 1839913 h 21589"/>
              <a:gd name="T6" fmla="*/ 0 60000 65536"/>
              <a:gd name="T7" fmla="*/ 0 60000 65536"/>
              <a:gd name="T8" fmla="*/ 0 60000 65536"/>
            </a:gdLst>
            <a:ahLst/>
            <a:cxnLst>
              <a:cxn ang="T6">
                <a:pos x="T0" y="T1"/>
              </a:cxn>
              <a:cxn ang="T7">
                <a:pos x="T2" y="T3"/>
              </a:cxn>
              <a:cxn ang="T8">
                <a:pos x="T4" y="T5"/>
              </a:cxn>
            </a:cxnLst>
            <a:rect l="0" t="0" r="r" b="b"/>
            <a:pathLst>
              <a:path w="21422" h="21589" fill="none" extrusionOk="0">
                <a:moveTo>
                  <a:pt x="675" y="-1"/>
                </a:moveTo>
                <a:cubicBezTo>
                  <a:pt x="11273" y="330"/>
                  <a:pt x="20064" y="8306"/>
                  <a:pt x="21422" y="18822"/>
                </a:cubicBezTo>
              </a:path>
              <a:path w="21422" h="21589" stroke="0" extrusionOk="0">
                <a:moveTo>
                  <a:pt x="675" y="-1"/>
                </a:moveTo>
                <a:cubicBezTo>
                  <a:pt x="11273" y="330"/>
                  <a:pt x="20064" y="8306"/>
                  <a:pt x="21422" y="18822"/>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48" name="Arc 20"/>
          <p:cNvSpPr>
            <a:spLocks/>
          </p:cNvSpPr>
          <p:nvPr/>
        </p:nvSpPr>
        <p:spPr bwMode="auto">
          <a:xfrm flipV="1">
            <a:off x="2479675" y="2481263"/>
            <a:ext cx="2435225" cy="1839912"/>
          </a:xfrm>
          <a:custGeom>
            <a:avLst/>
            <a:gdLst>
              <a:gd name="T0" fmla="*/ 76733 w 21422"/>
              <a:gd name="T1" fmla="*/ 0 h 21589"/>
              <a:gd name="T2" fmla="*/ 2435225 w 21422"/>
              <a:gd name="T3" fmla="*/ 1604181 h 21589"/>
              <a:gd name="T4" fmla="*/ 0 w 21422"/>
              <a:gd name="T5" fmla="*/ 1839912 h 21589"/>
              <a:gd name="T6" fmla="*/ 0 60000 65536"/>
              <a:gd name="T7" fmla="*/ 0 60000 65536"/>
              <a:gd name="T8" fmla="*/ 0 60000 65536"/>
            </a:gdLst>
            <a:ahLst/>
            <a:cxnLst>
              <a:cxn ang="T6">
                <a:pos x="T0" y="T1"/>
              </a:cxn>
              <a:cxn ang="T7">
                <a:pos x="T2" y="T3"/>
              </a:cxn>
              <a:cxn ang="T8">
                <a:pos x="T4" y="T5"/>
              </a:cxn>
            </a:cxnLst>
            <a:rect l="0" t="0" r="r" b="b"/>
            <a:pathLst>
              <a:path w="21422" h="21589" fill="none" extrusionOk="0">
                <a:moveTo>
                  <a:pt x="675" y="-1"/>
                </a:moveTo>
                <a:cubicBezTo>
                  <a:pt x="11273" y="330"/>
                  <a:pt x="20064" y="8306"/>
                  <a:pt x="21422" y="18822"/>
                </a:cubicBezTo>
              </a:path>
              <a:path w="21422" h="21589" stroke="0" extrusionOk="0">
                <a:moveTo>
                  <a:pt x="675" y="-1"/>
                </a:moveTo>
                <a:cubicBezTo>
                  <a:pt x="11273" y="330"/>
                  <a:pt x="20064" y="8306"/>
                  <a:pt x="21422" y="18822"/>
                </a:cubicBezTo>
                <a:lnTo>
                  <a:pt x="0" y="21589"/>
                </a:lnTo>
                <a:lnTo>
                  <a:pt x="675" y="-1"/>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49" name="Text Box 21"/>
          <p:cNvSpPr txBox="1">
            <a:spLocks noChangeArrowheads="1"/>
          </p:cNvSpPr>
          <p:nvPr/>
        </p:nvSpPr>
        <p:spPr bwMode="auto">
          <a:xfrm>
            <a:off x="4640263" y="2220913"/>
            <a:ext cx="698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2</a:t>
            </a:r>
            <a:endParaRPr lang="pt-BR" sz="2400" b="0">
              <a:solidFill>
                <a:srgbClr val="FFFF00"/>
              </a:solidFill>
            </a:endParaRPr>
          </a:p>
        </p:txBody>
      </p:sp>
      <p:sp>
        <p:nvSpPr>
          <p:cNvPr id="892950" name="Text Box 22"/>
          <p:cNvSpPr txBox="1">
            <a:spLocks noChangeArrowheads="1"/>
          </p:cNvSpPr>
          <p:nvPr/>
        </p:nvSpPr>
        <p:spPr bwMode="auto">
          <a:xfrm>
            <a:off x="4292600" y="1919288"/>
            <a:ext cx="868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3</a:t>
            </a:r>
            <a:endParaRPr lang="pt-BR" sz="2400" b="0">
              <a:solidFill>
                <a:srgbClr val="FFFF00"/>
              </a:solidFill>
            </a:endParaRPr>
          </a:p>
        </p:txBody>
      </p:sp>
      <p:sp>
        <p:nvSpPr>
          <p:cNvPr id="892951" name="Text Box 23"/>
          <p:cNvSpPr txBox="1">
            <a:spLocks noChangeArrowheads="1"/>
          </p:cNvSpPr>
          <p:nvPr/>
        </p:nvSpPr>
        <p:spPr bwMode="auto">
          <a:xfrm>
            <a:off x="2794000" y="3403600"/>
            <a:ext cx="520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a:solidFill>
                  <a:srgbClr val="FFFF00"/>
                </a:solidFill>
              </a:rPr>
              <a:t>C</a:t>
            </a:r>
          </a:p>
        </p:txBody>
      </p:sp>
      <p:sp>
        <p:nvSpPr>
          <p:cNvPr id="58393" name="Line 24"/>
          <p:cNvSpPr>
            <a:spLocks noChangeShapeType="1"/>
          </p:cNvSpPr>
          <p:nvPr/>
        </p:nvSpPr>
        <p:spPr bwMode="auto">
          <a:xfrm>
            <a:off x="3181350" y="3810000"/>
            <a:ext cx="0" cy="5715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FFCC00"/>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53" name="Text Box 25"/>
          <p:cNvSpPr txBox="1">
            <a:spLocks noChangeArrowheads="1"/>
          </p:cNvSpPr>
          <p:nvPr/>
        </p:nvSpPr>
        <p:spPr bwMode="auto">
          <a:xfrm>
            <a:off x="3141663" y="4300538"/>
            <a:ext cx="71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latin typeface="Symbol" pitchFamily="18" charset="2"/>
              </a:rPr>
              <a:t>s</a:t>
            </a:r>
            <a:r>
              <a:rPr lang="pt-BR" sz="2400" b="0" baseline="-25000">
                <a:solidFill>
                  <a:srgbClr val="FFFF00"/>
                </a:solidFill>
              </a:rPr>
              <a:t>T</a:t>
            </a:r>
            <a:r>
              <a:rPr lang="pt-BR" sz="2400" b="0" baseline="30000">
                <a:solidFill>
                  <a:srgbClr val="FFFF00"/>
                </a:solidFill>
              </a:rPr>
              <a:t>’</a:t>
            </a:r>
            <a:endParaRPr lang="pt-BR" sz="2400" b="0">
              <a:solidFill>
                <a:srgbClr val="FFFF00"/>
              </a:solidFill>
            </a:endParaRPr>
          </a:p>
        </p:txBody>
      </p:sp>
      <p:sp>
        <p:nvSpPr>
          <p:cNvPr id="58395" name="Line 26"/>
          <p:cNvSpPr>
            <a:spLocks noChangeShapeType="1"/>
          </p:cNvSpPr>
          <p:nvPr/>
        </p:nvSpPr>
        <p:spPr bwMode="auto">
          <a:xfrm>
            <a:off x="3181350" y="4381500"/>
            <a:ext cx="0" cy="6286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FFCC00"/>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55" name="Line 27"/>
          <p:cNvSpPr>
            <a:spLocks noChangeShapeType="1"/>
          </p:cNvSpPr>
          <p:nvPr/>
        </p:nvSpPr>
        <p:spPr bwMode="auto">
          <a:xfrm>
            <a:off x="3130550" y="3816350"/>
            <a:ext cx="0" cy="57150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56" name="Line 28"/>
          <p:cNvSpPr>
            <a:spLocks noChangeShapeType="1"/>
          </p:cNvSpPr>
          <p:nvPr/>
        </p:nvSpPr>
        <p:spPr bwMode="auto">
          <a:xfrm>
            <a:off x="3130550" y="4387850"/>
            <a:ext cx="0" cy="62865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57" name="Text Box 29"/>
          <p:cNvSpPr txBox="1">
            <a:spLocks noChangeArrowheads="1"/>
          </p:cNvSpPr>
          <p:nvPr/>
        </p:nvSpPr>
        <p:spPr bwMode="auto">
          <a:xfrm>
            <a:off x="4873625" y="2566988"/>
            <a:ext cx="73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1</a:t>
            </a:r>
            <a:endParaRPr lang="pt-BR" sz="2400" b="0">
              <a:solidFill>
                <a:srgbClr val="FFFF00"/>
              </a:solidFill>
            </a:endParaRPr>
          </a:p>
        </p:txBody>
      </p:sp>
      <p:sp>
        <p:nvSpPr>
          <p:cNvPr id="892958" name="Line 30"/>
          <p:cNvSpPr>
            <a:spLocks noChangeShapeType="1"/>
          </p:cNvSpPr>
          <p:nvPr/>
        </p:nvSpPr>
        <p:spPr bwMode="auto">
          <a:xfrm flipH="1">
            <a:off x="1752600" y="5010150"/>
            <a:ext cx="14287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59" name="Line 31"/>
          <p:cNvSpPr>
            <a:spLocks noChangeShapeType="1"/>
          </p:cNvSpPr>
          <p:nvPr/>
        </p:nvSpPr>
        <p:spPr bwMode="auto">
          <a:xfrm flipH="1">
            <a:off x="1749425" y="3816350"/>
            <a:ext cx="1419225"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nvGrpSpPr>
          <p:cNvPr id="892960" name="Group 32"/>
          <p:cNvGrpSpPr>
            <a:grpSpLocks/>
          </p:cNvGrpSpPr>
          <p:nvPr/>
        </p:nvGrpSpPr>
        <p:grpSpPr bwMode="auto">
          <a:xfrm>
            <a:off x="1304925" y="3568700"/>
            <a:ext cx="614363" cy="457200"/>
            <a:chOff x="834" y="2248"/>
            <a:chExt cx="387" cy="288"/>
          </a:xfrm>
        </p:grpSpPr>
        <p:sp>
          <p:nvSpPr>
            <p:cNvPr id="58407" name="Text Box 33"/>
            <p:cNvSpPr txBox="1">
              <a:spLocks noChangeArrowheads="1"/>
            </p:cNvSpPr>
            <p:nvPr/>
          </p:nvSpPr>
          <p:spPr bwMode="auto">
            <a:xfrm>
              <a:off x="834" y="2248"/>
              <a:ext cx="3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R</a:t>
              </a:r>
              <a:r>
                <a:rPr lang="pt-BR" sz="2400" b="0" baseline="-25000">
                  <a:solidFill>
                    <a:srgbClr val="FFFF00"/>
                  </a:solidFill>
                </a:rPr>
                <a:t>t</a:t>
              </a:r>
              <a:r>
                <a:rPr lang="pt-BR" sz="2400" b="0" baseline="30000">
                  <a:solidFill>
                    <a:srgbClr val="FFFF00"/>
                  </a:solidFill>
                </a:rPr>
                <a:t>’</a:t>
              </a:r>
              <a:endParaRPr lang="pt-BR" sz="2400" b="0">
                <a:solidFill>
                  <a:srgbClr val="FFFF00"/>
                </a:solidFill>
              </a:endParaRPr>
            </a:p>
          </p:txBody>
        </p:sp>
        <p:sp>
          <p:nvSpPr>
            <p:cNvPr id="58408" name="Line 34"/>
            <p:cNvSpPr>
              <a:spLocks noChangeShapeType="1"/>
            </p:cNvSpPr>
            <p:nvPr/>
          </p:nvSpPr>
          <p:spPr bwMode="auto">
            <a:xfrm>
              <a:off x="873" y="2286"/>
              <a:ext cx="154"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
        <p:nvSpPr>
          <p:cNvPr id="892963" name="Text Box 35"/>
          <p:cNvSpPr txBox="1">
            <a:spLocks noChangeArrowheads="1"/>
          </p:cNvSpPr>
          <p:nvPr/>
        </p:nvSpPr>
        <p:spPr bwMode="auto">
          <a:xfrm>
            <a:off x="1341438" y="4762500"/>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B’</a:t>
            </a:r>
          </a:p>
        </p:txBody>
      </p:sp>
      <p:sp>
        <p:nvSpPr>
          <p:cNvPr id="892964" name="AutoShape 36"/>
          <p:cNvSpPr>
            <a:spLocks/>
          </p:cNvSpPr>
          <p:nvPr/>
        </p:nvSpPr>
        <p:spPr bwMode="auto">
          <a:xfrm>
            <a:off x="1009650" y="4381500"/>
            <a:ext cx="161925" cy="600075"/>
          </a:xfrm>
          <a:prstGeom prst="leftBrace">
            <a:avLst>
              <a:gd name="adj1" fmla="val 30882"/>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65" name="Text Box 37"/>
          <p:cNvSpPr txBox="1">
            <a:spLocks noChangeArrowheads="1"/>
          </p:cNvSpPr>
          <p:nvPr/>
        </p:nvSpPr>
        <p:spPr bwMode="auto">
          <a:xfrm>
            <a:off x="447675" y="4429125"/>
            <a:ext cx="714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FF"/>
                </a:solidFill>
              </a:rPr>
              <a:t>B</a:t>
            </a:r>
          </a:p>
        </p:txBody>
      </p:sp>
      <p:sp>
        <p:nvSpPr>
          <p:cNvPr id="892966" name="AutoShape 38"/>
          <p:cNvSpPr>
            <a:spLocks/>
          </p:cNvSpPr>
          <p:nvPr/>
        </p:nvSpPr>
        <p:spPr bwMode="auto">
          <a:xfrm>
            <a:off x="1028700" y="5000625"/>
            <a:ext cx="133350" cy="790575"/>
          </a:xfrm>
          <a:prstGeom prst="leftBrace">
            <a:avLst>
              <a:gd name="adj1" fmla="val 49405"/>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2967" name="Text Box 39"/>
          <p:cNvSpPr txBox="1">
            <a:spLocks noChangeArrowheads="1"/>
          </p:cNvSpPr>
          <p:nvPr/>
        </p:nvSpPr>
        <p:spPr bwMode="auto">
          <a:xfrm>
            <a:off x="228600" y="5162550"/>
            <a:ext cx="790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FF"/>
                </a:solidFill>
              </a:rPr>
              <a:t>M</a:t>
            </a:r>
            <a:r>
              <a:rPr lang="pt-BR" sz="2800" b="0" baseline="-25000">
                <a:solidFill>
                  <a:srgbClr val="FFFFFF"/>
                </a:solidFill>
              </a:rPr>
              <a:t>E</a:t>
            </a:r>
            <a:r>
              <a:rPr lang="pt-BR" sz="2800" b="0" baseline="30000">
                <a:solidFill>
                  <a:srgbClr val="FFFFFF"/>
                </a:solidFill>
              </a:rPr>
              <a:t>d</a:t>
            </a:r>
            <a:endParaRPr lang="pt-BR" sz="2800" b="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92941"/>
                                        </p:tgtEl>
                                        <p:attrNameLst>
                                          <p:attrName>style.visibility</p:attrName>
                                        </p:attrNameLst>
                                      </p:cBhvr>
                                      <p:to>
                                        <p:strVal val="visible"/>
                                      </p:to>
                                    </p:set>
                                    <p:anim calcmode="lin" valueType="num">
                                      <p:cBhvr>
                                        <p:cTn id="7" dur="500" fill="hold"/>
                                        <p:tgtEl>
                                          <p:spTgt spid="892941"/>
                                        </p:tgtEl>
                                        <p:attrNameLst>
                                          <p:attrName>ppt_w</p:attrName>
                                        </p:attrNameLst>
                                      </p:cBhvr>
                                      <p:tavLst>
                                        <p:tav tm="0">
                                          <p:val>
                                            <p:fltVal val="0"/>
                                          </p:val>
                                        </p:tav>
                                        <p:tav tm="100000">
                                          <p:val>
                                            <p:strVal val="#ppt_w"/>
                                          </p:val>
                                        </p:tav>
                                      </p:tavLst>
                                    </p:anim>
                                    <p:anim calcmode="lin" valueType="num">
                                      <p:cBhvr>
                                        <p:cTn id="8" dur="500" fill="hold"/>
                                        <p:tgtEl>
                                          <p:spTgt spid="89294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892944"/>
                                        </p:tgtEl>
                                        <p:attrNameLst>
                                          <p:attrName>style.visibility</p:attrName>
                                        </p:attrNameLst>
                                      </p:cBhvr>
                                      <p:to>
                                        <p:strVal val="visible"/>
                                      </p:to>
                                    </p:set>
                                    <p:animEffect transition="in" filter="box(out)">
                                      <p:cBhvr>
                                        <p:cTn id="13" dur="500"/>
                                        <p:tgtEl>
                                          <p:spTgt spid="892944"/>
                                        </p:tgtEl>
                                      </p:cBhvr>
                                    </p:animEffect>
                                  </p:childTnLst>
                                </p:cTn>
                              </p:par>
                            </p:childTnLst>
                          </p:cTn>
                        </p:par>
                        <p:par>
                          <p:cTn id="14" fill="hold" nodeType="afterGroup">
                            <p:stCondLst>
                              <p:cond delay="500"/>
                            </p:stCondLst>
                            <p:childTnLst>
                              <p:par>
                                <p:cTn id="15" presetID="18" presetClass="entr" presetSubtype="3" fill="hold" grpId="0" nodeType="afterEffect">
                                  <p:stCondLst>
                                    <p:cond delay="0"/>
                                  </p:stCondLst>
                                  <p:childTnLst>
                                    <p:set>
                                      <p:cBhvr>
                                        <p:cTn id="16" dur="1" fill="hold">
                                          <p:stCondLst>
                                            <p:cond delay="0"/>
                                          </p:stCondLst>
                                        </p:cTn>
                                        <p:tgtEl>
                                          <p:spTgt spid="892945"/>
                                        </p:tgtEl>
                                        <p:attrNameLst>
                                          <p:attrName>style.visibility</p:attrName>
                                        </p:attrNameLst>
                                      </p:cBhvr>
                                      <p:to>
                                        <p:strVal val="visible"/>
                                      </p:to>
                                    </p:set>
                                    <p:animEffect transition="in" filter="strips(upRight)">
                                      <p:cBhvr>
                                        <p:cTn id="17" dur="500"/>
                                        <p:tgtEl>
                                          <p:spTgt spid="892945"/>
                                        </p:tgtEl>
                                      </p:cBhvr>
                                    </p:animEffect>
                                  </p:childTnLst>
                                </p:cTn>
                              </p:par>
                            </p:childTnLst>
                          </p:cTn>
                        </p:par>
                        <p:par>
                          <p:cTn id="18" fill="hold" nodeType="afterGroup">
                            <p:stCondLst>
                              <p:cond delay="1000"/>
                            </p:stCondLst>
                            <p:childTnLst>
                              <p:par>
                                <p:cTn id="19" presetID="18" presetClass="entr" presetSubtype="3" fill="hold" grpId="0" nodeType="afterEffect">
                                  <p:stCondLst>
                                    <p:cond delay="0"/>
                                  </p:stCondLst>
                                  <p:childTnLst>
                                    <p:set>
                                      <p:cBhvr>
                                        <p:cTn id="20" dur="1" fill="hold">
                                          <p:stCondLst>
                                            <p:cond delay="0"/>
                                          </p:stCondLst>
                                        </p:cTn>
                                        <p:tgtEl>
                                          <p:spTgt spid="892931"/>
                                        </p:tgtEl>
                                        <p:attrNameLst>
                                          <p:attrName>style.visibility</p:attrName>
                                        </p:attrNameLst>
                                      </p:cBhvr>
                                      <p:to>
                                        <p:strVal val="visible"/>
                                      </p:to>
                                    </p:set>
                                    <p:animEffect transition="in" filter="strips(upRight)">
                                      <p:cBhvr>
                                        <p:cTn id="21" dur="500"/>
                                        <p:tgtEl>
                                          <p:spTgt spid="892931"/>
                                        </p:tgtEl>
                                      </p:cBhvr>
                                    </p:animEffect>
                                  </p:childTnLst>
                                </p:cTn>
                              </p:par>
                            </p:childTnLst>
                          </p:cTn>
                        </p:par>
                        <p:par>
                          <p:cTn id="22" fill="hold" nodeType="afterGroup">
                            <p:stCondLst>
                              <p:cond delay="1500"/>
                            </p:stCondLst>
                            <p:childTnLst>
                              <p:par>
                                <p:cTn id="23" presetID="18" presetClass="entr" presetSubtype="3" fill="hold" grpId="0" nodeType="afterEffect">
                                  <p:stCondLst>
                                    <p:cond delay="0"/>
                                  </p:stCondLst>
                                  <p:childTnLst>
                                    <p:set>
                                      <p:cBhvr>
                                        <p:cTn id="24" dur="1" fill="hold">
                                          <p:stCondLst>
                                            <p:cond delay="0"/>
                                          </p:stCondLst>
                                        </p:cTn>
                                        <p:tgtEl>
                                          <p:spTgt spid="892932"/>
                                        </p:tgtEl>
                                        <p:attrNameLst>
                                          <p:attrName>style.visibility</p:attrName>
                                        </p:attrNameLst>
                                      </p:cBhvr>
                                      <p:to>
                                        <p:strVal val="visible"/>
                                      </p:to>
                                    </p:set>
                                    <p:animEffect transition="in" filter="strips(upRight)">
                                      <p:cBhvr>
                                        <p:cTn id="25" dur="500"/>
                                        <p:tgtEl>
                                          <p:spTgt spid="892932"/>
                                        </p:tgtEl>
                                      </p:cBhvr>
                                    </p:animEffect>
                                  </p:childTnLst>
                                </p:cTn>
                              </p:par>
                              <p:par>
                                <p:cTn id="26" presetID="18" presetClass="entr" presetSubtype="3" fill="hold" grpId="0" nodeType="withEffect">
                                  <p:stCondLst>
                                    <p:cond delay="0"/>
                                  </p:stCondLst>
                                  <p:childTnLst>
                                    <p:set>
                                      <p:cBhvr>
                                        <p:cTn id="27" dur="1" fill="hold">
                                          <p:stCondLst>
                                            <p:cond delay="0"/>
                                          </p:stCondLst>
                                        </p:cTn>
                                        <p:tgtEl>
                                          <p:spTgt spid="892933"/>
                                        </p:tgtEl>
                                        <p:attrNameLst>
                                          <p:attrName>style.visibility</p:attrName>
                                        </p:attrNameLst>
                                      </p:cBhvr>
                                      <p:to>
                                        <p:strVal val="visible"/>
                                      </p:to>
                                    </p:set>
                                    <p:animEffect transition="in" filter="strips(upRight)">
                                      <p:cBhvr>
                                        <p:cTn id="28" dur="500"/>
                                        <p:tgtEl>
                                          <p:spTgt spid="89293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892934"/>
                                        </p:tgtEl>
                                        <p:attrNameLst>
                                          <p:attrName>style.visibility</p:attrName>
                                        </p:attrNameLst>
                                      </p:cBhvr>
                                      <p:to>
                                        <p:strVal val="visible"/>
                                      </p:to>
                                    </p:set>
                                    <p:animEffect transition="in" filter="wipe(down)">
                                      <p:cBhvr>
                                        <p:cTn id="31" dur="500"/>
                                        <p:tgtEl>
                                          <p:spTgt spid="892934"/>
                                        </p:tgtEl>
                                      </p:cBhvr>
                                    </p:animEffect>
                                  </p:childTnLst>
                                </p:cTn>
                              </p:par>
                              <p:par>
                                <p:cTn id="32" presetID="18" presetClass="entr" presetSubtype="9" fill="hold" grpId="0" nodeType="withEffect">
                                  <p:stCondLst>
                                    <p:cond delay="0"/>
                                  </p:stCondLst>
                                  <p:childTnLst>
                                    <p:set>
                                      <p:cBhvr>
                                        <p:cTn id="33" dur="1" fill="hold">
                                          <p:stCondLst>
                                            <p:cond delay="0"/>
                                          </p:stCondLst>
                                        </p:cTn>
                                        <p:tgtEl>
                                          <p:spTgt spid="892937"/>
                                        </p:tgtEl>
                                        <p:attrNameLst>
                                          <p:attrName>style.visibility</p:attrName>
                                        </p:attrNameLst>
                                      </p:cBhvr>
                                      <p:to>
                                        <p:strVal val="visible"/>
                                      </p:to>
                                    </p:set>
                                    <p:animEffect transition="in" filter="strips(upLeft)">
                                      <p:cBhvr>
                                        <p:cTn id="34" dur="500"/>
                                        <p:tgtEl>
                                          <p:spTgt spid="89293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3" fill="hold" grpId="0" nodeType="clickEffect">
                                  <p:stCondLst>
                                    <p:cond delay="0"/>
                                  </p:stCondLst>
                                  <p:childTnLst>
                                    <p:set>
                                      <p:cBhvr>
                                        <p:cTn id="38" dur="1" fill="hold">
                                          <p:stCondLst>
                                            <p:cond delay="0"/>
                                          </p:stCondLst>
                                        </p:cTn>
                                        <p:tgtEl>
                                          <p:spTgt spid="892938"/>
                                        </p:tgtEl>
                                        <p:attrNameLst>
                                          <p:attrName>style.visibility</p:attrName>
                                        </p:attrNameLst>
                                      </p:cBhvr>
                                      <p:to>
                                        <p:strVal val="visible"/>
                                      </p:to>
                                    </p:set>
                                    <p:animEffect transition="in" filter="strips(upRight)">
                                      <p:cBhvr>
                                        <p:cTn id="39" dur="500"/>
                                        <p:tgtEl>
                                          <p:spTgt spid="89293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892939"/>
                                        </p:tgtEl>
                                        <p:attrNameLst>
                                          <p:attrName>style.visibility</p:attrName>
                                        </p:attrNameLst>
                                      </p:cBhvr>
                                      <p:to>
                                        <p:strVal val="visible"/>
                                      </p:to>
                                    </p:set>
                                    <p:anim calcmode="lin" valueType="num">
                                      <p:cBhvr>
                                        <p:cTn id="44" dur="500" fill="hold"/>
                                        <p:tgtEl>
                                          <p:spTgt spid="892939"/>
                                        </p:tgtEl>
                                        <p:attrNameLst>
                                          <p:attrName>ppt_w</p:attrName>
                                        </p:attrNameLst>
                                      </p:cBhvr>
                                      <p:tavLst>
                                        <p:tav tm="0">
                                          <p:val>
                                            <p:fltVal val="0"/>
                                          </p:val>
                                        </p:tav>
                                        <p:tav tm="100000">
                                          <p:val>
                                            <p:strVal val="#ppt_w"/>
                                          </p:val>
                                        </p:tav>
                                      </p:tavLst>
                                    </p:anim>
                                    <p:anim calcmode="lin" valueType="num">
                                      <p:cBhvr>
                                        <p:cTn id="45" dur="500" fill="hold"/>
                                        <p:tgtEl>
                                          <p:spTgt spid="892939"/>
                                        </p:tgtEl>
                                        <p:attrNameLst>
                                          <p:attrName>ppt_h</p:attrName>
                                        </p:attrNameLst>
                                      </p:cBhvr>
                                      <p:tavLst>
                                        <p:tav tm="0">
                                          <p:val>
                                            <p:fltVal val="0"/>
                                          </p:val>
                                        </p:tav>
                                        <p:tav tm="100000">
                                          <p:val>
                                            <p:strVal val="#ppt_h"/>
                                          </p:val>
                                        </p:tav>
                                      </p:tavLst>
                                    </p:anim>
                                  </p:childTnLst>
                                </p:cTn>
                              </p:par>
                            </p:childTnLst>
                          </p:cTn>
                        </p:par>
                        <p:par>
                          <p:cTn id="46" fill="hold" nodeType="afterGroup">
                            <p:stCondLst>
                              <p:cond delay="500"/>
                            </p:stCondLst>
                            <p:childTnLst>
                              <p:par>
                                <p:cTn id="47" presetID="1" presetClass="entr" presetSubtype="0" fill="hold" grpId="0" nodeType="afterEffect">
                                  <p:stCondLst>
                                    <p:cond delay="0"/>
                                  </p:stCondLst>
                                  <p:childTnLst>
                                    <p:set>
                                      <p:cBhvr>
                                        <p:cTn id="48" dur="1" fill="hold">
                                          <p:stCondLst>
                                            <p:cond delay="0"/>
                                          </p:stCondLst>
                                        </p:cTn>
                                        <p:tgtEl>
                                          <p:spTgt spid="892943"/>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3" fill="hold" grpId="0" nodeType="clickEffect">
                                  <p:stCondLst>
                                    <p:cond delay="0"/>
                                  </p:stCondLst>
                                  <p:childTnLst>
                                    <p:set>
                                      <p:cBhvr>
                                        <p:cTn id="52" dur="1" fill="hold">
                                          <p:stCondLst>
                                            <p:cond delay="0"/>
                                          </p:stCondLst>
                                        </p:cTn>
                                        <p:tgtEl>
                                          <p:spTgt spid="892930"/>
                                        </p:tgtEl>
                                        <p:attrNameLst>
                                          <p:attrName>style.visibility</p:attrName>
                                        </p:attrNameLst>
                                      </p:cBhvr>
                                      <p:to>
                                        <p:strVal val="visible"/>
                                      </p:to>
                                    </p:set>
                                    <p:animEffect transition="in" filter="strips(upRight)">
                                      <p:cBhvr>
                                        <p:cTn id="53" dur="1000"/>
                                        <p:tgtEl>
                                          <p:spTgt spid="89293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892935"/>
                                        </p:tgtEl>
                                        <p:attrNameLst>
                                          <p:attrName>style.visibility</p:attrName>
                                        </p:attrNameLst>
                                      </p:cBhvr>
                                      <p:to>
                                        <p:strVal val="visible"/>
                                      </p:to>
                                    </p:set>
                                    <p:animEffect transition="in" filter="wipe(down)">
                                      <p:cBhvr>
                                        <p:cTn id="58" dur="500"/>
                                        <p:tgtEl>
                                          <p:spTgt spid="89293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892940"/>
                                        </p:tgtEl>
                                        <p:attrNameLst>
                                          <p:attrName>style.visibility</p:attrName>
                                        </p:attrNameLst>
                                      </p:cBhvr>
                                      <p:to>
                                        <p:strVal val="visible"/>
                                      </p:to>
                                    </p:set>
                                    <p:animEffect transition="in" filter="wipe(up)">
                                      <p:cBhvr>
                                        <p:cTn id="63" dur="500"/>
                                        <p:tgtEl>
                                          <p:spTgt spid="89294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8" presetClass="entr" presetSubtype="3" fill="hold" grpId="0" nodeType="clickEffect">
                                  <p:stCondLst>
                                    <p:cond delay="0"/>
                                  </p:stCondLst>
                                  <p:childTnLst>
                                    <p:set>
                                      <p:cBhvr>
                                        <p:cTn id="67" dur="1" fill="hold">
                                          <p:stCondLst>
                                            <p:cond delay="0"/>
                                          </p:stCondLst>
                                        </p:cTn>
                                        <p:tgtEl>
                                          <p:spTgt spid="892948"/>
                                        </p:tgtEl>
                                        <p:attrNameLst>
                                          <p:attrName>style.visibility</p:attrName>
                                        </p:attrNameLst>
                                      </p:cBhvr>
                                      <p:to>
                                        <p:strVal val="visible"/>
                                      </p:to>
                                    </p:set>
                                    <p:animEffect transition="in" filter="strips(upRight)">
                                      <p:cBhvr>
                                        <p:cTn id="68" dur="500"/>
                                        <p:tgtEl>
                                          <p:spTgt spid="892948"/>
                                        </p:tgtEl>
                                      </p:cBhvr>
                                    </p:animEffect>
                                  </p:childTnLst>
                                </p:cTn>
                              </p:par>
                            </p:childTnLst>
                          </p:cTn>
                        </p:par>
                        <p:par>
                          <p:cTn id="69" fill="hold" nodeType="afterGroup">
                            <p:stCondLst>
                              <p:cond delay="500"/>
                            </p:stCondLst>
                            <p:childTnLst>
                              <p:par>
                                <p:cTn id="70" presetID="18" presetClass="entr" presetSubtype="3" fill="hold" grpId="0" nodeType="afterEffect">
                                  <p:stCondLst>
                                    <p:cond delay="0"/>
                                  </p:stCondLst>
                                  <p:childTnLst>
                                    <p:set>
                                      <p:cBhvr>
                                        <p:cTn id="71" dur="1" fill="hold">
                                          <p:stCondLst>
                                            <p:cond delay="0"/>
                                          </p:stCondLst>
                                        </p:cTn>
                                        <p:tgtEl>
                                          <p:spTgt spid="892957"/>
                                        </p:tgtEl>
                                        <p:attrNameLst>
                                          <p:attrName>style.visibility</p:attrName>
                                        </p:attrNameLst>
                                      </p:cBhvr>
                                      <p:to>
                                        <p:strVal val="visible"/>
                                      </p:to>
                                    </p:set>
                                    <p:animEffect transition="in" filter="strips(upRight)">
                                      <p:cBhvr>
                                        <p:cTn id="72" dur="500"/>
                                        <p:tgtEl>
                                          <p:spTgt spid="892957"/>
                                        </p:tgtEl>
                                      </p:cBhvr>
                                    </p:animEffect>
                                  </p:childTnLst>
                                </p:cTn>
                              </p:par>
                            </p:childTnLst>
                          </p:cTn>
                        </p:par>
                        <p:par>
                          <p:cTn id="73" fill="hold" nodeType="afterGroup">
                            <p:stCondLst>
                              <p:cond delay="1000"/>
                            </p:stCondLst>
                            <p:childTnLst>
                              <p:par>
                                <p:cTn id="74" presetID="18" presetClass="entr" presetSubtype="3" fill="hold" grpId="0" nodeType="afterEffect">
                                  <p:stCondLst>
                                    <p:cond delay="0"/>
                                  </p:stCondLst>
                                  <p:childTnLst>
                                    <p:set>
                                      <p:cBhvr>
                                        <p:cTn id="75" dur="1" fill="hold">
                                          <p:stCondLst>
                                            <p:cond delay="0"/>
                                          </p:stCondLst>
                                        </p:cTn>
                                        <p:tgtEl>
                                          <p:spTgt spid="892946"/>
                                        </p:tgtEl>
                                        <p:attrNameLst>
                                          <p:attrName>style.visibility</p:attrName>
                                        </p:attrNameLst>
                                      </p:cBhvr>
                                      <p:to>
                                        <p:strVal val="visible"/>
                                      </p:to>
                                    </p:set>
                                    <p:animEffect transition="in" filter="strips(upRight)">
                                      <p:cBhvr>
                                        <p:cTn id="76" dur="500"/>
                                        <p:tgtEl>
                                          <p:spTgt spid="892946"/>
                                        </p:tgtEl>
                                      </p:cBhvr>
                                    </p:animEffect>
                                  </p:childTnLst>
                                </p:cTn>
                              </p:par>
                            </p:childTnLst>
                          </p:cTn>
                        </p:par>
                        <p:par>
                          <p:cTn id="77" fill="hold" nodeType="afterGroup">
                            <p:stCondLst>
                              <p:cond delay="1500"/>
                            </p:stCondLst>
                            <p:childTnLst>
                              <p:par>
                                <p:cTn id="78" presetID="18" presetClass="entr" presetSubtype="3" fill="hold" grpId="0" nodeType="afterEffect">
                                  <p:stCondLst>
                                    <p:cond delay="0"/>
                                  </p:stCondLst>
                                  <p:childTnLst>
                                    <p:set>
                                      <p:cBhvr>
                                        <p:cTn id="79" dur="1" fill="hold">
                                          <p:stCondLst>
                                            <p:cond delay="0"/>
                                          </p:stCondLst>
                                        </p:cTn>
                                        <p:tgtEl>
                                          <p:spTgt spid="892949"/>
                                        </p:tgtEl>
                                        <p:attrNameLst>
                                          <p:attrName>style.visibility</p:attrName>
                                        </p:attrNameLst>
                                      </p:cBhvr>
                                      <p:to>
                                        <p:strVal val="visible"/>
                                      </p:to>
                                    </p:set>
                                    <p:animEffect transition="in" filter="strips(upRight)">
                                      <p:cBhvr>
                                        <p:cTn id="80" dur="500"/>
                                        <p:tgtEl>
                                          <p:spTgt spid="892949"/>
                                        </p:tgtEl>
                                      </p:cBhvr>
                                    </p:animEffect>
                                  </p:childTnLst>
                                </p:cTn>
                              </p:par>
                            </p:childTnLst>
                          </p:cTn>
                        </p:par>
                        <p:par>
                          <p:cTn id="81" fill="hold" nodeType="afterGroup">
                            <p:stCondLst>
                              <p:cond delay="2000"/>
                            </p:stCondLst>
                            <p:childTnLst>
                              <p:par>
                                <p:cTn id="82" presetID="18" presetClass="entr" presetSubtype="3" fill="hold" grpId="0" nodeType="afterEffect">
                                  <p:stCondLst>
                                    <p:cond delay="0"/>
                                  </p:stCondLst>
                                  <p:childTnLst>
                                    <p:set>
                                      <p:cBhvr>
                                        <p:cTn id="83" dur="1" fill="hold">
                                          <p:stCondLst>
                                            <p:cond delay="0"/>
                                          </p:stCondLst>
                                        </p:cTn>
                                        <p:tgtEl>
                                          <p:spTgt spid="892947"/>
                                        </p:tgtEl>
                                        <p:attrNameLst>
                                          <p:attrName>style.visibility</p:attrName>
                                        </p:attrNameLst>
                                      </p:cBhvr>
                                      <p:to>
                                        <p:strVal val="visible"/>
                                      </p:to>
                                    </p:set>
                                    <p:animEffect transition="in" filter="strips(upRight)">
                                      <p:cBhvr>
                                        <p:cTn id="84" dur="500"/>
                                        <p:tgtEl>
                                          <p:spTgt spid="892947"/>
                                        </p:tgtEl>
                                      </p:cBhvr>
                                    </p:animEffect>
                                  </p:childTnLst>
                                </p:cTn>
                              </p:par>
                            </p:childTnLst>
                          </p:cTn>
                        </p:par>
                        <p:par>
                          <p:cTn id="85" fill="hold" nodeType="afterGroup">
                            <p:stCondLst>
                              <p:cond delay="2500"/>
                            </p:stCondLst>
                            <p:childTnLst>
                              <p:par>
                                <p:cTn id="86" presetID="18" presetClass="entr" presetSubtype="3" fill="hold" grpId="0" nodeType="afterEffect">
                                  <p:stCondLst>
                                    <p:cond delay="0"/>
                                  </p:stCondLst>
                                  <p:childTnLst>
                                    <p:set>
                                      <p:cBhvr>
                                        <p:cTn id="87" dur="1" fill="hold">
                                          <p:stCondLst>
                                            <p:cond delay="0"/>
                                          </p:stCondLst>
                                        </p:cTn>
                                        <p:tgtEl>
                                          <p:spTgt spid="892950"/>
                                        </p:tgtEl>
                                        <p:attrNameLst>
                                          <p:attrName>style.visibility</p:attrName>
                                        </p:attrNameLst>
                                      </p:cBhvr>
                                      <p:to>
                                        <p:strVal val="visible"/>
                                      </p:to>
                                    </p:set>
                                    <p:animEffect transition="in" filter="strips(upRight)">
                                      <p:cBhvr>
                                        <p:cTn id="88" dur="500"/>
                                        <p:tgtEl>
                                          <p:spTgt spid="892950"/>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3" presetClass="entr" presetSubtype="16" fill="hold" grpId="0" nodeType="clickEffect">
                                  <p:stCondLst>
                                    <p:cond delay="0"/>
                                  </p:stCondLst>
                                  <p:childTnLst>
                                    <p:set>
                                      <p:cBhvr>
                                        <p:cTn id="92" dur="1" fill="hold">
                                          <p:stCondLst>
                                            <p:cond delay="0"/>
                                          </p:stCondLst>
                                        </p:cTn>
                                        <p:tgtEl>
                                          <p:spTgt spid="892951"/>
                                        </p:tgtEl>
                                        <p:attrNameLst>
                                          <p:attrName>style.visibility</p:attrName>
                                        </p:attrNameLst>
                                      </p:cBhvr>
                                      <p:to>
                                        <p:strVal val="visible"/>
                                      </p:to>
                                    </p:set>
                                    <p:anim calcmode="lin" valueType="num">
                                      <p:cBhvr>
                                        <p:cTn id="93" dur="500" fill="hold"/>
                                        <p:tgtEl>
                                          <p:spTgt spid="892951"/>
                                        </p:tgtEl>
                                        <p:attrNameLst>
                                          <p:attrName>ppt_w</p:attrName>
                                        </p:attrNameLst>
                                      </p:cBhvr>
                                      <p:tavLst>
                                        <p:tav tm="0">
                                          <p:val>
                                            <p:fltVal val="0"/>
                                          </p:val>
                                        </p:tav>
                                        <p:tav tm="100000">
                                          <p:val>
                                            <p:strVal val="#ppt_w"/>
                                          </p:val>
                                        </p:tav>
                                      </p:tavLst>
                                    </p:anim>
                                    <p:anim calcmode="lin" valueType="num">
                                      <p:cBhvr>
                                        <p:cTn id="94" dur="500" fill="hold"/>
                                        <p:tgtEl>
                                          <p:spTgt spid="892951"/>
                                        </p:tgtEl>
                                        <p:attrNameLst>
                                          <p:attrName>ppt_h</p:attrName>
                                        </p:attrNameLst>
                                      </p:cBhvr>
                                      <p:tavLst>
                                        <p:tav tm="0">
                                          <p:val>
                                            <p:fltVal val="0"/>
                                          </p:val>
                                        </p:tav>
                                        <p:tav tm="100000">
                                          <p:val>
                                            <p:strVal val="#ppt_h"/>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2" fill="hold" grpId="0" nodeType="clickEffect">
                                  <p:stCondLst>
                                    <p:cond delay="0"/>
                                  </p:stCondLst>
                                  <p:childTnLst>
                                    <p:set>
                                      <p:cBhvr>
                                        <p:cTn id="98" dur="1" fill="hold">
                                          <p:stCondLst>
                                            <p:cond delay="0"/>
                                          </p:stCondLst>
                                        </p:cTn>
                                        <p:tgtEl>
                                          <p:spTgt spid="892959"/>
                                        </p:tgtEl>
                                        <p:attrNameLst>
                                          <p:attrName>style.visibility</p:attrName>
                                        </p:attrNameLst>
                                      </p:cBhvr>
                                      <p:to>
                                        <p:strVal val="visible"/>
                                      </p:to>
                                    </p:set>
                                    <p:animEffect transition="in" filter="wipe(right)">
                                      <p:cBhvr>
                                        <p:cTn id="99" dur="500"/>
                                        <p:tgtEl>
                                          <p:spTgt spid="892959"/>
                                        </p:tgtEl>
                                      </p:cBhvr>
                                    </p:animEffect>
                                  </p:childTnLst>
                                </p:cTn>
                              </p:par>
                            </p:childTnLst>
                          </p:cTn>
                        </p:par>
                        <p:par>
                          <p:cTn id="100" fill="hold" nodeType="afterGroup">
                            <p:stCondLst>
                              <p:cond delay="500"/>
                            </p:stCondLst>
                            <p:childTnLst>
                              <p:par>
                                <p:cTn id="101" presetID="23" presetClass="entr" presetSubtype="16" fill="hold" nodeType="afterEffect">
                                  <p:stCondLst>
                                    <p:cond delay="0"/>
                                  </p:stCondLst>
                                  <p:childTnLst>
                                    <p:set>
                                      <p:cBhvr>
                                        <p:cTn id="102" dur="1" fill="hold">
                                          <p:stCondLst>
                                            <p:cond delay="0"/>
                                          </p:stCondLst>
                                        </p:cTn>
                                        <p:tgtEl>
                                          <p:spTgt spid="892960"/>
                                        </p:tgtEl>
                                        <p:attrNameLst>
                                          <p:attrName>style.visibility</p:attrName>
                                        </p:attrNameLst>
                                      </p:cBhvr>
                                      <p:to>
                                        <p:strVal val="visible"/>
                                      </p:to>
                                    </p:set>
                                    <p:anim calcmode="lin" valueType="num">
                                      <p:cBhvr>
                                        <p:cTn id="103" dur="500" fill="hold"/>
                                        <p:tgtEl>
                                          <p:spTgt spid="892960"/>
                                        </p:tgtEl>
                                        <p:attrNameLst>
                                          <p:attrName>ppt_w</p:attrName>
                                        </p:attrNameLst>
                                      </p:cBhvr>
                                      <p:tavLst>
                                        <p:tav tm="0">
                                          <p:val>
                                            <p:fltVal val="0"/>
                                          </p:val>
                                        </p:tav>
                                        <p:tav tm="100000">
                                          <p:val>
                                            <p:strVal val="#ppt_w"/>
                                          </p:val>
                                        </p:tav>
                                      </p:tavLst>
                                    </p:anim>
                                    <p:anim calcmode="lin" valueType="num">
                                      <p:cBhvr>
                                        <p:cTn id="104" dur="500" fill="hold"/>
                                        <p:tgtEl>
                                          <p:spTgt spid="892960"/>
                                        </p:tgtEl>
                                        <p:attrNameLst>
                                          <p:attrName>ppt_h</p:attrName>
                                        </p:attrNameLst>
                                      </p:cBhvr>
                                      <p:tavLst>
                                        <p:tav tm="0">
                                          <p:val>
                                            <p:fltVal val="0"/>
                                          </p:val>
                                        </p:tav>
                                        <p:tav tm="100000">
                                          <p:val>
                                            <p:strVal val="#ppt_h"/>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grpId="0" nodeType="clickEffect">
                                  <p:stCondLst>
                                    <p:cond delay="0"/>
                                  </p:stCondLst>
                                  <p:childTnLst>
                                    <p:set>
                                      <p:cBhvr>
                                        <p:cTn id="108" dur="1" fill="hold">
                                          <p:stCondLst>
                                            <p:cond delay="0"/>
                                          </p:stCondLst>
                                        </p:cTn>
                                        <p:tgtEl>
                                          <p:spTgt spid="892955"/>
                                        </p:tgtEl>
                                        <p:attrNameLst>
                                          <p:attrName>style.visibility</p:attrName>
                                        </p:attrNameLst>
                                      </p:cBhvr>
                                      <p:to>
                                        <p:strVal val="visible"/>
                                      </p:to>
                                    </p:set>
                                    <p:animEffect transition="in" filter="wipe(up)">
                                      <p:cBhvr>
                                        <p:cTn id="109" dur="500"/>
                                        <p:tgtEl>
                                          <p:spTgt spid="892955"/>
                                        </p:tgtEl>
                                      </p:cBhvr>
                                    </p:animEffect>
                                  </p:childTnLst>
                                </p:cTn>
                              </p:par>
                            </p:childTnLst>
                          </p:cTn>
                        </p:par>
                        <p:par>
                          <p:cTn id="110" fill="hold" nodeType="afterGroup">
                            <p:stCondLst>
                              <p:cond delay="500"/>
                            </p:stCondLst>
                            <p:childTnLst>
                              <p:par>
                                <p:cTn id="111" presetID="23" presetClass="entr" presetSubtype="288" fill="hold" grpId="0" nodeType="afterEffect">
                                  <p:stCondLst>
                                    <p:cond delay="0"/>
                                  </p:stCondLst>
                                  <p:childTnLst>
                                    <p:set>
                                      <p:cBhvr>
                                        <p:cTn id="112" dur="1" fill="hold">
                                          <p:stCondLst>
                                            <p:cond delay="0"/>
                                          </p:stCondLst>
                                        </p:cTn>
                                        <p:tgtEl>
                                          <p:spTgt spid="892953"/>
                                        </p:tgtEl>
                                        <p:attrNameLst>
                                          <p:attrName>style.visibility</p:attrName>
                                        </p:attrNameLst>
                                      </p:cBhvr>
                                      <p:to>
                                        <p:strVal val="visible"/>
                                      </p:to>
                                    </p:set>
                                    <p:anim calcmode="lin" valueType="num">
                                      <p:cBhvr>
                                        <p:cTn id="113" dur="500" fill="hold"/>
                                        <p:tgtEl>
                                          <p:spTgt spid="892953"/>
                                        </p:tgtEl>
                                        <p:attrNameLst>
                                          <p:attrName>ppt_w</p:attrName>
                                        </p:attrNameLst>
                                      </p:cBhvr>
                                      <p:tavLst>
                                        <p:tav tm="0">
                                          <p:val>
                                            <p:strVal val="4/3*#ppt_w"/>
                                          </p:val>
                                        </p:tav>
                                        <p:tav tm="100000">
                                          <p:val>
                                            <p:strVal val="#ppt_w"/>
                                          </p:val>
                                        </p:tav>
                                      </p:tavLst>
                                    </p:anim>
                                    <p:anim calcmode="lin" valueType="num">
                                      <p:cBhvr>
                                        <p:cTn id="114" dur="500" fill="hold"/>
                                        <p:tgtEl>
                                          <p:spTgt spid="892953"/>
                                        </p:tgtEl>
                                        <p:attrNameLst>
                                          <p:attrName>ppt_h</p:attrName>
                                        </p:attrNameLst>
                                      </p:cBhvr>
                                      <p:tavLst>
                                        <p:tav tm="0">
                                          <p:val>
                                            <p:strVal val="4/3*#ppt_h"/>
                                          </p:val>
                                        </p:tav>
                                        <p:tav tm="100000">
                                          <p:val>
                                            <p:strVal val="#ppt_h"/>
                                          </p:val>
                                        </p:tav>
                                      </p:tavLst>
                                    </p:anim>
                                  </p:childTnLst>
                                </p:cTn>
                              </p:par>
                            </p:childTnLst>
                          </p:cTn>
                        </p:par>
                        <p:par>
                          <p:cTn id="115" fill="hold" nodeType="afterGroup">
                            <p:stCondLst>
                              <p:cond delay="1000"/>
                            </p:stCondLst>
                            <p:childTnLst>
                              <p:par>
                                <p:cTn id="116" presetID="22" presetClass="entr" presetSubtype="1" fill="hold" grpId="0" nodeType="afterEffect">
                                  <p:stCondLst>
                                    <p:cond delay="0"/>
                                  </p:stCondLst>
                                  <p:childTnLst>
                                    <p:set>
                                      <p:cBhvr>
                                        <p:cTn id="117" dur="1" fill="hold">
                                          <p:stCondLst>
                                            <p:cond delay="0"/>
                                          </p:stCondLst>
                                        </p:cTn>
                                        <p:tgtEl>
                                          <p:spTgt spid="892956"/>
                                        </p:tgtEl>
                                        <p:attrNameLst>
                                          <p:attrName>style.visibility</p:attrName>
                                        </p:attrNameLst>
                                      </p:cBhvr>
                                      <p:to>
                                        <p:strVal val="visible"/>
                                      </p:to>
                                    </p:set>
                                    <p:animEffect transition="in" filter="wipe(up)">
                                      <p:cBhvr>
                                        <p:cTn id="118" dur="500"/>
                                        <p:tgtEl>
                                          <p:spTgt spid="892956"/>
                                        </p:tgtEl>
                                      </p:cBhvr>
                                    </p:animEffect>
                                  </p:childTnLst>
                                </p:cTn>
                              </p:par>
                            </p:childTnLst>
                          </p:cTn>
                        </p:par>
                        <p:par>
                          <p:cTn id="119" fill="hold" nodeType="afterGroup">
                            <p:stCondLst>
                              <p:cond delay="1500"/>
                            </p:stCondLst>
                            <p:childTnLst>
                              <p:par>
                                <p:cTn id="120" presetID="22" presetClass="entr" presetSubtype="2" fill="hold" grpId="0" nodeType="afterEffect">
                                  <p:stCondLst>
                                    <p:cond delay="0"/>
                                  </p:stCondLst>
                                  <p:childTnLst>
                                    <p:set>
                                      <p:cBhvr>
                                        <p:cTn id="121" dur="1" fill="hold">
                                          <p:stCondLst>
                                            <p:cond delay="0"/>
                                          </p:stCondLst>
                                        </p:cTn>
                                        <p:tgtEl>
                                          <p:spTgt spid="892958"/>
                                        </p:tgtEl>
                                        <p:attrNameLst>
                                          <p:attrName>style.visibility</p:attrName>
                                        </p:attrNameLst>
                                      </p:cBhvr>
                                      <p:to>
                                        <p:strVal val="visible"/>
                                      </p:to>
                                    </p:set>
                                    <p:animEffect transition="in" filter="wipe(right)">
                                      <p:cBhvr>
                                        <p:cTn id="122" dur="500"/>
                                        <p:tgtEl>
                                          <p:spTgt spid="892958"/>
                                        </p:tgtEl>
                                      </p:cBhvr>
                                    </p:animEffect>
                                  </p:childTnLst>
                                </p:cTn>
                              </p:par>
                            </p:childTnLst>
                          </p:cTn>
                        </p:par>
                        <p:par>
                          <p:cTn id="123" fill="hold" nodeType="afterGroup">
                            <p:stCondLst>
                              <p:cond delay="2000"/>
                            </p:stCondLst>
                            <p:childTnLst>
                              <p:par>
                                <p:cTn id="124" presetID="23" presetClass="entr" presetSubtype="16" fill="hold" grpId="0" nodeType="afterEffect">
                                  <p:stCondLst>
                                    <p:cond delay="0"/>
                                  </p:stCondLst>
                                  <p:childTnLst>
                                    <p:set>
                                      <p:cBhvr>
                                        <p:cTn id="125" dur="1" fill="hold">
                                          <p:stCondLst>
                                            <p:cond delay="0"/>
                                          </p:stCondLst>
                                        </p:cTn>
                                        <p:tgtEl>
                                          <p:spTgt spid="892963"/>
                                        </p:tgtEl>
                                        <p:attrNameLst>
                                          <p:attrName>style.visibility</p:attrName>
                                        </p:attrNameLst>
                                      </p:cBhvr>
                                      <p:to>
                                        <p:strVal val="visible"/>
                                      </p:to>
                                    </p:set>
                                    <p:anim calcmode="lin" valueType="num">
                                      <p:cBhvr>
                                        <p:cTn id="126" dur="500" fill="hold"/>
                                        <p:tgtEl>
                                          <p:spTgt spid="892963"/>
                                        </p:tgtEl>
                                        <p:attrNameLst>
                                          <p:attrName>ppt_w</p:attrName>
                                        </p:attrNameLst>
                                      </p:cBhvr>
                                      <p:tavLst>
                                        <p:tav tm="0">
                                          <p:val>
                                            <p:fltVal val="0"/>
                                          </p:val>
                                        </p:tav>
                                        <p:tav tm="100000">
                                          <p:val>
                                            <p:strVal val="#ppt_w"/>
                                          </p:val>
                                        </p:tav>
                                      </p:tavLst>
                                    </p:anim>
                                    <p:anim calcmode="lin" valueType="num">
                                      <p:cBhvr>
                                        <p:cTn id="127" dur="500" fill="hold"/>
                                        <p:tgtEl>
                                          <p:spTgt spid="892963"/>
                                        </p:tgtEl>
                                        <p:attrNameLst>
                                          <p:attrName>ppt_h</p:attrName>
                                        </p:attrNameLst>
                                      </p:cBhvr>
                                      <p:tavLst>
                                        <p:tav tm="0">
                                          <p:val>
                                            <p:fltVal val="0"/>
                                          </p:val>
                                        </p:tav>
                                        <p:tav tm="100000">
                                          <p:val>
                                            <p:strVal val="#ppt_h"/>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4" presetClass="entr" presetSubtype="32" fill="hold" grpId="0" nodeType="clickEffect">
                                  <p:stCondLst>
                                    <p:cond delay="0"/>
                                  </p:stCondLst>
                                  <p:childTnLst>
                                    <p:set>
                                      <p:cBhvr>
                                        <p:cTn id="131" dur="1" fill="hold">
                                          <p:stCondLst>
                                            <p:cond delay="0"/>
                                          </p:stCondLst>
                                        </p:cTn>
                                        <p:tgtEl>
                                          <p:spTgt spid="892964"/>
                                        </p:tgtEl>
                                        <p:attrNameLst>
                                          <p:attrName>style.visibility</p:attrName>
                                        </p:attrNameLst>
                                      </p:cBhvr>
                                      <p:to>
                                        <p:strVal val="visible"/>
                                      </p:to>
                                    </p:set>
                                    <p:animEffect transition="in" filter="box(out)">
                                      <p:cBhvr>
                                        <p:cTn id="132" dur="500"/>
                                        <p:tgtEl>
                                          <p:spTgt spid="892964"/>
                                        </p:tgtEl>
                                      </p:cBhvr>
                                    </p:animEffect>
                                  </p:childTnLst>
                                </p:cTn>
                              </p:par>
                            </p:childTnLst>
                          </p:cTn>
                        </p:par>
                        <p:par>
                          <p:cTn id="133" fill="hold" nodeType="afterGroup">
                            <p:stCondLst>
                              <p:cond delay="500"/>
                            </p:stCondLst>
                            <p:childTnLst>
                              <p:par>
                                <p:cTn id="134" presetID="2" presetClass="entr" presetSubtype="8" fill="hold" grpId="0" nodeType="afterEffect">
                                  <p:stCondLst>
                                    <p:cond delay="0"/>
                                  </p:stCondLst>
                                  <p:childTnLst>
                                    <p:set>
                                      <p:cBhvr>
                                        <p:cTn id="135" dur="1" fill="hold">
                                          <p:stCondLst>
                                            <p:cond delay="0"/>
                                          </p:stCondLst>
                                        </p:cTn>
                                        <p:tgtEl>
                                          <p:spTgt spid="892965"/>
                                        </p:tgtEl>
                                        <p:attrNameLst>
                                          <p:attrName>style.visibility</p:attrName>
                                        </p:attrNameLst>
                                      </p:cBhvr>
                                      <p:to>
                                        <p:strVal val="visible"/>
                                      </p:to>
                                    </p:set>
                                    <p:anim calcmode="lin" valueType="num">
                                      <p:cBhvr additive="base">
                                        <p:cTn id="136" dur="500" fill="hold"/>
                                        <p:tgtEl>
                                          <p:spTgt spid="892965"/>
                                        </p:tgtEl>
                                        <p:attrNameLst>
                                          <p:attrName>ppt_x</p:attrName>
                                        </p:attrNameLst>
                                      </p:cBhvr>
                                      <p:tavLst>
                                        <p:tav tm="0">
                                          <p:val>
                                            <p:strVal val="0-#ppt_w/2"/>
                                          </p:val>
                                        </p:tav>
                                        <p:tav tm="100000">
                                          <p:val>
                                            <p:strVal val="#ppt_x"/>
                                          </p:val>
                                        </p:tav>
                                      </p:tavLst>
                                    </p:anim>
                                    <p:anim calcmode="lin" valueType="num">
                                      <p:cBhvr additive="base">
                                        <p:cTn id="137" dur="500" fill="hold"/>
                                        <p:tgtEl>
                                          <p:spTgt spid="892965"/>
                                        </p:tgtEl>
                                        <p:attrNameLst>
                                          <p:attrName>ppt_y</p:attrName>
                                        </p:attrNameLst>
                                      </p:cBhvr>
                                      <p:tavLst>
                                        <p:tav tm="0">
                                          <p:val>
                                            <p:strVal val="#ppt_y"/>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4" presetClass="entr" presetSubtype="32" fill="hold" grpId="0" nodeType="clickEffect">
                                  <p:stCondLst>
                                    <p:cond delay="0"/>
                                  </p:stCondLst>
                                  <p:childTnLst>
                                    <p:set>
                                      <p:cBhvr>
                                        <p:cTn id="141" dur="1" fill="hold">
                                          <p:stCondLst>
                                            <p:cond delay="0"/>
                                          </p:stCondLst>
                                        </p:cTn>
                                        <p:tgtEl>
                                          <p:spTgt spid="892966"/>
                                        </p:tgtEl>
                                        <p:attrNameLst>
                                          <p:attrName>style.visibility</p:attrName>
                                        </p:attrNameLst>
                                      </p:cBhvr>
                                      <p:to>
                                        <p:strVal val="visible"/>
                                      </p:to>
                                    </p:set>
                                    <p:animEffect transition="in" filter="box(out)">
                                      <p:cBhvr>
                                        <p:cTn id="142" dur="500"/>
                                        <p:tgtEl>
                                          <p:spTgt spid="892966"/>
                                        </p:tgtEl>
                                      </p:cBhvr>
                                    </p:animEffect>
                                  </p:childTnLst>
                                </p:cTn>
                              </p:par>
                            </p:childTnLst>
                          </p:cTn>
                        </p:par>
                        <p:par>
                          <p:cTn id="143" fill="hold" nodeType="afterGroup">
                            <p:stCondLst>
                              <p:cond delay="500"/>
                            </p:stCondLst>
                            <p:childTnLst>
                              <p:par>
                                <p:cTn id="144" presetID="2" presetClass="entr" presetSubtype="8" fill="hold" grpId="0" nodeType="afterEffect">
                                  <p:stCondLst>
                                    <p:cond delay="0"/>
                                  </p:stCondLst>
                                  <p:childTnLst>
                                    <p:set>
                                      <p:cBhvr>
                                        <p:cTn id="145" dur="1" fill="hold">
                                          <p:stCondLst>
                                            <p:cond delay="0"/>
                                          </p:stCondLst>
                                        </p:cTn>
                                        <p:tgtEl>
                                          <p:spTgt spid="892967"/>
                                        </p:tgtEl>
                                        <p:attrNameLst>
                                          <p:attrName>style.visibility</p:attrName>
                                        </p:attrNameLst>
                                      </p:cBhvr>
                                      <p:to>
                                        <p:strVal val="visible"/>
                                      </p:to>
                                    </p:set>
                                    <p:anim calcmode="lin" valueType="num">
                                      <p:cBhvr additive="base">
                                        <p:cTn id="146" dur="500" fill="hold"/>
                                        <p:tgtEl>
                                          <p:spTgt spid="892967"/>
                                        </p:tgtEl>
                                        <p:attrNameLst>
                                          <p:attrName>ppt_x</p:attrName>
                                        </p:attrNameLst>
                                      </p:cBhvr>
                                      <p:tavLst>
                                        <p:tav tm="0">
                                          <p:val>
                                            <p:strVal val="0-#ppt_w/2"/>
                                          </p:val>
                                        </p:tav>
                                        <p:tav tm="100000">
                                          <p:val>
                                            <p:strVal val="#ppt_x"/>
                                          </p:val>
                                        </p:tav>
                                      </p:tavLst>
                                    </p:anim>
                                    <p:anim calcmode="lin" valueType="num">
                                      <p:cBhvr additive="base">
                                        <p:cTn id="147" dur="500" fill="hold"/>
                                        <p:tgtEl>
                                          <p:spTgt spid="8929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30" grpId="0" animBg="1"/>
      <p:bldP spid="892931" grpId="0"/>
      <p:bldP spid="892932" grpId="0"/>
      <p:bldP spid="892933" grpId="0" animBg="1"/>
      <p:bldP spid="892934" grpId="0"/>
      <p:bldP spid="892935" grpId="0" animBg="1"/>
      <p:bldP spid="892937" grpId="0"/>
      <p:bldP spid="892938" grpId="0" animBg="1"/>
      <p:bldP spid="892939" grpId="0"/>
      <p:bldP spid="892940" grpId="0"/>
      <p:bldP spid="892941" grpId="0"/>
      <p:bldP spid="892943" grpId="0" animBg="1"/>
      <p:bldP spid="892944" grpId="0" animBg="1"/>
      <p:bldP spid="892945" grpId="0" animBg="1"/>
      <p:bldP spid="892946" grpId="0" animBg="1"/>
      <p:bldP spid="892947" grpId="0" animBg="1"/>
      <p:bldP spid="892948" grpId="0" animBg="1"/>
      <p:bldP spid="892949" grpId="0" autoUpdateAnimBg="0"/>
      <p:bldP spid="892950" grpId="0" autoUpdateAnimBg="0"/>
      <p:bldP spid="892951" grpId="0" autoUpdateAnimBg="0"/>
      <p:bldP spid="892953" grpId="0" autoUpdateAnimBg="0"/>
      <p:bldP spid="892955" grpId="0" animBg="1"/>
      <p:bldP spid="892956" grpId="0" animBg="1"/>
      <p:bldP spid="892957" grpId="0" autoUpdateAnimBg="0"/>
      <p:bldP spid="892958" grpId="0" animBg="1"/>
      <p:bldP spid="892959" grpId="0" animBg="1"/>
      <p:bldP spid="892963" grpId="0" autoUpdateAnimBg="0"/>
      <p:bldP spid="892964" grpId="0" animBg="1"/>
      <p:bldP spid="892965" grpId="0" autoUpdateAnimBg="0"/>
      <p:bldP spid="892966" grpId="0" animBg="1"/>
      <p:bldP spid="892967"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ço Reservado para Número de Slide 5"/>
          <p:cNvSpPr>
            <a:spLocks noGrp="1"/>
          </p:cNvSpPr>
          <p:nvPr>
            <p:ph type="sldNum" sz="quarter" idx="12"/>
          </p:nvPr>
        </p:nvSpPr>
        <p:spPr/>
        <p:txBody>
          <a:bodyPr/>
          <a:lstStyle/>
          <a:p>
            <a:pPr>
              <a:defRPr/>
            </a:pPr>
            <a:fld id="{AA094725-93E3-4FFB-A04A-8A436AE17A42}" type="slidenum">
              <a:rPr lang="pt-PT"/>
              <a:pPr>
                <a:defRPr/>
              </a:pPr>
              <a:t>57</a:t>
            </a:fld>
            <a:endParaRPr lang="pt-PT"/>
          </a:p>
        </p:txBody>
      </p:sp>
      <p:sp>
        <p:nvSpPr>
          <p:cNvPr id="59395" name="Line 2"/>
          <p:cNvSpPr>
            <a:spLocks noChangeShapeType="1"/>
          </p:cNvSpPr>
          <p:nvPr/>
        </p:nvSpPr>
        <p:spPr bwMode="auto">
          <a:xfrm>
            <a:off x="1752600" y="5810250"/>
            <a:ext cx="40576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59396" name="Rectangle 3"/>
          <p:cNvSpPr>
            <a:spLocks noChangeArrowheads="1"/>
          </p:cNvSpPr>
          <p:nvPr/>
        </p:nvSpPr>
        <p:spPr bwMode="auto">
          <a:xfrm>
            <a:off x="1397000" y="2566988"/>
            <a:ext cx="2206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rPr>
              <a:t>R</a:t>
            </a:r>
            <a:endParaRPr lang="pt-PT" sz="2000" b="0">
              <a:solidFill>
                <a:srgbClr val="FFFFFF"/>
              </a:solidFill>
            </a:endParaRPr>
          </a:p>
        </p:txBody>
      </p:sp>
      <p:sp>
        <p:nvSpPr>
          <p:cNvPr id="59397" name="Rectangle 4"/>
          <p:cNvSpPr>
            <a:spLocks noChangeArrowheads="1"/>
          </p:cNvSpPr>
          <p:nvPr/>
        </p:nvSpPr>
        <p:spPr bwMode="auto">
          <a:xfrm>
            <a:off x="1600200" y="2735263"/>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1600" b="0">
                <a:solidFill>
                  <a:srgbClr val="FFFFFF"/>
                </a:solidFill>
              </a:rPr>
              <a:t>t</a:t>
            </a:r>
            <a:endParaRPr lang="pt-PT" sz="2000" b="0">
              <a:solidFill>
                <a:srgbClr val="FFFFFF"/>
              </a:solidFill>
            </a:endParaRPr>
          </a:p>
        </p:txBody>
      </p:sp>
      <p:sp>
        <p:nvSpPr>
          <p:cNvPr id="59398" name="Line 5"/>
          <p:cNvSpPr>
            <a:spLocks noChangeShapeType="1"/>
          </p:cNvSpPr>
          <p:nvPr/>
        </p:nvSpPr>
        <p:spPr bwMode="auto">
          <a:xfrm>
            <a:off x="1395413" y="2574925"/>
            <a:ext cx="190500" cy="1588"/>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59399" name="Rectangle 6"/>
          <p:cNvSpPr>
            <a:spLocks noChangeArrowheads="1"/>
          </p:cNvSpPr>
          <p:nvPr/>
        </p:nvSpPr>
        <p:spPr bwMode="auto">
          <a:xfrm>
            <a:off x="5530850" y="4273550"/>
            <a:ext cx="1841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latin typeface="Symbol" pitchFamily="18" charset="2"/>
              </a:rPr>
              <a:t>s</a:t>
            </a:r>
            <a:endParaRPr lang="pt-PT" sz="2000" b="0">
              <a:solidFill>
                <a:srgbClr val="FFFFFF"/>
              </a:solidFill>
              <a:latin typeface="Symbol" pitchFamily="18" charset="2"/>
            </a:endParaRPr>
          </a:p>
        </p:txBody>
      </p:sp>
      <p:sp>
        <p:nvSpPr>
          <p:cNvPr id="59400" name="Rectangle 7"/>
          <p:cNvSpPr>
            <a:spLocks noChangeArrowheads="1"/>
          </p:cNvSpPr>
          <p:nvPr/>
        </p:nvSpPr>
        <p:spPr bwMode="auto">
          <a:xfrm>
            <a:off x="5715000" y="4475163"/>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en-US" sz="1600" b="0">
                <a:solidFill>
                  <a:srgbClr val="FFFFFF"/>
                </a:solidFill>
              </a:rPr>
              <a:t>T</a:t>
            </a:r>
            <a:endParaRPr lang="pt-PT" sz="2000" b="0">
              <a:solidFill>
                <a:srgbClr val="FFFFFF"/>
              </a:solidFill>
            </a:endParaRPr>
          </a:p>
        </p:txBody>
      </p:sp>
      <p:sp>
        <p:nvSpPr>
          <p:cNvPr id="59401" name="Freeform 8"/>
          <p:cNvSpPr>
            <a:spLocks/>
          </p:cNvSpPr>
          <p:nvPr/>
        </p:nvSpPr>
        <p:spPr bwMode="auto">
          <a:xfrm>
            <a:off x="1751013" y="2798763"/>
            <a:ext cx="4086225" cy="1570037"/>
          </a:xfrm>
          <a:custGeom>
            <a:avLst/>
            <a:gdLst>
              <a:gd name="T0" fmla="*/ 0 w 2574"/>
              <a:gd name="T1" fmla="*/ 1543050 h 989"/>
              <a:gd name="T2" fmla="*/ 9525 w 2574"/>
              <a:gd name="T3" fmla="*/ 1570037 h 989"/>
              <a:gd name="T4" fmla="*/ 4086225 w 2574"/>
              <a:gd name="T5" fmla="*/ 26987 h 989"/>
              <a:gd name="T6" fmla="*/ 4076700 w 2574"/>
              <a:gd name="T7" fmla="*/ 0 h 989"/>
              <a:gd name="T8" fmla="*/ 0 w 2574"/>
              <a:gd name="T9" fmla="*/ 1543050 h 9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74" h="989">
                <a:moveTo>
                  <a:pt x="0" y="972"/>
                </a:moveTo>
                <a:lnTo>
                  <a:pt x="6" y="989"/>
                </a:lnTo>
                <a:lnTo>
                  <a:pt x="2574" y="17"/>
                </a:lnTo>
                <a:lnTo>
                  <a:pt x="2568" y="0"/>
                </a:lnTo>
                <a:lnTo>
                  <a:pt x="0" y="972"/>
                </a:lnTo>
                <a:close/>
              </a:path>
            </a:pathLst>
          </a:custGeom>
          <a:solidFill>
            <a:srgbClr val="66FF33"/>
          </a:solidFill>
          <a:ln w="38100" cmpd="sng">
            <a:solidFill>
              <a:srgbClr val="99FF66"/>
            </a:solidFill>
            <a:round/>
            <a:headEnd/>
            <a:tailEnd/>
          </a:ln>
        </p:spPr>
        <p:txBody>
          <a:bodyPr/>
          <a:lstStyle/>
          <a:p>
            <a:endParaRPr lang="pt-BR"/>
          </a:p>
        </p:txBody>
      </p:sp>
      <p:sp>
        <p:nvSpPr>
          <p:cNvPr id="59402" name="Rectangle 9"/>
          <p:cNvSpPr>
            <a:spLocks noChangeArrowheads="1"/>
          </p:cNvSpPr>
          <p:nvPr/>
        </p:nvSpPr>
        <p:spPr bwMode="auto">
          <a:xfrm>
            <a:off x="1323975" y="6043613"/>
            <a:ext cx="6540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a:lstStyle/>
          <a:p>
            <a:endParaRPr lang="pt-BR"/>
          </a:p>
        </p:txBody>
      </p:sp>
      <p:sp>
        <p:nvSpPr>
          <p:cNvPr id="59403" name="Rectangle 10"/>
          <p:cNvSpPr>
            <a:spLocks noChangeArrowheads="1"/>
          </p:cNvSpPr>
          <p:nvPr/>
        </p:nvSpPr>
        <p:spPr bwMode="auto">
          <a:xfrm>
            <a:off x="1454150" y="6091238"/>
            <a:ext cx="20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rPr>
              <a:t>B</a:t>
            </a:r>
            <a:endParaRPr lang="pt-PT" sz="2000" b="0">
              <a:solidFill>
                <a:srgbClr val="FFFFFF"/>
              </a:solidFill>
            </a:endParaRPr>
          </a:p>
        </p:txBody>
      </p:sp>
      <p:sp>
        <p:nvSpPr>
          <p:cNvPr id="59404" name="Freeform 11"/>
          <p:cNvSpPr>
            <a:spLocks/>
          </p:cNvSpPr>
          <p:nvPr/>
        </p:nvSpPr>
        <p:spPr bwMode="auto">
          <a:xfrm>
            <a:off x="1749425" y="4373563"/>
            <a:ext cx="3602038" cy="1625600"/>
          </a:xfrm>
          <a:custGeom>
            <a:avLst/>
            <a:gdLst>
              <a:gd name="T0" fmla="*/ 11113 w 2269"/>
              <a:gd name="T1" fmla="*/ 0 h 1024"/>
              <a:gd name="T2" fmla="*/ 0 w 2269"/>
              <a:gd name="T3" fmla="*/ 25400 h 1024"/>
              <a:gd name="T4" fmla="*/ 3590925 w 2269"/>
              <a:gd name="T5" fmla="*/ 1625600 h 1024"/>
              <a:gd name="T6" fmla="*/ 3602038 w 2269"/>
              <a:gd name="T7" fmla="*/ 1600200 h 1024"/>
              <a:gd name="T8" fmla="*/ 11113 w 2269"/>
              <a:gd name="T9" fmla="*/ 0 h 10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9" h="1024">
                <a:moveTo>
                  <a:pt x="7" y="0"/>
                </a:moveTo>
                <a:lnTo>
                  <a:pt x="0" y="16"/>
                </a:lnTo>
                <a:lnTo>
                  <a:pt x="2262" y="1024"/>
                </a:lnTo>
                <a:lnTo>
                  <a:pt x="2269" y="1008"/>
                </a:lnTo>
                <a:lnTo>
                  <a:pt x="7" y="0"/>
                </a:lnTo>
                <a:close/>
              </a:path>
            </a:pathLst>
          </a:custGeom>
          <a:solidFill>
            <a:srgbClr val="FF3300"/>
          </a:solidFill>
          <a:ln w="38100" cmpd="sng">
            <a:solidFill>
              <a:srgbClr val="FFFF00"/>
            </a:solidFill>
            <a:round/>
            <a:headEnd/>
            <a:tailEnd/>
          </a:ln>
        </p:spPr>
        <p:txBody>
          <a:bodyPr/>
          <a:lstStyle/>
          <a:p>
            <a:endParaRPr lang="pt-BR"/>
          </a:p>
        </p:txBody>
      </p:sp>
      <p:sp>
        <p:nvSpPr>
          <p:cNvPr id="59405" name="Rectangle 12"/>
          <p:cNvSpPr>
            <a:spLocks noChangeArrowheads="1"/>
          </p:cNvSpPr>
          <p:nvPr/>
        </p:nvSpPr>
        <p:spPr bwMode="auto">
          <a:xfrm>
            <a:off x="1282700" y="5605463"/>
            <a:ext cx="6683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lIns="0" tIns="0" rIns="0" bIns="0">
            <a:spAutoFit/>
          </a:bodyPr>
          <a:lstStyle/>
          <a:p>
            <a:pPr eaLnBrk="0" hangingPunct="0"/>
            <a:r>
              <a:rPr lang="pt-PT" sz="2400" b="0"/>
              <a:t>W</a:t>
            </a:r>
            <a:r>
              <a:rPr lang="pt-PT" sz="2400" b="0" baseline="-25000"/>
              <a:t>L</a:t>
            </a:r>
          </a:p>
        </p:txBody>
      </p:sp>
      <p:sp>
        <p:nvSpPr>
          <p:cNvPr id="893965" name="Text Box 13"/>
          <p:cNvSpPr txBox="1">
            <a:spLocks noChangeArrowheads="1"/>
          </p:cNvSpPr>
          <p:nvPr/>
        </p:nvSpPr>
        <p:spPr bwMode="auto">
          <a:xfrm>
            <a:off x="6553200" y="2571750"/>
            <a:ext cx="2152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Jogador</a:t>
            </a:r>
          </a:p>
        </p:txBody>
      </p:sp>
      <p:sp>
        <p:nvSpPr>
          <p:cNvPr id="59407" name="Rectangle 14"/>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
        <p:nvSpPr>
          <p:cNvPr id="59408" name="Line 15"/>
          <p:cNvSpPr>
            <a:spLocks noChangeShapeType="1"/>
          </p:cNvSpPr>
          <p:nvPr/>
        </p:nvSpPr>
        <p:spPr bwMode="auto">
          <a:xfrm>
            <a:off x="1287463" y="5624513"/>
            <a:ext cx="27622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59409" name="Line 16"/>
          <p:cNvSpPr>
            <a:spLocks noChangeShapeType="1"/>
          </p:cNvSpPr>
          <p:nvPr/>
        </p:nvSpPr>
        <p:spPr bwMode="auto">
          <a:xfrm flipV="1">
            <a:off x="1752600" y="2571750"/>
            <a:ext cx="0" cy="3581400"/>
          </a:xfrm>
          <a:prstGeom prst="line">
            <a:avLst/>
          </a:prstGeom>
          <a:noFill/>
          <a:ln w="28575">
            <a:solidFill>
              <a:srgbClr val="FFFF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59410" name="Line 17"/>
          <p:cNvSpPr>
            <a:spLocks noChangeShapeType="1"/>
          </p:cNvSpPr>
          <p:nvPr/>
        </p:nvSpPr>
        <p:spPr bwMode="auto">
          <a:xfrm>
            <a:off x="1771650" y="4362450"/>
            <a:ext cx="40386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93970" name="Text Box 18"/>
          <p:cNvSpPr txBox="1">
            <a:spLocks noChangeArrowheads="1"/>
          </p:cNvSpPr>
          <p:nvPr/>
        </p:nvSpPr>
        <p:spPr bwMode="auto">
          <a:xfrm>
            <a:off x="3886200" y="2687638"/>
            <a:ext cx="68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1</a:t>
            </a:r>
            <a:endParaRPr lang="pt-BR" sz="2400" b="0">
              <a:solidFill>
                <a:srgbClr val="FFFF00"/>
              </a:solidFill>
            </a:endParaRPr>
          </a:p>
        </p:txBody>
      </p:sp>
      <p:sp>
        <p:nvSpPr>
          <p:cNvPr id="893971" name="Text Box 19"/>
          <p:cNvSpPr txBox="1">
            <a:spLocks noChangeArrowheads="1"/>
          </p:cNvSpPr>
          <p:nvPr/>
        </p:nvSpPr>
        <p:spPr bwMode="auto">
          <a:xfrm>
            <a:off x="3576638" y="2354263"/>
            <a:ext cx="66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2</a:t>
            </a:r>
            <a:endParaRPr lang="pt-BR" sz="2400" b="0">
              <a:solidFill>
                <a:srgbClr val="FFFF00"/>
              </a:solidFill>
            </a:endParaRPr>
          </a:p>
        </p:txBody>
      </p:sp>
      <p:sp>
        <p:nvSpPr>
          <p:cNvPr id="893972" name="Text Box 20"/>
          <p:cNvSpPr txBox="1">
            <a:spLocks noChangeArrowheads="1"/>
          </p:cNvSpPr>
          <p:nvPr/>
        </p:nvSpPr>
        <p:spPr bwMode="auto">
          <a:xfrm>
            <a:off x="3159125" y="2058988"/>
            <a:ext cx="603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3</a:t>
            </a:r>
            <a:endParaRPr lang="pt-BR" sz="2400" b="0">
              <a:solidFill>
                <a:srgbClr val="FFFF00"/>
              </a:solidFill>
            </a:endParaRPr>
          </a:p>
        </p:txBody>
      </p:sp>
      <p:sp>
        <p:nvSpPr>
          <p:cNvPr id="893973" name="AutoShape 21"/>
          <p:cNvSpPr>
            <a:spLocks/>
          </p:cNvSpPr>
          <p:nvPr/>
        </p:nvSpPr>
        <p:spPr bwMode="auto">
          <a:xfrm>
            <a:off x="1050925" y="4416425"/>
            <a:ext cx="184150" cy="1362075"/>
          </a:xfrm>
          <a:prstGeom prst="leftBrace">
            <a:avLst>
              <a:gd name="adj1" fmla="val 61638"/>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3974" name="Text Box 22"/>
          <p:cNvSpPr txBox="1">
            <a:spLocks noChangeArrowheads="1"/>
          </p:cNvSpPr>
          <p:nvPr/>
        </p:nvSpPr>
        <p:spPr bwMode="auto">
          <a:xfrm>
            <a:off x="187325" y="4819650"/>
            <a:ext cx="790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FF"/>
                </a:solidFill>
              </a:rPr>
              <a:t>M</a:t>
            </a:r>
            <a:r>
              <a:rPr lang="pt-BR" sz="2800" b="0" baseline="-25000">
                <a:solidFill>
                  <a:srgbClr val="FFFFFF"/>
                </a:solidFill>
              </a:rPr>
              <a:t>E</a:t>
            </a:r>
            <a:r>
              <a:rPr lang="pt-BR" sz="2800" b="0" baseline="30000">
                <a:solidFill>
                  <a:srgbClr val="FFFFFF"/>
                </a:solidFill>
              </a:rPr>
              <a:t>d</a:t>
            </a:r>
            <a:endParaRPr lang="pt-BR" sz="2800" b="0">
              <a:solidFill>
                <a:srgbClr val="FFFFFF"/>
              </a:solidFill>
            </a:endParaRPr>
          </a:p>
        </p:txBody>
      </p:sp>
      <p:sp>
        <p:nvSpPr>
          <p:cNvPr id="893975" name="Arc 23"/>
          <p:cNvSpPr>
            <a:spLocks/>
          </p:cNvSpPr>
          <p:nvPr/>
        </p:nvSpPr>
        <p:spPr bwMode="auto">
          <a:xfrm rot="10627355" flipV="1">
            <a:off x="1717675" y="2717800"/>
            <a:ext cx="3248025" cy="1687513"/>
          </a:xfrm>
          <a:custGeom>
            <a:avLst/>
            <a:gdLst>
              <a:gd name="T0" fmla="*/ 1304519 w 21537"/>
              <a:gd name="T1" fmla="*/ 0 h 19792"/>
              <a:gd name="T2" fmla="*/ 3248025 w 21537"/>
              <a:gd name="T3" fmla="*/ 1547171 h 19792"/>
              <a:gd name="T4" fmla="*/ 0 w 21537"/>
              <a:gd name="T5" fmla="*/ 1687513 h 19792"/>
              <a:gd name="T6" fmla="*/ 0 60000 65536"/>
              <a:gd name="T7" fmla="*/ 0 60000 65536"/>
              <a:gd name="T8" fmla="*/ 0 60000 65536"/>
            </a:gdLst>
            <a:ahLst/>
            <a:cxnLst>
              <a:cxn ang="T6">
                <a:pos x="T0" y="T1"/>
              </a:cxn>
              <a:cxn ang="T7">
                <a:pos x="T2" y="T3"/>
              </a:cxn>
              <a:cxn ang="T8">
                <a:pos x="T4" y="T5"/>
              </a:cxn>
            </a:cxnLst>
            <a:rect l="0" t="0" r="r" b="b"/>
            <a:pathLst>
              <a:path w="21537" h="19792" fill="none" extrusionOk="0">
                <a:moveTo>
                  <a:pt x="8650" y="-1"/>
                </a:moveTo>
                <a:cubicBezTo>
                  <a:pt x="15971" y="3199"/>
                  <a:pt x="20928" y="10179"/>
                  <a:pt x="21537" y="18145"/>
                </a:cubicBezTo>
              </a:path>
              <a:path w="21537" h="19792" stroke="0" extrusionOk="0">
                <a:moveTo>
                  <a:pt x="8650" y="-1"/>
                </a:moveTo>
                <a:cubicBezTo>
                  <a:pt x="15971" y="3199"/>
                  <a:pt x="20928" y="10179"/>
                  <a:pt x="21537" y="18145"/>
                </a:cubicBezTo>
                <a:lnTo>
                  <a:pt x="0" y="19792"/>
                </a:lnTo>
                <a:lnTo>
                  <a:pt x="8650"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3976" name="Arc 24"/>
          <p:cNvSpPr>
            <a:spLocks/>
          </p:cNvSpPr>
          <p:nvPr/>
        </p:nvSpPr>
        <p:spPr bwMode="auto">
          <a:xfrm rot="10627355" flipV="1">
            <a:off x="2105025" y="3006725"/>
            <a:ext cx="3176588" cy="1687513"/>
          </a:xfrm>
          <a:custGeom>
            <a:avLst/>
            <a:gdLst>
              <a:gd name="T0" fmla="*/ 1304043 w 21071"/>
              <a:gd name="T1" fmla="*/ 0 h 19792"/>
              <a:gd name="T2" fmla="*/ 3176588 w 21071"/>
              <a:gd name="T3" fmla="*/ 1282431 h 19792"/>
              <a:gd name="T4" fmla="*/ 0 w 21071"/>
              <a:gd name="T5" fmla="*/ 1687513 h 19792"/>
              <a:gd name="T6" fmla="*/ 0 60000 65536"/>
              <a:gd name="T7" fmla="*/ 0 60000 65536"/>
              <a:gd name="T8" fmla="*/ 0 60000 65536"/>
            </a:gdLst>
            <a:ahLst/>
            <a:cxnLst>
              <a:cxn ang="T6">
                <a:pos x="T0" y="T1"/>
              </a:cxn>
              <a:cxn ang="T7">
                <a:pos x="T2" y="T3"/>
              </a:cxn>
              <a:cxn ang="T8">
                <a:pos x="T4" y="T5"/>
              </a:cxn>
            </a:cxnLst>
            <a:rect l="0" t="0" r="r" b="b"/>
            <a:pathLst>
              <a:path w="21071" h="19792" fill="none" extrusionOk="0">
                <a:moveTo>
                  <a:pt x="8650" y="-1"/>
                </a:moveTo>
                <a:cubicBezTo>
                  <a:pt x="14947" y="2751"/>
                  <a:pt x="19559" y="8336"/>
                  <a:pt x="21071" y="15040"/>
                </a:cubicBezTo>
              </a:path>
              <a:path w="21071" h="19792" stroke="0" extrusionOk="0">
                <a:moveTo>
                  <a:pt x="8650" y="-1"/>
                </a:moveTo>
                <a:cubicBezTo>
                  <a:pt x="14947" y="2751"/>
                  <a:pt x="19559" y="8336"/>
                  <a:pt x="21071" y="15040"/>
                </a:cubicBezTo>
                <a:lnTo>
                  <a:pt x="0" y="19792"/>
                </a:lnTo>
                <a:lnTo>
                  <a:pt x="8650" y="-1"/>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3977" name="Arc 25"/>
          <p:cNvSpPr>
            <a:spLocks/>
          </p:cNvSpPr>
          <p:nvPr/>
        </p:nvSpPr>
        <p:spPr bwMode="auto">
          <a:xfrm rot="10902937" flipV="1">
            <a:off x="1776413" y="2420938"/>
            <a:ext cx="3175000" cy="1549400"/>
          </a:xfrm>
          <a:custGeom>
            <a:avLst/>
            <a:gdLst>
              <a:gd name="T0" fmla="*/ 1761443 w 21055"/>
              <a:gd name="T1" fmla="*/ 0 h 18169"/>
              <a:gd name="T2" fmla="*/ 3175000 w 21055"/>
              <a:gd name="T3" fmla="*/ 1138364 h 18169"/>
              <a:gd name="T4" fmla="*/ 0 w 21055"/>
              <a:gd name="T5" fmla="*/ 1549400 h 18169"/>
              <a:gd name="T6" fmla="*/ 0 60000 65536"/>
              <a:gd name="T7" fmla="*/ 0 60000 65536"/>
              <a:gd name="T8" fmla="*/ 0 60000 65536"/>
            </a:gdLst>
            <a:ahLst/>
            <a:cxnLst>
              <a:cxn ang="T6">
                <a:pos x="T0" y="T1"/>
              </a:cxn>
              <a:cxn ang="T7">
                <a:pos x="T2" y="T3"/>
              </a:cxn>
              <a:cxn ang="T8">
                <a:pos x="T4" y="T5"/>
              </a:cxn>
            </a:cxnLst>
            <a:rect l="0" t="0" r="r" b="b"/>
            <a:pathLst>
              <a:path w="21055" h="18169" fill="none" extrusionOk="0">
                <a:moveTo>
                  <a:pt x="11681" y="-1"/>
                </a:moveTo>
                <a:cubicBezTo>
                  <a:pt x="16430" y="3053"/>
                  <a:pt x="19795" y="7845"/>
                  <a:pt x="21055" y="13348"/>
                </a:cubicBezTo>
              </a:path>
              <a:path w="21055" h="18169" stroke="0" extrusionOk="0">
                <a:moveTo>
                  <a:pt x="11681" y="-1"/>
                </a:moveTo>
                <a:cubicBezTo>
                  <a:pt x="16430" y="3053"/>
                  <a:pt x="19795" y="7845"/>
                  <a:pt x="21055" y="13348"/>
                </a:cubicBezTo>
                <a:lnTo>
                  <a:pt x="0" y="18169"/>
                </a:lnTo>
                <a:lnTo>
                  <a:pt x="11681" y="-1"/>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3978" name="Text Box 26"/>
          <p:cNvSpPr txBox="1">
            <a:spLocks noChangeArrowheads="1"/>
          </p:cNvSpPr>
          <p:nvPr/>
        </p:nvSpPr>
        <p:spPr bwMode="auto">
          <a:xfrm>
            <a:off x="1370013" y="4100513"/>
            <a:ext cx="360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a:t>E</a:t>
            </a:r>
          </a:p>
        </p:txBody>
      </p:sp>
      <p:sp>
        <p:nvSpPr>
          <p:cNvPr id="893979" name="Text Box 27"/>
          <p:cNvSpPr txBox="1">
            <a:spLocks noChangeArrowheads="1"/>
          </p:cNvSpPr>
          <p:nvPr/>
        </p:nvSpPr>
        <p:spPr bwMode="auto">
          <a:xfrm>
            <a:off x="6723063" y="3238500"/>
            <a:ext cx="1803400"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B  =  0</a:t>
            </a:r>
          </a:p>
          <a:p>
            <a:pPr algn="ctr">
              <a:spcBef>
                <a:spcPct val="50000"/>
              </a:spcBef>
            </a:pPr>
            <a:r>
              <a:rPr lang="pt-BR" sz="2800" b="0">
                <a:solidFill>
                  <a:srgbClr val="FFFFFF"/>
                </a:solidFill>
              </a:rPr>
              <a:t>W</a:t>
            </a:r>
            <a:r>
              <a:rPr lang="pt-BR" sz="2800" b="0" baseline="-25000">
                <a:solidFill>
                  <a:srgbClr val="FFFFFF"/>
                </a:solidFill>
              </a:rPr>
              <a:t>L</a:t>
            </a:r>
            <a:r>
              <a:rPr lang="pt-BR" sz="2800" b="0">
                <a:solidFill>
                  <a:srgbClr val="FFFFFF"/>
                </a:solidFill>
              </a:rPr>
              <a:t> = M</a:t>
            </a:r>
            <a:r>
              <a:rPr lang="pt-BR" sz="2800" b="0" baseline="-25000">
                <a:solidFill>
                  <a:srgbClr val="FFFFFF"/>
                </a:solidFill>
              </a:rPr>
              <a:t>E</a:t>
            </a:r>
            <a:r>
              <a:rPr lang="pt-BR" sz="2800" b="0" baseline="30000">
                <a:solidFill>
                  <a:srgbClr val="FFFFFF"/>
                </a:solidFill>
              </a:rPr>
              <a:t>d</a:t>
            </a:r>
            <a:r>
              <a:rPr lang="pt-BR" sz="2800" b="0">
                <a:solidFill>
                  <a:srgbClr val="FFFFFF"/>
                </a:solidFill>
              </a:rPr>
              <a:t> </a:t>
            </a:r>
          </a:p>
          <a:p>
            <a:pPr algn="ctr">
              <a:spcBef>
                <a:spcPct val="50000"/>
              </a:spcBef>
            </a:pPr>
            <a:endParaRPr lang="pt-BR" sz="2800" b="0">
              <a:solidFill>
                <a:srgbClr val="FFFFFF"/>
              </a:solidFill>
            </a:endParaRPr>
          </a:p>
        </p:txBody>
      </p:sp>
      <p:sp>
        <p:nvSpPr>
          <p:cNvPr id="893980" name="Line 28"/>
          <p:cNvSpPr>
            <a:spLocks noChangeShapeType="1"/>
          </p:cNvSpPr>
          <p:nvPr/>
        </p:nvSpPr>
        <p:spPr bwMode="auto">
          <a:xfrm>
            <a:off x="6891338" y="3952875"/>
            <a:ext cx="346075"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93965"/>
                                        </p:tgtEl>
                                        <p:attrNameLst>
                                          <p:attrName>style.visibility</p:attrName>
                                        </p:attrNameLst>
                                      </p:cBhvr>
                                      <p:to>
                                        <p:strVal val="visible"/>
                                      </p:to>
                                    </p:set>
                                    <p:anim calcmode="lin" valueType="num">
                                      <p:cBhvr>
                                        <p:cTn id="7" dur="500" fill="hold"/>
                                        <p:tgtEl>
                                          <p:spTgt spid="893965"/>
                                        </p:tgtEl>
                                        <p:attrNameLst>
                                          <p:attrName>ppt_w</p:attrName>
                                        </p:attrNameLst>
                                      </p:cBhvr>
                                      <p:tavLst>
                                        <p:tav tm="0">
                                          <p:val>
                                            <p:fltVal val="0"/>
                                          </p:val>
                                        </p:tav>
                                        <p:tav tm="100000">
                                          <p:val>
                                            <p:strVal val="#ppt_w"/>
                                          </p:val>
                                        </p:tav>
                                      </p:tavLst>
                                    </p:anim>
                                    <p:anim calcmode="lin" valueType="num">
                                      <p:cBhvr>
                                        <p:cTn id="8" dur="500" fill="hold"/>
                                        <p:tgtEl>
                                          <p:spTgt spid="89396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893976"/>
                                        </p:tgtEl>
                                        <p:attrNameLst>
                                          <p:attrName>style.visibility</p:attrName>
                                        </p:attrNameLst>
                                      </p:cBhvr>
                                      <p:to>
                                        <p:strVal val="visible"/>
                                      </p:to>
                                    </p:set>
                                    <p:animEffect transition="in" filter="strips(upRight)">
                                      <p:cBhvr>
                                        <p:cTn id="13" dur="500"/>
                                        <p:tgtEl>
                                          <p:spTgt spid="893976"/>
                                        </p:tgtEl>
                                      </p:cBhvr>
                                    </p:animEffect>
                                  </p:childTnLst>
                                </p:cTn>
                              </p:par>
                            </p:childTnLst>
                          </p:cTn>
                        </p:par>
                        <p:par>
                          <p:cTn id="14" fill="hold" nodeType="afterGroup">
                            <p:stCondLst>
                              <p:cond delay="500"/>
                            </p:stCondLst>
                            <p:childTnLst>
                              <p:par>
                                <p:cTn id="15" presetID="18" presetClass="entr" presetSubtype="3" fill="hold" grpId="0" nodeType="afterEffect">
                                  <p:stCondLst>
                                    <p:cond delay="0"/>
                                  </p:stCondLst>
                                  <p:childTnLst>
                                    <p:set>
                                      <p:cBhvr>
                                        <p:cTn id="16" dur="1" fill="hold">
                                          <p:stCondLst>
                                            <p:cond delay="0"/>
                                          </p:stCondLst>
                                        </p:cTn>
                                        <p:tgtEl>
                                          <p:spTgt spid="893970"/>
                                        </p:tgtEl>
                                        <p:attrNameLst>
                                          <p:attrName>style.visibility</p:attrName>
                                        </p:attrNameLst>
                                      </p:cBhvr>
                                      <p:to>
                                        <p:strVal val="visible"/>
                                      </p:to>
                                    </p:set>
                                    <p:animEffect transition="in" filter="strips(upRight)">
                                      <p:cBhvr>
                                        <p:cTn id="17" dur="500"/>
                                        <p:tgtEl>
                                          <p:spTgt spid="893970"/>
                                        </p:tgtEl>
                                      </p:cBhvr>
                                    </p:animEffect>
                                  </p:childTnLst>
                                </p:cTn>
                              </p:par>
                            </p:childTnLst>
                          </p:cTn>
                        </p:par>
                        <p:par>
                          <p:cTn id="18" fill="hold" nodeType="afterGroup">
                            <p:stCondLst>
                              <p:cond delay="1000"/>
                            </p:stCondLst>
                            <p:childTnLst>
                              <p:par>
                                <p:cTn id="19" presetID="18" presetClass="entr" presetSubtype="3" fill="hold" grpId="0" nodeType="afterEffect">
                                  <p:stCondLst>
                                    <p:cond delay="0"/>
                                  </p:stCondLst>
                                  <p:childTnLst>
                                    <p:set>
                                      <p:cBhvr>
                                        <p:cTn id="20" dur="1" fill="hold">
                                          <p:stCondLst>
                                            <p:cond delay="0"/>
                                          </p:stCondLst>
                                        </p:cTn>
                                        <p:tgtEl>
                                          <p:spTgt spid="893975"/>
                                        </p:tgtEl>
                                        <p:attrNameLst>
                                          <p:attrName>style.visibility</p:attrName>
                                        </p:attrNameLst>
                                      </p:cBhvr>
                                      <p:to>
                                        <p:strVal val="visible"/>
                                      </p:to>
                                    </p:set>
                                    <p:animEffect transition="in" filter="strips(upRight)">
                                      <p:cBhvr>
                                        <p:cTn id="21" dur="500"/>
                                        <p:tgtEl>
                                          <p:spTgt spid="893975"/>
                                        </p:tgtEl>
                                      </p:cBhvr>
                                    </p:animEffect>
                                  </p:childTnLst>
                                </p:cTn>
                              </p:par>
                            </p:childTnLst>
                          </p:cTn>
                        </p:par>
                        <p:par>
                          <p:cTn id="22" fill="hold" nodeType="afterGroup">
                            <p:stCondLst>
                              <p:cond delay="1500"/>
                            </p:stCondLst>
                            <p:childTnLst>
                              <p:par>
                                <p:cTn id="23" presetID="18" presetClass="entr" presetSubtype="3" fill="hold" grpId="0" nodeType="afterEffect">
                                  <p:stCondLst>
                                    <p:cond delay="0"/>
                                  </p:stCondLst>
                                  <p:childTnLst>
                                    <p:set>
                                      <p:cBhvr>
                                        <p:cTn id="24" dur="1" fill="hold">
                                          <p:stCondLst>
                                            <p:cond delay="0"/>
                                          </p:stCondLst>
                                        </p:cTn>
                                        <p:tgtEl>
                                          <p:spTgt spid="893971"/>
                                        </p:tgtEl>
                                        <p:attrNameLst>
                                          <p:attrName>style.visibility</p:attrName>
                                        </p:attrNameLst>
                                      </p:cBhvr>
                                      <p:to>
                                        <p:strVal val="visible"/>
                                      </p:to>
                                    </p:set>
                                    <p:animEffect transition="in" filter="strips(upRight)">
                                      <p:cBhvr>
                                        <p:cTn id="25" dur="500"/>
                                        <p:tgtEl>
                                          <p:spTgt spid="893971"/>
                                        </p:tgtEl>
                                      </p:cBhvr>
                                    </p:animEffect>
                                  </p:childTnLst>
                                </p:cTn>
                              </p:par>
                            </p:childTnLst>
                          </p:cTn>
                        </p:par>
                        <p:par>
                          <p:cTn id="26" fill="hold" nodeType="afterGroup">
                            <p:stCondLst>
                              <p:cond delay="2000"/>
                            </p:stCondLst>
                            <p:childTnLst>
                              <p:par>
                                <p:cTn id="27" presetID="18" presetClass="entr" presetSubtype="3" fill="hold" grpId="0" nodeType="afterEffect">
                                  <p:stCondLst>
                                    <p:cond delay="0"/>
                                  </p:stCondLst>
                                  <p:childTnLst>
                                    <p:set>
                                      <p:cBhvr>
                                        <p:cTn id="28" dur="1" fill="hold">
                                          <p:stCondLst>
                                            <p:cond delay="0"/>
                                          </p:stCondLst>
                                        </p:cTn>
                                        <p:tgtEl>
                                          <p:spTgt spid="893977"/>
                                        </p:tgtEl>
                                        <p:attrNameLst>
                                          <p:attrName>style.visibility</p:attrName>
                                        </p:attrNameLst>
                                      </p:cBhvr>
                                      <p:to>
                                        <p:strVal val="visible"/>
                                      </p:to>
                                    </p:set>
                                    <p:animEffect transition="in" filter="strips(upRight)">
                                      <p:cBhvr>
                                        <p:cTn id="29" dur="500"/>
                                        <p:tgtEl>
                                          <p:spTgt spid="893977"/>
                                        </p:tgtEl>
                                      </p:cBhvr>
                                    </p:animEffect>
                                  </p:childTnLst>
                                </p:cTn>
                              </p:par>
                            </p:childTnLst>
                          </p:cTn>
                        </p:par>
                        <p:par>
                          <p:cTn id="30" fill="hold" nodeType="afterGroup">
                            <p:stCondLst>
                              <p:cond delay="2500"/>
                            </p:stCondLst>
                            <p:childTnLst>
                              <p:par>
                                <p:cTn id="31" presetID="18" presetClass="entr" presetSubtype="3" fill="hold" grpId="0" nodeType="afterEffect">
                                  <p:stCondLst>
                                    <p:cond delay="0"/>
                                  </p:stCondLst>
                                  <p:childTnLst>
                                    <p:set>
                                      <p:cBhvr>
                                        <p:cTn id="32" dur="1" fill="hold">
                                          <p:stCondLst>
                                            <p:cond delay="0"/>
                                          </p:stCondLst>
                                        </p:cTn>
                                        <p:tgtEl>
                                          <p:spTgt spid="893972"/>
                                        </p:tgtEl>
                                        <p:attrNameLst>
                                          <p:attrName>style.visibility</p:attrName>
                                        </p:attrNameLst>
                                      </p:cBhvr>
                                      <p:to>
                                        <p:strVal val="visible"/>
                                      </p:to>
                                    </p:set>
                                    <p:animEffect transition="in" filter="strips(upRight)">
                                      <p:cBhvr>
                                        <p:cTn id="33" dur="500"/>
                                        <p:tgtEl>
                                          <p:spTgt spid="89397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893978"/>
                                        </p:tgtEl>
                                        <p:attrNameLst>
                                          <p:attrName>style.visibility</p:attrName>
                                        </p:attrNameLst>
                                      </p:cBhvr>
                                      <p:to>
                                        <p:strVal val="visible"/>
                                      </p:to>
                                    </p:set>
                                    <p:anim calcmode="lin" valueType="num">
                                      <p:cBhvr>
                                        <p:cTn id="38" dur="500" fill="hold"/>
                                        <p:tgtEl>
                                          <p:spTgt spid="893978"/>
                                        </p:tgtEl>
                                        <p:attrNameLst>
                                          <p:attrName>ppt_w</p:attrName>
                                        </p:attrNameLst>
                                      </p:cBhvr>
                                      <p:tavLst>
                                        <p:tav tm="0">
                                          <p:val>
                                            <p:fltVal val="0"/>
                                          </p:val>
                                        </p:tav>
                                        <p:tav tm="100000">
                                          <p:val>
                                            <p:strVal val="#ppt_w"/>
                                          </p:val>
                                        </p:tav>
                                      </p:tavLst>
                                    </p:anim>
                                    <p:anim calcmode="lin" valueType="num">
                                      <p:cBhvr>
                                        <p:cTn id="39" dur="500" fill="hold"/>
                                        <p:tgtEl>
                                          <p:spTgt spid="893978"/>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32" fill="hold" grpId="0" nodeType="clickEffect">
                                  <p:stCondLst>
                                    <p:cond delay="0"/>
                                  </p:stCondLst>
                                  <p:childTnLst>
                                    <p:set>
                                      <p:cBhvr>
                                        <p:cTn id="43" dur="1" fill="hold">
                                          <p:stCondLst>
                                            <p:cond delay="0"/>
                                          </p:stCondLst>
                                        </p:cTn>
                                        <p:tgtEl>
                                          <p:spTgt spid="893973"/>
                                        </p:tgtEl>
                                        <p:attrNameLst>
                                          <p:attrName>style.visibility</p:attrName>
                                        </p:attrNameLst>
                                      </p:cBhvr>
                                      <p:to>
                                        <p:strVal val="visible"/>
                                      </p:to>
                                    </p:set>
                                    <p:animEffect transition="in" filter="box(out)">
                                      <p:cBhvr>
                                        <p:cTn id="44" dur="500"/>
                                        <p:tgtEl>
                                          <p:spTgt spid="893973"/>
                                        </p:tgtEl>
                                      </p:cBhvr>
                                    </p:animEffect>
                                  </p:childTnLst>
                                </p:cTn>
                              </p:par>
                            </p:childTnLst>
                          </p:cTn>
                        </p:par>
                        <p:par>
                          <p:cTn id="45" fill="hold" nodeType="afterGroup">
                            <p:stCondLst>
                              <p:cond delay="500"/>
                            </p:stCondLst>
                            <p:childTnLst>
                              <p:par>
                                <p:cTn id="46" presetID="2" presetClass="entr" presetSubtype="8" fill="hold" grpId="0" nodeType="afterEffect">
                                  <p:stCondLst>
                                    <p:cond delay="0"/>
                                  </p:stCondLst>
                                  <p:childTnLst>
                                    <p:set>
                                      <p:cBhvr>
                                        <p:cTn id="47" dur="1" fill="hold">
                                          <p:stCondLst>
                                            <p:cond delay="0"/>
                                          </p:stCondLst>
                                        </p:cTn>
                                        <p:tgtEl>
                                          <p:spTgt spid="893974"/>
                                        </p:tgtEl>
                                        <p:attrNameLst>
                                          <p:attrName>style.visibility</p:attrName>
                                        </p:attrNameLst>
                                      </p:cBhvr>
                                      <p:to>
                                        <p:strVal val="visible"/>
                                      </p:to>
                                    </p:set>
                                    <p:anim calcmode="lin" valueType="num">
                                      <p:cBhvr additive="base">
                                        <p:cTn id="48" dur="500" fill="hold"/>
                                        <p:tgtEl>
                                          <p:spTgt spid="893974"/>
                                        </p:tgtEl>
                                        <p:attrNameLst>
                                          <p:attrName>ppt_x</p:attrName>
                                        </p:attrNameLst>
                                      </p:cBhvr>
                                      <p:tavLst>
                                        <p:tav tm="0">
                                          <p:val>
                                            <p:strVal val="0-#ppt_w/2"/>
                                          </p:val>
                                        </p:tav>
                                        <p:tav tm="100000">
                                          <p:val>
                                            <p:strVal val="#ppt_x"/>
                                          </p:val>
                                        </p:tav>
                                      </p:tavLst>
                                    </p:anim>
                                    <p:anim calcmode="lin" valueType="num">
                                      <p:cBhvr additive="base">
                                        <p:cTn id="49" dur="500" fill="hold"/>
                                        <p:tgtEl>
                                          <p:spTgt spid="893974"/>
                                        </p:tgtEl>
                                        <p:attrNameLst>
                                          <p:attrName>ppt_y</p:attrName>
                                        </p:attrNameLst>
                                      </p:cBhvr>
                                      <p:tavLst>
                                        <p:tav tm="0">
                                          <p:val>
                                            <p:strVal val="#ppt_y"/>
                                          </p:val>
                                        </p:tav>
                                        <p:tav tm="100000">
                                          <p:val>
                                            <p:strVal val="#ppt_y"/>
                                          </p:val>
                                        </p:tav>
                                      </p:tavLst>
                                    </p:anim>
                                  </p:childTnLst>
                                </p:cTn>
                              </p:par>
                            </p:childTnLst>
                          </p:cTn>
                        </p:par>
                        <p:par>
                          <p:cTn id="50" fill="hold" nodeType="afterGroup">
                            <p:stCondLst>
                              <p:cond delay="1000"/>
                            </p:stCondLst>
                            <p:childTnLst>
                              <p:par>
                                <p:cTn id="51" presetID="23" presetClass="entr" presetSubtype="16" fill="hold" grpId="0" nodeType="afterEffect">
                                  <p:stCondLst>
                                    <p:cond delay="0"/>
                                  </p:stCondLst>
                                  <p:childTnLst>
                                    <p:set>
                                      <p:cBhvr>
                                        <p:cTn id="52" dur="1" fill="hold">
                                          <p:stCondLst>
                                            <p:cond delay="0"/>
                                          </p:stCondLst>
                                        </p:cTn>
                                        <p:tgtEl>
                                          <p:spTgt spid="893979">
                                            <p:txEl>
                                              <p:pRg st="0" end="0"/>
                                            </p:txEl>
                                          </p:spTgt>
                                        </p:tgtEl>
                                        <p:attrNameLst>
                                          <p:attrName>style.visibility</p:attrName>
                                        </p:attrNameLst>
                                      </p:cBhvr>
                                      <p:to>
                                        <p:strVal val="visible"/>
                                      </p:to>
                                    </p:set>
                                    <p:anim calcmode="lin" valueType="num">
                                      <p:cBhvr>
                                        <p:cTn id="53" dur="500" fill="hold"/>
                                        <p:tgtEl>
                                          <p:spTgt spid="893979">
                                            <p:txEl>
                                              <p:pRg st="0" end="0"/>
                                            </p:txEl>
                                          </p:spTgt>
                                        </p:tgtEl>
                                        <p:attrNameLst>
                                          <p:attrName>ppt_w</p:attrName>
                                        </p:attrNameLst>
                                      </p:cBhvr>
                                      <p:tavLst>
                                        <p:tav tm="0">
                                          <p:val>
                                            <p:fltVal val="0"/>
                                          </p:val>
                                        </p:tav>
                                        <p:tav tm="100000">
                                          <p:val>
                                            <p:strVal val="#ppt_w"/>
                                          </p:val>
                                        </p:tav>
                                      </p:tavLst>
                                    </p:anim>
                                    <p:anim calcmode="lin" valueType="num">
                                      <p:cBhvr>
                                        <p:cTn id="54" dur="500" fill="hold"/>
                                        <p:tgtEl>
                                          <p:spTgt spid="893979">
                                            <p:txEl>
                                              <p:pRg st="0" end="0"/>
                                            </p:txEl>
                                          </p:spTgt>
                                        </p:tgtEl>
                                        <p:attrNameLst>
                                          <p:attrName>ppt_h</p:attrName>
                                        </p:attrNameLst>
                                      </p:cBhvr>
                                      <p:tavLst>
                                        <p:tav tm="0">
                                          <p:val>
                                            <p:fltVal val="0"/>
                                          </p:val>
                                        </p:tav>
                                        <p:tav tm="100000">
                                          <p:val>
                                            <p:strVal val="#ppt_h"/>
                                          </p:val>
                                        </p:tav>
                                      </p:tavLst>
                                    </p:anim>
                                  </p:childTnLst>
                                </p:cTn>
                              </p:par>
                            </p:childTnLst>
                          </p:cTn>
                        </p:par>
                        <p:par>
                          <p:cTn id="55" fill="hold" nodeType="afterGroup">
                            <p:stCondLst>
                              <p:cond delay="1500"/>
                            </p:stCondLst>
                            <p:childTnLst>
                              <p:par>
                                <p:cTn id="56" presetID="23" presetClass="entr" presetSubtype="16" fill="hold" grpId="0" nodeType="afterEffect">
                                  <p:stCondLst>
                                    <p:cond delay="0"/>
                                  </p:stCondLst>
                                  <p:childTnLst>
                                    <p:set>
                                      <p:cBhvr>
                                        <p:cTn id="57" dur="1" fill="hold">
                                          <p:stCondLst>
                                            <p:cond delay="0"/>
                                          </p:stCondLst>
                                        </p:cTn>
                                        <p:tgtEl>
                                          <p:spTgt spid="893979">
                                            <p:txEl>
                                              <p:pRg st="1" end="1"/>
                                            </p:txEl>
                                          </p:spTgt>
                                        </p:tgtEl>
                                        <p:attrNameLst>
                                          <p:attrName>style.visibility</p:attrName>
                                        </p:attrNameLst>
                                      </p:cBhvr>
                                      <p:to>
                                        <p:strVal val="visible"/>
                                      </p:to>
                                    </p:set>
                                    <p:anim calcmode="lin" valueType="num">
                                      <p:cBhvr>
                                        <p:cTn id="58" dur="500" fill="hold"/>
                                        <p:tgtEl>
                                          <p:spTgt spid="893979">
                                            <p:txEl>
                                              <p:pRg st="1" end="1"/>
                                            </p:txEl>
                                          </p:spTgt>
                                        </p:tgtEl>
                                        <p:attrNameLst>
                                          <p:attrName>ppt_w</p:attrName>
                                        </p:attrNameLst>
                                      </p:cBhvr>
                                      <p:tavLst>
                                        <p:tav tm="0">
                                          <p:val>
                                            <p:fltVal val="0"/>
                                          </p:val>
                                        </p:tav>
                                        <p:tav tm="100000">
                                          <p:val>
                                            <p:strVal val="#ppt_w"/>
                                          </p:val>
                                        </p:tav>
                                      </p:tavLst>
                                    </p:anim>
                                    <p:anim calcmode="lin" valueType="num">
                                      <p:cBhvr>
                                        <p:cTn id="59" dur="500" fill="hold"/>
                                        <p:tgtEl>
                                          <p:spTgt spid="893979">
                                            <p:txEl>
                                              <p:pRg st="1" end="1"/>
                                            </p:txEl>
                                          </p:spTgt>
                                        </p:tgtEl>
                                        <p:attrNameLst>
                                          <p:attrName>ppt_h</p:attrName>
                                        </p:attrNameLst>
                                      </p:cBhvr>
                                      <p:tavLst>
                                        <p:tav tm="0">
                                          <p:val>
                                            <p:fltVal val="0"/>
                                          </p:val>
                                        </p:tav>
                                        <p:tav tm="100000">
                                          <p:val>
                                            <p:strVal val="#ppt_h"/>
                                          </p:val>
                                        </p:tav>
                                      </p:tavLst>
                                    </p:anim>
                                  </p:childTnLst>
                                </p:cTn>
                              </p:par>
                              <p:par>
                                <p:cTn id="60" presetID="1" presetClass="entr" presetSubtype="0" fill="hold" grpId="0" nodeType="withEffect">
                                  <p:stCondLst>
                                    <p:cond delay="0"/>
                                  </p:stCondLst>
                                  <p:childTnLst>
                                    <p:set>
                                      <p:cBhvr>
                                        <p:cTn id="61" dur="1" fill="hold">
                                          <p:stCondLst>
                                            <p:cond delay="499"/>
                                          </p:stCondLst>
                                        </p:cTn>
                                        <p:tgtEl>
                                          <p:spTgt spid="893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3965" grpId="0"/>
      <p:bldP spid="893970" grpId="0" autoUpdateAnimBg="0"/>
      <p:bldP spid="893971" grpId="0" autoUpdateAnimBg="0"/>
      <p:bldP spid="893972" grpId="0" autoUpdateAnimBg="0"/>
      <p:bldP spid="893973" grpId="0" animBg="1"/>
      <p:bldP spid="893974" grpId="0" autoUpdateAnimBg="0"/>
      <p:bldP spid="893975" grpId="0" animBg="1"/>
      <p:bldP spid="893976" grpId="0" animBg="1"/>
      <p:bldP spid="893977" grpId="0" animBg="1"/>
      <p:bldP spid="893978" grpId="0"/>
      <p:bldP spid="893979" grpId="0" build="p" autoUpdateAnimBg="0"/>
      <p:bldP spid="893980"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ço Reservado para Número de Slide 5"/>
          <p:cNvSpPr>
            <a:spLocks noGrp="1"/>
          </p:cNvSpPr>
          <p:nvPr>
            <p:ph type="sldNum" sz="quarter" idx="12"/>
          </p:nvPr>
        </p:nvSpPr>
        <p:spPr/>
        <p:txBody>
          <a:bodyPr/>
          <a:lstStyle/>
          <a:p>
            <a:pPr>
              <a:defRPr/>
            </a:pPr>
            <a:fld id="{AC9D4590-7D26-4627-8C63-D0456DEB1F7C}" type="slidenum">
              <a:rPr lang="pt-PT"/>
              <a:pPr>
                <a:defRPr/>
              </a:pPr>
              <a:t>58</a:t>
            </a:fld>
            <a:endParaRPr lang="pt-PT"/>
          </a:p>
        </p:txBody>
      </p:sp>
      <p:sp>
        <p:nvSpPr>
          <p:cNvPr id="60419" name="Line 2"/>
          <p:cNvSpPr>
            <a:spLocks noChangeShapeType="1"/>
          </p:cNvSpPr>
          <p:nvPr/>
        </p:nvSpPr>
        <p:spPr bwMode="auto">
          <a:xfrm>
            <a:off x="1752600" y="5810250"/>
            <a:ext cx="40576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60420" name="Rectangle 3"/>
          <p:cNvSpPr>
            <a:spLocks noChangeArrowheads="1"/>
          </p:cNvSpPr>
          <p:nvPr/>
        </p:nvSpPr>
        <p:spPr bwMode="auto">
          <a:xfrm>
            <a:off x="1397000" y="2566988"/>
            <a:ext cx="2206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rPr>
              <a:t>R</a:t>
            </a:r>
            <a:endParaRPr lang="pt-PT" sz="2000" b="0">
              <a:solidFill>
                <a:srgbClr val="FFFFFF"/>
              </a:solidFill>
            </a:endParaRPr>
          </a:p>
        </p:txBody>
      </p:sp>
      <p:sp>
        <p:nvSpPr>
          <p:cNvPr id="60421" name="Rectangle 4"/>
          <p:cNvSpPr>
            <a:spLocks noChangeArrowheads="1"/>
          </p:cNvSpPr>
          <p:nvPr/>
        </p:nvSpPr>
        <p:spPr bwMode="auto">
          <a:xfrm>
            <a:off x="1600200" y="2735263"/>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1600" b="0">
                <a:solidFill>
                  <a:srgbClr val="FFFFFF"/>
                </a:solidFill>
              </a:rPr>
              <a:t>t</a:t>
            </a:r>
            <a:endParaRPr lang="pt-PT" sz="2000" b="0">
              <a:solidFill>
                <a:srgbClr val="FFFFFF"/>
              </a:solidFill>
            </a:endParaRPr>
          </a:p>
        </p:txBody>
      </p:sp>
      <p:sp>
        <p:nvSpPr>
          <p:cNvPr id="60422" name="Line 5"/>
          <p:cNvSpPr>
            <a:spLocks noChangeShapeType="1"/>
          </p:cNvSpPr>
          <p:nvPr/>
        </p:nvSpPr>
        <p:spPr bwMode="auto">
          <a:xfrm>
            <a:off x="1395413" y="2574925"/>
            <a:ext cx="190500" cy="1588"/>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60423" name="Rectangle 6"/>
          <p:cNvSpPr>
            <a:spLocks noChangeArrowheads="1"/>
          </p:cNvSpPr>
          <p:nvPr/>
        </p:nvSpPr>
        <p:spPr bwMode="auto">
          <a:xfrm>
            <a:off x="5530850" y="4273550"/>
            <a:ext cx="1841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latin typeface="Symbol" pitchFamily="18" charset="2"/>
              </a:rPr>
              <a:t>s</a:t>
            </a:r>
            <a:endParaRPr lang="pt-PT" sz="2000" b="0">
              <a:solidFill>
                <a:srgbClr val="FFFFFF"/>
              </a:solidFill>
              <a:latin typeface="Symbol" pitchFamily="18" charset="2"/>
            </a:endParaRPr>
          </a:p>
        </p:txBody>
      </p:sp>
      <p:sp>
        <p:nvSpPr>
          <p:cNvPr id="60424" name="Rectangle 7"/>
          <p:cNvSpPr>
            <a:spLocks noChangeArrowheads="1"/>
          </p:cNvSpPr>
          <p:nvPr/>
        </p:nvSpPr>
        <p:spPr bwMode="auto">
          <a:xfrm>
            <a:off x="5715000" y="4475163"/>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en-US" sz="1600" b="0">
                <a:solidFill>
                  <a:srgbClr val="FFFFFF"/>
                </a:solidFill>
              </a:rPr>
              <a:t>T</a:t>
            </a:r>
            <a:endParaRPr lang="pt-PT" sz="2000" b="0">
              <a:solidFill>
                <a:srgbClr val="FFFFFF"/>
              </a:solidFill>
            </a:endParaRPr>
          </a:p>
        </p:txBody>
      </p:sp>
      <p:sp>
        <p:nvSpPr>
          <p:cNvPr id="60425" name="Freeform 8"/>
          <p:cNvSpPr>
            <a:spLocks/>
          </p:cNvSpPr>
          <p:nvPr/>
        </p:nvSpPr>
        <p:spPr bwMode="auto">
          <a:xfrm>
            <a:off x="1751013" y="2798763"/>
            <a:ext cx="4086225" cy="1570037"/>
          </a:xfrm>
          <a:custGeom>
            <a:avLst/>
            <a:gdLst>
              <a:gd name="T0" fmla="*/ 0 w 2574"/>
              <a:gd name="T1" fmla="*/ 1543050 h 989"/>
              <a:gd name="T2" fmla="*/ 9525 w 2574"/>
              <a:gd name="T3" fmla="*/ 1570037 h 989"/>
              <a:gd name="T4" fmla="*/ 4086225 w 2574"/>
              <a:gd name="T5" fmla="*/ 26987 h 989"/>
              <a:gd name="T6" fmla="*/ 4076700 w 2574"/>
              <a:gd name="T7" fmla="*/ 0 h 989"/>
              <a:gd name="T8" fmla="*/ 0 w 2574"/>
              <a:gd name="T9" fmla="*/ 1543050 h 9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74" h="989">
                <a:moveTo>
                  <a:pt x="0" y="972"/>
                </a:moveTo>
                <a:lnTo>
                  <a:pt x="6" y="989"/>
                </a:lnTo>
                <a:lnTo>
                  <a:pt x="2574" y="17"/>
                </a:lnTo>
                <a:lnTo>
                  <a:pt x="2568" y="0"/>
                </a:lnTo>
                <a:lnTo>
                  <a:pt x="0" y="972"/>
                </a:lnTo>
                <a:close/>
              </a:path>
            </a:pathLst>
          </a:custGeom>
          <a:solidFill>
            <a:srgbClr val="66FF33"/>
          </a:solidFill>
          <a:ln w="38100" cmpd="sng">
            <a:solidFill>
              <a:srgbClr val="99FF66"/>
            </a:solidFill>
            <a:round/>
            <a:headEnd/>
            <a:tailEnd/>
          </a:ln>
        </p:spPr>
        <p:txBody>
          <a:bodyPr/>
          <a:lstStyle/>
          <a:p>
            <a:endParaRPr lang="pt-BR"/>
          </a:p>
        </p:txBody>
      </p:sp>
      <p:sp>
        <p:nvSpPr>
          <p:cNvPr id="60426" name="Rectangle 9"/>
          <p:cNvSpPr>
            <a:spLocks noChangeArrowheads="1"/>
          </p:cNvSpPr>
          <p:nvPr/>
        </p:nvSpPr>
        <p:spPr bwMode="auto">
          <a:xfrm>
            <a:off x="1323975" y="6043613"/>
            <a:ext cx="6540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a:lstStyle/>
          <a:p>
            <a:endParaRPr lang="pt-BR"/>
          </a:p>
        </p:txBody>
      </p:sp>
      <p:sp>
        <p:nvSpPr>
          <p:cNvPr id="60427" name="Rectangle 10"/>
          <p:cNvSpPr>
            <a:spLocks noChangeArrowheads="1"/>
          </p:cNvSpPr>
          <p:nvPr/>
        </p:nvSpPr>
        <p:spPr bwMode="auto">
          <a:xfrm>
            <a:off x="1454150" y="6091238"/>
            <a:ext cx="20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rPr>
              <a:t>B</a:t>
            </a:r>
            <a:endParaRPr lang="pt-PT" sz="2000" b="0">
              <a:solidFill>
                <a:srgbClr val="FFFFFF"/>
              </a:solidFill>
            </a:endParaRPr>
          </a:p>
        </p:txBody>
      </p:sp>
      <p:sp>
        <p:nvSpPr>
          <p:cNvPr id="60428" name="Freeform 11"/>
          <p:cNvSpPr>
            <a:spLocks/>
          </p:cNvSpPr>
          <p:nvPr/>
        </p:nvSpPr>
        <p:spPr bwMode="auto">
          <a:xfrm>
            <a:off x="1749425" y="4373563"/>
            <a:ext cx="3602038" cy="1625600"/>
          </a:xfrm>
          <a:custGeom>
            <a:avLst/>
            <a:gdLst>
              <a:gd name="T0" fmla="*/ 11113 w 2269"/>
              <a:gd name="T1" fmla="*/ 0 h 1024"/>
              <a:gd name="T2" fmla="*/ 0 w 2269"/>
              <a:gd name="T3" fmla="*/ 25400 h 1024"/>
              <a:gd name="T4" fmla="*/ 3590925 w 2269"/>
              <a:gd name="T5" fmla="*/ 1625600 h 1024"/>
              <a:gd name="T6" fmla="*/ 3602038 w 2269"/>
              <a:gd name="T7" fmla="*/ 1600200 h 1024"/>
              <a:gd name="T8" fmla="*/ 11113 w 2269"/>
              <a:gd name="T9" fmla="*/ 0 h 10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9" h="1024">
                <a:moveTo>
                  <a:pt x="7" y="0"/>
                </a:moveTo>
                <a:lnTo>
                  <a:pt x="0" y="16"/>
                </a:lnTo>
                <a:lnTo>
                  <a:pt x="2262" y="1024"/>
                </a:lnTo>
                <a:lnTo>
                  <a:pt x="2269" y="1008"/>
                </a:lnTo>
                <a:lnTo>
                  <a:pt x="7" y="0"/>
                </a:lnTo>
                <a:close/>
              </a:path>
            </a:pathLst>
          </a:custGeom>
          <a:solidFill>
            <a:srgbClr val="FF3300"/>
          </a:solidFill>
          <a:ln w="38100" cmpd="sng">
            <a:solidFill>
              <a:srgbClr val="FFFF00"/>
            </a:solidFill>
            <a:round/>
            <a:headEnd/>
            <a:tailEnd/>
          </a:ln>
        </p:spPr>
        <p:txBody>
          <a:bodyPr/>
          <a:lstStyle/>
          <a:p>
            <a:endParaRPr lang="pt-BR"/>
          </a:p>
        </p:txBody>
      </p:sp>
      <p:sp>
        <p:nvSpPr>
          <p:cNvPr id="60429" name="Rectangle 12"/>
          <p:cNvSpPr>
            <a:spLocks noChangeArrowheads="1"/>
          </p:cNvSpPr>
          <p:nvPr/>
        </p:nvSpPr>
        <p:spPr bwMode="auto">
          <a:xfrm>
            <a:off x="1282700" y="5605463"/>
            <a:ext cx="6683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lIns="0" tIns="0" rIns="0" bIns="0">
            <a:spAutoFit/>
          </a:bodyPr>
          <a:lstStyle/>
          <a:p>
            <a:pPr eaLnBrk="0" hangingPunct="0"/>
            <a:r>
              <a:rPr lang="pt-PT" sz="2400" b="0"/>
              <a:t>W</a:t>
            </a:r>
            <a:r>
              <a:rPr lang="pt-PT" sz="2400" b="0" baseline="-25000"/>
              <a:t>L</a:t>
            </a:r>
          </a:p>
        </p:txBody>
      </p:sp>
      <p:sp>
        <p:nvSpPr>
          <p:cNvPr id="894989" name="Text Box 13"/>
          <p:cNvSpPr txBox="1">
            <a:spLocks noChangeArrowheads="1"/>
          </p:cNvSpPr>
          <p:nvPr/>
        </p:nvSpPr>
        <p:spPr bwMode="auto">
          <a:xfrm>
            <a:off x="6553200" y="2571750"/>
            <a:ext cx="2152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Jogador</a:t>
            </a:r>
          </a:p>
        </p:txBody>
      </p:sp>
      <p:sp>
        <p:nvSpPr>
          <p:cNvPr id="60431" name="Rectangle 14"/>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
        <p:nvSpPr>
          <p:cNvPr id="60432" name="Line 15"/>
          <p:cNvSpPr>
            <a:spLocks noChangeShapeType="1"/>
          </p:cNvSpPr>
          <p:nvPr/>
        </p:nvSpPr>
        <p:spPr bwMode="auto">
          <a:xfrm>
            <a:off x="1287463" y="5624513"/>
            <a:ext cx="27622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60433" name="Line 16"/>
          <p:cNvSpPr>
            <a:spLocks noChangeShapeType="1"/>
          </p:cNvSpPr>
          <p:nvPr/>
        </p:nvSpPr>
        <p:spPr bwMode="auto">
          <a:xfrm flipV="1">
            <a:off x="1752600" y="2571750"/>
            <a:ext cx="0" cy="3581400"/>
          </a:xfrm>
          <a:prstGeom prst="line">
            <a:avLst/>
          </a:prstGeom>
          <a:noFill/>
          <a:ln w="28575">
            <a:solidFill>
              <a:srgbClr val="FFFF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60434" name="Line 17"/>
          <p:cNvSpPr>
            <a:spLocks noChangeShapeType="1"/>
          </p:cNvSpPr>
          <p:nvPr/>
        </p:nvSpPr>
        <p:spPr bwMode="auto">
          <a:xfrm>
            <a:off x="1771650" y="4362450"/>
            <a:ext cx="40386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94994" name="Text Box 18"/>
          <p:cNvSpPr txBox="1">
            <a:spLocks noChangeArrowheads="1"/>
          </p:cNvSpPr>
          <p:nvPr/>
        </p:nvSpPr>
        <p:spPr bwMode="auto">
          <a:xfrm>
            <a:off x="6723063" y="3238500"/>
            <a:ext cx="1803400"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B  =  W</a:t>
            </a:r>
            <a:r>
              <a:rPr lang="pt-BR" sz="2800" b="0" baseline="-25000">
                <a:solidFill>
                  <a:srgbClr val="FFFFFF"/>
                </a:solidFill>
              </a:rPr>
              <a:t>L</a:t>
            </a:r>
            <a:r>
              <a:rPr lang="pt-BR" sz="2800" b="0">
                <a:solidFill>
                  <a:srgbClr val="FFFFFF"/>
                </a:solidFill>
              </a:rPr>
              <a:t> </a:t>
            </a:r>
          </a:p>
          <a:p>
            <a:pPr algn="ctr">
              <a:spcBef>
                <a:spcPct val="50000"/>
              </a:spcBef>
            </a:pPr>
            <a:r>
              <a:rPr lang="pt-BR" sz="2800" b="0">
                <a:solidFill>
                  <a:srgbClr val="FFFFFF"/>
                </a:solidFill>
              </a:rPr>
              <a:t>M</a:t>
            </a:r>
            <a:r>
              <a:rPr lang="pt-BR" sz="2800" b="0" baseline="-25000">
                <a:solidFill>
                  <a:srgbClr val="FFFFFF"/>
                </a:solidFill>
              </a:rPr>
              <a:t>E</a:t>
            </a:r>
            <a:r>
              <a:rPr lang="pt-BR" sz="2800" b="0" baseline="30000">
                <a:solidFill>
                  <a:srgbClr val="FFFFFF"/>
                </a:solidFill>
              </a:rPr>
              <a:t>d</a:t>
            </a:r>
            <a:r>
              <a:rPr lang="pt-BR" sz="2800" b="0">
                <a:solidFill>
                  <a:srgbClr val="FFFFFF"/>
                </a:solidFill>
              </a:rPr>
              <a:t> = 0 </a:t>
            </a:r>
          </a:p>
          <a:p>
            <a:pPr algn="ctr">
              <a:spcBef>
                <a:spcPct val="50000"/>
              </a:spcBef>
            </a:pPr>
            <a:endParaRPr lang="pt-BR" sz="2800" b="0">
              <a:solidFill>
                <a:srgbClr val="FFFFFF"/>
              </a:solidFill>
            </a:endParaRPr>
          </a:p>
        </p:txBody>
      </p:sp>
      <p:sp>
        <p:nvSpPr>
          <p:cNvPr id="894995" name="Line 19"/>
          <p:cNvSpPr>
            <a:spLocks noChangeShapeType="1"/>
          </p:cNvSpPr>
          <p:nvPr/>
        </p:nvSpPr>
        <p:spPr bwMode="auto">
          <a:xfrm>
            <a:off x="7777163" y="3286125"/>
            <a:ext cx="346075"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0437" name="Rectangle 20"/>
          <p:cNvSpPr>
            <a:spLocks noChangeArrowheads="1"/>
          </p:cNvSpPr>
          <p:nvPr/>
        </p:nvSpPr>
        <p:spPr bwMode="auto">
          <a:xfrm>
            <a:off x="1314450" y="2386013"/>
            <a:ext cx="615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894997" name="Text Box 21"/>
          <p:cNvSpPr txBox="1">
            <a:spLocks noChangeArrowheads="1"/>
          </p:cNvSpPr>
          <p:nvPr/>
        </p:nvSpPr>
        <p:spPr bwMode="auto">
          <a:xfrm>
            <a:off x="4584700" y="3462338"/>
            <a:ext cx="71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1</a:t>
            </a:r>
            <a:endParaRPr lang="pt-BR" sz="2400" b="0">
              <a:solidFill>
                <a:srgbClr val="FFFF00"/>
              </a:solidFill>
            </a:endParaRPr>
          </a:p>
        </p:txBody>
      </p:sp>
      <p:sp>
        <p:nvSpPr>
          <p:cNvPr id="894998" name="Text Box 22"/>
          <p:cNvSpPr txBox="1">
            <a:spLocks noChangeArrowheads="1"/>
          </p:cNvSpPr>
          <p:nvPr/>
        </p:nvSpPr>
        <p:spPr bwMode="auto">
          <a:xfrm>
            <a:off x="4999038" y="3043238"/>
            <a:ext cx="698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2</a:t>
            </a:r>
            <a:endParaRPr lang="pt-BR" sz="2400" b="0">
              <a:solidFill>
                <a:srgbClr val="FFFF00"/>
              </a:solidFill>
            </a:endParaRPr>
          </a:p>
        </p:txBody>
      </p:sp>
      <p:sp>
        <p:nvSpPr>
          <p:cNvPr id="894999" name="Text Box 23"/>
          <p:cNvSpPr txBox="1">
            <a:spLocks noChangeArrowheads="1"/>
          </p:cNvSpPr>
          <p:nvPr/>
        </p:nvSpPr>
        <p:spPr bwMode="auto">
          <a:xfrm>
            <a:off x="5438775" y="2433638"/>
            <a:ext cx="809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3</a:t>
            </a:r>
            <a:endParaRPr lang="pt-BR" sz="2400" b="0">
              <a:solidFill>
                <a:srgbClr val="FFFF00"/>
              </a:solidFill>
            </a:endParaRPr>
          </a:p>
        </p:txBody>
      </p:sp>
      <p:sp>
        <p:nvSpPr>
          <p:cNvPr id="895000" name="Arc 24"/>
          <p:cNvSpPr>
            <a:spLocks/>
          </p:cNvSpPr>
          <p:nvPr/>
        </p:nvSpPr>
        <p:spPr bwMode="auto">
          <a:xfrm rot="11583150" flipV="1">
            <a:off x="1717675" y="3425825"/>
            <a:ext cx="4025900" cy="2236788"/>
          </a:xfrm>
          <a:custGeom>
            <a:avLst/>
            <a:gdLst>
              <a:gd name="T0" fmla="*/ 1316616 w 19322"/>
              <a:gd name="T1" fmla="*/ 0 h 20655"/>
              <a:gd name="T2" fmla="*/ 4025900 w 19322"/>
              <a:gd name="T3" fmla="*/ 1191221 h 20655"/>
              <a:gd name="T4" fmla="*/ 0 w 19322"/>
              <a:gd name="T5" fmla="*/ 2236788 h 20655"/>
              <a:gd name="T6" fmla="*/ 0 60000 65536"/>
              <a:gd name="T7" fmla="*/ 0 60000 65536"/>
              <a:gd name="T8" fmla="*/ 0 60000 65536"/>
            </a:gdLst>
            <a:ahLst/>
            <a:cxnLst>
              <a:cxn ang="T6">
                <a:pos x="T0" y="T1"/>
              </a:cxn>
              <a:cxn ang="T7">
                <a:pos x="T2" y="T3"/>
              </a:cxn>
              <a:cxn ang="T8">
                <a:pos x="T4" y="T5"/>
              </a:cxn>
            </a:cxnLst>
            <a:rect l="0" t="0" r="r" b="b"/>
            <a:pathLst>
              <a:path w="19322" h="20655" fill="none" extrusionOk="0">
                <a:moveTo>
                  <a:pt x="6319" y="-1"/>
                </a:moveTo>
                <a:cubicBezTo>
                  <a:pt x="11977" y="1730"/>
                  <a:pt x="16677" y="5707"/>
                  <a:pt x="19322" y="10999"/>
                </a:cubicBezTo>
              </a:path>
              <a:path w="19322" h="20655" stroke="0" extrusionOk="0">
                <a:moveTo>
                  <a:pt x="6319" y="-1"/>
                </a:moveTo>
                <a:cubicBezTo>
                  <a:pt x="11977" y="1730"/>
                  <a:pt x="16677" y="5707"/>
                  <a:pt x="19322" y="10999"/>
                </a:cubicBezTo>
                <a:lnTo>
                  <a:pt x="0" y="20655"/>
                </a:lnTo>
                <a:lnTo>
                  <a:pt x="6319" y="-1"/>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5001" name="Arc 25"/>
          <p:cNvSpPr>
            <a:spLocks/>
          </p:cNvSpPr>
          <p:nvPr/>
        </p:nvSpPr>
        <p:spPr bwMode="auto">
          <a:xfrm rot="11583150" flipV="1">
            <a:off x="1739900" y="2952750"/>
            <a:ext cx="4386263" cy="2322513"/>
          </a:xfrm>
          <a:custGeom>
            <a:avLst/>
            <a:gdLst>
              <a:gd name="T0" fmla="*/ 1426523 w 19322"/>
              <a:gd name="T1" fmla="*/ 0 h 20666"/>
              <a:gd name="T2" fmla="*/ 4386263 w 19322"/>
              <a:gd name="T3" fmla="*/ 1237452 h 20666"/>
              <a:gd name="T4" fmla="*/ 0 w 19322"/>
              <a:gd name="T5" fmla="*/ 2322513 h 20666"/>
              <a:gd name="T6" fmla="*/ 0 60000 65536"/>
              <a:gd name="T7" fmla="*/ 0 60000 65536"/>
              <a:gd name="T8" fmla="*/ 0 60000 65536"/>
            </a:gdLst>
            <a:ahLst/>
            <a:cxnLst>
              <a:cxn ang="T6">
                <a:pos x="T0" y="T1"/>
              </a:cxn>
              <a:cxn ang="T7">
                <a:pos x="T2" y="T3"/>
              </a:cxn>
              <a:cxn ang="T8">
                <a:pos x="T4" y="T5"/>
              </a:cxn>
            </a:cxnLst>
            <a:rect l="0" t="0" r="r" b="b"/>
            <a:pathLst>
              <a:path w="19322" h="20666" fill="none" extrusionOk="0">
                <a:moveTo>
                  <a:pt x="6283" y="0"/>
                </a:moveTo>
                <a:cubicBezTo>
                  <a:pt x="11957" y="1725"/>
                  <a:pt x="16671" y="5706"/>
                  <a:pt x="19322" y="11010"/>
                </a:cubicBezTo>
              </a:path>
              <a:path w="19322" h="20666" stroke="0" extrusionOk="0">
                <a:moveTo>
                  <a:pt x="6283" y="0"/>
                </a:moveTo>
                <a:cubicBezTo>
                  <a:pt x="11957" y="1725"/>
                  <a:pt x="16671" y="5706"/>
                  <a:pt x="19322" y="11010"/>
                </a:cubicBezTo>
                <a:lnTo>
                  <a:pt x="0" y="20666"/>
                </a:lnTo>
                <a:lnTo>
                  <a:pt x="6283" y="0"/>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5002" name="Arc 26"/>
          <p:cNvSpPr>
            <a:spLocks/>
          </p:cNvSpPr>
          <p:nvPr/>
        </p:nvSpPr>
        <p:spPr bwMode="auto">
          <a:xfrm rot="11246195" flipV="1">
            <a:off x="1731963" y="2608263"/>
            <a:ext cx="3846512" cy="2338387"/>
          </a:xfrm>
          <a:custGeom>
            <a:avLst/>
            <a:gdLst>
              <a:gd name="T0" fmla="*/ 0 w 18461"/>
              <a:gd name="T1" fmla="*/ 325 h 21600"/>
              <a:gd name="T2" fmla="*/ 3846512 w 18461"/>
              <a:gd name="T3" fmla="*/ 1061584 h 21600"/>
              <a:gd name="T4" fmla="*/ 76051 w 18461"/>
              <a:gd name="T5" fmla="*/ 2338387 h 21600"/>
              <a:gd name="T6" fmla="*/ 0 60000 65536"/>
              <a:gd name="T7" fmla="*/ 0 60000 65536"/>
              <a:gd name="T8" fmla="*/ 0 60000 65536"/>
            </a:gdLst>
            <a:ahLst/>
            <a:cxnLst>
              <a:cxn ang="T6">
                <a:pos x="T0" y="T1"/>
              </a:cxn>
              <a:cxn ang="T7">
                <a:pos x="T2" y="T3"/>
              </a:cxn>
              <a:cxn ang="T8">
                <a:pos x="T4" y="T5"/>
              </a:cxn>
            </a:cxnLst>
            <a:rect l="0" t="0" r="r" b="b"/>
            <a:pathLst>
              <a:path w="18461" h="21600" fill="none" extrusionOk="0">
                <a:moveTo>
                  <a:pt x="0" y="3"/>
                </a:moveTo>
                <a:cubicBezTo>
                  <a:pt x="121" y="1"/>
                  <a:pt x="243" y="-1"/>
                  <a:pt x="365" y="0"/>
                </a:cubicBezTo>
                <a:cubicBezTo>
                  <a:pt x="7666" y="0"/>
                  <a:pt x="14474" y="3688"/>
                  <a:pt x="18460" y="9806"/>
                </a:cubicBezTo>
              </a:path>
              <a:path w="18461" h="21600" stroke="0" extrusionOk="0">
                <a:moveTo>
                  <a:pt x="0" y="3"/>
                </a:moveTo>
                <a:cubicBezTo>
                  <a:pt x="121" y="1"/>
                  <a:pt x="243" y="-1"/>
                  <a:pt x="365" y="0"/>
                </a:cubicBezTo>
                <a:cubicBezTo>
                  <a:pt x="7666" y="0"/>
                  <a:pt x="14474" y="3688"/>
                  <a:pt x="18460" y="9806"/>
                </a:cubicBezTo>
                <a:lnTo>
                  <a:pt x="365" y="21600"/>
                </a:lnTo>
                <a:lnTo>
                  <a:pt x="0" y="3"/>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5003" name="Text Box 27"/>
          <p:cNvSpPr txBox="1">
            <a:spLocks noChangeArrowheads="1"/>
          </p:cNvSpPr>
          <p:nvPr/>
        </p:nvSpPr>
        <p:spPr bwMode="auto">
          <a:xfrm>
            <a:off x="4732338" y="272891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a:solidFill>
                  <a:srgbClr val="FFFF00"/>
                </a:solidFill>
              </a:rPr>
              <a:t>E</a:t>
            </a:r>
          </a:p>
        </p:txBody>
      </p:sp>
      <p:sp>
        <p:nvSpPr>
          <p:cNvPr id="895004" name="Line 28"/>
          <p:cNvSpPr>
            <a:spLocks noChangeShapeType="1"/>
          </p:cNvSpPr>
          <p:nvPr/>
        </p:nvSpPr>
        <p:spPr bwMode="auto">
          <a:xfrm flipV="1">
            <a:off x="4953000" y="3143250"/>
            <a:ext cx="0" cy="266700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5005" name="AutoShape 29"/>
          <p:cNvSpPr>
            <a:spLocks/>
          </p:cNvSpPr>
          <p:nvPr/>
        </p:nvSpPr>
        <p:spPr bwMode="auto">
          <a:xfrm>
            <a:off x="987425" y="4429125"/>
            <a:ext cx="184150" cy="1362075"/>
          </a:xfrm>
          <a:prstGeom prst="leftBrace">
            <a:avLst>
              <a:gd name="adj1" fmla="val 61638"/>
              <a:gd name="adj2" fmla="val 50000"/>
            </a:avLst>
          </a:prstGeom>
          <a:noFill/>
          <a:ln w="9525">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5006" name="Text Box 30"/>
          <p:cNvSpPr txBox="1">
            <a:spLocks noChangeArrowheads="1"/>
          </p:cNvSpPr>
          <p:nvPr/>
        </p:nvSpPr>
        <p:spPr bwMode="auto">
          <a:xfrm>
            <a:off x="123825" y="4832350"/>
            <a:ext cx="790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800" b="0">
                <a:solidFill>
                  <a:srgbClr val="FFFFFF"/>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94989"/>
                                        </p:tgtEl>
                                        <p:attrNameLst>
                                          <p:attrName>style.visibility</p:attrName>
                                        </p:attrNameLst>
                                      </p:cBhvr>
                                      <p:to>
                                        <p:strVal val="visible"/>
                                      </p:to>
                                    </p:set>
                                    <p:anim calcmode="lin" valueType="num">
                                      <p:cBhvr>
                                        <p:cTn id="7" dur="500" fill="hold"/>
                                        <p:tgtEl>
                                          <p:spTgt spid="894989"/>
                                        </p:tgtEl>
                                        <p:attrNameLst>
                                          <p:attrName>ppt_w</p:attrName>
                                        </p:attrNameLst>
                                      </p:cBhvr>
                                      <p:tavLst>
                                        <p:tav tm="0">
                                          <p:val>
                                            <p:fltVal val="0"/>
                                          </p:val>
                                        </p:tav>
                                        <p:tav tm="100000">
                                          <p:val>
                                            <p:strVal val="#ppt_w"/>
                                          </p:val>
                                        </p:tav>
                                      </p:tavLst>
                                    </p:anim>
                                    <p:anim calcmode="lin" valueType="num">
                                      <p:cBhvr>
                                        <p:cTn id="8" dur="500" fill="hold"/>
                                        <p:tgtEl>
                                          <p:spTgt spid="89498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895000"/>
                                        </p:tgtEl>
                                        <p:attrNameLst>
                                          <p:attrName>style.visibility</p:attrName>
                                        </p:attrNameLst>
                                      </p:cBhvr>
                                      <p:to>
                                        <p:strVal val="visible"/>
                                      </p:to>
                                    </p:set>
                                    <p:animEffect transition="in" filter="strips(upRight)">
                                      <p:cBhvr>
                                        <p:cTn id="13" dur="500"/>
                                        <p:tgtEl>
                                          <p:spTgt spid="895000"/>
                                        </p:tgtEl>
                                      </p:cBhvr>
                                    </p:animEffect>
                                  </p:childTnLst>
                                </p:cTn>
                              </p:par>
                            </p:childTnLst>
                          </p:cTn>
                        </p:par>
                        <p:par>
                          <p:cTn id="14" fill="hold" nodeType="afterGroup">
                            <p:stCondLst>
                              <p:cond delay="500"/>
                            </p:stCondLst>
                            <p:childTnLst>
                              <p:par>
                                <p:cTn id="15" presetID="18" presetClass="entr" presetSubtype="3" fill="hold" grpId="0" nodeType="afterEffect">
                                  <p:stCondLst>
                                    <p:cond delay="0"/>
                                  </p:stCondLst>
                                  <p:childTnLst>
                                    <p:set>
                                      <p:cBhvr>
                                        <p:cTn id="16" dur="1" fill="hold">
                                          <p:stCondLst>
                                            <p:cond delay="0"/>
                                          </p:stCondLst>
                                        </p:cTn>
                                        <p:tgtEl>
                                          <p:spTgt spid="894997"/>
                                        </p:tgtEl>
                                        <p:attrNameLst>
                                          <p:attrName>style.visibility</p:attrName>
                                        </p:attrNameLst>
                                      </p:cBhvr>
                                      <p:to>
                                        <p:strVal val="visible"/>
                                      </p:to>
                                    </p:set>
                                    <p:animEffect transition="in" filter="strips(upRight)">
                                      <p:cBhvr>
                                        <p:cTn id="17" dur="500"/>
                                        <p:tgtEl>
                                          <p:spTgt spid="894997"/>
                                        </p:tgtEl>
                                      </p:cBhvr>
                                    </p:animEffect>
                                  </p:childTnLst>
                                </p:cTn>
                              </p:par>
                            </p:childTnLst>
                          </p:cTn>
                        </p:par>
                        <p:par>
                          <p:cTn id="18" fill="hold" nodeType="afterGroup">
                            <p:stCondLst>
                              <p:cond delay="1000"/>
                            </p:stCondLst>
                            <p:childTnLst>
                              <p:par>
                                <p:cTn id="19" presetID="18" presetClass="entr" presetSubtype="3" fill="hold" grpId="0" nodeType="afterEffect">
                                  <p:stCondLst>
                                    <p:cond delay="0"/>
                                  </p:stCondLst>
                                  <p:childTnLst>
                                    <p:set>
                                      <p:cBhvr>
                                        <p:cTn id="20" dur="1" fill="hold">
                                          <p:stCondLst>
                                            <p:cond delay="0"/>
                                          </p:stCondLst>
                                        </p:cTn>
                                        <p:tgtEl>
                                          <p:spTgt spid="895001"/>
                                        </p:tgtEl>
                                        <p:attrNameLst>
                                          <p:attrName>style.visibility</p:attrName>
                                        </p:attrNameLst>
                                      </p:cBhvr>
                                      <p:to>
                                        <p:strVal val="visible"/>
                                      </p:to>
                                    </p:set>
                                    <p:animEffect transition="in" filter="strips(upRight)">
                                      <p:cBhvr>
                                        <p:cTn id="21" dur="500"/>
                                        <p:tgtEl>
                                          <p:spTgt spid="895001"/>
                                        </p:tgtEl>
                                      </p:cBhvr>
                                    </p:animEffect>
                                  </p:childTnLst>
                                </p:cTn>
                              </p:par>
                            </p:childTnLst>
                          </p:cTn>
                        </p:par>
                        <p:par>
                          <p:cTn id="22" fill="hold" nodeType="afterGroup">
                            <p:stCondLst>
                              <p:cond delay="1500"/>
                            </p:stCondLst>
                            <p:childTnLst>
                              <p:par>
                                <p:cTn id="23" presetID="18" presetClass="entr" presetSubtype="3" fill="hold" grpId="0" nodeType="afterEffect">
                                  <p:stCondLst>
                                    <p:cond delay="0"/>
                                  </p:stCondLst>
                                  <p:childTnLst>
                                    <p:set>
                                      <p:cBhvr>
                                        <p:cTn id="24" dur="1" fill="hold">
                                          <p:stCondLst>
                                            <p:cond delay="0"/>
                                          </p:stCondLst>
                                        </p:cTn>
                                        <p:tgtEl>
                                          <p:spTgt spid="894998"/>
                                        </p:tgtEl>
                                        <p:attrNameLst>
                                          <p:attrName>style.visibility</p:attrName>
                                        </p:attrNameLst>
                                      </p:cBhvr>
                                      <p:to>
                                        <p:strVal val="visible"/>
                                      </p:to>
                                    </p:set>
                                    <p:animEffect transition="in" filter="strips(upRight)">
                                      <p:cBhvr>
                                        <p:cTn id="25" dur="500"/>
                                        <p:tgtEl>
                                          <p:spTgt spid="894998"/>
                                        </p:tgtEl>
                                      </p:cBhvr>
                                    </p:animEffect>
                                  </p:childTnLst>
                                </p:cTn>
                              </p:par>
                            </p:childTnLst>
                          </p:cTn>
                        </p:par>
                        <p:par>
                          <p:cTn id="26" fill="hold" nodeType="afterGroup">
                            <p:stCondLst>
                              <p:cond delay="2000"/>
                            </p:stCondLst>
                            <p:childTnLst>
                              <p:par>
                                <p:cTn id="27" presetID="18" presetClass="entr" presetSubtype="3" fill="hold" grpId="0" nodeType="afterEffect">
                                  <p:stCondLst>
                                    <p:cond delay="0"/>
                                  </p:stCondLst>
                                  <p:childTnLst>
                                    <p:set>
                                      <p:cBhvr>
                                        <p:cTn id="28" dur="1" fill="hold">
                                          <p:stCondLst>
                                            <p:cond delay="0"/>
                                          </p:stCondLst>
                                        </p:cTn>
                                        <p:tgtEl>
                                          <p:spTgt spid="895002"/>
                                        </p:tgtEl>
                                        <p:attrNameLst>
                                          <p:attrName>style.visibility</p:attrName>
                                        </p:attrNameLst>
                                      </p:cBhvr>
                                      <p:to>
                                        <p:strVal val="visible"/>
                                      </p:to>
                                    </p:set>
                                    <p:animEffect transition="in" filter="strips(upRight)">
                                      <p:cBhvr>
                                        <p:cTn id="29" dur="500"/>
                                        <p:tgtEl>
                                          <p:spTgt spid="895002"/>
                                        </p:tgtEl>
                                      </p:cBhvr>
                                    </p:animEffect>
                                  </p:childTnLst>
                                </p:cTn>
                              </p:par>
                            </p:childTnLst>
                          </p:cTn>
                        </p:par>
                        <p:par>
                          <p:cTn id="30" fill="hold" nodeType="afterGroup">
                            <p:stCondLst>
                              <p:cond delay="2500"/>
                            </p:stCondLst>
                            <p:childTnLst>
                              <p:par>
                                <p:cTn id="31" presetID="18" presetClass="entr" presetSubtype="3" fill="hold" grpId="0" nodeType="afterEffect">
                                  <p:stCondLst>
                                    <p:cond delay="0"/>
                                  </p:stCondLst>
                                  <p:childTnLst>
                                    <p:set>
                                      <p:cBhvr>
                                        <p:cTn id="32" dur="1" fill="hold">
                                          <p:stCondLst>
                                            <p:cond delay="0"/>
                                          </p:stCondLst>
                                        </p:cTn>
                                        <p:tgtEl>
                                          <p:spTgt spid="894999"/>
                                        </p:tgtEl>
                                        <p:attrNameLst>
                                          <p:attrName>style.visibility</p:attrName>
                                        </p:attrNameLst>
                                      </p:cBhvr>
                                      <p:to>
                                        <p:strVal val="visible"/>
                                      </p:to>
                                    </p:set>
                                    <p:animEffect transition="in" filter="strips(upRight)">
                                      <p:cBhvr>
                                        <p:cTn id="33" dur="500"/>
                                        <p:tgtEl>
                                          <p:spTgt spid="89499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9" fill="hold" grpId="0" nodeType="clickEffect">
                                  <p:stCondLst>
                                    <p:cond delay="0"/>
                                  </p:stCondLst>
                                  <p:childTnLst>
                                    <p:set>
                                      <p:cBhvr>
                                        <p:cTn id="37" dur="1" fill="hold">
                                          <p:stCondLst>
                                            <p:cond delay="0"/>
                                          </p:stCondLst>
                                        </p:cTn>
                                        <p:tgtEl>
                                          <p:spTgt spid="895004"/>
                                        </p:tgtEl>
                                        <p:attrNameLst>
                                          <p:attrName>style.visibility</p:attrName>
                                        </p:attrNameLst>
                                      </p:cBhvr>
                                      <p:to>
                                        <p:strVal val="visible"/>
                                      </p:to>
                                    </p:set>
                                    <p:animEffect transition="in" filter="strips(upLeft)">
                                      <p:cBhvr>
                                        <p:cTn id="38" dur="500"/>
                                        <p:tgtEl>
                                          <p:spTgt spid="89500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895003"/>
                                        </p:tgtEl>
                                        <p:attrNameLst>
                                          <p:attrName>style.visibility</p:attrName>
                                        </p:attrNameLst>
                                      </p:cBhvr>
                                      <p:to>
                                        <p:strVal val="visible"/>
                                      </p:to>
                                    </p:set>
                                    <p:animEffect transition="in" filter="wipe(down)">
                                      <p:cBhvr>
                                        <p:cTn id="43" dur="500"/>
                                        <p:tgtEl>
                                          <p:spTgt spid="89500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32" fill="hold" grpId="0" nodeType="clickEffect">
                                  <p:stCondLst>
                                    <p:cond delay="0"/>
                                  </p:stCondLst>
                                  <p:childTnLst>
                                    <p:set>
                                      <p:cBhvr>
                                        <p:cTn id="47" dur="1" fill="hold">
                                          <p:stCondLst>
                                            <p:cond delay="0"/>
                                          </p:stCondLst>
                                        </p:cTn>
                                        <p:tgtEl>
                                          <p:spTgt spid="895005"/>
                                        </p:tgtEl>
                                        <p:attrNameLst>
                                          <p:attrName>style.visibility</p:attrName>
                                        </p:attrNameLst>
                                      </p:cBhvr>
                                      <p:to>
                                        <p:strVal val="visible"/>
                                      </p:to>
                                    </p:set>
                                    <p:animEffect transition="in" filter="box(out)">
                                      <p:cBhvr>
                                        <p:cTn id="48" dur="500"/>
                                        <p:tgtEl>
                                          <p:spTgt spid="895005"/>
                                        </p:tgtEl>
                                      </p:cBhvr>
                                    </p:animEffect>
                                  </p:childTnLst>
                                </p:cTn>
                              </p:par>
                            </p:childTnLst>
                          </p:cTn>
                        </p:par>
                        <p:par>
                          <p:cTn id="49" fill="hold" nodeType="afterGroup">
                            <p:stCondLst>
                              <p:cond delay="500"/>
                            </p:stCondLst>
                            <p:childTnLst>
                              <p:par>
                                <p:cTn id="50" presetID="2" presetClass="entr" presetSubtype="8" fill="hold" grpId="0" nodeType="afterEffect">
                                  <p:stCondLst>
                                    <p:cond delay="0"/>
                                  </p:stCondLst>
                                  <p:childTnLst>
                                    <p:set>
                                      <p:cBhvr>
                                        <p:cTn id="51" dur="1" fill="hold">
                                          <p:stCondLst>
                                            <p:cond delay="0"/>
                                          </p:stCondLst>
                                        </p:cTn>
                                        <p:tgtEl>
                                          <p:spTgt spid="895006"/>
                                        </p:tgtEl>
                                        <p:attrNameLst>
                                          <p:attrName>style.visibility</p:attrName>
                                        </p:attrNameLst>
                                      </p:cBhvr>
                                      <p:to>
                                        <p:strVal val="visible"/>
                                      </p:to>
                                    </p:set>
                                    <p:anim calcmode="lin" valueType="num">
                                      <p:cBhvr additive="base">
                                        <p:cTn id="52" dur="500" fill="hold"/>
                                        <p:tgtEl>
                                          <p:spTgt spid="895006"/>
                                        </p:tgtEl>
                                        <p:attrNameLst>
                                          <p:attrName>ppt_x</p:attrName>
                                        </p:attrNameLst>
                                      </p:cBhvr>
                                      <p:tavLst>
                                        <p:tav tm="0">
                                          <p:val>
                                            <p:strVal val="0-#ppt_w/2"/>
                                          </p:val>
                                        </p:tav>
                                        <p:tav tm="100000">
                                          <p:val>
                                            <p:strVal val="#ppt_x"/>
                                          </p:val>
                                        </p:tav>
                                      </p:tavLst>
                                    </p:anim>
                                    <p:anim calcmode="lin" valueType="num">
                                      <p:cBhvr additive="base">
                                        <p:cTn id="53" dur="500" fill="hold"/>
                                        <p:tgtEl>
                                          <p:spTgt spid="895006"/>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1000"/>
                            </p:stCondLst>
                            <p:childTnLst>
                              <p:par>
                                <p:cTn id="55" presetID="23" presetClass="entr" presetSubtype="16" fill="hold" grpId="0" nodeType="afterEffect">
                                  <p:stCondLst>
                                    <p:cond delay="0"/>
                                  </p:stCondLst>
                                  <p:childTnLst>
                                    <p:set>
                                      <p:cBhvr>
                                        <p:cTn id="56" dur="1" fill="hold">
                                          <p:stCondLst>
                                            <p:cond delay="0"/>
                                          </p:stCondLst>
                                        </p:cTn>
                                        <p:tgtEl>
                                          <p:spTgt spid="894994">
                                            <p:txEl>
                                              <p:pRg st="0" end="0"/>
                                            </p:txEl>
                                          </p:spTgt>
                                        </p:tgtEl>
                                        <p:attrNameLst>
                                          <p:attrName>style.visibility</p:attrName>
                                        </p:attrNameLst>
                                      </p:cBhvr>
                                      <p:to>
                                        <p:strVal val="visible"/>
                                      </p:to>
                                    </p:set>
                                    <p:anim calcmode="lin" valueType="num">
                                      <p:cBhvr>
                                        <p:cTn id="57" dur="500" fill="hold"/>
                                        <p:tgtEl>
                                          <p:spTgt spid="894994">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894994">
                                            <p:txEl>
                                              <p:pRg st="0" end="0"/>
                                            </p:txEl>
                                          </p:spTgt>
                                        </p:tgtEl>
                                        <p:attrNameLst>
                                          <p:attrName>ppt_h</p:attrName>
                                        </p:attrNameLst>
                                      </p:cBhvr>
                                      <p:tavLst>
                                        <p:tav tm="0">
                                          <p:val>
                                            <p:fltVal val="0"/>
                                          </p:val>
                                        </p:tav>
                                        <p:tav tm="100000">
                                          <p:val>
                                            <p:strVal val="#ppt_h"/>
                                          </p:val>
                                        </p:tav>
                                      </p:tavLst>
                                    </p:anim>
                                  </p:childTnLst>
                                </p:cTn>
                              </p:par>
                              <p:par>
                                <p:cTn id="59" presetID="1" presetClass="entr" presetSubtype="0" fill="hold" grpId="0" nodeType="withEffect">
                                  <p:stCondLst>
                                    <p:cond delay="0"/>
                                  </p:stCondLst>
                                  <p:childTnLst>
                                    <p:set>
                                      <p:cBhvr>
                                        <p:cTn id="60" dur="1" fill="hold">
                                          <p:stCondLst>
                                            <p:cond delay="499"/>
                                          </p:stCondLst>
                                        </p:cTn>
                                        <p:tgtEl>
                                          <p:spTgt spid="894995"/>
                                        </p:tgtEl>
                                        <p:attrNameLst>
                                          <p:attrName>style.visibility</p:attrName>
                                        </p:attrNameLst>
                                      </p:cBhvr>
                                      <p:to>
                                        <p:strVal val="visible"/>
                                      </p:to>
                                    </p:set>
                                  </p:childTnLst>
                                </p:cTn>
                              </p:par>
                            </p:childTnLst>
                          </p:cTn>
                        </p:par>
                        <p:par>
                          <p:cTn id="61" fill="hold" nodeType="afterGroup">
                            <p:stCondLst>
                              <p:cond delay="1500"/>
                            </p:stCondLst>
                            <p:childTnLst>
                              <p:par>
                                <p:cTn id="62" presetID="23" presetClass="entr" presetSubtype="16" fill="hold" grpId="0" nodeType="afterEffect">
                                  <p:stCondLst>
                                    <p:cond delay="0"/>
                                  </p:stCondLst>
                                  <p:childTnLst>
                                    <p:set>
                                      <p:cBhvr>
                                        <p:cTn id="63" dur="1" fill="hold">
                                          <p:stCondLst>
                                            <p:cond delay="0"/>
                                          </p:stCondLst>
                                        </p:cTn>
                                        <p:tgtEl>
                                          <p:spTgt spid="894994">
                                            <p:txEl>
                                              <p:pRg st="1" end="1"/>
                                            </p:txEl>
                                          </p:spTgt>
                                        </p:tgtEl>
                                        <p:attrNameLst>
                                          <p:attrName>style.visibility</p:attrName>
                                        </p:attrNameLst>
                                      </p:cBhvr>
                                      <p:to>
                                        <p:strVal val="visible"/>
                                      </p:to>
                                    </p:set>
                                    <p:anim calcmode="lin" valueType="num">
                                      <p:cBhvr>
                                        <p:cTn id="64" dur="500" fill="hold"/>
                                        <p:tgtEl>
                                          <p:spTgt spid="894994">
                                            <p:txEl>
                                              <p:pRg st="1" end="1"/>
                                            </p:txEl>
                                          </p:spTgt>
                                        </p:tgtEl>
                                        <p:attrNameLst>
                                          <p:attrName>ppt_w</p:attrName>
                                        </p:attrNameLst>
                                      </p:cBhvr>
                                      <p:tavLst>
                                        <p:tav tm="0">
                                          <p:val>
                                            <p:fltVal val="0"/>
                                          </p:val>
                                        </p:tav>
                                        <p:tav tm="100000">
                                          <p:val>
                                            <p:strVal val="#ppt_w"/>
                                          </p:val>
                                        </p:tav>
                                      </p:tavLst>
                                    </p:anim>
                                    <p:anim calcmode="lin" valueType="num">
                                      <p:cBhvr>
                                        <p:cTn id="65" dur="500" fill="hold"/>
                                        <p:tgtEl>
                                          <p:spTgt spid="894994">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4989" grpId="0"/>
      <p:bldP spid="894994" grpId="0" build="p" autoUpdateAnimBg="0"/>
      <p:bldP spid="894995" grpId="0" animBg="1"/>
      <p:bldP spid="894997" grpId="0" autoUpdateAnimBg="0"/>
      <p:bldP spid="894998" grpId="0" autoUpdateAnimBg="0"/>
      <p:bldP spid="894999" grpId="0" autoUpdateAnimBg="0"/>
      <p:bldP spid="895000" grpId="0" animBg="1"/>
      <p:bldP spid="895001" grpId="0" animBg="1"/>
      <p:bldP spid="895002" grpId="0" animBg="1"/>
      <p:bldP spid="895003" grpId="0"/>
      <p:bldP spid="895004" grpId="0" animBg="1"/>
      <p:bldP spid="895005" grpId="0" animBg="1"/>
      <p:bldP spid="895006"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ço Reservado para Número de Slide 5"/>
          <p:cNvSpPr>
            <a:spLocks noGrp="1"/>
          </p:cNvSpPr>
          <p:nvPr>
            <p:ph type="sldNum" sz="quarter" idx="12"/>
          </p:nvPr>
        </p:nvSpPr>
        <p:spPr/>
        <p:txBody>
          <a:bodyPr/>
          <a:lstStyle/>
          <a:p>
            <a:pPr>
              <a:defRPr/>
            </a:pPr>
            <a:fld id="{43EB1A36-9C00-4AC5-BC8C-1CD792C60F8E}" type="slidenum">
              <a:rPr lang="pt-PT"/>
              <a:pPr>
                <a:defRPr/>
              </a:pPr>
              <a:t>59</a:t>
            </a:fld>
            <a:endParaRPr lang="pt-PT"/>
          </a:p>
        </p:txBody>
      </p:sp>
      <p:sp>
        <p:nvSpPr>
          <p:cNvPr id="61443" name="Line 2"/>
          <p:cNvSpPr>
            <a:spLocks noChangeShapeType="1"/>
          </p:cNvSpPr>
          <p:nvPr/>
        </p:nvSpPr>
        <p:spPr bwMode="auto">
          <a:xfrm>
            <a:off x="1752600" y="5810250"/>
            <a:ext cx="40576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61444" name="Rectangle 3"/>
          <p:cNvSpPr>
            <a:spLocks noChangeArrowheads="1"/>
          </p:cNvSpPr>
          <p:nvPr/>
        </p:nvSpPr>
        <p:spPr bwMode="auto">
          <a:xfrm>
            <a:off x="1397000" y="2566988"/>
            <a:ext cx="2206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rPr>
              <a:t>R</a:t>
            </a:r>
            <a:endParaRPr lang="pt-PT" sz="2000" b="0">
              <a:solidFill>
                <a:srgbClr val="FFFFFF"/>
              </a:solidFill>
            </a:endParaRPr>
          </a:p>
        </p:txBody>
      </p:sp>
      <p:sp>
        <p:nvSpPr>
          <p:cNvPr id="61445" name="Rectangle 4"/>
          <p:cNvSpPr>
            <a:spLocks noChangeArrowheads="1"/>
          </p:cNvSpPr>
          <p:nvPr/>
        </p:nvSpPr>
        <p:spPr bwMode="auto">
          <a:xfrm>
            <a:off x="1600200" y="2735263"/>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1600" b="0">
                <a:solidFill>
                  <a:srgbClr val="FFFFFF"/>
                </a:solidFill>
              </a:rPr>
              <a:t>t</a:t>
            </a:r>
            <a:endParaRPr lang="pt-PT" sz="2000" b="0">
              <a:solidFill>
                <a:srgbClr val="FFFFFF"/>
              </a:solidFill>
            </a:endParaRPr>
          </a:p>
        </p:txBody>
      </p:sp>
      <p:sp>
        <p:nvSpPr>
          <p:cNvPr id="61446" name="Line 5"/>
          <p:cNvSpPr>
            <a:spLocks noChangeShapeType="1"/>
          </p:cNvSpPr>
          <p:nvPr/>
        </p:nvSpPr>
        <p:spPr bwMode="auto">
          <a:xfrm>
            <a:off x="1395413" y="2574925"/>
            <a:ext cx="190500" cy="1588"/>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61447" name="Rectangle 6"/>
          <p:cNvSpPr>
            <a:spLocks noChangeArrowheads="1"/>
          </p:cNvSpPr>
          <p:nvPr/>
        </p:nvSpPr>
        <p:spPr bwMode="auto">
          <a:xfrm>
            <a:off x="5530850" y="4273550"/>
            <a:ext cx="1841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latin typeface="Symbol" pitchFamily="18" charset="2"/>
              </a:rPr>
              <a:t>s</a:t>
            </a:r>
            <a:endParaRPr lang="pt-PT" sz="2000" b="0">
              <a:solidFill>
                <a:srgbClr val="FFFFFF"/>
              </a:solidFill>
              <a:latin typeface="Symbol" pitchFamily="18" charset="2"/>
            </a:endParaRPr>
          </a:p>
        </p:txBody>
      </p:sp>
      <p:sp>
        <p:nvSpPr>
          <p:cNvPr id="61448" name="Rectangle 7"/>
          <p:cNvSpPr>
            <a:spLocks noChangeArrowheads="1"/>
          </p:cNvSpPr>
          <p:nvPr/>
        </p:nvSpPr>
        <p:spPr bwMode="auto">
          <a:xfrm>
            <a:off x="5715000" y="4475163"/>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en-US" sz="1600" b="0">
                <a:solidFill>
                  <a:srgbClr val="FFFFFF"/>
                </a:solidFill>
              </a:rPr>
              <a:t>T</a:t>
            </a:r>
            <a:endParaRPr lang="pt-PT" sz="2000" b="0">
              <a:solidFill>
                <a:srgbClr val="FFFFFF"/>
              </a:solidFill>
            </a:endParaRPr>
          </a:p>
        </p:txBody>
      </p:sp>
      <p:sp>
        <p:nvSpPr>
          <p:cNvPr id="61449" name="Freeform 8"/>
          <p:cNvSpPr>
            <a:spLocks/>
          </p:cNvSpPr>
          <p:nvPr/>
        </p:nvSpPr>
        <p:spPr bwMode="auto">
          <a:xfrm>
            <a:off x="1751013" y="2798763"/>
            <a:ext cx="4086225" cy="1570037"/>
          </a:xfrm>
          <a:custGeom>
            <a:avLst/>
            <a:gdLst>
              <a:gd name="T0" fmla="*/ 0 w 2574"/>
              <a:gd name="T1" fmla="*/ 1543050 h 989"/>
              <a:gd name="T2" fmla="*/ 9525 w 2574"/>
              <a:gd name="T3" fmla="*/ 1570037 h 989"/>
              <a:gd name="T4" fmla="*/ 4086225 w 2574"/>
              <a:gd name="T5" fmla="*/ 26987 h 989"/>
              <a:gd name="T6" fmla="*/ 4076700 w 2574"/>
              <a:gd name="T7" fmla="*/ 0 h 989"/>
              <a:gd name="T8" fmla="*/ 0 w 2574"/>
              <a:gd name="T9" fmla="*/ 1543050 h 9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74" h="989">
                <a:moveTo>
                  <a:pt x="0" y="972"/>
                </a:moveTo>
                <a:lnTo>
                  <a:pt x="6" y="989"/>
                </a:lnTo>
                <a:lnTo>
                  <a:pt x="2574" y="17"/>
                </a:lnTo>
                <a:lnTo>
                  <a:pt x="2568" y="0"/>
                </a:lnTo>
                <a:lnTo>
                  <a:pt x="0" y="972"/>
                </a:lnTo>
                <a:close/>
              </a:path>
            </a:pathLst>
          </a:custGeom>
          <a:solidFill>
            <a:srgbClr val="66FF33"/>
          </a:solidFill>
          <a:ln w="38100" cmpd="sng">
            <a:solidFill>
              <a:srgbClr val="99FF66"/>
            </a:solidFill>
            <a:round/>
            <a:headEnd/>
            <a:tailEnd/>
          </a:ln>
        </p:spPr>
        <p:txBody>
          <a:bodyPr/>
          <a:lstStyle/>
          <a:p>
            <a:endParaRPr lang="pt-BR"/>
          </a:p>
        </p:txBody>
      </p:sp>
      <p:sp>
        <p:nvSpPr>
          <p:cNvPr id="61450" name="Rectangle 9"/>
          <p:cNvSpPr>
            <a:spLocks noChangeArrowheads="1"/>
          </p:cNvSpPr>
          <p:nvPr/>
        </p:nvSpPr>
        <p:spPr bwMode="auto">
          <a:xfrm>
            <a:off x="1323975" y="6043613"/>
            <a:ext cx="6540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a:lstStyle/>
          <a:p>
            <a:endParaRPr lang="pt-BR"/>
          </a:p>
        </p:txBody>
      </p:sp>
      <p:sp>
        <p:nvSpPr>
          <p:cNvPr id="61451" name="Rectangle 10"/>
          <p:cNvSpPr>
            <a:spLocks noChangeArrowheads="1"/>
          </p:cNvSpPr>
          <p:nvPr/>
        </p:nvSpPr>
        <p:spPr bwMode="auto">
          <a:xfrm>
            <a:off x="1454150" y="6091238"/>
            <a:ext cx="20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wrap="none" lIns="0" tIns="0" rIns="0" bIns="0">
            <a:spAutoFit/>
          </a:bodyPr>
          <a:lstStyle/>
          <a:p>
            <a:pPr eaLnBrk="0" hangingPunct="0"/>
            <a:r>
              <a:rPr lang="pt-PT" sz="2400" b="0">
                <a:solidFill>
                  <a:srgbClr val="FFFFFF"/>
                </a:solidFill>
              </a:rPr>
              <a:t>B</a:t>
            </a:r>
            <a:endParaRPr lang="pt-PT" sz="2000" b="0">
              <a:solidFill>
                <a:srgbClr val="FFFFFF"/>
              </a:solidFill>
            </a:endParaRPr>
          </a:p>
        </p:txBody>
      </p:sp>
      <p:sp>
        <p:nvSpPr>
          <p:cNvPr id="61452" name="Freeform 11"/>
          <p:cNvSpPr>
            <a:spLocks/>
          </p:cNvSpPr>
          <p:nvPr/>
        </p:nvSpPr>
        <p:spPr bwMode="auto">
          <a:xfrm>
            <a:off x="1749425" y="4373563"/>
            <a:ext cx="3602038" cy="1625600"/>
          </a:xfrm>
          <a:custGeom>
            <a:avLst/>
            <a:gdLst>
              <a:gd name="T0" fmla="*/ 11113 w 2269"/>
              <a:gd name="T1" fmla="*/ 0 h 1024"/>
              <a:gd name="T2" fmla="*/ 0 w 2269"/>
              <a:gd name="T3" fmla="*/ 25400 h 1024"/>
              <a:gd name="T4" fmla="*/ 3590925 w 2269"/>
              <a:gd name="T5" fmla="*/ 1625600 h 1024"/>
              <a:gd name="T6" fmla="*/ 3602038 w 2269"/>
              <a:gd name="T7" fmla="*/ 1600200 h 1024"/>
              <a:gd name="T8" fmla="*/ 11113 w 2269"/>
              <a:gd name="T9" fmla="*/ 0 h 10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9" h="1024">
                <a:moveTo>
                  <a:pt x="7" y="0"/>
                </a:moveTo>
                <a:lnTo>
                  <a:pt x="0" y="16"/>
                </a:lnTo>
                <a:lnTo>
                  <a:pt x="2262" y="1024"/>
                </a:lnTo>
                <a:lnTo>
                  <a:pt x="2269" y="1008"/>
                </a:lnTo>
                <a:lnTo>
                  <a:pt x="7" y="0"/>
                </a:lnTo>
                <a:close/>
              </a:path>
            </a:pathLst>
          </a:custGeom>
          <a:solidFill>
            <a:srgbClr val="FF3300"/>
          </a:solidFill>
          <a:ln w="38100" cmpd="sng">
            <a:solidFill>
              <a:srgbClr val="FFFF00"/>
            </a:solidFill>
            <a:round/>
            <a:headEnd/>
            <a:tailEnd/>
          </a:ln>
        </p:spPr>
        <p:txBody>
          <a:bodyPr/>
          <a:lstStyle/>
          <a:p>
            <a:endParaRPr lang="pt-BR"/>
          </a:p>
        </p:txBody>
      </p:sp>
      <p:sp>
        <p:nvSpPr>
          <p:cNvPr id="61453" name="Rectangle 12"/>
          <p:cNvSpPr>
            <a:spLocks noChangeArrowheads="1"/>
          </p:cNvSpPr>
          <p:nvPr/>
        </p:nvSpPr>
        <p:spPr bwMode="auto">
          <a:xfrm>
            <a:off x="1282700" y="5605463"/>
            <a:ext cx="6683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txBody>
          <a:bodyPr lIns="0" tIns="0" rIns="0" bIns="0">
            <a:spAutoFit/>
          </a:bodyPr>
          <a:lstStyle/>
          <a:p>
            <a:pPr eaLnBrk="0" hangingPunct="0"/>
            <a:r>
              <a:rPr lang="pt-PT" sz="2400" b="0"/>
              <a:t>W</a:t>
            </a:r>
            <a:r>
              <a:rPr lang="pt-PT" sz="2400" b="0" baseline="-25000"/>
              <a:t>L</a:t>
            </a:r>
          </a:p>
        </p:txBody>
      </p:sp>
      <p:sp>
        <p:nvSpPr>
          <p:cNvPr id="896013" name="Text Box 13"/>
          <p:cNvSpPr txBox="1">
            <a:spLocks noChangeArrowheads="1"/>
          </p:cNvSpPr>
          <p:nvPr/>
        </p:nvSpPr>
        <p:spPr bwMode="auto">
          <a:xfrm>
            <a:off x="6553200" y="2152650"/>
            <a:ext cx="2152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Amante do Risco</a:t>
            </a:r>
          </a:p>
        </p:txBody>
      </p:sp>
      <p:sp>
        <p:nvSpPr>
          <p:cNvPr id="61455" name="Rectangle 14"/>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sp>
        <p:nvSpPr>
          <p:cNvPr id="61456" name="Line 15"/>
          <p:cNvSpPr>
            <a:spLocks noChangeShapeType="1"/>
          </p:cNvSpPr>
          <p:nvPr/>
        </p:nvSpPr>
        <p:spPr bwMode="auto">
          <a:xfrm>
            <a:off x="1287463" y="5624513"/>
            <a:ext cx="27622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61457" name="Line 16"/>
          <p:cNvSpPr>
            <a:spLocks noChangeShapeType="1"/>
          </p:cNvSpPr>
          <p:nvPr/>
        </p:nvSpPr>
        <p:spPr bwMode="auto">
          <a:xfrm flipV="1">
            <a:off x="1752600" y="2571750"/>
            <a:ext cx="0" cy="3581400"/>
          </a:xfrm>
          <a:prstGeom prst="line">
            <a:avLst/>
          </a:prstGeom>
          <a:noFill/>
          <a:ln w="28575">
            <a:solidFill>
              <a:srgbClr val="FFFF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61458" name="Line 17"/>
          <p:cNvSpPr>
            <a:spLocks noChangeShapeType="1"/>
          </p:cNvSpPr>
          <p:nvPr/>
        </p:nvSpPr>
        <p:spPr bwMode="auto">
          <a:xfrm>
            <a:off x="1771650" y="4362450"/>
            <a:ext cx="40386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96018" name="Text Box 18"/>
          <p:cNvSpPr txBox="1">
            <a:spLocks noChangeArrowheads="1"/>
          </p:cNvSpPr>
          <p:nvPr/>
        </p:nvSpPr>
        <p:spPr bwMode="auto">
          <a:xfrm>
            <a:off x="6723063" y="3238500"/>
            <a:ext cx="1803400"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B  =  W</a:t>
            </a:r>
            <a:r>
              <a:rPr lang="pt-BR" sz="2800" b="0" baseline="-25000">
                <a:solidFill>
                  <a:srgbClr val="FFFFFF"/>
                </a:solidFill>
              </a:rPr>
              <a:t>L</a:t>
            </a:r>
            <a:r>
              <a:rPr lang="pt-BR" sz="2800" b="0">
                <a:solidFill>
                  <a:srgbClr val="FFFFFF"/>
                </a:solidFill>
              </a:rPr>
              <a:t> </a:t>
            </a:r>
          </a:p>
          <a:p>
            <a:pPr algn="ctr">
              <a:spcBef>
                <a:spcPct val="50000"/>
              </a:spcBef>
            </a:pPr>
            <a:r>
              <a:rPr lang="pt-BR" sz="2800" b="0">
                <a:solidFill>
                  <a:srgbClr val="FFFFFF"/>
                </a:solidFill>
              </a:rPr>
              <a:t>M</a:t>
            </a:r>
            <a:r>
              <a:rPr lang="pt-BR" sz="2800" b="0" baseline="-25000">
                <a:solidFill>
                  <a:srgbClr val="FFFFFF"/>
                </a:solidFill>
              </a:rPr>
              <a:t>E</a:t>
            </a:r>
            <a:r>
              <a:rPr lang="pt-BR" sz="2800" b="0" baseline="30000">
                <a:solidFill>
                  <a:srgbClr val="FFFFFF"/>
                </a:solidFill>
              </a:rPr>
              <a:t>d</a:t>
            </a:r>
            <a:r>
              <a:rPr lang="pt-BR" sz="2800" b="0">
                <a:solidFill>
                  <a:srgbClr val="FFFFFF"/>
                </a:solidFill>
              </a:rPr>
              <a:t> = 0 </a:t>
            </a:r>
          </a:p>
          <a:p>
            <a:pPr algn="ctr">
              <a:spcBef>
                <a:spcPct val="50000"/>
              </a:spcBef>
            </a:pPr>
            <a:endParaRPr lang="pt-BR" sz="2800" b="0">
              <a:solidFill>
                <a:srgbClr val="FFFFFF"/>
              </a:solidFill>
            </a:endParaRPr>
          </a:p>
        </p:txBody>
      </p:sp>
      <p:sp>
        <p:nvSpPr>
          <p:cNvPr id="896019" name="Line 19"/>
          <p:cNvSpPr>
            <a:spLocks noChangeShapeType="1"/>
          </p:cNvSpPr>
          <p:nvPr/>
        </p:nvSpPr>
        <p:spPr bwMode="auto">
          <a:xfrm>
            <a:off x="7777163" y="3286125"/>
            <a:ext cx="346075"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1461" name="Rectangle 20"/>
          <p:cNvSpPr>
            <a:spLocks noChangeArrowheads="1"/>
          </p:cNvSpPr>
          <p:nvPr/>
        </p:nvSpPr>
        <p:spPr bwMode="auto">
          <a:xfrm>
            <a:off x="1314450" y="2386013"/>
            <a:ext cx="615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896021" name="Text Box 21"/>
          <p:cNvSpPr txBox="1">
            <a:spLocks noChangeArrowheads="1"/>
          </p:cNvSpPr>
          <p:nvPr/>
        </p:nvSpPr>
        <p:spPr bwMode="auto">
          <a:xfrm>
            <a:off x="4770438" y="270986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a:solidFill>
                  <a:srgbClr val="FFFF00"/>
                </a:solidFill>
              </a:rPr>
              <a:t>E</a:t>
            </a:r>
          </a:p>
        </p:txBody>
      </p:sp>
      <p:sp>
        <p:nvSpPr>
          <p:cNvPr id="896022" name="Line 22"/>
          <p:cNvSpPr>
            <a:spLocks noChangeShapeType="1"/>
          </p:cNvSpPr>
          <p:nvPr/>
        </p:nvSpPr>
        <p:spPr bwMode="auto">
          <a:xfrm flipV="1">
            <a:off x="4953000" y="3143250"/>
            <a:ext cx="0" cy="266700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6023" name="AutoShape 23"/>
          <p:cNvSpPr>
            <a:spLocks/>
          </p:cNvSpPr>
          <p:nvPr/>
        </p:nvSpPr>
        <p:spPr bwMode="auto">
          <a:xfrm>
            <a:off x="987425" y="4429125"/>
            <a:ext cx="184150" cy="1362075"/>
          </a:xfrm>
          <a:prstGeom prst="leftBrace">
            <a:avLst>
              <a:gd name="adj1" fmla="val 61638"/>
              <a:gd name="adj2" fmla="val 50000"/>
            </a:avLst>
          </a:prstGeom>
          <a:noFill/>
          <a:ln w="19050">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6024" name="Text Box 24"/>
          <p:cNvSpPr txBox="1">
            <a:spLocks noChangeArrowheads="1"/>
          </p:cNvSpPr>
          <p:nvPr/>
        </p:nvSpPr>
        <p:spPr bwMode="auto">
          <a:xfrm>
            <a:off x="123825" y="4832350"/>
            <a:ext cx="790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800" b="0">
                <a:solidFill>
                  <a:srgbClr val="FFFFFF"/>
                </a:solidFill>
              </a:rPr>
              <a:t>B</a:t>
            </a:r>
          </a:p>
        </p:txBody>
      </p:sp>
      <p:sp>
        <p:nvSpPr>
          <p:cNvPr id="896025" name="Text Box 25"/>
          <p:cNvSpPr txBox="1">
            <a:spLocks noChangeArrowheads="1"/>
          </p:cNvSpPr>
          <p:nvPr/>
        </p:nvSpPr>
        <p:spPr bwMode="auto">
          <a:xfrm>
            <a:off x="4457700" y="3919538"/>
            <a:ext cx="71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1</a:t>
            </a:r>
            <a:endParaRPr lang="pt-BR" sz="2400" b="0">
              <a:solidFill>
                <a:srgbClr val="FFFF00"/>
              </a:solidFill>
            </a:endParaRPr>
          </a:p>
        </p:txBody>
      </p:sp>
      <p:sp>
        <p:nvSpPr>
          <p:cNvPr id="896026" name="Text Box 26"/>
          <p:cNvSpPr txBox="1">
            <a:spLocks noChangeArrowheads="1"/>
          </p:cNvSpPr>
          <p:nvPr/>
        </p:nvSpPr>
        <p:spPr bwMode="auto">
          <a:xfrm>
            <a:off x="5456238" y="3824288"/>
            <a:ext cx="735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2</a:t>
            </a:r>
            <a:endParaRPr lang="pt-BR" sz="2400" b="0">
              <a:solidFill>
                <a:srgbClr val="FFFF00"/>
              </a:solidFill>
            </a:endParaRPr>
          </a:p>
        </p:txBody>
      </p:sp>
      <p:sp>
        <p:nvSpPr>
          <p:cNvPr id="896027" name="Text Box 27"/>
          <p:cNvSpPr txBox="1">
            <a:spLocks noChangeArrowheads="1"/>
          </p:cNvSpPr>
          <p:nvPr/>
        </p:nvSpPr>
        <p:spPr bwMode="auto">
          <a:xfrm>
            <a:off x="5838825" y="3500438"/>
            <a:ext cx="603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U</a:t>
            </a:r>
            <a:r>
              <a:rPr lang="pt-BR" sz="2400" b="0" baseline="-25000">
                <a:solidFill>
                  <a:srgbClr val="FFFF00"/>
                </a:solidFill>
              </a:rPr>
              <a:t>3</a:t>
            </a:r>
            <a:endParaRPr lang="pt-BR" sz="2400" b="0">
              <a:solidFill>
                <a:srgbClr val="FFFF00"/>
              </a:solidFill>
            </a:endParaRPr>
          </a:p>
        </p:txBody>
      </p:sp>
      <p:sp>
        <p:nvSpPr>
          <p:cNvPr id="896028" name="Arc 28"/>
          <p:cNvSpPr>
            <a:spLocks/>
          </p:cNvSpPr>
          <p:nvPr/>
        </p:nvSpPr>
        <p:spPr bwMode="auto">
          <a:xfrm rot="15027991" flipV="1">
            <a:off x="2444750" y="3111500"/>
            <a:ext cx="2200275" cy="1660525"/>
          </a:xfrm>
          <a:custGeom>
            <a:avLst/>
            <a:gdLst>
              <a:gd name="T0" fmla="*/ 443917 w 21422"/>
              <a:gd name="T1" fmla="*/ 0 h 21163"/>
              <a:gd name="T2" fmla="*/ 2200275 w 21422"/>
              <a:gd name="T3" fmla="*/ 1443495 h 21163"/>
              <a:gd name="T4" fmla="*/ 0 w 21422"/>
              <a:gd name="T5" fmla="*/ 1660525 h 21163"/>
              <a:gd name="T6" fmla="*/ 0 60000 65536"/>
              <a:gd name="T7" fmla="*/ 0 60000 65536"/>
              <a:gd name="T8" fmla="*/ 0 60000 65536"/>
            </a:gdLst>
            <a:ahLst/>
            <a:cxnLst>
              <a:cxn ang="T6">
                <a:pos x="T0" y="T1"/>
              </a:cxn>
              <a:cxn ang="T7">
                <a:pos x="T2" y="T3"/>
              </a:cxn>
              <a:cxn ang="T8">
                <a:pos x="T4" y="T5"/>
              </a:cxn>
            </a:cxnLst>
            <a:rect l="0" t="0" r="r" b="b"/>
            <a:pathLst>
              <a:path w="21422" h="21163" fill="none" extrusionOk="0">
                <a:moveTo>
                  <a:pt x="4322" y="-1"/>
                </a:moveTo>
                <a:cubicBezTo>
                  <a:pt x="13368" y="1847"/>
                  <a:pt x="20239" y="9240"/>
                  <a:pt x="21422" y="18396"/>
                </a:cubicBezTo>
              </a:path>
              <a:path w="21422" h="21163" stroke="0" extrusionOk="0">
                <a:moveTo>
                  <a:pt x="4322" y="-1"/>
                </a:moveTo>
                <a:cubicBezTo>
                  <a:pt x="13368" y="1847"/>
                  <a:pt x="20239" y="9240"/>
                  <a:pt x="21422" y="18396"/>
                </a:cubicBezTo>
                <a:lnTo>
                  <a:pt x="0" y="21163"/>
                </a:lnTo>
                <a:lnTo>
                  <a:pt x="4322" y="-1"/>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6029" name="Arc 29"/>
          <p:cNvSpPr>
            <a:spLocks/>
          </p:cNvSpPr>
          <p:nvPr/>
        </p:nvSpPr>
        <p:spPr bwMode="auto">
          <a:xfrm rot="15300388" flipV="1">
            <a:off x="3795713" y="2459038"/>
            <a:ext cx="2200275" cy="1660525"/>
          </a:xfrm>
          <a:custGeom>
            <a:avLst/>
            <a:gdLst>
              <a:gd name="T0" fmla="*/ 443917 w 21422"/>
              <a:gd name="T1" fmla="*/ 0 h 21163"/>
              <a:gd name="T2" fmla="*/ 2200275 w 21422"/>
              <a:gd name="T3" fmla="*/ 1443495 h 21163"/>
              <a:gd name="T4" fmla="*/ 0 w 21422"/>
              <a:gd name="T5" fmla="*/ 1660525 h 21163"/>
              <a:gd name="T6" fmla="*/ 0 60000 65536"/>
              <a:gd name="T7" fmla="*/ 0 60000 65536"/>
              <a:gd name="T8" fmla="*/ 0 60000 65536"/>
            </a:gdLst>
            <a:ahLst/>
            <a:cxnLst>
              <a:cxn ang="T6">
                <a:pos x="T0" y="T1"/>
              </a:cxn>
              <a:cxn ang="T7">
                <a:pos x="T2" y="T3"/>
              </a:cxn>
              <a:cxn ang="T8">
                <a:pos x="T4" y="T5"/>
              </a:cxn>
            </a:cxnLst>
            <a:rect l="0" t="0" r="r" b="b"/>
            <a:pathLst>
              <a:path w="21422" h="21163" fill="none" extrusionOk="0">
                <a:moveTo>
                  <a:pt x="4322" y="-1"/>
                </a:moveTo>
                <a:cubicBezTo>
                  <a:pt x="13368" y="1847"/>
                  <a:pt x="20239" y="9240"/>
                  <a:pt x="21422" y="18396"/>
                </a:cubicBezTo>
              </a:path>
              <a:path w="21422" h="21163" stroke="0" extrusionOk="0">
                <a:moveTo>
                  <a:pt x="4322" y="-1"/>
                </a:moveTo>
                <a:cubicBezTo>
                  <a:pt x="13368" y="1847"/>
                  <a:pt x="20239" y="9240"/>
                  <a:pt x="21422" y="18396"/>
                </a:cubicBezTo>
                <a:lnTo>
                  <a:pt x="0" y="21163"/>
                </a:lnTo>
                <a:lnTo>
                  <a:pt x="4322" y="-1"/>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6030" name="Arc 30"/>
          <p:cNvSpPr>
            <a:spLocks/>
          </p:cNvSpPr>
          <p:nvPr/>
        </p:nvSpPr>
        <p:spPr bwMode="auto">
          <a:xfrm rot="15342075" flipV="1">
            <a:off x="3425825" y="2708275"/>
            <a:ext cx="2200275" cy="1660525"/>
          </a:xfrm>
          <a:custGeom>
            <a:avLst/>
            <a:gdLst>
              <a:gd name="T0" fmla="*/ 443917 w 21422"/>
              <a:gd name="T1" fmla="*/ 0 h 21163"/>
              <a:gd name="T2" fmla="*/ 2200275 w 21422"/>
              <a:gd name="T3" fmla="*/ 1443495 h 21163"/>
              <a:gd name="T4" fmla="*/ 0 w 21422"/>
              <a:gd name="T5" fmla="*/ 1660525 h 21163"/>
              <a:gd name="T6" fmla="*/ 0 60000 65536"/>
              <a:gd name="T7" fmla="*/ 0 60000 65536"/>
              <a:gd name="T8" fmla="*/ 0 60000 65536"/>
            </a:gdLst>
            <a:ahLst/>
            <a:cxnLst>
              <a:cxn ang="T6">
                <a:pos x="T0" y="T1"/>
              </a:cxn>
              <a:cxn ang="T7">
                <a:pos x="T2" y="T3"/>
              </a:cxn>
              <a:cxn ang="T8">
                <a:pos x="T4" y="T5"/>
              </a:cxn>
            </a:cxnLst>
            <a:rect l="0" t="0" r="r" b="b"/>
            <a:pathLst>
              <a:path w="21422" h="21163" fill="none" extrusionOk="0">
                <a:moveTo>
                  <a:pt x="4322" y="-1"/>
                </a:moveTo>
                <a:cubicBezTo>
                  <a:pt x="13368" y="1847"/>
                  <a:pt x="20239" y="9240"/>
                  <a:pt x="21422" y="18396"/>
                </a:cubicBezTo>
              </a:path>
              <a:path w="21422" h="21163" stroke="0" extrusionOk="0">
                <a:moveTo>
                  <a:pt x="4322" y="-1"/>
                </a:moveTo>
                <a:cubicBezTo>
                  <a:pt x="13368" y="1847"/>
                  <a:pt x="20239" y="9240"/>
                  <a:pt x="21422" y="18396"/>
                </a:cubicBezTo>
                <a:lnTo>
                  <a:pt x="0" y="21163"/>
                </a:lnTo>
                <a:lnTo>
                  <a:pt x="4322"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96013"/>
                                        </p:tgtEl>
                                        <p:attrNameLst>
                                          <p:attrName>style.visibility</p:attrName>
                                        </p:attrNameLst>
                                      </p:cBhvr>
                                      <p:to>
                                        <p:strVal val="visible"/>
                                      </p:to>
                                    </p:set>
                                    <p:anim calcmode="lin" valueType="num">
                                      <p:cBhvr>
                                        <p:cTn id="7" dur="500" fill="hold"/>
                                        <p:tgtEl>
                                          <p:spTgt spid="896013"/>
                                        </p:tgtEl>
                                        <p:attrNameLst>
                                          <p:attrName>ppt_w</p:attrName>
                                        </p:attrNameLst>
                                      </p:cBhvr>
                                      <p:tavLst>
                                        <p:tav tm="0">
                                          <p:val>
                                            <p:fltVal val="0"/>
                                          </p:val>
                                        </p:tav>
                                        <p:tav tm="100000">
                                          <p:val>
                                            <p:strVal val="#ppt_w"/>
                                          </p:val>
                                        </p:tav>
                                      </p:tavLst>
                                    </p:anim>
                                    <p:anim calcmode="lin" valueType="num">
                                      <p:cBhvr>
                                        <p:cTn id="8" dur="500" fill="hold"/>
                                        <p:tgtEl>
                                          <p:spTgt spid="89601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896028"/>
                                        </p:tgtEl>
                                        <p:attrNameLst>
                                          <p:attrName>style.visibility</p:attrName>
                                        </p:attrNameLst>
                                      </p:cBhvr>
                                      <p:to>
                                        <p:strVal val="visible"/>
                                      </p:to>
                                    </p:set>
                                    <p:animEffect transition="in" filter="strips(upRight)">
                                      <p:cBhvr>
                                        <p:cTn id="13" dur="500"/>
                                        <p:tgtEl>
                                          <p:spTgt spid="896028"/>
                                        </p:tgtEl>
                                      </p:cBhvr>
                                    </p:animEffect>
                                  </p:childTnLst>
                                </p:cTn>
                              </p:par>
                            </p:childTnLst>
                          </p:cTn>
                        </p:par>
                        <p:par>
                          <p:cTn id="14" fill="hold" nodeType="afterGroup">
                            <p:stCondLst>
                              <p:cond delay="500"/>
                            </p:stCondLst>
                            <p:childTnLst>
                              <p:par>
                                <p:cTn id="15" presetID="18" presetClass="entr" presetSubtype="3" fill="hold" grpId="0" nodeType="afterEffect">
                                  <p:stCondLst>
                                    <p:cond delay="0"/>
                                  </p:stCondLst>
                                  <p:childTnLst>
                                    <p:set>
                                      <p:cBhvr>
                                        <p:cTn id="16" dur="1" fill="hold">
                                          <p:stCondLst>
                                            <p:cond delay="0"/>
                                          </p:stCondLst>
                                        </p:cTn>
                                        <p:tgtEl>
                                          <p:spTgt spid="896025"/>
                                        </p:tgtEl>
                                        <p:attrNameLst>
                                          <p:attrName>style.visibility</p:attrName>
                                        </p:attrNameLst>
                                      </p:cBhvr>
                                      <p:to>
                                        <p:strVal val="visible"/>
                                      </p:to>
                                    </p:set>
                                    <p:animEffect transition="in" filter="strips(upRight)">
                                      <p:cBhvr>
                                        <p:cTn id="17" dur="500"/>
                                        <p:tgtEl>
                                          <p:spTgt spid="896025"/>
                                        </p:tgtEl>
                                      </p:cBhvr>
                                    </p:animEffect>
                                  </p:childTnLst>
                                </p:cTn>
                              </p:par>
                            </p:childTnLst>
                          </p:cTn>
                        </p:par>
                        <p:par>
                          <p:cTn id="18" fill="hold" nodeType="afterGroup">
                            <p:stCondLst>
                              <p:cond delay="1000"/>
                            </p:stCondLst>
                            <p:childTnLst>
                              <p:par>
                                <p:cTn id="19" presetID="18" presetClass="entr" presetSubtype="3" fill="hold" grpId="0" nodeType="afterEffect">
                                  <p:stCondLst>
                                    <p:cond delay="0"/>
                                  </p:stCondLst>
                                  <p:childTnLst>
                                    <p:set>
                                      <p:cBhvr>
                                        <p:cTn id="20" dur="1" fill="hold">
                                          <p:stCondLst>
                                            <p:cond delay="0"/>
                                          </p:stCondLst>
                                        </p:cTn>
                                        <p:tgtEl>
                                          <p:spTgt spid="896030"/>
                                        </p:tgtEl>
                                        <p:attrNameLst>
                                          <p:attrName>style.visibility</p:attrName>
                                        </p:attrNameLst>
                                      </p:cBhvr>
                                      <p:to>
                                        <p:strVal val="visible"/>
                                      </p:to>
                                    </p:set>
                                    <p:animEffect transition="in" filter="strips(upRight)">
                                      <p:cBhvr>
                                        <p:cTn id="21" dur="500"/>
                                        <p:tgtEl>
                                          <p:spTgt spid="896030"/>
                                        </p:tgtEl>
                                      </p:cBhvr>
                                    </p:animEffect>
                                  </p:childTnLst>
                                </p:cTn>
                              </p:par>
                            </p:childTnLst>
                          </p:cTn>
                        </p:par>
                        <p:par>
                          <p:cTn id="22" fill="hold" nodeType="afterGroup">
                            <p:stCondLst>
                              <p:cond delay="1500"/>
                            </p:stCondLst>
                            <p:childTnLst>
                              <p:par>
                                <p:cTn id="23" presetID="18" presetClass="entr" presetSubtype="3" fill="hold" grpId="0" nodeType="afterEffect">
                                  <p:stCondLst>
                                    <p:cond delay="0"/>
                                  </p:stCondLst>
                                  <p:childTnLst>
                                    <p:set>
                                      <p:cBhvr>
                                        <p:cTn id="24" dur="1" fill="hold">
                                          <p:stCondLst>
                                            <p:cond delay="0"/>
                                          </p:stCondLst>
                                        </p:cTn>
                                        <p:tgtEl>
                                          <p:spTgt spid="896026"/>
                                        </p:tgtEl>
                                        <p:attrNameLst>
                                          <p:attrName>style.visibility</p:attrName>
                                        </p:attrNameLst>
                                      </p:cBhvr>
                                      <p:to>
                                        <p:strVal val="visible"/>
                                      </p:to>
                                    </p:set>
                                    <p:animEffect transition="in" filter="strips(upRight)">
                                      <p:cBhvr>
                                        <p:cTn id="25" dur="500"/>
                                        <p:tgtEl>
                                          <p:spTgt spid="896026"/>
                                        </p:tgtEl>
                                      </p:cBhvr>
                                    </p:animEffect>
                                  </p:childTnLst>
                                </p:cTn>
                              </p:par>
                            </p:childTnLst>
                          </p:cTn>
                        </p:par>
                        <p:par>
                          <p:cTn id="26" fill="hold" nodeType="afterGroup">
                            <p:stCondLst>
                              <p:cond delay="2000"/>
                            </p:stCondLst>
                            <p:childTnLst>
                              <p:par>
                                <p:cTn id="27" presetID="18" presetClass="entr" presetSubtype="3" fill="hold" grpId="0" nodeType="afterEffect">
                                  <p:stCondLst>
                                    <p:cond delay="0"/>
                                  </p:stCondLst>
                                  <p:childTnLst>
                                    <p:set>
                                      <p:cBhvr>
                                        <p:cTn id="28" dur="1" fill="hold">
                                          <p:stCondLst>
                                            <p:cond delay="0"/>
                                          </p:stCondLst>
                                        </p:cTn>
                                        <p:tgtEl>
                                          <p:spTgt spid="896029"/>
                                        </p:tgtEl>
                                        <p:attrNameLst>
                                          <p:attrName>style.visibility</p:attrName>
                                        </p:attrNameLst>
                                      </p:cBhvr>
                                      <p:to>
                                        <p:strVal val="visible"/>
                                      </p:to>
                                    </p:set>
                                    <p:animEffect transition="in" filter="strips(upRight)">
                                      <p:cBhvr>
                                        <p:cTn id="29" dur="500"/>
                                        <p:tgtEl>
                                          <p:spTgt spid="896029"/>
                                        </p:tgtEl>
                                      </p:cBhvr>
                                    </p:animEffect>
                                  </p:childTnLst>
                                </p:cTn>
                              </p:par>
                            </p:childTnLst>
                          </p:cTn>
                        </p:par>
                        <p:par>
                          <p:cTn id="30" fill="hold" nodeType="afterGroup">
                            <p:stCondLst>
                              <p:cond delay="2500"/>
                            </p:stCondLst>
                            <p:childTnLst>
                              <p:par>
                                <p:cTn id="31" presetID="18" presetClass="entr" presetSubtype="3" fill="hold" grpId="0" nodeType="afterEffect">
                                  <p:stCondLst>
                                    <p:cond delay="0"/>
                                  </p:stCondLst>
                                  <p:childTnLst>
                                    <p:set>
                                      <p:cBhvr>
                                        <p:cTn id="32" dur="1" fill="hold">
                                          <p:stCondLst>
                                            <p:cond delay="0"/>
                                          </p:stCondLst>
                                        </p:cTn>
                                        <p:tgtEl>
                                          <p:spTgt spid="896027"/>
                                        </p:tgtEl>
                                        <p:attrNameLst>
                                          <p:attrName>style.visibility</p:attrName>
                                        </p:attrNameLst>
                                      </p:cBhvr>
                                      <p:to>
                                        <p:strVal val="visible"/>
                                      </p:to>
                                    </p:set>
                                    <p:animEffect transition="in" filter="strips(upRight)">
                                      <p:cBhvr>
                                        <p:cTn id="33" dur="500"/>
                                        <p:tgtEl>
                                          <p:spTgt spid="89602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9" fill="hold" grpId="0" nodeType="clickEffect">
                                  <p:stCondLst>
                                    <p:cond delay="0"/>
                                  </p:stCondLst>
                                  <p:childTnLst>
                                    <p:set>
                                      <p:cBhvr>
                                        <p:cTn id="37" dur="1" fill="hold">
                                          <p:stCondLst>
                                            <p:cond delay="0"/>
                                          </p:stCondLst>
                                        </p:cTn>
                                        <p:tgtEl>
                                          <p:spTgt spid="896022"/>
                                        </p:tgtEl>
                                        <p:attrNameLst>
                                          <p:attrName>style.visibility</p:attrName>
                                        </p:attrNameLst>
                                      </p:cBhvr>
                                      <p:to>
                                        <p:strVal val="visible"/>
                                      </p:to>
                                    </p:set>
                                    <p:animEffect transition="in" filter="strips(upLeft)">
                                      <p:cBhvr>
                                        <p:cTn id="38" dur="500"/>
                                        <p:tgtEl>
                                          <p:spTgt spid="89602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896021"/>
                                        </p:tgtEl>
                                        <p:attrNameLst>
                                          <p:attrName>style.visibility</p:attrName>
                                        </p:attrNameLst>
                                      </p:cBhvr>
                                      <p:to>
                                        <p:strVal val="visible"/>
                                      </p:to>
                                    </p:set>
                                    <p:animEffect transition="in" filter="wipe(down)">
                                      <p:cBhvr>
                                        <p:cTn id="43" dur="500"/>
                                        <p:tgtEl>
                                          <p:spTgt spid="89602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32" fill="hold" grpId="0" nodeType="clickEffect">
                                  <p:stCondLst>
                                    <p:cond delay="0"/>
                                  </p:stCondLst>
                                  <p:childTnLst>
                                    <p:set>
                                      <p:cBhvr>
                                        <p:cTn id="47" dur="1" fill="hold">
                                          <p:stCondLst>
                                            <p:cond delay="0"/>
                                          </p:stCondLst>
                                        </p:cTn>
                                        <p:tgtEl>
                                          <p:spTgt spid="896023"/>
                                        </p:tgtEl>
                                        <p:attrNameLst>
                                          <p:attrName>style.visibility</p:attrName>
                                        </p:attrNameLst>
                                      </p:cBhvr>
                                      <p:to>
                                        <p:strVal val="visible"/>
                                      </p:to>
                                    </p:set>
                                    <p:animEffect transition="in" filter="box(out)">
                                      <p:cBhvr>
                                        <p:cTn id="48" dur="500"/>
                                        <p:tgtEl>
                                          <p:spTgt spid="896023"/>
                                        </p:tgtEl>
                                      </p:cBhvr>
                                    </p:animEffect>
                                  </p:childTnLst>
                                </p:cTn>
                              </p:par>
                            </p:childTnLst>
                          </p:cTn>
                        </p:par>
                        <p:par>
                          <p:cTn id="49" fill="hold" nodeType="afterGroup">
                            <p:stCondLst>
                              <p:cond delay="500"/>
                            </p:stCondLst>
                            <p:childTnLst>
                              <p:par>
                                <p:cTn id="50" presetID="2" presetClass="entr" presetSubtype="8" fill="hold" grpId="0" nodeType="afterEffect">
                                  <p:stCondLst>
                                    <p:cond delay="0"/>
                                  </p:stCondLst>
                                  <p:childTnLst>
                                    <p:set>
                                      <p:cBhvr>
                                        <p:cTn id="51" dur="1" fill="hold">
                                          <p:stCondLst>
                                            <p:cond delay="0"/>
                                          </p:stCondLst>
                                        </p:cTn>
                                        <p:tgtEl>
                                          <p:spTgt spid="896024"/>
                                        </p:tgtEl>
                                        <p:attrNameLst>
                                          <p:attrName>style.visibility</p:attrName>
                                        </p:attrNameLst>
                                      </p:cBhvr>
                                      <p:to>
                                        <p:strVal val="visible"/>
                                      </p:to>
                                    </p:set>
                                    <p:anim calcmode="lin" valueType="num">
                                      <p:cBhvr additive="base">
                                        <p:cTn id="52" dur="500" fill="hold"/>
                                        <p:tgtEl>
                                          <p:spTgt spid="896024"/>
                                        </p:tgtEl>
                                        <p:attrNameLst>
                                          <p:attrName>ppt_x</p:attrName>
                                        </p:attrNameLst>
                                      </p:cBhvr>
                                      <p:tavLst>
                                        <p:tav tm="0">
                                          <p:val>
                                            <p:strVal val="0-#ppt_w/2"/>
                                          </p:val>
                                        </p:tav>
                                        <p:tav tm="100000">
                                          <p:val>
                                            <p:strVal val="#ppt_x"/>
                                          </p:val>
                                        </p:tav>
                                      </p:tavLst>
                                    </p:anim>
                                    <p:anim calcmode="lin" valueType="num">
                                      <p:cBhvr additive="base">
                                        <p:cTn id="53" dur="500" fill="hold"/>
                                        <p:tgtEl>
                                          <p:spTgt spid="896024"/>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1000"/>
                            </p:stCondLst>
                            <p:childTnLst>
                              <p:par>
                                <p:cTn id="55" presetID="23" presetClass="entr" presetSubtype="16" fill="hold" grpId="0" nodeType="afterEffect">
                                  <p:stCondLst>
                                    <p:cond delay="0"/>
                                  </p:stCondLst>
                                  <p:childTnLst>
                                    <p:set>
                                      <p:cBhvr>
                                        <p:cTn id="56" dur="1" fill="hold">
                                          <p:stCondLst>
                                            <p:cond delay="0"/>
                                          </p:stCondLst>
                                        </p:cTn>
                                        <p:tgtEl>
                                          <p:spTgt spid="896018">
                                            <p:txEl>
                                              <p:pRg st="0" end="0"/>
                                            </p:txEl>
                                          </p:spTgt>
                                        </p:tgtEl>
                                        <p:attrNameLst>
                                          <p:attrName>style.visibility</p:attrName>
                                        </p:attrNameLst>
                                      </p:cBhvr>
                                      <p:to>
                                        <p:strVal val="visible"/>
                                      </p:to>
                                    </p:set>
                                    <p:anim calcmode="lin" valueType="num">
                                      <p:cBhvr>
                                        <p:cTn id="57" dur="500" fill="hold"/>
                                        <p:tgtEl>
                                          <p:spTgt spid="896018">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896018">
                                            <p:txEl>
                                              <p:pRg st="0" end="0"/>
                                            </p:txEl>
                                          </p:spTgt>
                                        </p:tgtEl>
                                        <p:attrNameLst>
                                          <p:attrName>ppt_h</p:attrName>
                                        </p:attrNameLst>
                                      </p:cBhvr>
                                      <p:tavLst>
                                        <p:tav tm="0">
                                          <p:val>
                                            <p:fltVal val="0"/>
                                          </p:val>
                                        </p:tav>
                                        <p:tav tm="100000">
                                          <p:val>
                                            <p:strVal val="#ppt_h"/>
                                          </p:val>
                                        </p:tav>
                                      </p:tavLst>
                                    </p:anim>
                                  </p:childTnLst>
                                </p:cTn>
                              </p:par>
                              <p:par>
                                <p:cTn id="59" presetID="1" presetClass="entr" presetSubtype="0" fill="hold" grpId="0" nodeType="withEffect">
                                  <p:stCondLst>
                                    <p:cond delay="0"/>
                                  </p:stCondLst>
                                  <p:childTnLst>
                                    <p:set>
                                      <p:cBhvr>
                                        <p:cTn id="60" dur="1" fill="hold">
                                          <p:stCondLst>
                                            <p:cond delay="499"/>
                                          </p:stCondLst>
                                        </p:cTn>
                                        <p:tgtEl>
                                          <p:spTgt spid="896019"/>
                                        </p:tgtEl>
                                        <p:attrNameLst>
                                          <p:attrName>style.visibility</p:attrName>
                                        </p:attrNameLst>
                                      </p:cBhvr>
                                      <p:to>
                                        <p:strVal val="visible"/>
                                      </p:to>
                                    </p:set>
                                  </p:childTnLst>
                                </p:cTn>
                              </p:par>
                            </p:childTnLst>
                          </p:cTn>
                        </p:par>
                        <p:par>
                          <p:cTn id="61" fill="hold" nodeType="afterGroup">
                            <p:stCondLst>
                              <p:cond delay="1500"/>
                            </p:stCondLst>
                            <p:childTnLst>
                              <p:par>
                                <p:cTn id="62" presetID="23" presetClass="entr" presetSubtype="16" fill="hold" grpId="0" nodeType="afterEffect">
                                  <p:stCondLst>
                                    <p:cond delay="0"/>
                                  </p:stCondLst>
                                  <p:childTnLst>
                                    <p:set>
                                      <p:cBhvr>
                                        <p:cTn id="63" dur="1" fill="hold">
                                          <p:stCondLst>
                                            <p:cond delay="0"/>
                                          </p:stCondLst>
                                        </p:cTn>
                                        <p:tgtEl>
                                          <p:spTgt spid="896018">
                                            <p:txEl>
                                              <p:pRg st="1" end="1"/>
                                            </p:txEl>
                                          </p:spTgt>
                                        </p:tgtEl>
                                        <p:attrNameLst>
                                          <p:attrName>style.visibility</p:attrName>
                                        </p:attrNameLst>
                                      </p:cBhvr>
                                      <p:to>
                                        <p:strVal val="visible"/>
                                      </p:to>
                                    </p:set>
                                    <p:anim calcmode="lin" valueType="num">
                                      <p:cBhvr>
                                        <p:cTn id="64" dur="500" fill="hold"/>
                                        <p:tgtEl>
                                          <p:spTgt spid="896018">
                                            <p:txEl>
                                              <p:pRg st="1" end="1"/>
                                            </p:txEl>
                                          </p:spTgt>
                                        </p:tgtEl>
                                        <p:attrNameLst>
                                          <p:attrName>ppt_w</p:attrName>
                                        </p:attrNameLst>
                                      </p:cBhvr>
                                      <p:tavLst>
                                        <p:tav tm="0">
                                          <p:val>
                                            <p:fltVal val="0"/>
                                          </p:val>
                                        </p:tav>
                                        <p:tav tm="100000">
                                          <p:val>
                                            <p:strVal val="#ppt_w"/>
                                          </p:val>
                                        </p:tav>
                                      </p:tavLst>
                                    </p:anim>
                                    <p:anim calcmode="lin" valueType="num">
                                      <p:cBhvr>
                                        <p:cTn id="65" dur="500" fill="hold"/>
                                        <p:tgtEl>
                                          <p:spTgt spid="89601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6013" grpId="0"/>
      <p:bldP spid="896018" grpId="0" build="p" autoUpdateAnimBg="0"/>
      <p:bldP spid="896019" grpId="0" animBg="1"/>
      <p:bldP spid="896021" grpId="0"/>
      <p:bldP spid="896022" grpId="0" animBg="1"/>
      <p:bldP spid="896023" grpId="0" animBg="1"/>
      <p:bldP spid="896024" grpId="0" autoUpdateAnimBg="0"/>
      <p:bldP spid="896025" grpId="0" autoUpdateAnimBg="0"/>
      <p:bldP spid="896026" grpId="0" autoUpdateAnimBg="0"/>
      <p:bldP spid="896027" grpId="0" autoUpdateAnimBg="0"/>
      <p:bldP spid="896028" grpId="0" animBg="1"/>
      <p:bldP spid="896029" grpId="0" animBg="1"/>
      <p:bldP spid="89603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Espaço Reservado para Número de Slide 5"/>
          <p:cNvSpPr>
            <a:spLocks noGrp="1"/>
          </p:cNvSpPr>
          <p:nvPr>
            <p:ph type="sldNum" sz="quarter" idx="12"/>
          </p:nvPr>
        </p:nvSpPr>
        <p:spPr/>
        <p:txBody>
          <a:bodyPr/>
          <a:lstStyle/>
          <a:p>
            <a:pPr>
              <a:defRPr/>
            </a:pPr>
            <a:fld id="{79706C29-48F7-47D4-A666-CDF7453AA63A}" type="slidenum">
              <a:rPr lang="pt-PT"/>
              <a:pPr>
                <a:defRPr/>
              </a:pPr>
              <a:t>6</a:t>
            </a:fld>
            <a:endParaRPr lang="pt-PT"/>
          </a:p>
        </p:txBody>
      </p:sp>
      <p:sp>
        <p:nvSpPr>
          <p:cNvPr id="841730" name="Rectangle 2"/>
          <p:cNvSpPr>
            <a:spLocks noGrp="1" noChangeArrowheads="1"/>
          </p:cNvSpPr>
          <p:nvPr>
            <p:ph type="body" idx="1"/>
          </p:nvPr>
        </p:nvSpPr>
        <p:spPr>
          <a:xfrm>
            <a:off x="342900" y="2724150"/>
            <a:ext cx="8458200" cy="3273425"/>
          </a:xfrm>
        </p:spPr>
        <p:txBody>
          <a:bodyPr/>
          <a:lstStyle/>
          <a:p>
            <a:pPr eaLnBrk="1" hangingPunct="1">
              <a:buFontTx/>
              <a:buNone/>
            </a:pPr>
            <a:r>
              <a:rPr lang="pt-BR" sz="3000" smtClean="0">
                <a:latin typeface="Arial" charset="0"/>
              </a:rPr>
              <a:t>Teorias que serão discutidas:</a:t>
            </a:r>
          </a:p>
          <a:p>
            <a:pPr eaLnBrk="1" hangingPunct="1"/>
            <a:r>
              <a:rPr lang="pt-BR" sz="3000" smtClean="0">
                <a:latin typeface="Arial" charset="0"/>
              </a:rPr>
              <a:t>Modelo Clássico de Demanda por Moeda</a:t>
            </a:r>
          </a:p>
          <a:p>
            <a:pPr eaLnBrk="1" hangingPunct="1"/>
            <a:r>
              <a:rPr lang="pt-BR" sz="3000" smtClean="0">
                <a:latin typeface="Arial" charset="0"/>
              </a:rPr>
              <a:t>Modelo de Expectativas Regressivas</a:t>
            </a:r>
          </a:p>
          <a:p>
            <a:pPr eaLnBrk="1" hangingPunct="1"/>
            <a:r>
              <a:rPr lang="pt-BR" sz="3000" smtClean="0">
                <a:latin typeface="Arial" charset="0"/>
              </a:rPr>
              <a:t>Modelo de Composição Ótima dos Ativos</a:t>
            </a:r>
          </a:p>
          <a:p>
            <a:pPr eaLnBrk="1" hangingPunct="1"/>
            <a:r>
              <a:rPr lang="pt-BR" sz="3000" smtClean="0">
                <a:latin typeface="Arial" charset="0"/>
              </a:rPr>
              <a:t>Modelo de Tobin e Baumol</a:t>
            </a:r>
          </a:p>
          <a:p>
            <a:pPr eaLnBrk="1" hangingPunct="1"/>
            <a:r>
              <a:rPr lang="pt-BR" sz="3000" smtClean="0">
                <a:latin typeface="Arial" charset="0"/>
              </a:rPr>
              <a:t>Modelo de Friedman para Demanda de Moeda</a:t>
            </a:r>
          </a:p>
        </p:txBody>
      </p:sp>
      <p:grpSp>
        <p:nvGrpSpPr>
          <p:cNvPr id="841731" name="Group 3"/>
          <p:cNvGrpSpPr>
            <a:grpSpLocks/>
          </p:cNvGrpSpPr>
          <p:nvPr/>
        </p:nvGrpSpPr>
        <p:grpSpPr bwMode="auto">
          <a:xfrm>
            <a:off x="2374900" y="1482725"/>
            <a:ext cx="4370388" cy="1023938"/>
            <a:chOff x="1496" y="3580"/>
            <a:chExt cx="2753" cy="645"/>
          </a:xfrm>
        </p:grpSpPr>
        <p:sp>
          <p:nvSpPr>
            <p:cNvPr id="7174" name="Text Box 4"/>
            <p:cNvSpPr txBox="1">
              <a:spLocks noChangeArrowheads="1"/>
            </p:cNvSpPr>
            <p:nvPr/>
          </p:nvSpPr>
          <p:spPr bwMode="auto">
            <a:xfrm>
              <a:off x="1592" y="3591"/>
              <a:ext cx="48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solidFill>
                    <a:srgbClr val="FFFFFF"/>
                  </a:solidFill>
                </a:rPr>
                <a:t>M</a:t>
              </a:r>
              <a:r>
                <a:rPr lang="pt-BR" sz="3200" b="0" baseline="30000">
                  <a:solidFill>
                    <a:srgbClr val="FFFFFF"/>
                  </a:solidFill>
                </a:rPr>
                <a:t>d</a:t>
              </a:r>
              <a:endParaRPr lang="pt-BR" sz="3200" b="0">
                <a:solidFill>
                  <a:srgbClr val="FFFFFF"/>
                </a:solidFill>
              </a:endParaRPr>
            </a:p>
          </p:txBody>
        </p:sp>
        <p:sp>
          <p:nvSpPr>
            <p:cNvPr id="7175" name="Text Box 5"/>
            <p:cNvSpPr txBox="1">
              <a:spLocks noChangeArrowheads="1"/>
            </p:cNvSpPr>
            <p:nvPr/>
          </p:nvSpPr>
          <p:spPr bwMode="auto">
            <a:xfrm>
              <a:off x="1656" y="3860"/>
              <a:ext cx="3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solidFill>
                    <a:srgbClr val="FFFFFF"/>
                  </a:solidFill>
                </a:rPr>
                <a:t>P</a:t>
              </a:r>
            </a:p>
          </p:txBody>
        </p:sp>
        <p:sp>
          <p:nvSpPr>
            <p:cNvPr id="7176" name="Line 6"/>
            <p:cNvSpPr>
              <a:spLocks noChangeShapeType="1"/>
            </p:cNvSpPr>
            <p:nvPr/>
          </p:nvSpPr>
          <p:spPr bwMode="auto">
            <a:xfrm>
              <a:off x="1608" y="3916"/>
              <a:ext cx="36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177" name="Text Box 7"/>
            <p:cNvSpPr txBox="1">
              <a:spLocks noChangeArrowheads="1"/>
            </p:cNvSpPr>
            <p:nvPr/>
          </p:nvSpPr>
          <p:spPr bwMode="auto">
            <a:xfrm>
              <a:off x="2152" y="3724"/>
              <a:ext cx="76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solidFill>
                    <a:srgbClr val="FFFFFF"/>
                  </a:solidFill>
                </a:rPr>
                <a:t>=  m</a:t>
              </a:r>
              <a:r>
                <a:rPr lang="pt-BR" sz="3200" b="0" baseline="30000">
                  <a:solidFill>
                    <a:srgbClr val="FFFFFF"/>
                  </a:solidFill>
                </a:rPr>
                <a:t>d</a:t>
              </a:r>
              <a:endParaRPr lang="pt-BR" sz="3200" b="0">
                <a:solidFill>
                  <a:srgbClr val="FFFFFF"/>
                </a:solidFill>
              </a:endParaRPr>
            </a:p>
          </p:txBody>
        </p:sp>
        <p:sp>
          <p:nvSpPr>
            <p:cNvPr id="7178" name="Text Box 8"/>
            <p:cNvSpPr txBox="1">
              <a:spLocks noChangeArrowheads="1"/>
            </p:cNvSpPr>
            <p:nvPr/>
          </p:nvSpPr>
          <p:spPr bwMode="auto">
            <a:xfrm>
              <a:off x="2848" y="3724"/>
              <a:ext cx="129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solidFill>
                    <a:srgbClr val="FFFFFF"/>
                  </a:solidFill>
                </a:rPr>
                <a:t>= m(y,r,</a:t>
              </a:r>
              <a:r>
                <a:rPr lang="pt-BR" sz="3200" b="0">
                  <a:solidFill>
                    <a:srgbClr val="FFFFFF"/>
                  </a:solidFill>
                  <a:sym typeface="Symbol" pitchFamily="18" charset="2"/>
                </a:rPr>
                <a:t>P</a:t>
              </a:r>
              <a:r>
                <a:rPr lang="pt-BR" sz="3200" b="0">
                  <a:solidFill>
                    <a:srgbClr val="FFFFFF"/>
                  </a:solidFill>
                </a:rPr>
                <a:t>)</a:t>
              </a:r>
            </a:p>
          </p:txBody>
        </p:sp>
        <p:sp>
          <p:nvSpPr>
            <p:cNvPr id="7179" name="Rectangle 9"/>
            <p:cNvSpPr>
              <a:spLocks noChangeArrowheads="1"/>
            </p:cNvSpPr>
            <p:nvPr/>
          </p:nvSpPr>
          <p:spPr bwMode="auto">
            <a:xfrm>
              <a:off x="1496" y="3580"/>
              <a:ext cx="2753" cy="632"/>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aphicFrame>
          <p:nvGraphicFramePr>
            <p:cNvPr id="7180" name="Object 10"/>
            <p:cNvGraphicFramePr>
              <a:graphicFrameLocks noChangeAspect="1"/>
            </p:cNvGraphicFramePr>
            <p:nvPr/>
          </p:nvGraphicFramePr>
          <p:xfrm>
            <a:off x="2844" y="3820"/>
            <a:ext cx="72" cy="192"/>
          </p:xfrm>
          <a:graphic>
            <a:graphicData uri="http://schemas.openxmlformats.org/presentationml/2006/ole">
              <mc:AlternateContent xmlns:mc="http://schemas.openxmlformats.org/markup-compatibility/2006">
                <mc:Choice xmlns:v="urn:schemas-microsoft-com:vml" Requires="v">
                  <p:oleObj spid="_x0000_s7189" name="Equation" r:id="rId3" imgW="114201" imgH="304536" progId="Equation.3">
                    <p:embed/>
                  </p:oleObj>
                </mc:Choice>
                <mc:Fallback>
                  <p:oleObj name="Equation" r:id="rId3" imgW="114201" imgH="304536"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 y="3820"/>
                          <a:ext cx="7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1" name="Object 11"/>
            <p:cNvGraphicFramePr>
              <a:graphicFrameLocks noChangeAspect="1"/>
            </p:cNvGraphicFramePr>
            <p:nvPr/>
          </p:nvGraphicFramePr>
          <p:xfrm>
            <a:off x="2844" y="3820"/>
            <a:ext cx="72" cy="192"/>
          </p:xfrm>
          <a:graphic>
            <a:graphicData uri="http://schemas.openxmlformats.org/presentationml/2006/ole">
              <mc:AlternateContent xmlns:mc="http://schemas.openxmlformats.org/markup-compatibility/2006">
                <mc:Choice xmlns:v="urn:schemas-microsoft-com:vml" Requires="v">
                  <p:oleObj spid="_x0000_s7190" name="Equation" r:id="rId5" imgW="114201" imgH="304536" progId="Equation.3">
                    <p:embed/>
                  </p:oleObj>
                </mc:Choice>
                <mc:Fallback>
                  <p:oleObj name="Equation" r:id="rId5" imgW="114201" imgH="304536"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 y="3820"/>
                          <a:ext cx="7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2" name="Rectangle 12"/>
            <p:cNvSpPr>
              <a:spLocks noChangeArrowheads="1"/>
            </p:cNvSpPr>
            <p:nvPr/>
          </p:nvSpPr>
          <p:spPr bwMode="auto">
            <a:xfrm>
              <a:off x="3775" y="3650"/>
              <a:ext cx="17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pt-BR" sz="1000" b="0">
                  <a:solidFill>
                    <a:srgbClr val="FFFFFF"/>
                  </a:solidFill>
                </a:rPr>
                <a:t>O</a:t>
              </a:r>
            </a:p>
          </p:txBody>
        </p:sp>
      </p:grpSp>
      <p:sp>
        <p:nvSpPr>
          <p:cNvPr id="7173" name="Rectangle 13"/>
          <p:cNvSpPr>
            <a:spLocks noGrp="1" noChangeArrowheads="1"/>
          </p:cNvSpPr>
          <p:nvPr>
            <p:ph type="title"/>
          </p:nvPr>
        </p:nvSpPr>
        <p:spPr>
          <a:xfrm>
            <a:off x="0" y="150813"/>
            <a:ext cx="9144000" cy="1143000"/>
          </a:xfrm>
          <a:noFill/>
        </p:spPr>
        <p:txBody>
          <a:bodyPr/>
          <a:lstStyle/>
          <a:p>
            <a:pPr eaLnBrk="1" hangingPunct="1"/>
            <a:r>
              <a:rPr lang="pt-BR" sz="4000" smtClean="0">
                <a:latin typeface="Arial" charset="0"/>
              </a:rPr>
              <a:t>A função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41731"/>
                                        </p:tgtEl>
                                        <p:attrNameLst>
                                          <p:attrName>style.visibility</p:attrName>
                                        </p:attrNameLst>
                                      </p:cBhvr>
                                      <p:to>
                                        <p:strVal val="visible"/>
                                      </p:to>
                                    </p:set>
                                    <p:animEffect transition="in" filter="wipe(left)">
                                      <p:cBhvr>
                                        <p:cTn id="7" dur="500"/>
                                        <p:tgtEl>
                                          <p:spTgt spid="84173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41730">
                                            <p:txEl>
                                              <p:pRg st="0" end="0"/>
                                            </p:txEl>
                                          </p:spTgt>
                                        </p:tgtEl>
                                        <p:attrNameLst>
                                          <p:attrName>style.visibility</p:attrName>
                                        </p:attrNameLst>
                                      </p:cBhvr>
                                      <p:to>
                                        <p:strVal val="visible"/>
                                      </p:to>
                                    </p:set>
                                    <p:animEffect transition="in" filter="wipe(left)">
                                      <p:cBhvr>
                                        <p:cTn id="11" dur="500"/>
                                        <p:tgtEl>
                                          <p:spTgt spid="841730">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41730">
                                            <p:txEl>
                                              <p:pRg st="1" end="1"/>
                                            </p:txEl>
                                          </p:spTgt>
                                        </p:tgtEl>
                                        <p:attrNameLst>
                                          <p:attrName>style.visibility</p:attrName>
                                        </p:attrNameLst>
                                      </p:cBhvr>
                                      <p:to>
                                        <p:strVal val="visible"/>
                                      </p:to>
                                    </p:set>
                                    <p:animEffect transition="in" filter="wipe(left)">
                                      <p:cBhvr>
                                        <p:cTn id="15" dur="500"/>
                                        <p:tgtEl>
                                          <p:spTgt spid="841730">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41730">
                                            <p:txEl>
                                              <p:pRg st="2" end="2"/>
                                            </p:txEl>
                                          </p:spTgt>
                                        </p:tgtEl>
                                        <p:attrNameLst>
                                          <p:attrName>style.visibility</p:attrName>
                                        </p:attrNameLst>
                                      </p:cBhvr>
                                      <p:to>
                                        <p:strVal val="visible"/>
                                      </p:to>
                                    </p:set>
                                    <p:animEffect transition="in" filter="wipe(left)">
                                      <p:cBhvr>
                                        <p:cTn id="19" dur="500"/>
                                        <p:tgtEl>
                                          <p:spTgt spid="841730">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41730">
                                            <p:txEl>
                                              <p:pRg st="3" end="3"/>
                                            </p:txEl>
                                          </p:spTgt>
                                        </p:tgtEl>
                                        <p:attrNameLst>
                                          <p:attrName>style.visibility</p:attrName>
                                        </p:attrNameLst>
                                      </p:cBhvr>
                                      <p:to>
                                        <p:strVal val="visible"/>
                                      </p:to>
                                    </p:set>
                                    <p:animEffect transition="in" filter="wipe(left)">
                                      <p:cBhvr>
                                        <p:cTn id="23" dur="500"/>
                                        <p:tgtEl>
                                          <p:spTgt spid="841730">
                                            <p:txEl>
                                              <p:pRg st="3" end="3"/>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41730">
                                            <p:txEl>
                                              <p:pRg st="4" end="4"/>
                                            </p:txEl>
                                          </p:spTgt>
                                        </p:tgtEl>
                                        <p:attrNameLst>
                                          <p:attrName>style.visibility</p:attrName>
                                        </p:attrNameLst>
                                      </p:cBhvr>
                                      <p:to>
                                        <p:strVal val="visible"/>
                                      </p:to>
                                    </p:set>
                                    <p:animEffect transition="in" filter="wipe(left)">
                                      <p:cBhvr>
                                        <p:cTn id="27" dur="500"/>
                                        <p:tgtEl>
                                          <p:spTgt spid="841730">
                                            <p:txEl>
                                              <p:pRg st="4" end="4"/>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41730">
                                            <p:txEl>
                                              <p:pRg st="5" end="5"/>
                                            </p:txEl>
                                          </p:spTgt>
                                        </p:tgtEl>
                                        <p:attrNameLst>
                                          <p:attrName>style.visibility</p:attrName>
                                        </p:attrNameLst>
                                      </p:cBhvr>
                                      <p:to>
                                        <p:strVal val="visible"/>
                                      </p:to>
                                    </p:set>
                                    <p:animEffect transition="in" filter="wipe(left)">
                                      <p:cBhvr>
                                        <p:cTn id="31" dur="500"/>
                                        <p:tgtEl>
                                          <p:spTgt spid="8417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730"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Espaço Reservado para Número de Slide 5"/>
          <p:cNvSpPr>
            <a:spLocks noGrp="1"/>
          </p:cNvSpPr>
          <p:nvPr>
            <p:ph type="sldNum" sz="quarter" idx="12"/>
          </p:nvPr>
        </p:nvSpPr>
        <p:spPr/>
        <p:txBody>
          <a:bodyPr/>
          <a:lstStyle/>
          <a:p>
            <a:pPr>
              <a:defRPr/>
            </a:pPr>
            <a:fld id="{C2DEF4C2-B1D4-49C0-ADB9-A4E3DD0A7553}" type="slidenum">
              <a:rPr lang="pt-PT"/>
              <a:pPr>
                <a:defRPr/>
              </a:pPr>
              <a:t>60</a:t>
            </a:fld>
            <a:endParaRPr lang="pt-PT"/>
          </a:p>
        </p:txBody>
      </p:sp>
      <p:sp>
        <p:nvSpPr>
          <p:cNvPr id="897026" name="Text Box 2"/>
          <p:cNvSpPr txBox="1">
            <a:spLocks noChangeArrowheads="1"/>
          </p:cNvSpPr>
          <p:nvPr/>
        </p:nvSpPr>
        <p:spPr bwMode="auto">
          <a:xfrm>
            <a:off x="5370513" y="3021013"/>
            <a:ext cx="3640137" cy="244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800" b="0">
                <a:solidFill>
                  <a:srgbClr val="FFFF00"/>
                </a:solidFill>
              </a:rPr>
              <a:t>r</a:t>
            </a:r>
            <a:r>
              <a:rPr lang="pt-BR" sz="2800" b="0" baseline="-25000">
                <a:solidFill>
                  <a:srgbClr val="FFFF00"/>
                </a:solidFill>
              </a:rPr>
              <a:t>2</a:t>
            </a:r>
            <a:r>
              <a:rPr lang="pt-BR" sz="2800" b="0">
                <a:solidFill>
                  <a:srgbClr val="FFFF00"/>
                </a:solidFill>
              </a:rPr>
              <a:t> &gt; r</a:t>
            </a:r>
            <a:r>
              <a:rPr lang="pt-BR" sz="2800" b="0" baseline="-25000">
                <a:solidFill>
                  <a:srgbClr val="FFFF00"/>
                </a:solidFill>
              </a:rPr>
              <a:t>1</a:t>
            </a:r>
            <a:r>
              <a:rPr lang="pt-BR" sz="2800" b="0">
                <a:solidFill>
                  <a:srgbClr val="FFFF00"/>
                </a:solidFill>
              </a:rPr>
              <a:t> &gt; r</a:t>
            </a:r>
            <a:r>
              <a:rPr lang="pt-BR" sz="2800" b="0" baseline="-25000">
                <a:solidFill>
                  <a:srgbClr val="FFFF00"/>
                </a:solidFill>
              </a:rPr>
              <a:t>0</a:t>
            </a:r>
          </a:p>
          <a:p>
            <a:pPr algn="r">
              <a:spcBef>
                <a:spcPct val="50000"/>
              </a:spcBef>
            </a:pPr>
            <a:r>
              <a:rPr lang="pt-BR" sz="2800" b="0">
                <a:solidFill>
                  <a:srgbClr val="FFFF00"/>
                </a:solidFill>
              </a:rPr>
              <a:t>B</a:t>
            </a:r>
            <a:r>
              <a:rPr lang="pt-BR" sz="2800" b="0" baseline="-25000">
                <a:solidFill>
                  <a:srgbClr val="FFFF00"/>
                </a:solidFill>
              </a:rPr>
              <a:t>2</a:t>
            </a:r>
            <a:r>
              <a:rPr lang="pt-BR" sz="2800" b="0">
                <a:solidFill>
                  <a:srgbClr val="FFFF00"/>
                </a:solidFill>
              </a:rPr>
              <a:t> &gt; B</a:t>
            </a:r>
            <a:r>
              <a:rPr lang="pt-BR" sz="2800" b="0" baseline="-25000">
                <a:solidFill>
                  <a:srgbClr val="FFFF00"/>
                </a:solidFill>
              </a:rPr>
              <a:t>1</a:t>
            </a:r>
            <a:r>
              <a:rPr lang="pt-BR" sz="2800" b="0">
                <a:solidFill>
                  <a:srgbClr val="FFFF00"/>
                </a:solidFill>
              </a:rPr>
              <a:t> &gt; B</a:t>
            </a:r>
            <a:r>
              <a:rPr lang="pt-BR" sz="2800" b="0" baseline="-25000">
                <a:solidFill>
                  <a:srgbClr val="FFFF00"/>
                </a:solidFill>
              </a:rPr>
              <a:t>0</a:t>
            </a:r>
          </a:p>
          <a:p>
            <a:pPr algn="r">
              <a:spcBef>
                <a:spcPct val="50000"/>
              </a:spcBef>
            </a:pPr>
            <a:r>
              <a:rPr lang="pt-BR" sz="2800" b="0">
                <a:solidFill>
                  <a:srgbClr val="FFFF00"/>
                </a:solidFill>
              </a:rPr>
              <a:t>m</a:t>
            </a:r>
            <a:r>
              <a:rPr lang="pt-BR" sz="2800" b="0" baseline="30000">
                <a:solidFill>
                  <a:srgbClr val="FFFF00"/>
                </a:solidFill>
              </a:rPr>
              <a:t>E</a:t>
            </a:r>
            <a:r>
              <a:rPr lang="pt-BR" sz="2800" b="0" baseline="-25000">
                <a:solidFill>
                  <a:srgbClr val="FFFF00"/>
                </a:solidFill>
              </a:rPr>
              <a:t>2</a:t>
            </a:r>
            <a:r>
              <a:rPr lang="pt-BR" sz="2800" b="0">
                <a:solidFill>
                  <a:srgbClr val="FFFF00"/>
                </a:solidFill>
              </a:rPr>
              <a:t> &lt; m</a:t>
            </a:r>
            <a:r>
              <a:rPr lang="pt-BR" sz="2800" b="0" baseline="30000">
                <a:solidFill>
                  <a:srgbClr val="FFFF00"/>
                </a:solidFill>
              </a:rPr>
              <a:t>E</a:t>
            </a:r>
            <a:r>
              <a:rPr lang="pt-BR" sz="2800" b="0" baseline="-25000">
                <a:solidFill>
                  <a:srgbClr val="FFFF00"/>
                </a:solidFill>
              </a:rPr>
              <a:t>1</a:t>
            </a:r>
            <a:r>
              <a:rPr lang="pt-BR" sz="2800" b="0">
                <a:solidFill>
                  <a:srgbClr val="FFFF00"/>
                </a:solidFill>
              </a:rPr>
              <a:t> &lt; m</a:t>
            </a:r>
            <a:r>
              <a:rPr lang="pt-BR" sz="2800" b="0" baseline="30000">
                <a:solidFill>
                  <a:srgbClr val="FFFF00"/>
                </a:solidFill>
              </a:rPr>
              <a:t>E</a:t>
            </a:r>
            <a:r>
              <a:rPr lang="pt-BR" sz="2800" b="0" baseline="-25000">
                <a:solidFill>
                  <a:srgbClr val="FFFF00"/>
                </a:solidFill>
              </a:rPr>
              <a:t>0</a:t>
            </a:r>
          </a:p>
          <a:p>
            <a:pPr algn="r">
              <a:spcBef>
                <a:spcPct val="50000"/>
              </a:spcBef>
            </a:pPr>
            <a:r>
              <a:rPr lang="pt-BR" sz="2800" b="0">
                <a:solidFill>
                  <a:srgbClr val="FFFF00"/>
                </a:solidFill>
              </a:rPr>
              <a:t>(B</a:t>
            </a:r>
            <a:r>
              <a:rPr lang="pt-BR" sz="2800" b="0" baseline="-25000">
                <a:solidFill>
                  <a:srgbClr val="FFFF00"/>
                </a:solidFill>
              </a:rPr>
              <a:t>2</a:t>
            </a:r>
            <a:r>
              <a:rPr lang="pt-BR" sz="2800" b="0">
                <a:solidFill>
                  <a:srgbClr val="FFFF00"/>
                </a:solidFill>
              </a:rPr>
              <a:t> </a:t>
            </a:r>
            <a:r>
              <a:rPr lang="pt-BR" sz="2800" b="0">
                <a:solidFill>
                  <a:srgbClr val="FFFF00"/>
                </a:solidFill>
                <a:sym typeface="Symbol" pitchFamily="18" charset="2"/>
              </a:rPr>
              <a:t></a:t>
            </a:r>
            <a:r>
              <a:rPr lang="pt-BR" sz="2800" b="0">
                <a:solidFill>
                  <a:srgbClr val="FFFF00"/>
                </a:solidFill>
              </a:rPr>
              <a:t> B</a:t>
            </a:r>
            <a:r>
              <a:rPr lang="pt-BR" sz="2800" b="0" baseline="-25000">
                <a:solidFill>
                  <a:srgbClr val="FFFF00"/>
                </a:solidFill>
              </a:rPr>
              <a:t>1</a:t>
            </a:r>
            <a:r>
              <a:rPr lang="pt-BR" sz="2800" b="0">
                <a:solidFill>
                  <a:srgbClr val="FFFF00"/>
                </a:solidFill>
              </a:rPr>
              <a:t>) &lt; (B</a:t>
            </a:r>
            <a:r>
              <a:rPr lang="pt-BR" sz="2800" b="0" baseline="-25000">
                <a:solidFill>
                  <a:srgbClr val="FFFF00"/>
                </a:solidFill>
              </a:rPr>
              <a:t>1</a:t>
            </a:r>
            <a:r>
              <a:rPr lang="pt-BR" sz="2800" b="0">
                <a:solidFill>
                  <a:srgbClr val="FFFF00"/>
                </a:solidFill>
              </a:rPr>
              <a:t> </a:t>
            </a:r>
            <a:r>
              <a:rPr lang="pt-BR" sz="2800" b="0">
                <a:solidFill>
                  <a:srgbClr val="FFFF00"/>
                </a:solidFill>
                <a:sym typeface="Symbol" pitchFamily="18" charset="2"/>
              </a:rPr>
              <a:t></a:t>
            </a:r>
            <a:r>
              <a:rPr lang="pt-BR" sz="2800" b="0">
                <a:solidFill>
                  <a:srgbClr val="FFFF00"/>
                </a:solidFill>
              </a:rPr>
              <a:t> B</a:t>
            </a:r>
            <a:r>
              <a:rPr lang="pt-BR" sz="2800" b="0" baseline="-25000">
                <a:solidFill>
                  <a:srgbClr val="FFFF00"/>
                </a:solidFill>
              </a:rPr>
              <a:t>0 </a:t>
            </a:r>
            <a:r>
              <a:rPr lang="pt-BR" sz="2800" b="0">
                <a:solidFill>
                  <a:srgbClr val="FFFF00"/>
                </a:solidFill>
              </a:rPr>
              <a:t>)</a:t>
            </a:r>
          </a:p>
        </p:txBody>
      </p:sp>
      <p:sp>
        <p:nvSpPr>
          <p:cNvPr id="897027" name="Line 3"/>
          <p:cNvSpPr>
            <a:spLocks noChangeShapeType="1"/>
          </p:cNvSpPr>
          <p:nvPr/>
        </p:nvSpPr>
        <p:spPr bwMode="auto">
          <a:xfrm flipV="1">
            <a:off x="2001838" y="2168525"/>
            <a:ext cx="0" cy="188595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28" name="Text Box 4"/>
          <p:cNvSpPr txBox="1">
            <a:spLocks noChangeArrowheads="1"/>
          </p:cNvSpPr>
          <p:nvPr/>
        </p:nvSpPr>
        <p:spPr bwMode="auto">
          <a:xfrm>
            <a:off x="1550988" y="2066925"/>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a:t>
            </a:r>
            <a:r>
              <a:rPr lang="pt-BR" sz="2400" b="0" baseline="-25000">
                <a:solidFill>
                  <a:srgbClr val="FFFFFF"/>
                </a:solidFill>
              </a:rPr>
              <a:t>t</a:t>
            </a:r>
            <a:endParaRPr lang="pt-BR" sz="2400" b="0">
              <a:solidFill>
                <a:srgbClr val="FFFFFF"/>
              </a:solidFill>
            </a:endParaRPr>
          </a:p>
        </p:txBody>
      </p:sp>
      <p:sp>
        <p:nvSpPr>
          <p:cNvPr id="897029" name="Line 5"/>
          <p:cNvSpPr>
            <a:spLocks noChangeShapeType="1"/>
          </p:cNvSpPr>
          <p:nvPr/>
        </p:nvSpPr>
        <p:spPr bwMode="auto">
          <a:xfrm>
            <a:off x="1641475" y="2141538"/>
            <a:ext cx="2286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30" name="Line 6"/>
          <p:cNvSpPr>
            <a:spLocks noChangeShapeType="1"/>
          </p:cNvSpPr>
          <p:nvPr/>
        </p:nvSpPr>
        <p:spPr bwMode="auto">
          <a:xfrm>
            <a:off x="2001838" y="4059238"/>
            <a:ext cx="4210050"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31" name="Text Box 7"/>
          <p:cNvSpPr txBox="1">
            <a:spLocks noChangeArrowheads="1"/>
          </p:cNvSpPr>
          <p:nvPr/>
        </p:nvSpPr>
        <p:spPr bwMode="auto">
          <a:xfrm>
            <a:off x="5722938" y="3933825"/>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rPr>
              <a:t>s</a:t>
            </a:r>
            <a:r>
              <a:rPr lang="pt-BR" sz="1600" b="0" baseline="-25000">
                <a:solidFill>
                  <a:srgbClr val="FFFFFF"/>
                </a:solidFill>
              </a:rPr>
              <a:t>T</a:t>
            </a:r>
          </a:p>
        </p:txBody>
      </p:sp>
      <p:sp>
        <p:nvSpPr>
          <p:cNvPr id="897032" name="Line 8"/>
          <p:cNvSpPr>
            <a:spLocks noChangeShapeType="1"/>
          </p:cNvSpPr>
          <p:nvPr/>
        </p:nvSpPr>
        <p:spPr bwMode="auto">
          <a:xfrm flipV="1">
            <a:off x="2001838" y="3394075"/>
            <a:ext cx="4114800" cy="641350"/>
          </a:xfrm>
          <a:prstGeom prst="line">
            <a:avLst/>
          </a:prstGeom>
          <a:noFill/>
          <a:ln w="381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33" name="Line 9"/>
          <p:cNvSpPr>
            <a:spLocks noChangeShapeType="1"/>
          </p:cNvSpPr>
          <p:nvPr/>
        </p:nvSpPr>
        <p:spPr bwMode="auto">
          <a:xfrm>
            <a:off x="2000250" y="4057650"/>
            <a:ext cx="0" cy="182880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34" name="Text Box 10"/>
          <p:cNvSpPr txBox="1">
            <a:spLocks noChangeArrowheads="1"/>
          </p:cNvSpPr>
          <p:nvPr/>
        </p:nvSpPr>
        <p:spPr bwMode="auto">
          <a:xfrm>
            <a:off x="1627188" y="5705475"/>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B</a:t>
            </a:r>
          </a:p>
        </p:txBody>
      </p:sp>
      <p:sp>
        <p:nvSpPr>
          <p:cNvPr id="897035" name="Line 11"/>
          <p:cNvSpPr>
            <a:spLocks noChangeShapeType="1"/>
          </p:cNvSpPr>
          <p:nvPr/>
        </p:nvSpPr>
        <p:spPr bwMode="auto">
          <a:xfrm>
            <a:off x="2000250" y="4067175"/>
            <a:ext cx="3590925" cy="1600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36" name="Line 12"/>
          <p:cNvSpPr>
            <a:spLocks noChangeShapeType="1"/>
          </p:cNvSpPr>
          <p:nvPr/>
        </p:nvSpPr>
        <p:spPr bwMode="auto">
          <a:xfrm>
            <a:off x="2000250" y="5495925"/>
            <a:ext cx="4086225"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37" name="Text Box 13"/>
          <p:cNvSpPr txBox="1">
            <a:spLocks noChangeArrowheads="1"/>
          </p:cNvSpPr>
          <p:nvPr/>
        </p:nvSpPr>
        <p:spPr bwMode="auto">
          <a:xfrm>
            <a:off x="1474788" y="5276850"/>
            <a:ext cx="614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W</a:t>
            </a:r>
            <a:r>
              <a:rPr lang="pt-BR" sz="2400" b="0" baseline="-25000"/>
              <a:t>L</a:t>
            </a:r>
            <a:endParaRPr lang="pt-BR" sz="2400" b="0"/>
          </a:p>
        </p:txBody>
      </p:sp>
      <p:sp>
        <p:nvSpPr>
          <p:cNvPr id="897038" name="Line 14"/>
          <p:cNvSpPr>
            <a:spLocks noChangeShapeType="1"/>
          </p:cNvSpPr>
          <p:nvPr/>
        </p:nvSpPr>
        <p:spPr bwMode="auto">
          <a:xfrm>
            <a:off x="1543050" y="5343525"/>
            <a:ext cx="276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39" name="Arc 15"/>
          <p:cNvSpPr>
            <a:spLocks/>
          </p:cNvSpPr>
          <p:nvPr/>
        </p:nvSpPr>
        <p:spPr bwMode="auto">
          <a:xfrm flipV="1">
            <a:off x="2028825" y="2151063"/>
            <a:ext cx="2435225" cy="1839912"/>
          </a:xfrm>
          <a:custGeom>
            <a:avLst/>
            <a:gdLst>
              <a:gd name="T0" fmla="*/ 76733 w 21422"/>
              <a:gd name="T1" fmla="*/ 0 h 21589"/>
              <a:gd name="T2" fmla="*/ 2435225 w 21422"/>
              <a:gd name="T3" fmla="*/ 1604181 h 21589"/>
              <a:gd name="T4" fmla="*/ 0 w 21422"/>
              <a:gd name="T5" fmla="*/ 1839912 h 21589"/>
              <a:gd name="T6" fmla="*/ 0 60000 65536"/>
              <a:gd name="T7" fmla="*/ 0 60000 65536"/>
              <a:gd name="T8" fmla="*/ 0 60000 65536"/>
            </a:gdLst>
            <a:ahLst/>
            <a:cxnLst>
              <a:cxn ang="T6">
                <a:pos x="T0" y="T1"/>
              </a:cxn>
              <a:cxn ang="T7">
                <a:pos x="T2" y="T3"/>
              </a:cxn>
              <a:cxn ang="T8">
                <a:pos x="T4" y="T5"/>
              </a:cxn>
            </a:cxnLst>
            <a:rect l="0" t="0" r="r" b="b"/>
            <a:pathLst>
              <a:path w="21422" h="21589" fill="none" extrusionOk="0">
                <a:moveTo>
                  <a:pt x="675" y="-1"/>
                </a:moveTo>
                <a:cubicBezTo>
                  <a:pt x="11273" y="330"/>
                  <a:pt x="20064" y="8306"/>
                  <a:pt x="21422" y="18822"/>
                </a:cubicBezTo>
              </a:path>
              <a:path w="21422" h="21589" stroke="0" extrusionOk="0">
                <a:moveTo>
                  <a:pt x="675" y="-1"/>
                </a:moveTo>
                <a:cubicBezTo>
                  <a:pt x="11273" y="330"/>
                  <a:pt x="20064" y="8306"/>
                  <a:pt x="21422" y="18822"/>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0" name="Arc 16"/>
          <p:cNvSpPr>
            <a:spLocks/>
          </p:cNvSpPr>
          <p:nvPr/>
        </p:nvSpPr>
        <p:spPr bwMode="auto">
          <a:xfrm rot="21287673" flipV="1">
            <a:off x="1939925" y="1736725"/>
            <a:ext cx="2324100" cy="1839913"/>
          </a:xfrm>
          <a:custGeom>
            <a:avLst/>
            <a:gdLst>
              <a:gd name="T0" fmla="*/ 76754 w 20439"/>
              <a:gd name="T1" fmla="*/ 0 h 21589"/>
              <a:gd name="T2" fmla="*/ 2324100 w 20439"/>
              <a:gd name="T3" fmla="*/ 1244619 h 21589"/>
              <a:gd name="T4" fmla="*/ 0 w 20439"/>
              <a:gd name="T5" fmla="*/ 1839913 h 21589"/>
              <a:gd name="T6" fmla="*/ 0 60000 65536"/>
              <a:gd name="T7" fmla="*/ 0 60000 65536"/>
              <a:gd name="T8" fmla="*/ 0 60000 65536"/>
            </a:gdLst>
            <a:ahLst/>
            <a:cxnLst>
              <a:cxn ang="T6">
                <a:pos x="T0" y="T1"/>
              </a:cxn>
              <a:cxn ang="T7">
                <a:pos x="T2" y="T3"/>
              </a:cxn>
              <a:cxn ang="T8">
                <a:pos x="T4" y="T5"/>
              </a:cxn>
            </a:cxnLst>
            <a:rect l="0" t="0" r="r" b="b"/>
            <a:pathLst>
              <a:path w="20439" h="21589" fill="none" extrusionOk="0">
                <a:moveTo>
                  <a:pt x="675" y="-1"/>
                </a:moveTo>
                <a:cubicBezTo>
                  <a:pt x="9660" y="280"/>
                  <a:pt x="17532" y="6097"/>
                  <a:pt x="20439" y="14603"/>
                </a:cubicBezTo>
              </a:path>
              <a:path w="20439" h="21589" stroke="0" extrusionOk="0">
                <a:moveTo>
                  <a:pt x="675" y="-1"/>
                </a:moveTo>
                <a:cubicBezTo>
                  <a:pt x="9660" y="280"/>
                  <a:pt x="17532" y="6097"/>
                  <a:pt x="20439" y="14603"/>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1" name="Line 17"/>
          <p:cNvSpPr>
            <a:spLocks noChangeShapeType="1"/>
          </p:cNvSpPr>
          <p:nvPr/>
        </p:nvSpPr>
        <p:spPr bwMode="auto">
          <a:xfrm flipV="1">
            <a:off x="2001838" y="2536825"/>
            <a:ext cx="2571750" cy="1517650"/>
          </a:xfrm>
          <a:prstGeom prst="line">
            <a:avLst/>
          </a:prstGeom>
          <a:noFill/>
          <a:ln w="381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2" name="Arc 18"/>
          <p:cNvSpPr>
            <a:spLocks/>
          </p:cNvSpPr>
          <p:nvPr/>
        </p:nvSpPr>
        <p:spPr bwMode="auto">
          <a:xfrm rot="21020084" flipV="1">
            <a:off x="1844675" y="1325563"/>
            <a:ext cx="2065338" cy="1839912"/>
          </a:xfrm>
          <a:custGeom>
            <a:avLst/>
            <a:gdLst>
              <a:gd name="T0" fmla="*/ 76802 w 18152"/>
              <a:gd name="T1" fmla="*/ 0 h 21589"/>
              <a:gd name="T2" fmla="*/ 2065338 w 18152"/>
              <a:gd name="T3" fmla="*/ 842189 h 21589"/>
              <a:gd name="T4" fmla="*/ 0 w 18152"/>
              <a:gd name="T5" fmla="*/ 1839912 h 21589"/>
              <a:gd name="T6" fmla="*/ 0 60000 65536"/>
              <a:gd name="T7" fmla="*/ 0 60000 65536"/>
              <a:gd name="T8" fmla="*/ 0 60000 65536"/>
            </a:gdLst>
            <a:ahLst/>
            <a:cxnLst>
              <a:cxn ang="T6">
                <a:pos x="T0" y="T1"/>
              </a:cxn>
              <a:cxn ang="T7">
                <a:pos x="T2" y="T3"/>
              </a:cxn>
              <a:cxn ang="T8">
                <a:pos x="T4" y="T5"/>
              </a:cxn>
            </a:cxnLst>
            <a:rect l="0" t="0" r="r" b="b"/>
            <a:pathLst>
              <a:path w="18152" h="21589" fill="none" extrusionOk="0">
                <a:moveTo>
                  <a:pt x="675" y="-1"/>
                </a:moveTo>
                <a:cubicBezTo>
                  <a:pt x="7770" y="221"/>
                  <a:pt x="14304" y="3915"/>
                  <a:pt x="18152" y="9881"/>
                </a:cubicBezTo>
              </a:path>
              <a:path w="18152" h="21589" stroke="0" extrusionOk="0">
                <a:moveTo>
                  <a:pt x="675" y="-1"/>
                </a:moveTo>
                <a:cubicBezTo>
                  <a:pt x="7770" y="221"/>
                  <a:pt x="14304" y="3915"/>
                  <a:pt x="18152" y="9881"/>
                </a:cubicBezTo>
                <a:lnTo>
                  <a:pt x="0" y="21589"/>
                </a:lnTo>
                <a:lnTo>
                  <a:pt x="675" y="-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3" name="Line 19"/>
          <p:cNvSpPr>
            <a:spLocks noChangeShapeType="1"/>
          </p:cNvSpPr>
          <p:nvPr/>
        </p:nvSpPr>
        <p:spPr bwMode="auto">
          <a:xfrm flipV="1">
            <a:off x="2011363" y="2136775"/>
            <a:ext cx="2038350" cy="1917700"/>
          </a:xfrm>
          <a:prstGeom prst="line">
            <a:avLst/>
          </a:prstGeom>
          <a:noFill/>
          <a:ln w="381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4" name="Line 20"/>
          <p:cNvSpPr>
            <a:spLocks noChangeShapeType="1"/>
          </p:cNvSpPr>
          <p:nvPr/>
        </p:nvSpPr>
        <p:spPr bwMode="auto">
          <a:xfrm>
            <a:off x="2657475" y="3933825"/>
            <a:ext cx="0" cy="428625"/>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5" name="Line 21"/>
          <p:cNvSpPr>
            <a:spLocks noChangeShapeType="1"/>
          </p:cNvSpPr>
          <p:nvPr/>
        </p:nvSpPr>
        <p:spPr bwMode="auto">
          <a:xfrm flipH="1">
            <a:off x="2000250" y="4362450"/>
            <a:ext cx="657225"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6" name="Line 22"/>
          <p:cNvSpPr>
            <a:spLocks noChangeShapeType="1"/>
          </p:cNvSpPr>
          <p:nvPr/>
        </p:nvSpPr>
        <p:spPr bwMode="auto">
          <a:xfrm>
            <a:off x="3314700" y="3286125"/>
            <a:ext cx="0" cy="1362075"/>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7" name="Line 23"/>
          <p:cNvSpPr>
            <a:spLocks noChangeShapeType="1"/>
          </p:cNvSpPr>
          <p:nvPr/>
        </p:nvSpPr>
        <p:spPr bwMode="auto">
          <a:xfrm flipH="1">
            <a:off x="2009775" y="4648200"/>
            <a:ext cx="1304925"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8" name="Line 24"/>
          <p:cNvSpPr>
            <a:spLocks noChangeShapeType="1"/>
          </p:cNvSpPr>
          <p:nvPr/>
        </p:nvSpPr>
        <p:spPr bwMode="auto">
          <a:xfrm>
            <a:off x="3505200" y="2657475"/>
            <a:ext cx="0" cy="207645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49" name="Line 25"/>
          <p:cNvSpPr>
            <a:spLocks noChangeShapeType="1"/>
          </p:cNvSpPr>
          <p:nvPr/>
        </p:nvSpPr>
        <p:spPr bwMode="auto">
          <a:xfrm flipH="1">
            <a:off x="2000250" y="4733925"/>
            <a:ext cx="15049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7050" name="Text Box 26"/>
          <p:cNvSpPr txBox="1">
            <a:spLocks noChangeArrowheads="1"/>
          </p:cNvSpPr>
          <p:nvPr/>
        </p:nvSpPr>
        <p:spPr bwMode="auto">
          <a:xfrm>
            <a:off x="2486025" y="3609975"/>
            <a:ext cx="56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A</a:t>
            </a:r>
          </a:p>
        </p:txBody>
      </p:sp>
      <p:sp>
        <p:nvSpPr>
          <p:cNvPr id="897051" name="Text Box 27"/>
          <p:cNvSpPr txBox="1">
            <a:spLocks noChangeArrowheads="1"/>
          </p:cNvSpPr>
          <p:nvPr/>
        </p:nvSpPr>
        <p:spPr bwMode="auto">
          <a:xfrm>
            <a:off x="3076575" y="2962275"/>
            <a:ext cx="56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B</a:t>
            </a:r>
          </a:p>
        </p:txBody>
      </p:sp>
      <p:sp>
        <p:nvSpPr>
          <p:cNvPr id="897052" name="Text Box 28"/>
          <p:cNvSpPr txBox="1">
            <a:spLocks noChangeArrowheads="1"/>
          </p:cNvSpPr>
          <p:nvPr/>
        </p:nvSpPr>
        <p:spPr bwMode="auto">
          <a:xfrm>
            <a:off x="3200400" y="2305050"/>
            <a:ext cx="56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C</a:t>
            </a:r>
          </a:p>
        </p:txBody>
      </p:sp>
      <p:sp>
        <p:nvSpPr>
          <p:cNvPr id="897053" name="Text Box 29"/>
          <p:cNvSpPr txBox="1">
            <a:spLocks noChangeArrowheads="1"/>
          </p:cNvSpPr>
          <p:nvPr/>
        </p:nvSpPr>
        <p:spPr bwMode="auto">
          <a:xfrm>
            <a:off x="1590675" y="4076700"/>
            <a:ext cx="56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B</a:t>
            </a:r>
            <a:r>
              <a:rPr lang="pt-BR" sz="2000" b="0" baseline="-25000">
                <a:solidFill>
                  <a:srgbClr val="FFFF00"/>
                </a:solidFill>
              </a:rPr>
              <a:t>0</a:t>
            </a:r>
            <a:endParaRPr lang="pt-BR" sz="2000" b="0">
              <a:solidFill>
                <a:srgbClr val="FFFF00"/>
              </a:solidFill>
            </a:endParaRPr>
          </a:p>
        </p:txBody>
      </p:sp>
      <p:sp>
        <p:nvSpPr>
          <p:cNvPr id="897054" name="Text Box 30"/>
          <p:cNvSpPr txBox="1">
            <a:spLocks noChangeArrowheads="1"/>
          </p:cNvSpPr>
          <p:nvPr/>
        </p:nvSpPr>
        <p:spPr bwMode="auto">
          <a:xfrm>
            <a:off x="1619250" y="4343400"/>
            <a:ext cx="56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B</a:t>
            </a:r>
            <a:r>
              <a:rPr lang="pt-BR" sz="2000" b="0" baseline="-25000">
                <a:solidFill>
                  <a:srgbClr val="FFFF00"/>
                </a:solidFill>
              </a:rPr>
              <a:t>1</a:t>
            </a:r>
            <a:endParaRPr lang="pt-BR" sz="2000" b="0">
              <a:solidFill>
                <a:srgbClr val="FFFF00"/>
              </a:solidFill>
            </a:endParaRPr>
          </a:p>
        </p:txBody>
      </p:sp>
      <p:sp>
        <p:nvSpPr>
          <p:cNvPr id="897055" name="Text Box 31"/>
          <p:cNvSpPr txBox="1">
            <a:spLocks noChangeArrowheads="1"/>
          </p:cNvSpPr>
          <p:nvPr/>
        </p:nvSpPr>
        <p:spPr bwMode="auto">
          <a:xfrm>
            <a:off x="1609725" y="4581525"/>
            <a:ext cx="56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B</a:t>
            </a:r>
            <a:r>
              <a:rPr lang="pt-BR" sz="2000" b="0" baseline="-25000">
                <a:solidFill>
                  <a:srgbClr val="FFFF00"/>
                </a:solidFill>
              </a:rPr>
              <a:t>2</a:t>
            </a:r>
            <a:endParaRPr lang="pt-BR" sz="2000" b="0">
              <a:solidFill>
                <a:srgbClr val="FFFF00"/>
              </a:solidFill>
            </a:endParaRPr>
          </a:p>
        </p:txBody>
      </p:sp>
      <p:sp>
        <p:nvSpPr>
          <p:cNvPr id="897056" name="Text Box 32"/>
          <p:cNvSpPr txBox="1">
            <a:spLocks noChangeArrowheads="1"/>
          </p:cNvSpPr>
          <p:nvPr/>
        </p:nvSpPr>
        <p:spPr bwMode="auto">
          <a:xfrm>
            <a:off x="5905500" y="2990850"/>
            <a:ext cx="41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66FF33"/>
                </a:solidFill>
              </a:rPr>
              <a:t>r</a:t>
            </a:r>
            <a:r>
              <a:rPr lang="pt-BR" sz="2000" b="0" baseline="-25000">
                <a:solidFill>
                  <a:srgbClr val="66FF33"/>
                </a:solidFill>
              </a:rPr>
              <a:t>0</a:t>
            </a:r>
            <a:endParaRPr lang="pt-BR" sz="2000" b="0">
              <a:solidFill>
                <a:srgbClr val="66FF33"/>
              </a:solidFill>
            </a:endParaRPr>
          </a:p>
        </p:txBody>
      </p:sp>
      <p:sp>
        <p:nvSpPr>
          <p:cNvPr id="897057" name="Text Box 33"/>
          <p:cNvSpPr txBox="1">
            <a:spLocks noChangeArrowheads="1"/>
          </p:cNvSpPr>
          <p:nvPr/>
        </p:nvSpPr>
        <p:spPr bwMode="auto">
          <a:xfrm>
            <a:off x="4400550" y="2105025"/>
            <a:ext cx="742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U</a:t>
            </a:r>
            <a:r>
              <a:rPr lang="pt-BR" sz="2000" b="0" baseline="-25000">
                <a:solidFill>
                  <a:srgbClr val="FFFF00"/>
                </a:solidFill>
              </a:rPr>
              <a:t>0</a:t>
            </a:r>
            <a:endParaRPr lang="pt-BR" sz="2000" b="0">
              <a:solidFill>
                <a:srgbClr val="FFFF00"/>
              </a:solidFill>
            </a:endParaRPr>
          </a:p>
        </p:txBody>
      </p:sp>
      <p:sp>
        <p:nvSpPr>
          <p:cNvPr id="897058" name="Text Box 34"/>
          <p:cNvSpPr txBox="1">
            <a:spLocks noChangeArrowheads="1"/>
          </p:cNvSpPr>
          <p:nvPr/>
        </p:nvSpPr>
        <p:spPr bwMode="auto">
          <a:xfrm>
            <a:off x="4514850" y="2362200"/>
            <a:ext cx="41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66FF33"/>
                </a:solidFill>
              </a:rPr>
              <a:t>r</a:t>
            </a:r>
            <a:r>
              <a:rPr lang="pt-BR" sz="2000" b="0" baseline="-25000">
                <a:solidFill>
                  <a:srgbClr val="66FF33"/>
                </a:solidFill>
              </a:rPr>
              <a:t>1</a:t>
            </a:r>
            <a:endParaRPr lang="pt-BR" sz="2000" b="0">
              <a:solidFill>
                <a:srgbClr val="66FF33"/>
              </a:solidFill>
            </a:endParaRPr>
          </a:p>
        </p:txBody>
      </p:sp>
      <p:sp>
        <p:nvSpPr>
          <p:cNvPr id="897059" name="Text Box 35"/>
          <p:cNvSpPr txBox="1">
            <a:spLocks noChangeArrowheads="1"/>
          </p:cNvSpPr>
          <p:nvPr/>
        </p:nvSpPr>
        <p:spPr bwMode="auto">
          <a:xfrm>
            <a:off x="4105275" y="1895475"/>
            <a:ext cx="54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U</a:t>
            </a:r>
            <a:r>
              <a:rPr lang="pt-BR" sz="2000" b="0" baseline="-25000">
                <a:solidFill>
                  <a:srgbClr val="FFFF00"/>
                </a:solidFill>
              </a:rPr>
              <a:t>1</a:t>
            </a:r>
            <a:endParaRPr lang="pt-BR" sz="2000" b="0">
              <a:solidFill>
                <a:srgbClr val="FFFF00"/>
              </a:solidFill>
            </a:endParaRPr>
          </a:p>
        </p:txBody>
      </p:sp>
      <p:sp>
        <p:nvSpPr>
          <p:cNvPr id="897060" name="Text Box 36"/>
          <p:cNvSpPr txBox="1">
            <a:spLocks noChangeArrowheads="1"/>
          </p:cNvSpPr>
          <p:nvPr/>
        </p:nvSpPr>
        <p:spPr bwMode="auto">
          <a:xfrm>
            <a:off x="3895725" y="1771650"/>
            <a:ext cx="41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66FF33"/>
                </a:solidFill>
              </a:rPr>
              <a:t>r</a:t>
            </a:r>
            <a:r>
              <a:rPr lang="pt-BR" sz="2000" b="0" baseline="-25000">
                <a:solidFill>
                  <a:srgbClr val="66FF33"/>
                </a:solidFill>
              </a:rPr>
              <a:t>2</a:t>
            </a:r>
            <a:endParaRPr lang="pt-BR" sz="2000" b="0">
              <a:solidFill>
                <a:srgbClr val="66FF33"/>
              </a:solidFill>
            </a:endParaRPr>
          </a:p>
        </p:txBody>
      </p:sp>
      <p:sp>
        <p:nvSpPr>
          <p:cNvPr id="897061" name="Text Box 37"/>
          <p:cNvSpPr txBox="1">
            <a:spLocks noChangeArrowheads="1"/>
          </p:cNvSpPr>
          <p:nvPr/>
        </p:nvSpPr>
        <p:spPr bwMode="auto">
          <a:xfrm>
            <a:off x="3505200" y="1771650"/>
            <a:ext cx="514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00"/>
                </a:solidFill>
              </a:rPr>
              <a:t>U</a:t>
            </a:r>
            <a:r>
              <a:rPr lang="pt-BR" sz="2000" b="0" baseline="-25000">
                <a:solidFill>
                  <a:srgbClr val="FFFF00"/>
                </a:solidFill>
              </a:rPr>
              <a:t>2</a:t>
            </a:r>
            <a:endParaRPr lang="pt-BR" sz="2000" b="0">
              <a:solidFill>
                <a:srgbClr val="FFFF00"/>
              </a:solidFill>
            </a:endParaRPr>
          </a:p>
        </p:txBody>
      </p:sp>
      <p:sp>
        <p:nvSpPr>
          <p:cNvPr id="897062" name="Text Box 38"/>
          <p:cNvSpPr txBox="1">
            <a:spLocks noChangeArrowheads="1"/>
          </p:cNvSpPr>
          <p:nvPr/>
        </p:nvSpPr>
        <p:spPr bwMode="auto">
          <a:xfrm>
            <a:off x="5110163" y="2335213"/>
            <a:ext cx="3805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400" b="0">
                <a:solidFill>
                  <a:schemeClr val="tx2"/>
                </a:solidFill>
              </a:rPr>
              <a:t>r</a:t>
            </a:r>
            <a:r>
              <a:rPr lang="pt-BR" sz="2400" b="0">
                <a:solidFill>
                  <a:schemeClr val="tx2"/>
                </a:solidFill>
                <a:sym typeface="Symbol" pitchFamily="18" charset="2"/>
              </a:rPr>
              <a:t>  tg</a:t>
            </a:r>
            <a:r>
              <a:rPr lang="pt-BR" sz="2400" b="0">
                <a:solidFill>
                  <a:schemeClr val="tx2"/>
                </a:solidFill>
                <a:latin typeface="Symbol" pitchFamily="18" charset="2"/>
                <a:sym typeface="Symbol" pitchFamily="18" charset="2"/>
              </a:rPr>
              <a:t>a</a:t>
            </a:r>
            <a:r>
              <a:rPr lang="pt-BR" sz="2400" b="0">
                <a:solidFill>
                  <a:schemeClr val="tx2"/>
                </a:solidFill>
                <a:sym typeface="Symbol" pitchFamily="18" charset="2"/>
              </a:rPr>
              <a:t>  inclinação</a:t>
            </a:r>
            <a:endParaRPr lang="pt-BR" sz="2400" b="0">
              <a:solidFill>
                <a:schemeClr val="tx2"/>
              </a:solidFill>
            </a:endParaRPr>
          </a:p>
        </p:txBody>
      </p:sp>
      <p:sp>
        <p:nvSpPr>
          <p:cNvPr id="62504" name="Rectangle 39"/>
          <p:cNvSpPr>
            <a:spLocks noChangeArrowheads="1"/>
          </p:cNvSpPr>
          <p:nvPr/>
        </p:nvSpPr>
        <p:spPr bwMode="auto">
          <a:xfrm>
            <a:off x="0" y="1603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O modelo da composição ótima de ativos</a:t>
            </a:r>
          </a:p>
        </p:txBody>
      </p:sp>
      <p:grpSp>
        <p:nvGrpSpPr>
          <p:cNvPr id="897064" name="Group 40"/>
          <p:cNvGrpSpPr>
            <a:grpSpLocks/>
          </p:cNvGrpSpPr>
          <p:nvPr/>
        </p:nvGrpSpPr>
        <p:grpSpPr bwMode="auto">
          <a:xfrm>
            <a:off x="5997575" y="1057275"/>
            <a:ext cx="2811463" cy="1073150"/>
            <a:chOff x="3622" y="3030"/>
            <a:chExt cx="1771" cy="676"/>
          </a:xfrm>
        </p:grpSpPr>
        <p:sp>
          <p:nvSpPr>
            <p:cNvPr id="62506" name="Rectangle 41"/>
            <p:cNvSpPr>
              <a:spLocks noChangeArrowheads="1"/>
            </p:cNvSpPr>
            <p:nvPr/>
          </p:nvSpPr>
          <p:spPr bwMode="auto">
            <a:xfrm>
              <a:off x="4895" y="3278"/>
              <a:ext cx="49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solidFill>
                    <a:srgbClr val="FFFFFF"/>
                  </a:solidFill>
                  <a:latin typeface="Times New Roman" pitchFamily="18" charset="0"/>
                  <a:sym typeface="Symbol" pitchFamily="18" charset="2"/>
                </a:rPr>
                <a:t></a:t>
              </a:r>
              <a:r>
                <a:rPr lang="pt-BR" sz="2400" b="0">
                  <a:solidFill>
                    <a:srgbClr val="FFFFFF"/>
                  </a:solidFill>
                  <a:latin typeface="Symbol" pitchFamily="18" charset="2"/>
                </a:rPr>
                <a:t>s</a:t>
              </a:r>
              <a:r>
                <a:rPr lang="pt-BR" sz="2400" b="0" baseline="-25000">
                  <a:solidFill>
                    <a:srgbClr val="FFFFFF"/>
                  </a:solidFill>
                </a:rPr>
                <a:t>T</a:t>
              </a:r>
            </a:p>
          </p:txBody>
        </p:sp>
        <p:sp>
          <p:nvSpPr>
            <p:cNvPr id="62507" name="Rectangle 42"/>
            <p:cNvSpPr>
              <a:spLocks noChangeArrowheads="1"/>
            </p:cNvSpPr>
            <p:nvPr/>
          </p:nvSpPr>
          <p:spPr bwMode="auto">
            <a:xfrm>
              <a:off x="4361" y="3241"/>
              <a:ext cx="360"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pt-BR" sz="2400" b="0">
                  <a:solidFill>
                    <a:srgbClr val="FFFFFF"/>
                  </a:solidFill>
                  <a:latin typeface="Symbol" pitchFamily="18" charset="2"/>
                </a:rPr>
                <a:t>s</a:t>
              </a:r>
              <a:r>
                <a:rPr lang="pt-BR" sz="2400" b="0" baseline="-25000">
                  <a:solidFill>
                    <a:srgbClr val="FFFFFF"/>
                  </a:solidFill>
                </a:rPr>
                <a:t>g</a:t>
              </a:r>
            </a:p>
          </p:txBody>
        </p:sp>
        <p:sp>
          <p:nvSpPr>
            <p:cNvPr id="62508" name="Text Box 43"/>
            <p:cNvSpPr txBox="1">
              <a:spLocks noChangeArrowheads="1"/>
            </p:cNvSpPr>
            <p:nvPr/>
          </p:nvSpPr>
          <p:spPr bwMode="auto">
            <a:xfrm>
              <a:off x="4114" y="3030"/>
              <a:ext cx="7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(r + g)</a:t>
              </a:r>
            </a:p>
          </p:txBody>
        </p:sp>
        <p:sp>
          <p:nvSpPr>
            <p:cNvPr id="62509" name="Text Box 44"/>
            <p:cNvSpPr txBox="1">
              <a:spLocks noChangeArrowheads="1"/>
            </p:cNvSpPr>
            <p:nvPr/>
          </p:nvSpPr>
          <p:spPr bwMode="auto">
            <a:xfrm>
              <a:off x="3622" y="3170"/>
              <a:ext cx="8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tg </a:t>
              </a:r>
              <a:r>
                <a:rPr lang="pt-BR" sz="2400" b="0">
                  <a:solidFill>
                    <a:srgbClr val="FFFFFF"/>
                  </a:solidFill>
                  <a:latin typeface="Symbol" pitchFamily="18" charset="2"/>
                </a:rPr>
                <a:t>a</a:t>
              </a:r>
              <a:r>
                <a:rPr lang="pt-BR" sz="2400" b="0">
                  <a:solidFill>
                    <a:srgbClr val="FFFFFF"/>
                  </a:solidFill>
                </a:rPr>
                <a:t> =</a:t>
              </a:r>
            </a:p>
          </p:txBody>
        </p:sp>
        <p:sp>
          <p:nvSpPr>
            <p:cNvPr id="62510" name="Line 45"/>
            <p:cNvSpPr>
              <a:spLocks noChangeShapeType="1"/>
            </p:cNvSpPr>
            <p:nvPr/>
          </p:nvSpPr>
          <p:spPr bwMode="auto">
            <a:xfrm>
              <a:off x="4231" y="3318"/>
              <a:ext cx="51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2511" name="Text Box 46"/>
            <p:cNvSpPr txBox="1">
              <a:spLocks noChangeArrowheads="1"/>
            </p:cNvSpPr>
            <p:nvPr/>
          </p:nvSpPr>
          <p:spPr bwMode="auto">
            <a:xfrm>
              <a:off x="4773" y="3176"/>
              <a:ext cx="2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a:t>
              </a:r>
            </a:p>
          </p:txBody>
        </p:sp>
        <p:sp>
          <p:nvSpPr>
            <p:cNvPr id="62512" name="Text Box 47"/>
            <p:cNvSpPr txBox="1">
              <a:spLocks noChangeArrowheads="1"/>
            </p:cNvSpPr>
            <p:nvPr/>
          </p:nvSpPr>
          <p:spPr bwMode="auto">
            <a:xfrm>
              <a:off x="4981" y="3043"/>
              <a:ext cx="3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latin typeface="Symbol" pitchFamily="18" charset="2"/>
                  <a:sym typeface="Symbol" pitchFamily="18" charset="2"/>
                </a:rPr>
                <a:t></a:t>
              </a:r>
              <a:r>
                <a:rPr lang="pt-BR" sz="2400" b="0">
                  <a:solidFill>
                    <a:srgbClr val="FFFFFF"/>
                  </a:solidFill>
                </a:rPr>
                <a:t>R</a:t>
              </a:r>
              <a:r>
                <a:rPr lang="pt-BR" sz="2400" b="0" baseline="-25000">
                  <a:solidFill>
                    <a:srgbClr val="FFFFFF"/>
                  </a:solidFill>
                </a:rPr>
                <a:t>t</a:t>
              </a:r>
              <a:endParaRPr lang="pt-BR" sz="2400" b="0">
                <a:solidFill>
                  <a:srgbClr val="FFFFFF"/>
                </a:solidFill>
              </a:endParaRPr>
            </a:p>
          </p:txBody>
        </p:sp>
        <p:sp>
          <p:nvSpPr>
            <p:cNvPr id="62513" name="Line 48"/>
            <p:cNvSpPr>
              <a:spLocks noChangeShapeType="1"/>
            </p:cNvSpPr>
            <p:nvPr/>
          </p:nvSpPr>
          <p:spPr bwMode="auto">
            <a:xfrm>
              <a:off x="5136" y="3100"/>
              <a:ext cx="11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2514" name="Line 49"/>
            <p:cNvSpPr>
              <a:spLocks noChangeShapeType="1"/>
            </p:cNvSpPr>
            <p:nvPr/>
          </p:nvSpPr>
          <p:spPr bwMode="auto">
            <a:xfrm>
              <a:off x="4991" y="3318"/>
              <a:ext cx="336"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2515" name="Line 50"/>
            <p:cNvSpPr>
              <a:spLocks noChangeShapeType="1"/>
            </p:cNvSpPr>
            <p:nvPr/>
          </p:nvSpPr>
          <p:spPr bwMode="auto">
            <a:xfrm>
              <a:off x="4570" y="3128"/>
              <a:ext cx="11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97064"/>
                                        </p:tgtEl>
                                        <p:attrNameLst>
                                          <p:attrName>style.visibility</p:attrName>
                                        </p:attrNameLst>
                                      </p:cBhvr>
                                      <p:to>
                                        <p:strVal val="visible"/>
                                      </p:to>
                                    </p:set>
                                    <p:animEffect transition="in" filter="wipe(left)">
                                      <p:cBhvr>
                                        <p:cTn id="7" dur="500"/>
                                        <p:tgtEl>
                                          <p:spTgt spid="897064"/>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897027"/>
                                        </p:tgtEl>
                                        <p:attrNameLst>
                                          <p:attrName>style.visibility</p:attrName>
                                        </p:attrNameLst>
                                      </p:cBhvr>
                                      <p:to>
                                        <p:strVal val="visible"/>
                                      </p:to>
                                    </p:set>
                                    <p:animEffect transition="in" filter="strips(upRight)">
                                      <p:cBhvr>
                                        <p:cTn id="11" dur="500"/>
                                        <p:tgtEl>
                                          <p:spTgt spid="897027"/>
                                        </p:tgtEl>
                                      </p:cBhvr>
                                    </p:animEffect>
                                  </p:childTnLst>
                                </p:cTn>
                              </p:par>
                            </p:childTnLst>
                          </p:cTn>
                        </p:par>
                        <p:par>
                          <p:cTn id="12" fill="hold" nodeType="afterGroup">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897028"/>
                                        </p:tgtEl>
                                        <p:attrNameLst>
                                          <p:attrName>style.visibility</p:attrName>
                                        </p:attrNameLst>
                                      </p:cBhvr>
                                      <p:to>
                                        <p:strVal val="visible"/>
                                      </p:to>
                                    </p:set>
                                    <p:animEffect transition="in" filter="strips(upRight)">
                                      <p:cBhvr>
                                        <p:cTn id="15" dur="500"/>
                                        <p:tgtEl>
                                          <p:spTgt spid="897028"/>
                                        </p:tgtEl>
                                      </p:cBhvr>
                                    </p:animEffect>
                                  </p:childTnLst>
                                </p:cTn>
                              </p:par>
                            </p:childTnLst>
                          </p:cTn>
                        </p:par>
                        <p:par>
                          <p:cTn id="16" fill="hold" nodeType="afterGroup">
                            <p:stCondLst>
                              <p:cond delay="1500"/>
                            </p:stCondLst>
                            <p:childTnLst>
                              <p:par>
                                <p:cTn id="17" presetID="18" presetClass="entr" presetSubtype="3" fill="hold" grpId="0" nodeType="afterEffect">
                                  <p:stCondLst>
                                    <p:cond delay="0"/>
                                  </p:stCondLst>
                                  <p:childTnLst>
                                    <p:set>
                                      <p:cBhvr>
                                        <p:cTn id="18" dur="1" fill="hold">
                                          <p:stCondLst>
                                            <p:cond delay="0"/>
                                          </p:stCondLst>
                                        </p:cTn>
                                        <p:tgtEl>
                                          <p:spTgt spid="897029"/>
                                        </p:tgtEl>
                                        <p:attrNameLst>
                                          <p:attrName>style.visibility</p:attrName>
                                        </p:attrNameLst>
                                      </p:cBhvr>
                                      <p:to>
                                        <p:strVal val="visible"/>
                                      </p:to>
                                    </p:set>
                                    <p:animEffect transition="in" filter="strips(upRight)">
                                      <p:cBhvr>
                                        <p:cTn id="19" dur="500"/>
                                        <p:tgtEl>
                                          <p:spTgt spid="897029"/>
                                        </p:tgtEl>
                                      </p:cBhvr>
                                    </p:animEffect>
                                  </p:childTnLst>
                                </p:cTn>
                              </p:par>
                            </p:childTnLst>
                          </p:cTn>
                        </p:par>
                        <p:par>
                          <p:cTn id="20" fill="hold" nodeType="afterGroup">
                            <p:stCondLst>
                              <p:cond delay="2000"/>
                            </p:stCondLst>
                            <p:childTnLst>
                              <p:par>
                                <p:cTn id="21" presetID="18" presetClass="entr" presetSubtype="3" fill="hold" grpId="0" nodeType="afterEffect">
                                  <p:stCondLst>
                                    <p:cond delay="0"/>
                                  </p:stCondLst>
                                  <p:childTnLst>
                                    <p:set>
                                      <p:cBhvr>
                                        <p:cTn id="22" dur="1" fill="hold">
                                          <p:stCondLst>
                                            <p:cond delay="0"/>
                                          </p:stCondLst>
                                        </p:cTn>
                                        <p:tgtEl>
                                          <p:spTgt spid="897030"/>
                                        </p:tgtEl>
                                        <p:attrNameLst>
                                          <p:attrName>style.visibility</p:attrName>
                                        </p:attrNameLst>
                                      </p:cBhvr>
                                      <p:to>
                                        <p:strVal val="visible"/>
                                      </p:to>
                                    </p:set>
                                    <p:animEffect transition="in" filter="strips(upRight)">
                                      <p:cBhvr>
                                        <p:cTn id="23" dur="500"/>
                                        <p:tgtEl>
                                          <p:spTgt spid="897030"/>
                                        </p:tgtEl>
                                      </p:cBhvr>
                                    </p:animEffect>
                                  </p:childTnLst>
                                </p:cTn>
                              </p:par>
                            </p:childTnLst>
                          </p:cTn>
                        </p:par>
                        <p:par>
                          <p:cTn id="24" fill="hold" nodeType="afterGroup">
                            <p:stCondLst>
                              <p:cond delay="2500"/>
                            </p:stCondLst>
                            <p:childTnLst>
                              <p:par>
                                <p:cTn id="25" presetID="18" presetClass="entr" presetSubtype="3" fill="hold" grpId="0" nodeType="afterEffect">
                                  <p:stCondLst>
                                    <p:cond delay="0"/>
                                  </p:stCondLst>
                                  <p:childTnLst>
                                    <p:set>
                                      <p:cBhvr>
                                        <p:cTn id="26" dur="1" fill="hold">
                                          <p:stCondLst>
                                            <p:cond delay="0"/>
                                          </p:stCondLst>
                                        </p:cTn>
                                        <p:tgtEl>
                                          <p:spTgt spid="897031"/>
                                        </p:tgtEl>
                                        <p:attrNameLst>
                                          <p:attrName>style.visibility</p:attrName>
                                        </p:attrNameLst>
                                      </p:cBhvr>
                                      <p:to>
                                        <p:strVal val="visible"/>
                                      </p:to>
                                    </p:set>
                                    <p:animEffect transition="in" filter="strips(upRight)">
                                      <p:cBhvr>
                                        <p:cTn id="27" dur="500"/>
                                        <p:tgtEl>
                                          <p:spTgt spid="897031"/>
                                        </p:tgtEl>
                                      </p:cBhvr>
                                    </p:animEffect>
                                  </p:childTnLst>
                                </p:cTn>
                              </p:par>
                            </p:childTnLst>
                          </p:cTn>
                        </p:par>
                        <p:par>
                          <p:cTn id="28" fill="hold" nodeType="afterGroup">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897033"/>
                                        </p:tgtEl>
                                        <p:attrNameLst>
                                          <p:attrName>style.visibility</p:attrName>
                                        </p:attrNameLst>
                                      </p:cBhvr>
                                      <p:to>
                                        <p:strVal val="visible"/>
                                      </p:to>
                                    </p:set>
                                    <p:animEffect transition="in" filter="strips(downLeft)">
                                      <p:cBhvr>
                                        <p:cTn id="31" dur="500"/>
                                        <p:tgtEl>
                                          <p:spTgt spid="897033"/>
                                        </p:tgtEl>
                                      </p:cBhvr>
                                    </p:animEffect>
                                  </p:childTnLst>
                                </p:cTn>
                              </p:par>
                            </p:childTnLst>
                          </p:cTn>
                        </p:par>
                        <p:par>
                          <p:cTn id="32" fill="hold" nodeType="afterGroup">
                            <p:stCondLst>
                              <p:cond delay="3500"/>
                            </p:stCondLst>
                            <p:childTnLst>
                              <p:par>
                                <p:cTn id="33" presetID="18" presetClass="entr" presetSubtype="3" fill="hold" grpId="0" nodeType="afterEffect">
                                  <p:stCondLst>
                                    <p:cond delay="0"/>
                                  </p:stCondLst>
                                  <p:childTnLst>
                                    <p:set>
                                      <p:cBhvr>
                                        <p:cTn id="34" dur="1" fill="hold">
                                          <p:stCondLst>
                                            <p:cond delay="0"/>
                                          </p:stCondLst>
                                        </p:cTn>
                                        <p:tgtEl>
                                          <p:spTgt spid="897034"/>
                                        </p:tgtEl>
                                        <p:attrNameLst>
                                          <p:attrName>style.visibility</p:attrName>
                                        </p:attrNameLst>
                                      </p:cBhvr>
                                      <p:to>
                                        <p:strVal val="visible"/>
                                      </p:to>
                                    </p:set>
                                    <p:animEffect transition="in" filter="strips(upRight)">
                                      <p:cBhvr>
                                        <p:cTn id="35" dur="500"/>
                                        <p:tgtEl>
                                          <p:spTgt spid="897034"/>
                                        </p:tgtEl>
                                      </p:cBhvr>
                                    </p:animEffect>
                                  </p:childTnLst>
                                </p:cTn>
                              </p:par>
                            </p:childTnLst>
                          </p:cTn>
                        </p:par>
                        <p:par>
                          <p:cTn id="36" fill="hold" nodeType="afterGroup">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897035"/>
                                        </p:tgtEl>
                                        <p:attrNameLst>
                                          <p:attrName>style.visibility</p:attrName>
                                        </p:attrNameLst>
                                      </p:cBhvr>
                                      <p:to>
                                        <p:strVal val="visible"/>
                                      </p:to>
                                    </p:set>
                                    <p:animEffect transition="in" filter="strips(downRight)">
                                      <p:cBhvr>
                                        <p:cTn id="39" dur="500"/>
                                        <p:tgtEl>
                                          <p:spTgt spid="897035"/>
                                        </p:tgtEl>
                                      </p:cBhvr>
                                    </p:animEffect>
                                  </p:childTnLst>
                                </p:cTn>
                              </p:par>
                            </p:childTnLst>
                          </p:cTn>
                        </p:par>
                        <p:par>
                          <p:cTn id="40" fill="hold" nodeType="afterGroup">
                            <p:stCondLst>
                              <p:cond delay="4500"/>
                            </p:stCondLst>
                            <p:childTnLst>
                              <p:par>
                                <p:cTn id="41" presetID="18" presetClass="entr" presetSubtype="3" fill="hold" grpId="0" nodeType="afterEffect">
                                  <p:stCondLst>
                                    <p:cond delay="0"/>
                                  </p:stCondLst>
                                  <p:childTnLst>
                                    <p:set>
                                      <p:cBhvr>
                                        <p:cTn id="42" dur="1" fill="hold">
                                          <p:stCondLst>
                                            <p:cond delay="0"/>
                                          </p:stCondLst>
                                        </p:cTn>
                                        <p:tgtEl>
                                          <p:spTgt spid="897037"/>
                                        </p:tgtEl>
                                        <p:attrNameLst>
                                          <p:attrName>style.visibility</p:attrName>
                                        </p:attrNameLst>
                                      </p:cBhvr>
                                      <p:to>
                                        <p:strVal val="visible"/>
                                      </p:to>
                                    </p:set>
                                    <p:animEffect transition="in" filter="strips(upRight)">
                                      <p:cBhvr>
                                        <p:cTn id="43" dur="500"/>
                                        <p:tgtEl>
                                          <p:spTgt spid="897037"/>
                                        </p:tgtEl>
                                      </p:cBhvr>
                                    </p:animEffect>
                                  </p:childTnLst>
                                </p:cTn>
                              </p:par>
                            </p:childTnLst>
                          </p:cTn>
                        </p:par>
                        <p:par>
                          <p:cTn id="44" fill="hold" nodeType="afterGroup">
                            <p:stCondLst>
                              <p:cond delay="5000"/>
                            </p:stCondLst>
                            <p:childTnLst>
                              <p:par>
                                <p:cTn id="45" presetID="1" presetClass="entr" presetSubtype="0" fill="hold" grpId="0" nodeType="afterEffect">
                                  <p:stCondLst>
                                    <p:cond delay="0"/>
                                  </p:stCondLst>
                                  <p:childTnLst>
                                    <p:set>
                                      <p:cBhvr>
                                        <p:cTn id="46" dur="1" fill="hold">
                                          <p:stCondLst>
                                            <p:cond delay="499"/>
                                          </p:stCondLst>
                                        </p:cTn>
                                        <p:tgtEl>
                                          <p:spTgt spid="897038"/>
                                        </p:tgtEl>
                                        <p:attrNameLst>
                                          <p:attrName>style.visibility</p:attrName>
                                        </p:attrNameLst>
                                      </p:cBhvr>
                                      <p:to>
                                        <p:strVal val="visible"/>
                                      </p:to>
                                    </p:set>
                                  </p:childTnLst>
                                </p:cTn>
                              </p:par>
                            </p:childTnLst>
                          </p:cTn>
                        </p:par>
                        <p:par>
                          <p:cTn id="47" fill="hold" nodeType="afterGroup">
                            <p:stCondLst>
                              <p:cond delay="5500"/>
                            </p:stCondLst>
                            <p:childTnLst>
                              <p:par>
                                <p:cTn id="48" presetID="18" presetClass="entr" presetSubtype="6" fill="hold" grpId="0" nodeType="afterEffect">
                                  <p:stCondLst>
                                    <p:cond delay="0"/>
                                  </p:stCondLst>
                                  <p:childTnLst>
                                    <p:set>
                                      <p:cBhvr>
                                        <p:cTn id="49" dur="1" fill="hold">
                                          <p:stCondLst>
                                            <p:cond delay="0"/>
                                          </p:stCondLst>
                                        </p:cTn>
                                        <p:tgtEl>
                                          <p:spTgt spid="897036"/>
                                        </p:tgtEl>
                                        <p:attrNameLst>
                                          <p:attrName>style.visibility</p:attrName>
                                        </p:attrNameLst>
                                      </p:cBhvr>
                                      <p:to>
                                        <p:strVal val="visible"/>
                                      </p:to>
                                    </p:set>
                                    <p:animEffect transition="in" filter="strips(downRight)">
                                      <p:cBhvr>
                                        <p:cTn id="50" dur="500"/>
                                        <p:tgtEl>
                                          <p:spTgt spid="897036"/>
                                        </p:tgtEl>
                                      </p:cBhvr>
                                    </p:animEffect>
                                  </p:childTnLst>
                                </p:cTn>
                              </p:par>
                            </p:childTnLst>
                          </p:cTn>
                        </p:par>
                        <p:par>
                          <p:cTn id="51" fill="hold" nodeType="afterGroup">
                            <p:stCondLst>
                              <p:cond delay="6000"/>
                            </p:stCondLst>
                            <p:childTnLst>
                              <p:par>
                                <p:cTn id="52" presetID="18" presetClass="entr" presetSubtype="3" fill="hold" grpId="0" nodeType="afterEffect">
                                  <p:stCondLst>
                                    <p:cond delay="0"/>
                                  </p:stCondLst>
                                  <p:childTnLst>
                                    <p:set>
                                      <p:cBhvr>
                                        <p:cTn id="53" dur="1" fill="hold">
                                          <p:stCondLst>
                                            <p:cond delay="0"/>
                                          </p:stCondLst>
                                        </p:cTn>
                                        <p:tgtEl>
                                          <p:spTgt spid="897032"/>
                                        </p:tgtEl>
                                        <p:attrNameLst>
                                          <p:attrName>style.visibility</p:attrName>
                                        </p:attrNameLst>
                                      </p:cBhvr>
                                      <p:to>
                                        <p:strVal val="visible"/>
                                      </p:to>
                                    </p:set>
                                    <p:animEffect transition="in" filter="strips(upRight)">
                                      <p:cBhvr>
                                        <p:cTn id="54" dur="500"/>
                                        <p:tgtEl>
                                          <p:spTgt spid="897032"/>
                                        </p:tgtEl>
                                      </p:cBhvr>
                                    </p:animEffect>
                                  </p:childTnLst>
                                </p:cTn>
                              </p:par>
                            </p:childTnLst>
                          </p:cTn>
                        </p:par>
                        <p:par>
                          <p:cTn id="55" fill="hold" nodeType="afterGroup">
                            <p:stCondLst>
                              <p:cond delay="6500"/>
                            </p:stCondLst>
                            <p:childTnLst>
                              <p:par>
                                <p:cTn id="56" presetID="18" presetClass="entr" presetSubtype="12" fill="hold" grpId="0" nodeType="afterEffect">
                                  <p:stCondLst>
                                    <p:cond delay="0"/>
                                  </p:stCondLst>
                                  <p:childTnLst>
                                    <p:set>
                                      <p:cBhvr>
                                        <p:cTn id="57" dur="1" fill="hold">
                                          <p:stCondLst>
                                            <p:cond delay="0"/>
                                          </p:stCondLst>
                                        </p:cTn>
                                        <p:tgtEl>
                                          <p:spTgt spid="897056"/>
                                        </p:tgtEl>
                                        <p:attrNameLst>
                                          <p:attrName>style.visibility</p:attrName>
                                        </p:attrNameLst>
                                      </p:cBhvr>
                                      <p:to>
                                        <p:strVal val="visible"/>
                                      </p:to>
                                    </p:set>
                                    <p:animEffect transition="in" filter="strips(downLeft)">
                                      <p:cBhvr>
                                        <p:cTn id="58" dur="500"/>
                                        <p:tgtEl>
                                          <p:spTgt spid="89705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8" presetClass="entr" presetSubtype="3" fill="hold" grpId="0" nodeType="clickEffect">
                                  <p:stCondLst>
                                    <p:cond delay="0"/>
                                  </p:stCondLst>
                                  <p:childTnLst>
                                    <p:set>
                                      <p:cBhvr>
                                        <p:cTn id="62" dur="1" fill="hold">
                                          <p:stCondLst>
                                            <p:cond delay="0"/>
                                          </p:stCondLst>
                                        </p:cTn>
                                        <p:tgtEl>
                                          <p:spTgt spid="897039"/>
                                        </p:tgtEl>
                                        <p:attrNameLst>
                                          <p:attrName>style.visibility</p:attrName>
                                        </p:attrNameLst>
                                      </p:cBhvr>
                                      <p:to>
                                        <p:strVal val="visible"/>
                                      </p:to>
                                    </p:set>
                                    <p:animEffect transition="in" filter="strips(upRight)">
                                      <p:cBhvr>
                                        <p:cTn id="63" dur="500"/>
                                        <p:tgtEl>
                                          <p:spTgt spid="897039"/>
                                        </p:tgtEl>
                                      </p:cBhvr>
                                    </p:animEffect>
                                  </p:childTnLst>
                                </p:cTn>
                              </p:par>
                            </p:childTnLst>
                          </p:cTn>
                        </p:par>
                        <p:par>
                          <p:cTn id="64" fill="hold" nodeType="afterGroup">
                            <p:stCondLst>
                              <p:cond delay="500"/>
                            </p:stCondLst>
                            <p:childTnLst>
                              <p:par>
                                <p:cTn id="65" presetID="18" presetClass="entr" presetSubtype="12" fill="hold" grpId="0" nodeType="afterEffect">
                                  <p:stCondLst>
                                    <p:cond delay="0"/>
                                  </p:stCondLst>
                                  <p:childTnLst>
                                    <p:set>
                                      <p:cBhvr>
                                        <p:cTn id="66" dur="1" fill="hold">
                                          <p:stCondLst>
                                            <p:cond delay="0"/>
                                          </p:stCondLst>
                                        </p:cTn>
                                        <p:tgtEl>
                                          <p:spTgt spid="897057"/>
                                        </p:tgtEl>
                                        <p:attrNameLst>
                                          <p:attrName>style.visibility</p:attrName>
                                        </p:attrNameLst>
                                      </p:cBhvr>
                                      <p:to>
                                        <p:strVal val="visible"/>
                                      </p:to>
                                    </p:set>
                                    <p:animEffect transition="in" filter="strips(downLeft)">
                                      <p:cBhvr>
                                        <p:cTn id="67" dur="500"/>
                                        <p:tgtEl>
                                          <p:spTgt spid="89705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8" presetClass="entr" presetSubtype="3" fill="hold" grpId="0" nodeType="clickEffect">
                                  <p:stCondLst>
                                    <p:cond delay="0"/>
                                  </p:stCondLst>
                                  <p:childTnLst>
                                    <p:set>
                                      <p:cBhvr>
                                        <p:cTn id="71" dur="1" fill="hold">
                                          <p:stCondLst>
                                            <p:cond delay="0"/>
                                          </p:stCondLst>
                                        </p:cTn>
                                        <p:tgtEl>
                                          <p:spTgt spid="897050"/>
                                        </p:tgtEl>
                                        <p:attrNameLst>
                                          <p:attrName>style.visibility</p:attrName>
                                        </p:attrNameLst>
                                      </p:cBhvr>
                                      <p:to>
                                        <p:strVal val="visible"/>
                                      </p:to>
                                    </p:set>
                                    <p:animEffect transition="in" filter="strips(upRight)">
                                      <p:cBhvr>
                                        <p:cTn id="72" dur="500"/>
                                        <p:tgtEl>
                                          <p:spTgt spid="89705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8" presetClass="entr" presetSubtype="6" fill="hold" grpId="0" nodeType="clickEffect">
                                  <p:stCondLst>
                                    <p:cond delay="0"/>
                                  </p:stCondLst>
                                  <p:childTnLst>
                                    <p:set>
                                      <p:cBhvr>
                                        <p:cTn id="76" dur="1" fill="hold">
                                          <p:stCondLst>
                                            <p:cond delay="0"/>
                                          </p:stCondLst>
                                        </p:cTn>
                                        <p:tgtEl>
                                          <p:spTgt spid="897044"/>
                                        </p:tgtEl>
                                        <p:attrNameLst>
                                          <p:attrName>style.visibility</p:attrName>
                                        </p:attrNameLst>
                                      </p:cBhvr>
                                      <p:to>
                                        <p:strVal val="visible"/>
                                      </p:to>
                                    </p:set>
                                    <p:animEffect transition="in" filter="strips(downRight)">
                                      <p:cBhvr>
                                        <p:cTn id="77" dur="500"/>
                                        <p:tgtEl>
                                          <p:spTgt spid="897044"/>
                                        </p:tgtEl>
                                      </p:cBhvr>
                                    </p:animEffect>
                                  </p:childTnLst>
                                </p:cTn>
                              </p:par>
                            </p:childTnLst>
                          </p:cTn>
                        </p:par>
                        <p:par>
                          <p:cTn id="78" fill="hold" nodeType="afterGroup">
                            <p:stCondLst>
                              <p:cond delay="500"/>
                            </p:stCondLst>
                            <p:childTnLst>
                              <p:par>
                                <p:cTn id="79" presetID="18" presetClass="entr" presetSubtype="9" fill="hold" grpId="0" nodeType="afterEffect">
                                  <p:stCondLst>
                                    <p:cond delay="0"/>
                                  </p:stCondLst>
                                  <p:childTnLst>
                                    <p:set>
                                      <p:cBhvr>
                                        <p:cTn id="80" dur="1" fill="hold">
                                          <p:stCondLst>
                                            <p:cond delay="0"/>
                                          </p:stCondLst>
                                        </p:cTn>
                                        <p:tgtEl>
                                          <p:spTgt spid="897045"/>
                                        </p:tgtEl>
                                        <p:attrNameLst>
                                          <p:attrName>style.visibility</p:attrName>
                                        </p:attrNameLst>
                                      </p:cBhvr>
                                      <p:to>
                                        <p:strVal val="visible"/>
                                      </p:to>
                                    </p:set>
                                    <p:animEffect transition="in" filter="strips(upLeft)">
                                      <p:cBhvr>
                                        <p:cTn id="81" dur="500"/>
                                        <p:tgtEl>
                                          <p:spTgt spid="897045"/>
                                        </p:tgtEl>
                                      </p:cBhvr>
                                    </p:animEffect>
                                  </p:childTnLst>
                                </p:cTn>
                              </p:par>
                            </p:childTnLst>
                          </p:cTn>
                        </p:par>
                        <p:par>
                          <p:cTn id="82" fill="hold" nodeType="afterGroup">
                            <p:stCondLst>
                              <p:cond delay="1000"/>
                            </p:stCondLst>
                            <p:childTnLst>
                              <p:par>
                                <p:cTn id="83" presetID="18" presetClass="entr" presetSubtype="3" fill="hold" grpId="0" nodeType="afterEffect">
                                  <p:stCondLst>
                                    <p:cond delay="0"/>
                                  </p:stCondLst>
                                  <p:childTnLst>
                                    <p:set>
                                      <p:cBhvr>
                                        <p:cTn id="84" dur="1" fill="hold">
                                          <p:stCondLst>
                                            <p:cond delay="0"/>
                                          </p:stCondLst>
                                        </p:cTn>
                                        <p:tgtEl>
                                          <p:spTgt spid="897053"/>
                                        </p:tgtEl>
                                        <p:attrNameLst>
                                          <p:attrName>style.visibility</p:attrName>
                                        </p:attrNameLst>
                                      </p:cBhvr>
                                      <p:to>
                                        <p:strVal val="visible"/>
                                      </p:to>
                                    </p:set>
                                    <p:animEffect transition="in" filter="strips(upRight)">
                                      <p:cBhvr>
                                        <p:cTn id="85" dur="500"/>
                                        <p:tgtEl>
                                          <p:spTgt spid="897053"/>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2" fill="hold" grpId="0" nodeType="clickEffect">
                                  <p:stCondLst>
                                    <p:cond delay="0"/>
                                  </p:stCondLst>
                                  <p:childTnLst>
                                    <p:set>
                                      <p:cBhvr>
                                        <p:cTn id="89" dur="1" fill="hold">
                                          <p:stCondLst>
                                            <p:cond delay="0"/>
                                          </p:stCondLst>
                                        </p:cTn>
                                        <p:tgtEl>
                                          <p:spTgt spid="897062">
                                            <p:txEl>
                                              <p:pRg st="0" end="0"/>
                                            </p:txEl>
                                          </p:spTgt>
                                        </p:tgtEl>
                                        <p:attrNameLst>
                                          <p:attrName>style.visibility</p:attrName>
                                        </p:attrNameLst>
                                      </p:cBhvr>
                                      <p:to>
                                        <p:strVal val="visible"/>
                                      </p:to>
                                    </p:set>
                                    <p:anim calcmode="lin" valueType="num">
                                      <p:cBhvr additive="base">
                                        <p:cTn id="90" dur="500" fill="hold"/>
                                        <p:tgtEl>
                                          <p:spTgt spid="897062">
                                            <p:txEl>
                                              <p:pRg st="0" end="0"/>
                                            </p:txEl>
                                          </p:spTgt>
                                        </p:tgtEl>
                                        <p:attrNameLst>
                                          <p:attrName>ppt_x</p:attrName>
                                        </p:attrNameLst>
                                      </p:cBhvr>
                                      <p:tavLst>
                                        <p:tav tm="0">
                                          <p:val>
                                            <p:strVal val="1+#ppt_w/2"/>
                                          </p:val>
                                        </p:tav>
                                        <p:tav tm="100000">
                                          <p:val>
                                            <p:strVal val="#ppt_x"/>
                                          </p:val>
                                        </p:tav>
                                      </p:tavLst>
                                    </p:anim>
                                    <p:anim calcmode="lin" valueType="num">
                                      <p:cBhvr additive="base">
                                        <p:cTn id="91" dur="500" fill="hold"/>
                                        <p:tgtEl>
                                          <p:spTgt spid="897062">
                                            <p:txEl>
                                              <p:pRg st="0" end="0"/>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897062">
                                            <p:txEl>
                                              <p:pRg st="0" end="0"/>
                                            </p:txEl>
                                          </p:spTgt>
                                        </p:tgtEl>
                                        <p:attrNameLst>
                                          <p:attrName>style.visibility</p:attrName>
                                        </p:attrNameLst>
                                      </p:cBhvr>
                                      <p:to>
                                        <p:strVal val="hidden"/>
                                      </p:to>
                                    </p:set>
                                  </p:subTnLst>
                                </p:cTn>
                              </p:par>
                            </p:childTnLst>
                          </p:cTn>
                        </p:par>
                      </p:childTnLst>
                    </p:cTn>
                  </p:par>
                  <p:par>
                    <p:cTn id="92" fill="hold" nodeType="clickPar">
                      <p:stCondLst>
                        <p:cond delay="indefinite"/>
                      </p:stCondLst>
                      <p:childTnLst>
                        <p:par>
                          <p:cTn id="93" fill="hold" nodeType="withGroup">
                            <p:stCondLst>
                              <p:cond delay="0"/>
                            </p:stCondLst>
                            <p:childTnLst>
                              <p:par>
                                <p:cTn id="94" presetID="18" presetClass="entr" presetSubtype="3" fill="hold" grpId="0" nodeType="clickEffect">
                                  <p:stCondLst>
                                    <p:cond delay="0"/>
                                  </p:stCondLst>
                                  <p:childTnLst>
                                    <p:set>
                                      <p:cBhvr>
                                        <p:cTn id="95" dur="1" fill="hold">
                                          <p:stCondLst>
                                            <p:cond delay="0"/>
                                          </p:stCondLst>
                                        </p:cTn>
                                        <p:tgtEl>
                                          <p:spTgt spid="897041"/>
                                        </p:tgtEl>
                                        <p:attrNameLst>
                                          <p:attrName>style.visibility</p:attrName>
                                        </p:attrNameLst>
                                      </p:cBhvr>
                                      <p:to>
                                        <p:strVal val="visible"/>
                                      </p:to>
                                    </p:set>
                                    <p:animEffect transition="in" filter="strips(upRight)">
                                      <p:cBhvr>
                                        <p:cTn id="96" dur="500"/>
                                        <p:tgtEl>
                                          <p:spTgt spid="897041"/>
                                        </p:tgtEl>
                                      </p:cBhvr>
                                    </p:animEffect>
                                  </p:childTnLst>
                                </p:cTn>
                              </p:par>
                            </p:childTnLst>
                          </p:cTn>
                        </p:par>
                        <p:par>
                          <p:cTn id="97" fill="hold" nodeType="afterGroup">
                            <p:stCondLst>
                              <p:cond delay="500"/>
                            </p:stCondLst>
                            <p:childTnLst>
                              <p:par>
                                <p:cTn id="98" presetID="18" presetClass="entr" presetSubtype="12" fill="hold" grpId="0" nodeType="afterEffect">
                                  <p:stCondLst>
                                    <p:cond delay="0"/>
                                  </p:stCondLst>
                                  <p:childTnLst>
                                    <p:set>
                                      <p:cBhvr>
                                        <p:cTn id="99" dur="1" fill="hold">
                                          <p:stCondLst>
                                            <p:cond delay="0"/>
                                          </p:stCondLst>
                                        </p:cTn>
                                        <p:tgtEl>
                                          <p:spTgt spid="897058"/>
                                        </p:tgtEl>
                                        <p:attrNameLst>
                                          <p:attrName>style.visibility</p:attrName>
                                        </p:attrNameLst>
                                      </p:cBhvr>
                                      <p:to>
                                        <p:strVal val="visible"/>
                                      </p:to>
                                    </p:set>
                                    <p:animEffect transition="in" filter="strips(downLeft)">
                                      <p:cBhvr>
                                        <p:cTn id="100" dur="500"/>
                                        <p:tgtEl>
                                          <p:spTgt spid="897058"/>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8" presetClass="entr" presetSubtype="3" fill="hold" grpId="0" nodeType="clickEffect">
                                  <p:stCondLst>
                                    <p:cond delay="0"/>
                                  </p:stCondLst>
                                  <p:childTnLst>
                                    <p:set>
                                      <p:cBhvr>
                                        <p:cTn id="104" dur="1" fill="hold">
                                          <p:stCondLst>
                                            <p:cond delay="0"/>
                                          </p:stCondLst>
                                        </p:cTn>
                                        <p:tgtEl>
                                          <p:spTgt spid="897040"/>
                                        </p:tgtEl>
                                        <p:attrNameLst>
                                          <p:attrName>style.visibility</p:attrName>
                                        </p:attrNameLst>
                                      </p:cBhvr>
                                      <p:to>
                                        <p:strVal val="visible"/>
                                      </p:to>
                                    </p:set>
                                    <p:animEffect transition="in" filter="strips(upRight)">
                                      <p:cBhvr>
                                        <p:cTn id="105" dur="500"/>
                                        <p:tgtEl>
                                          <p:spTgt spid="897040"/>
                                        </p:tgtEl>
                                      </p:cBhvr>
                                    </p:animEffect>
                                  </p:childTnLst>
                                </p:cTn>
                              </p:par>
                            </p:childTnLst>
                          </p:cTn>
                        </p:par>
                        <p:par>
                          <p:cTn id="106" fill="hold" nodeType="afterGroup">
                            <p:stCondLst>
                              <p:cond delay="500"/>
                            </p:stCondLst>
                            <p:childTnLst>
                              <p:par>
                                <p:cTn id="107" presetID="18" presetClass="entr" presetSubtype="12" fill="hold" grpId="0" nodeType="afterEffect">
                                  <p:stCondLst>
                                    <p:cond delay="0"/>
                                  </p:stCondLst>
                                  <p:childTnLst>
                                    <p:set>
                                      <p:cBhvr>
                                        <p:cTn id="108" dur="1" fill="hold">
                                          <p:stCondLst>
                                            <p:cond delay="0"/>
                                          </p:stCondLst>
                                        </p:cTn>
                                        <p:tgtEl>
                                          <p:spTgt spid="897059"/>
                                        </p:tgtEl>
                                        <p:attrNameLst>
                                          <p:attrName>style.visibility</p:attrName>
                                        </p:attrNameLst>
                                      </p:cBhvr>
                                      <p:to>
                                        <p:strVal val="visible"/>
                                      </p:to>
                                    </p:set>
                                    <p:animEffect transition="in" filter="strips(downLeft)">
                                      <p:cBhvr>
                                        <p:cTn id="109" dur="500"/>
                                        <p:tgtEl>
                                          <p:spTgt spid="897059"/>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8" presetClass="entr" presetSubtype="3" fill="hold" grpId="0" nodeType="clickEffect">
                                  <p:stCondLst>
                                    <p:cond delay="0"/>
                                  </p:stCondLst>
                                  <p:childTnLst>
                                    <p:set>
                                      <p:cBhvr>
                                        <p:cTn id="113" dur="1" fill="hold">
                                          <p:stCondLst>
                                            <p:cond delay="0"/>
                                          </p:stCondLst>
                                        </p:cTn>
                                        <p:tgtEl>
                                          <p:spTgt spid="897051"/>
                                        </p:tgtEl>
                                        <p:attrNameLst>
                                          <p:attrName>style.visibility</p:attrName>
                                        </p:attrNameLst>
                                      </p:cBhvr>
                                      <p:to>
                                        <p:strVal val="visible"/>
                                      </p:to>
                                    </p:set>
                                    <p:animEffect transition="in" filter="strips(upRight)">
                                      <p:cBhvr>
                                        <p:cTn id="114" dur="500"/>
                                        <p:tgtEl>
                                          <p:spTgt spid="897051"/>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8" presetClass="entr" presetSubtype="6" fill="hold" grpId="0" nodeType="clickEffect">
                                  <p:stCondLst>
                                    <p:cond delay="0"/>
                                  </p:stCondLst>
                                  <p:childTnLst>
                                    <p:set>
                                      <p:cBhvr>
                                        <p:cTn id="118" dur="1" fill="hold">
                                          <p:stCondLst>
                                            <p:cond delay="0"/>
                                          </p:stCondLst>
                                        </p:cTn>
                                        <p:tgtEl>
                                          <p:spTgt spid="897046"/>
                                        </p:tgtEl>
                                        <p:attrNameLst>
                                          <p:attrName>style.visibility</p:attrName>
                                        </p:attrNameLst>
                                      </p:cBhvr>
                                      <p:to>
                                        <p:strVal val="visible"/>
                                      </p:to>
                                    </p:set>
                                    <p:animEffect transition="in" filter="strips(downRight)">
                                      <p:cBhvr>
                                        <p:cTn id="119" dur="500"/>
                                        <p:tgtEl>
                                          <p:spTgt spid="897046"/>
                                        </p:tgtEl>
                                      </p:cBhvr>
                                    </p:animEffect>
                                  </p:childTnLst>
                                </p:cTn>
                              </p:par>
                            </p:childTnLst>
                          </p:cTn>
                        </p:par>
                        <p:par>
                          <p:cTn id="120" fill="hold" nodeType="afterGroup">
                            <p:stCondLst>
                              <p:cond delay="500"/>
                            </p:stCondLst>
                            <p:childTnLst>
                              <p:par>
                                <p:cTn id="121" presetID="18" presetClass="entr" presetSubtype="9" fill="hold" grpId="0" nodeType="afterEffect">
                                  <p:stCondLst>
                                    <p:cond delay="0"/>
                                  </p:stCondLst>
                                  <p:childTnLst>
                                    <p:set>
                                      <p:cBhvr>
                                        <p:cTn id="122" dur="1" fill="hold">
                                          <p:stCondLst>
                                            <p:cond delay="0"/>
                                          </p:stCondLst>
                                        </p:cTn>
                                        <p:tgtEl>
                                          <p:spTgt spid="897047"/>
                                        </p:tgtEl>
                                        <p:attrNameLst>
                                          <p:attrName>style.visibility</p:attrName>
                                        </p:attrNameLst>
                                      </p:cBhvr>
                                      <p:to>
                                        <p:strVal val="visible"/>
                                      </p:to>
                                    </p:set>
                                    <p:animEffect transition="in" filter="strips(upLeft)">
                                      <p:cBhvr>
                                        <p:cTn id="123" dur="500"/>
                                        <p:tgtEl>
                                          <p:spTgt spid="897047"/>
                                        </p:tgtEl>
                                      </p:cBhvr>
                                    </p:animEffect>
                                  </p:childTnLst>
                                </p:cTn>
                              </p:par>
                            </p:childTnLst>
                          </p:cTn>
                        </p:par>
                        <p:par>
                          <p:cTn id="124" fill="hold" nodeType="afterGroup">
                            <p:stCondLst>
                              <p:cond delay="1000"/>
                            </p:stCondLst>
                            <p:childTnLst>
                              <p:par>
                                <p:cTn id="125" presetID="18" presetClass="entr" presetSubtype="3" fill="hold" grpId="0" nodeType="afterEffect">
                                  <p:stCondLst>
                                    <p:cond delay="0"/>
                                  </p:stCondLst>
                                  <p:childTnLst>
                                    <p:set>
                                      <p:cBhvr>
                                        <p:cTn id="126" dur="1" fill="hold">
                                          <p:stCondLst>
                                            <p:cond delay="0"/>
                                          </p:stCondLst>
                                        </p:cTn>
                                        <p:tgtEl>
                                          <p:spTgt spid="897054"/>
                                        </p:tgtEl>
                                        <p:attrNameLst>
                                          <p:attrName>style.visibility</p:attrName>
                                        </p:attrNameLst>
                                      </p:cBhvr>
                                      <p:to>
                                        <p:strVal val="visible"/>
                                      </p:to>
                                    </p:set>
                                    <p:animEffect transition="in" filter="strips(upRight)">
                                      <p:cBhvr>
                                        <p:cTn id="127" dur="500"/>
                                        <p:tgtEl>
                                          <p:spTgt spid="897054"/>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8" presetClass="entr" presetSubtype="3" fill="hold" grpId="0" nodeType="clickEffect">
                                  <p:stCondLst>
                                    <p:cond delay="0"/>
                                  </p:stCondLst>
                                  <p:childTnLst>
                                    <p:set>
                                      <p:cBhvr>
                                        <p:cTn id="131" dur="1" fill="hold">
                                          <p:stCondLst>
                                            <p:cond delay="0"/>
                                          </p:stCondLst>
                                        </p:cTn>
                                        <p:tgtEl>
                                          <p:spTgt spid="897043"/>
                                        </p:tgtEl>
                                        <p:attrNameLst>
                                          <p:attrName>style.visibility</p:attrName>
                                        </p:attrNameLst>
                                      </p:cBhvr>
                                      <p:to>
                                        <p:strVal val="visible"/>
                                      </p:to>
                                    </p:set>
                                    <p:animEffect transition="in" filter="strips(upRight)">
                                      <p:cBhvr>
                                        <p:cTn id="132" dur="500"/>
                                        <p:tgtEl>
                                          <p:spTgt spid="897043"/>
                                        </p:tgtEl>
                                      </p:cBhvr>
                                    </p:animEffect>
                                  </p:childTnLst>
                                </p:cTn>
                              </p:par>
                            </p:childTnLst>
                          </p:cTn>
                        </p:par>
                        <p:par>
                          <p:cTn id="133" fill="hold" nodeType="afterGroup">
                            <p:stCondLst>
                              <p:cond delay="500"/>
                            </p:stCondLst>
                            <p:childTnLst>
                              <p:par>
                                <p:cTn id="134" presetID="18" presetClass="entr" presetSubtype="12" fill="hold" grpId="0" nodeType="afterEffect">
                                  <p:stCondLst>
                                    <p:cond delay="0"/>
                                  </p:stCondLst>
                                  <p:childTnLst>
                                    <p:set>
                                      <p:cBhvr>
                                        <p:cTn id="135" dur="1" fill="hold">
                                          <p:stCondLst>
                                            <p:cond delay="0"/>
                                          </p:stCondLst>
                                        </p:cTn>
                                        <p:tgtEl>
                                          <p:spTgt spid="897060"/>
                                        </p:tgtEl>
                                        <p:attrNameLst>
                                          <p:attrName>style.visibility</p:attrName>
                                        </p:attrNameLst>
                                      </p:cBhvr>
                                      <p:to>
                                        <p:strVal val="visible"/>
                                      </p:to>
                                    </p:set>
                                    <p:animEffect transition="in" filter="strips(downLeft)">
                                      <p:cBhvr>
                                        <p:cTn id="136" dur="500"/>
                                        <p:tgtEl>
                                          <p:spTgt spid="897060"/>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8" presetClass="entr" presetSubtype="3" fill="hold" grpId="0" nodeType="clickEffect">
                                  <p:stCondLst>
                                    <p:cond delay="0"/>
                                  </p:stCondLst>
                                  <p:childTnLst>
                                    <p:set>
                                      <p:cBhvr>
                                        <p:cTn id="140" dur="1" fill="hold">
                                          <p:stCondLst>
                                            <p:cond delay="0"/>
                                          </p:stCondLst>
                                        </p:cTn>
                                        <p:tgtEl>
                                          <p:spTgt spid="897042"/>
                                        </p:tgtEl>
                                        <p:attrNameLst>
                                          <p:attrName>style.visibility</p:attrName>
                                        </p:attrNameLst>
                                      </p:cBhvr>
                                      <p:to>
                                        <p:strVal val="visible"/>
                                      </p:to>
                                    </p:set>
                                    <p:animEffect transition="in" filter="strips(upRight)">
                                      <p:cBhvr>
                                        <p:cTn id="141" dur="500"/>
                                        <p:tgtEl>
                                          <p:spTgt spid="897042"/>
                                        </p:tgtEl>
                                      </p:cBhvr>
                                    </p:animEffect>
                                  </p:childTnLst>
                                </p:cTn>
                              </p:par>
                            </p:childTnLst>
                          </p:cTn>
                        </p:par>
                        <p:par>
                          <p:cTn id="142" fill="hold" nodeType="afterGroup">
                            <p:stCondLst>
                              <p:cond delay="500"/>
                            </p:stCondLst>
                            <p:childTnLst>
                              <p:par>
                                <p:cTn id="143" presetID="18" presetClass="entr" presetSubtype="12" fill="hold" grpId="0" nodeType="afterEffect">
                                  <p:stCondLst>
                                    <p:cond delay="0"/>
                                  </p:stCondLst>
                                  <p:childTnLst>
                                    <p:set>
                                      <p:cBhvr>
                                        <p:cTn id="144" dur="1" fill="hold">
                                          <p:stCondLst>
                                            <p:cond delay="0"/>
                                          </p:stCondLst>
                                        </p:cTn>
                                        <p:tgtEl>
                                          <p:spTgt spid="897061"/>
                                        </p:tgtEl>
                                        <p:attrNameLst>
                                          <p:attrName>style.visibility</p:attrName>
                                        </p:attrNameLst>
                                      </p:cBhvr>
                                      <p:to>
                                        <p:strVal val="visible"/>
                                      </p:to>
                                    </p:set>
                                    <p:animEffect transition="in" filter="strips(downLeft)">
                                      <p:cBhvr>
                                        <p:cTn id="145" dur="500"/>
                                        <p:tgtEl>
                                          <p:spTgt spid="897061"/>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8" presetClass="entr" presetSubtype="3" fill="hold" grpId="0" nodeType="clickEffect">
                                  <p:stCondLst>
                                    <p:cond delay="0"/>
                                  </p:stCondLst>
                                  <p:childTnLst>
                                    <p:set>
                                      <p:cBhvr>
                                        <p:cTn id="149" dur="1" fill="hold">
                                          <p:stCondLst>
                                            <p:cond delay="0"/>
                                          </p:stCondLst>
                                        </p:cTn>
                                        <p:tgtEl>
                                          <p:spTgt spid="897052"/>
                                        </p:tgtEl>
                                        <p:attrNameLst>
                                          <p:attrName>style.visibility</p:attrName>
                                        </p:attrNameLst>
                                      </p:cBhvr>
                                      <p:to>
                                        <p:strVal val="visible"/>
                                      </p:to>
                                    </p:set>
                                    <p:animEffect transition="in" filter="strips(upRight)">
                                      <p:cBhvr>
                                        <p:cTn id="150" dur="500"/>
                                        <p:tgtEl>
                                          <p:spTgt spid="897052"/>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8" presetClass="entr" presetSubtype="6" fill="hold" grpId="0" nodeType="clickEffect">
                                  <p:stCondLst>
                                    <p:cond delay="0"/>
                                  </p:stCondLst>
                                  <p:childTnLst>
                                    <p:set>
                                      <p:cBhvr>
                                        <p:cTn id="154" dur="1" fill="hold">
                                          <p:stCondLst>
                                            <p:cond delay="0"/>
                                          </p:stCondLst>
                                        </p:cTn>
                                        <p:tgtEl>
                                          <p:spTgt spid="897048"/>
                                        </p:tgtEl>
                                        <p:attrNameLst>
                                          <p:attrName>style.visibility</p:attrName>
                                        </p:attrNameLst>
                                      </p:cBhvr>
                                      <p:to>
                                        <p:strVal val="visible"/>
                                      </p:to>
                                    </p:set>
                                    <p:animEffect transition="in" filter="strips(downRight)">
                                      <p:cBhvr>
                                        <p:cTn id="155" dur="500"/>
                                        <p:tgtEl>
                                          <p:spTgt spid="897048"/>
                                        </p:tgtEl>
                                      </p:cBhvr>
                                    </p:animEffect>
                                  </p:childTnLst>
                                </p:cTn>
                              </p:par>
                            </p:childTnLst>
                          </p:cTn>
                        </p:par>
                        <p:par>
                          <p:cTn id="156" fill="hold" nodeType="afterGroup">
                            <p:stCondLst>
                              <p:cond delay="500"/>
                            </p:stCondLst>
                            <p:childTnLst>
                              <p:par>
                                <p:cTn id="157" presetID="18" presetClass="entr" presetSubtype="9" fill="hold" grpId="0" nodeType="afterEffect">
                                  <p:stCondLst>
                                    <p:cond delay="0"/>
                                  </p:stCondLst>
                                  <p:childTnLst>
                                    <p:set>
                                      <p:cBhvr>
                                        <p:cTn id="158" dur="1" fill="hold">
                                          <p:stCondLst>
                                            <p:cond delay="0"/>
                                          </p:stCondLst>
                                        </p:cTn>
                                        <p:tgtEl>
                                          <p:spTgt spid="897049"/>
                                        </p:tgtEl>
                                        <p:attrNameLst>
                                          <p:attrName>style.visibility</p:attrName>
                                        </p:attrNameLst>
                                      </p:cBhvr>
                                      <p:to>
                                        <p:strVal val="visible"/>
                                      </p:to>
                                    </p:set>
                                    <p:animEffect transition="in" filter="strips(upLeft)">
                                      <p:cBhvr>
                                        <p:cTn id="159" dur="500"/>
                                        <p:tgtEl>
                                          <p:spTgt spid="897049"/>
                                        </p:tgtEl>
                                      </p:cBhvr>
                                    </p:animEffect>
                                  </p:childTnLst>
                                </p:cTn>
                              </p:par>
                            </p:childTnLst>
                          </p:cTn>
                        </p:par>
                        <p:par>
                          <p:cTn id="160" fill="hold" nodeType="afterGroup">
                            <p:stCondLst>
                              <p:cond delay="1000"/>
                            </p:stCondLst>
                            <p:childTnLst>
                              <p:par>
                                <p:cTn id="161" presetID="18" presetClass="entr" presetSubtype="3" fill="hold" grpId="0" nodeType="afterEffect">
                                  <p:stCondLst>
                                    <p:cond delay="0"/>
                                  </p:stCondLst>
                                  <p:childTnLst>
                                    <p:set>
                                      <p:cBhvr>
                                        <p:cTn id="162" dur="1" fill="hold">
                                          <p:stCondLst>
                                            <p:cond delay="0"/>
                                          </p:stCondLst>
                                        </p:cTn>
                                        <p:tgtEl>
                                          <p:spTgt spid="897055"/>
                                        </p:tgtEl>
                                        <p:attrNameLst>
                                          <p:attrName>style.visibility</p:attrName>
                                        </p:attrNameLst>
                                      </p:cBhvr>
                                      <p:to>
                                        <p:strVal val="visible"/>
                                      </p:to>
                                    </p:set>
                                    <p:animEffect transition="in" filter="strips(upRight)">
                                      <p:cBhvr>
                                        <p:cTn id="163" dur="500"/>
                                        <p:tgtEl>
                                          <p:spTgt spid="897055"/>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2" presetClass="entr" presetSubtype="2" fill="hold" grpId="0" nodeType="clickEffect">
                                  <p:stCondLst>
                                    <p:cond delay="0"/>
                                  </p:stCondLst>
                                  <p:childTnLst>
                                    <p:set>
                                      <p:cBhvr>
                                        <p:cTn id="167" dur="1" fill="hold">
                                          <p:stCondLst>
                                            <p:cond delay="0"/>
                                          </p:stCondLst>
                                        </p:cTn>
                                        <p:tgtEl>
                                          <p:spTgt spid="897026">
                                            <p:txEl>
                                              <p:pRg st="0" end="0"/>
                                            </p:txEl>
                                          </p:spTgt>
                                        </p:tgtEl>
                                        <p:attrNameLst>
                                          <p:attrName>style.visibility</p:attrName>
                                        </p:attrNameLst>
                                      </p:cBhvr>
                                      <p:to>
                                        <p:strVal val="visible"/>
                                      </p:to>
                                    </p:set>
                                    <p:anim calcmode="lin" valueType="num">
                                      <p:cBhvr additive="base">
                                        <p:cTn id="168" dur="500" fill="hold"/>
                                        <p:tgtEl>
                                          <p:spTgt spid="897026">
                                            <p:txEl>
                                              <p:pRg st="0" end="0"/>
                                            </p:txEl>
                                          </p:spTgt>
                                        </p:tgtEl>
                                        <p:attrNameLst>
                                          <p:attrName>ppt_x</p:attrName>
                                        </p:attrNameLst>
                                      </p:cBhvr>
                                      <p:tavLst>
                                        <p:tav tm="0">
                                          <p:val>
                                            <p:strVal val="1+#ppt_w/2"/>
                                          </p:val>
                                        </p:tav>
                                        <p:tav tm="100000">
                                          <p:val>
                                            <p:strVal val="#ppt_x"/>
                                          </p:val>
                                        </p:tav>
                                      </p:tavLst>
                                    </p:anim>
                                    <p:anim calcmode="lin" valueType="num">
                                      <p:cBhvr additive="base">
                                        <p:cTn id="169" dur="500" fill="hold"/>
                                        <p:tgtEl>
                                          <p:spTgt spid="8970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 presetClass="entr" presetSubtype="2" fill="hold" grpId="0" nodeType="clickEffect">
                                  <p:stCondLst>
                                    <p:cond delay="0"/>
                                  </p:stCondLst>
                                  <p:childTnLst>
                                    <p:set>
                                      <p:cBhvr>
                                        <p:cTn id="173" dur="1" fill="hold">
                                          <p:stCondLst>
                                            <p:cond delay="0"/>
                                          </p:stCondLst>
                                        </p:cTn>
                                        <p:tgtEl>
                                          <p:spTgt spid="897026">
                                            <p:txEl>
                                              <p:pRg st="1" end="1"/>
                                            </p:txEl>
                                          </p:spTgt>
                                        </p:tgtEl>
                                        <p:attrNameLst>
                                          <p:attrName>style.visibility</p:attrName>
                                        </p:attrNameLst>
                                      </p:cBhvr>
                                      <p:to>
                                        <p:strVal val="visible"/>
                                      </p:to>
                                    </p:set>
                                    <p:anim calcmode="lin" valueType="num">
                                      <p:cBhvr additive="base">
                                        <p:cTn id="174" dur="500" fill="hold"/>
                                        <p:tgtEl>
                                          <p:spTgt spid="897026">
                                            <p:txEl>
                                              <p:pRg st="1" end="1"/>
                                            </p:txEl>
                                          </p:spTgt>
                                        </p:tgtEl>
                                        <p:attrNameLst>
                                          <p:attrName>ppt_x</p:attrName>
                                        </p:attrNameLst>
                                      </p:cBhvr>
                                      <p:tavLst>
                                        <p:tav tm="0">
                                          <p:val>
                                            <p:strVal val="1+#ppt_w/2"/>
                                          </p:val>
                                        </p:tav>
                                        <p:tav tm="100000">
                                          <p:val>
                                            <p:strVal val="#ppt_x"/>
                                          </p:val>
                                        </p:tav>
                                      </p:tavLst>
                                    </p:anim>
                                    <p:anim calcmode="lin" valueType="num">
                                      <p:cBhvr additive="base">
                                        <p:cTn id="175" dur="500" fill="hold"/>
                                        <p:tgtEl>
                                          <p:spTgt spid="8970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2" presetClass="entr" presetSubtype="2" fill="hold" grpId="0" nodeType="clickEffect">
                                  <p:stCondLst>
                                    <p:cond delay="0"/>
                                  </p:stCondLst>
                                  <p:childTnLst>
                                    <p:set>
                                      <p:cBhvr>
                                        <p:cTn id="179" dur="1" fill="hold">
                                          <p:stCondLst>
                                            <p:cond delay="0"/>
                                          </p:stCondLst>
                                        </p:cTn>
                                        <p:tgtEl>
                                          <p:spTgt spid="897026">
                                            <p:txEl>
                                              <p:pRg st="2" end="2"/>
                                            </p:txEl>
                                          </p:spTgt>
                                        </p:tgtEl>
                                        <p:attrNameLst>
                                          <p:attrName>style.visibility</p:attrName>
                                        </p:attrNameLst>
                                      </p:cBhvr>
                                      <p:to>
                                        <p:strVal val="visible"/>
                                      </p:to>
                                    </p:set>
                                    <p:anim calcmode="lin" valueType="num">
                                      <p:cBhvr additive="base">
                                        <p:cTn id="180" dur="500" fill="hold"/>
                                        <p:tgtEl>
                                          <p:spTgt spid="897026">
                                            <p:txEl>
                                              <p:pRg st="2" end="2"/>
                                            </p:txEl>
                                          </p:spTgt>
                                        </p:tgtEl>
                                        <p:attrNameLst>
                                          <p:attrName>ppt_x</p:attrName>
                                        </p:attrNameLst>
                                      </p:cBhvr>
                                      <p:tavLst>
                                        <p:tav tm="0">
                                          <p:val>
                                            <p:strVal val="1+#ppt_w/2"/>
                                          </p:val>
                                        </p:tav>
                                        <p:tav tm="100000">
                                          <p:val>
                                            <p:strVal val="#ppt_x"/>
                                          </p:val>
                                        </p:tav>
                                      </p:tavLst>
                                    </p:anim>
                                    <p:anim calcmode="lin" valueType="num">
                                      <p:cBhvr additive="base">
                                        <p:cTn id="181" dur="500" fill="hold"/>
                                        <p:tgtEl>
                                          <p:spTgt spid="8970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82" fill="hold" nodeType="clickPar">
                      <p:stCondLst>
                        <p:cond delay="indefinite"/>
                      </p:stCondLst>
                      <p:childTnLst>
                        <p:par>
                          <p:cTn id="183" fill="hold" nodeType="withGroup">
                            <p:stCondLst>
                              <p:cond delay="0"/>
                            </p:stCondLst>
                            <p:childTnLst>
                              <p:par>
                                <p:cTn id="184" presetID="2" presetClass="entr" presetSubtype="2" fill="hold" grpId="0" nodeType="clickEffect">
                                  <p:stCondLst>
                                    <p:cond delay="0"/>
                                  </p:stCondLst>
                                  <p:childTnLst>
                                    <p:set>
                                      <p:cBhvr>
                                        <p:cTn id="185" dur="1" fill="hold">
                                          <p:stCondLst>
                                            <p:cond delay="0"/>
                                          </p:stCondLst>
                                        </p:cTn>
                                        <p:tgtEl>
                                          <p:spTgt spid="897026">
                                            <p:txEl>
                                              <p:pRg st="3" end="3"/>
                                            </p:txEl>
                                          </p:spTgt>
                                        </p:tgtEl>
                                        <p:attrNameLst>
                                          <p:attrName>style.visibility</p:attrName>
                                        </p:attrNameLst>
                                      </p:cBhvr>
                                      <p:to>
                                        <p:strVal val="visible"/>
                                      </p:to>
                                    </p:set>
                                    <p:anim calcmode="lin" valueType="num">
                                      <p:cBhvr additive="base">
                                        <p:cTn id="186" dur="500" fill="hold"/>
                                        <p:tgtEl>
                                          <p:spTgt spid="897026">
                                            <p:txEl>
                                              <p:pRg st="3" end="3"/>
                                            </p:txEl>
                                          </p:spTgt>
                                        </p:tgtEl>
                                        <p:attrNameLst>
                                          <p:attrName>ppt_x</p:attrName>
                                        </p:attrNameLst>
                                      </p:cBhvr>
                                      <p:tavLst>
                                        <p:tav tm="0">
                                          <p:val>
                                            <p:strVal val="1+#ppt_w/2"/>
                                          </p:val>
                                        </p:tav>
                                        <p:tav tm="100000">
                                          <p:val>
                                            <p:strVal val="#ppt_x"/>
                                          </p:val>
                                        </p:tav>
                                      </p:tavLst>
                                    </p:anim>
                                    <p:anim calcmode="lin" valueType="num">
                                      <p:cBhvr additive="base">
                                        <p:cTn id="187" dur="500" fill="hold"/>
                                        <p:tgtEl>
                                          <p:spTgt spid="89702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026" grpId="0" build="p" autoUpdateAnimBg="0"/>
      <p:bldP spid="897027" grpId="0" animBg="1"/>
      <p:bldP spid="897028" grpId="0" autoUpdateAnimBg="0"/>
      <p:bldP spid="897029" grpId="0" animBg="1"/>
      <p:bldP spid="897030" grpId="0" animBg="1"/>
      <p:bldP spid="897031" grpId="0" autoUpdateAnimBg="0"/>
      <p:bldP spid="897032" grpId="0" animBg="1"/>
      <p:bldP spid="897033" grpId="0" animBg="1"/>
      <p:bldP spid="897034" grpId="0" autoUpdateAnimBg="0"/>
      <p:bldP spid="897035" grpId="0" animBg="1"/>
      <p:bldP spid="897036" grpId="0" animBg="1"/>
      <p:bldP spid="897037" grpId="0" autoUpdateAnimBg="0"/>
      <p:bldP spid="897038" grpId="0" animBg="1"/>
      <p:bldP spid="897039" grpId="0" animBg="1"/>
      <p:bldP spid="897040" grpId="0" animBg="1"/>
      <p:bldP spid="897041" grpId="0" animBg="1"/>
      <p:bldP spid="897042" grpId="0" animBg="1"/>
      <p:bldP spid="897043" grpId="0" animBg="1"/>
      <p:bldP spid="897044" grpId="0" animBg="1"/>
      <p:bldP spid="897045" grpId="0" animBg="1"/>
      <p:bldP spid="897046" grpId="0" animBg="1"/>
      <p:bldP spid="897047" grpId="0" animBg="1"/>
      <p:bldP spid="897048" grpId="0" animBg="1"/>
      <p:bldP spid="897049" grpId="0" animBg="1"/>
      <p:bldP spid="897050" grpId="0" autoUpdateAnimBg="0"/>
      <p:bldP spid="897051" grpId="0" autoUpdateAnimBg="0"/>
      <p:bldP spid="897052" grpId="0" autoUpdateAnimBg="0"/>
      <p:bldP spid="897053" grpId="0" autoUpdateAnimBg="0"/>
      <p:bldP spid="897054" grpId="0" autoUpdateAnimBg="0"/>
      <p:bldP spid="897055" grpId="0" autoUpdateAnimBg="0"/>
      <p:bldP spid="897056" grpId="0" autoUpdateAnimBg="0"/>
      <p:bldP spid="897057" grpId="0" autoUpdateAnimBg="0"/>
      <p:bldP spid="897058" grpId="0" autoUpdateAnimBg="0"/>
      <p:bldP spid="897059" grpId="0" autoUpdateAnimBg="0"/>
      <p:bldP spid="897060" grpId="0" autoUpdateAnimBg="0"/>
      <p:bldP spid="897061" grpId="0" autoUpdateAnimBg="0"/>
      <p:bldP spid="897062"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ço Reservado para Número de Slide 5"/>
          <p:cNvSpPr>
            <a:spLocks noGrp="1"/>
          </p:cNvSpPr>
          <p:nvPr>
            <p:ph type="sldNum" sz="quarter" idx="12"/>
          </p:nvPr>
        </p:nvSpPr>
        <p:spPr/>
        <p:txBody>
          <a:bodyPr/>
          <a:lstStyle/>
          <a:p>
            <a:pPr>
              <a:defRPr/>
            </a:pPr>
            <a:fld id="{8112DB9C-7DB2-46FB-8091-F0CF72DE1F3F}" type="slidenum">
              <a:rPr lang="pt-PT"/>
              <a:pPr>
                <a:defRPr/>
              </a:pPr>
              <a:t>61</a:t>
            </a:fld>
            <a:endParaRPr lang="pt-PT"/>
          </a:p>
        </p:txBody>
      </p:sp>
      <p:sp>
        <p:nvSpPr>
          <p:cNvPr id="898050" name="Text Box 2"/>
          <p:cNvSpPr txBox="1">
            <a:spLocks noChangeArrowheads="1"/>
          </p:cNvSpPr>
          <p:nvPr/>
        </p:nvSpPr>
        <p:spPr bwMode="auto">
          <a:xfrm>
            <a:off x="131763" y="2030413"/>
            <a:ext cx="8878887" cy="180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(B</a:t>
            </a:r>
            <a:r>
              <a:rPr lang="pt-BR" sz="2800" b="0" baseline="-25000"/>
              <a:t>2</a:t>
            </a:r>
            <a:r>
              <a:rPr lang="pt-BR" sz="2800" b="0"/>
              <a:t> </a:t>
            </a:r>
            <a:r>
              <a:rPr lang="pt-BR" sz="2800" b="0">
                <a:sym typeface="Symbol" pitchFamily="18" charset="2"/>
              </a:rPr>
              <a:t></a:t>
            </a:r>
            <a:r>
              <a:rPr lang="pt-BR" sz="2800" b="0"/>
              <a:t> B</a:t>
            </a:r>
            <a:r>
              <a:rPr lang="pt-BR" sz="2800" b="0" baseline="-25000"/>
              <a:t>1</a:t>
            </a:r>
            <a:r>
              <a:rPr lang="pt-BR" sz="2800" b="0"/>
              <a:t>)  &lt;  (B</a:t>
            </a:r>
            <a:r>
              <a:rPr lang="pt-BR" sz="2800" b="0" baseline="-25000"/>
              <a:t>1</a:t>
            </a:r>
            <a:r>
              <a:rPr lang="pt-BR" sz="2800" b="0"/>
              <a:t> </a:t>
            </a:r>
            <a:r>
              <a:rPr lang="pt-BR" sz="2800" b="0">
                <a:sym typeface="Symbol" pitchFamily="18" charset="2"/>
              </a:rPr>
              <a:t></a:t>
            </a:r>
            <a:r>
              <a:rPr lang="pt-BR" sz="2800" b="0"/>
              <a:t> B</a:t>
            </a:r>
            <a:r>
              <a:rPr lang="pt-BR" sz="2800" b="0" baseline="-25000"/>
              <a:t>0 </a:t>
            </a:r>
            <a:r>
              <a:rPr lang="pt-BR" sz="2800" b="0"/>
              <a:t>)</a:t>
            </a:r>
            <a:endParaRPr lang="pt-BR" sz="2800" b="0">
              <a:sym typeface="Symbol" pitchFamily="18" charset="2"/>
            </a:endParaRPr>
          </a:p>
          <a:p>
            <a:pPr algn="ctr">
              <a:spcBef>
                <a:spcPct val="50000"/>
              </a:spcBef>
            </a:pPr>
            <a:r>
              <a:rPr lang="pt-BR" sz="2800" b="0">
                <a:solidFill>
                  <a:srgbClr val="FFFF00"/>
                </a:solidFill>
                <a:sym typeface="Symbol" pitchFamily="18" charset="2"/>
              </a:rPr>
              <a:t> [(W</a:t>
            </a:r>
            <a:r>
              <a:rPr lang="pt-BR" sz="2800" b="0" baseline="-25000">
                <a:solidFill>
                  <a:srgbClr val="FFFF00"/>
                </a:solidFill>
                <a:sym typeface="Symbol" pitchFamily="18" charset="2"/>
              </a:rPr>
              <a:t>L</a:t>
            </a:r>
            <a:r>
              <a:rPr lang="pt-BR" sz="2800" b="0">
                <a:solidFill>
                  <a:srgbClr val="FFFF00"/>
                </a:solidFill>
                <a:sym typeface="Symbol" pitchFamily="18" charset="2"/>
              </a:rPr>
              <a:t>  </a:t>
            </a:r>
            <a:r>
              <a:rPr lang="pt-BR" sz="2800" b="0">
                <a:solidFill>
                  <a:srgbClr val="FFFF00"/>
                </a:solidFill>
              </a:rPr>
              <a:t>m</a:t>
            </a:r>
            <a:r>
              <a:rPr lang="pt-BR" sz="2800" b="0" baseline="30000">
                <a:solidFill>
                  <a:srgbClr val="FFFF00"/>
                </a:solidFill>
              </a:rPr>
              <a:t>E</a:t>
            </a:r>
            <a:r>
              <a:rPr lang="pt-BR" sz="2800" b="0" baseline="-25000">
                <a:solidFill>
                  <a:srgbClr val="FFFF00"/>
                </a:solidFill>
              </a:rPr>
              <a:t>2</a:t>
            </a:r>
            <a:r>
              <a:rPr lang="pt-BR" sz="2800" b="0">
                <a:solidFill>
                  <a:srgbClr val="FFFF00"/>
                </a:solidFill>
              </a:rPr>
              <a:t>) </a:t>
            </a:r>
            <a:r>
              <a:rPr lang="pt-BR" sz="2800" b="0">
                <a:solidFill>
                  <a:srgbClr val="FFFF00"/>
                </a:solidFill>
                <a:sym typeface="Symbol" pitchFamily="18" charset="2"/>
              </a:rPr>
              <a:t> (W</a:t>
            </a:r>
            <a:r>
              <a:rPr lang="pt-BR" sz="2800" b="0" baseline="-25000">
                <a:solidFill>
                  <a:srgbClr val="FFFF00"/>
                </a:solidFill>
                <a:sym typeface="Symbol" pitchFamily="18" charset="2"/>
              </a:rPr>
              <a:t>L</a:t>
            </a:r>
            <a:r>
              <a:rPr lang="pt-BR" sz="2800" b="0">
                <a:solidFill>
                  <a:srgbClr val="FFFF00"/>
                </a:solidFill>
                <a:sym typeface="Symbol" pitchFamily="18" charset="2"/>
              </a:rPr>
              <a:t>  </a:t>
            </a:r>
            <a:r>
              <a:rPr lang="pt-BR" sz="2800" b="0">
                <a:solidFill>
                  <a:srgbClr val="FFFF00"/>
                </a:solidFill>
              </a:rPr>
              <a:t>m</a:t>
            </a:r>
            <a:r>
              <a:rPr lang="pt-BR" sz="2800" b="0" baseline="30000">
                <a:solidFill>
                  <a:srgbClr val="FFFF00"/>
                </a:solidFill>
              </a:rPr>
              <a:t>E</a:t>
            </a:r>
            <a:r>
              <a:rPr lang="pt-BR" sz="2800" b="0" baseline="-25000">
                <a:solidFill>
                  <a:srgbClr val="FFFF00"/>
                </a:solidFill>
              </a:rPr>
              <a:t>1</a:t>
            </a:r>
            <a:r>
              <a:rPr lang="pt-BR" sz="2800" b="0">
                <a:solidFill>
                  <a:srgbClr val="FFFF00"/>
                </a:solidFill>
              </a:rPr>
              <a:t>)] </a:t>
            </a:r>
            <a:r>
              <a:rPr lang="pt-BR" sz="2800" b="0">
                <a:solidFill>
                  <a:srgbClr val="FFFF00"/>
                </a:solidFill>
                <a:sym typeface="Symbol" pitchFamily="18" charset="2"/>
              </a:rPr>
              <a:t>&lt; [(W</a:t>
            </a:r>
            <a:r>
              <a:rPr lang="pt-BR" sz="2800" b="0" baseline="-25000">
                <a:solidFill>
                  <a:srgbClr val="FFFF00"/>
                </a:solidFill>
                <a:sym typeface="Symbol" pitchFamily="18" charset="2"/>
              </a:rPr>
              <a:t>L</a:t>
            </a:r>
            <a:r>
              <a:rPr lang="pt-BR" sz="2800" b="0">
                <a:solidFill>
                  <a:srgbClr val="FFFF00"/>
                </a:solidFill>
                <a:sym typeface="Symbol" pitchFamily="18" charset="2"/>
              </a:rPr>
              <a:t>  </a:t>
            </a:r>
            <a:r>
              <a:rPr lang="pt-BR" sz="2800" b="0">
                <a:solidFill>
                  <a:srgbClr val="FFFF00"/>
                </a:solidFill>
              </a:rPr>
              <a:t>m</a:t>
            </a:r>
            <a:r>
              <a:rPr lang="pt-BR" sz="2800" b="0" baseline="30000">
                <a:solidFill>
                  <a:srgbClr val="FFFF00"/>
                </a:solidFill>
              </a:rPr>
              <a:t>E</a:t>
            </a:r>
            <a:r>
              <a:rPr lang="pt-BR" sz="2800" b="0" baseline="-25000">
                <a:solidFill>
                  <a:srgbClr val="FFFF00"/>
                </a:solidFill>
              </a:rPr>
              <a:t>1</a:t>
            </a:r>
            <a:r>
              <a:rPr lang="pt-BR" sz="2800" b="0">
                <a:solidFill>
                  <a:srgbClr val="FFFF00"/>
                </a:solidFill>
              </a:rPr>
              <a:t>) </a:t>
            </a:r>
            <a:r>
              <a:rPr lang="pt-BR" sz="2800" b="0">
                <a:solidFill>
                  <a:srgbClr val="FFFF00"/>
                </a:solidFill>
                <a:sym typeface="Symbol" pitchFamily="18" charset="2"/>
              </a:rPr>
              <a:t> (W</a:t>
            </a:r>
            <a:r>
              <a:rPr lang="pt-BR" sz="2800" b="0" baseline="-25000">
                <a:solidFill>
                  <a:srgbClr val="FFFF00"/>
                </a:solidFill>
                <a:sym typeface="Symbol" pitchFamily="18" charset="2"/>
              </a:rPr>
              <a:t>L</a:t>
            </a:r>
            <a:r>
              <a:rPr lang="pt-BR" sz="2800" b="0">
                <a:solidFill>
                  <a:srgbClr val="FFFF00"/>
                </a:solidFill>
                <a:sym typeface="Symbol" pitchFamily="18" charset="2"/>
              </a:rPr>
              <a:t>  </a:t>
            </a:r>
            <a:r>
              <a:rPr lang="pt-BR" sz="2800" b="0">
                <a:solidFill>
                  <a:srgbClr val="FFFF00"/>
                </a:solidFill>
              </a:rPr>
              <a:t>m</a:t>
            </a:r>
            <a:r>
              <a:rPr lang="pt-BR" sz="2800" b="0" baseline="30000">
                <a:solidFill>
                  <a:srgbClr val="FFFF00"/>
                </a:solidFill>
              </a:rPr>
              <a:t>E</a:t>
            </a:r>
            <a:r>
              <a:rPr lang="pt-BR" sz="2800" b="0" baseline="-25000">
                <a:solidFill>
                  <a:srgbClr val="FFFF00"/>
                </a:solidFill>
              </a:rPr>
              <a:t>0</a:t>
            </a:r>
            <a:r>
              <a:rPr lang="pt-BR" sz="2800" b="0">
                <a:solidFill>
                  <a:srgbClr val="FFFF00"/>
                </a:solidFill>
              </a:rPr>
              <a:t>)] </a:t>
            </a:r>
          </a:p>
          <a:p>
            <a:pPr algn="ctr">
              <a:spcBef>
                <a:spcPct val="50000"/>
              </a:spcBef>
            </a:pPr>
            <a:r>
              <a:rPr lang="pt-BR" sz="2800" b="0">
                <a:solidFill>
                  <a:srgbClr val="FFFF00"/>
                </a:solidFill>
                <a:sym typeface="Symbol" pitchFamily="18" charset="2"/>
              </a:rPr>
              <a:t> (</a:t>
            </a:r>
            <a:r>
              <a:rPr lang="pt-BR" sz="2800" b="0">
                <a:solidFill>
                  <a:srgbClr val="FFFF00"/>
                </a:solidFill>
              </a:rPr>
              <a:t>m</a:t>
            </a:r>
            <a:r>
              <a:rPr lang="pt-BR" sz="2800" b="0" baseline="30000">
                <a:solidFill>
                  <a:srgbClr val="FFFF00"/>
                </a:solidFill>
              </a:rPr>
              <a:t>E</a:t>
            </a:r>
            <a:r>
              <a:rPr lang="pt-BR" sz="2800" b="0" baseline="-25000">
                <a:solidFill>
                  <a:srgbClr val="FFFF00"/>
                </a:solidFill>
              </a:rPr>
              <a:t>1</a:t>
            </a:r>
            <a:r>
              <a:rPr lang="pt-BR" sz="2800" b="0">
                <a:solidFill>
                  <a:srgbClr val="FFFF00"/>
                </a:solidFill>
                <a:sym typeface="Symbol" pitchFamily="18" charset="2"/>
              </a:rPr>
              <a:t>  </a:t>
            </a:r>
            <a:r>
              <a:rPr lang="pt-BR" sz="2800" b="0">
                <a:solidFill>
                  <a:srgbClr val="FFFF00"/>
                </a:solidFill>
              </a:rPr>
              <a:t>m</a:t>
            </a:r>
            <a:r>
              <a:rPr lang="pt-BR" sz="2800" b="0" baseline="30000">
                <a:solidFill>
                  <a:srgbClr val="FFFF00"/>
                </a:solidFill>
              </a:rPr>
              <a:t>E</a:t>
            </a:r>
            <a:r>
              <a:rPr lang="pt-BR" sz="2800" b="0" baseline="-25000">
                <a:solidFill>
                  <a:srgbClr val="FFFF00"/>
                </a:solidFill>
              </a:rPr>
              <a:t>2</a:t>
            </a:r>
            <a:r>
              <a:rPr lang="pt-BR" sz="2800" b="0">
                <a:solidFill>
                  <a:srgbClr val="FFFF00"/>
                </a:solidFill>
              </a:rPr>
              <a:t>)  </a:t>
            </a:r>
            <a:r>
              <a:rPr lang="pt-BR" sz="2800" b="0">
                <a:solidFill>
                  <a:srgbClr val="FFFF00"/>
                </a:solidFill>
                <a:sym typeface="Symbol" pitchFamily="18" charset="2"/>
              </a:rPr>
              <a:t>&lt;  (</a:t>
            </a:r>
            <a:r>
              <a:rPr lang="pt-BR" sz="2800" b="0">
                <a:solidFill>
                  <a:srgbClr val="FFFF00"/>
                </a:solidFill>
              </a:rPr>
              <a:t>m</a:t>
            </a:r>
            <a:r>
              <a:rPr lang="pt-BR" sz="2800" b="0" baseline="30000">
                <a:solidFill>
                  <a:srgbClr val="FFFF00"/>
                </a:solidFill>
              </a:rPr>
              <a:t>E</a:t>
            </a:r>
            <a:r>
              <a:rPr lang="pt-BR" sz="2800" b="0" baseline="-25000">
                <a:solidFill>
                  <a:srgbClr val="FFFF00"/>
                </a:solidFill>
              </a:rPr>
              <a:t>0</a:t>
            </a:r>
            <a:r>
              <a:rPr lang="pt-BR" sz="2800" b="0">
                <a:solidFill>
                  <a:srgbClr val="FFFF00"/>
                </a:solidFill>
                <a:sym typeface="Symbol" pitchFamily="18" charset="2"/>
              </a:rPr>
              <a:t>  </a:t>
            </a:r>
            <a:r>
              <a:rPr lang="pt-BR" sz="2800" b="0">
                <a:solidFill>
                  <a:srgbClr val="FFFF00"/>
                </a:solidFill>
              </a:rPr>
              <a:t>m</a:t>
            </a:r>
            <a:r>
              <a:rPr lang="pt-BR" sz="2800" b="0" baseline="30000">
                <a:solidFill>
                  <a:srgbClr val="FFFF00"/>
                </a:solidFill>
              </a:rPr>
              <a:t>E</a:t>
            </a:r>
            <a:r>
              <a:rPr lang="pt-BR" sz="2800" b="0" baseline="-25000">
                <a:solidFill>
                  <a:srgbClr val="FFFF00"/>
                </a:solidFill>
              </a:rPr>
              <a:t>1</a:t>
            </a:r>
            <a:r>
              <a:rPr lang="pt-BR" sz="2800" b="0">
                <a:solidFill>
                  <a:srgbClr val="FFFF00"/>
                </a:solidFill>
              </a:rPr>
              <a:t>)</a:t>
            </a:r>
          </a:p>
        </p:txBody>
      </p:sp>
      <p:sp>
        <p:nvSpPr>
          <p:cNvPr id="898051" name="Line 3"/>
          <p:cNvSpPr>
            <a:spLocks noChangeShapeType="1"/>
          </p:cNvSpPr>
          <p:nvPr/>
        </p:nvSpPr>
        <p:spPr bwMode="auto">
          <a:xfrm flipV="1">
            <a:off x="3352800" y="4133850"/>
            <a:ext cx="0" cy="203835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52" name="Text Box 4"/>
          <p:cNvSpPr txBox="1">
            <a:spLocks noChangeArrowheads="1"/>
          </p:cNvSpPr>
          <p:nvPr/>
        </p:nvSpPr>
        <p:spPr bwMode="auto">
          <a:xfrm>
            <a:off x="3067050" y="3943350"/>
            <a:ext cx="400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FF"/>
                </a:solidFill>
              </a:rPr>
              <a:t>r</a:t>
            </a:r>
          </a:p>
        </p:txBody>
      </p:sp>
      <p:sp>
        <p:nvSpPr>
          <p:cNvPr id="898053" name="Line 5"/>
          <p:cNvSpPr>
            <a:spLocks noChangeShapeType="1"/>
          </p:cNvSpPr>
          <p:nvPr/>
        </p:nvSpPr>
        <p:spPr bwMode="auto">
          <a:xfrm>
            <a:off x="3352800" y="6172200"/>
            <a:ext cx="3124200" cy="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54" name="Text Box 6"/>
          <p:cNvSpPr txBox="1">
            <a:spLocks noChangeArrowheads="1"/>
          </p:cNvSpPr>
          <p:nvPr/>
        </p:nvSpPr>
        <p:spPr bwMode="auto">
          <a:xfrm>
            <a:off x="6267450" y="6153150"/>
            <a:ext cx="704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olidFill>
                  <a:srgbClr val="FFFFFF"/>
                </a:solidFill>
              </a:rPr>
              <a:t>m</a:t>
            </a:r>
            <a:r>
              <a:rPr lang="pt-BR" sz="2000" b="0" baseline="30000">
                <a:solidFill>
                  <a:srgbClr val="FFFFFF"/>
                </a:solidFill>
              </a:rPr>
              <a:t>d</a:t>
            </a:r>
            <a:r>
              <a:rPr lang="pt-BR" sz="2000" b="0" baseline="-25000">
                <a:solidFill>
                  <a:srgbClr val="FFFFFF"/>
                </a:solidFill>
              </a:rPr>
              <a:t>E</a:t>
            </a:r>
          </a:p>
        </p:txBody>
      </p:sp>
      <p:sp>
        <p:nvSpPr>
          <p:cNvPr id="898055" name="Freeform 7"/>
          <p:cNvSpPr>
            <a:spLocks/>
          </p:cNvSpPr>
          <p:nvPr/>
        </p:nvSpPr>
        <p:spPr bwMode="auto">
          <a:xfrm>
            <a:off x="3638550" y="4410075"/>
            <a:ext cx="2524125" cy="1485900"/>
          </a:xfrm>
          <a:custGeom>
            <a:avLst/>
            <a:gdLst>
              <a:gd name="T0" fmla="*/ 0 w 1560"/>
              <a:gd name="T1" fmla="*/ 0 h 996"/>
              <a:gd name="T2" fmla="*/ 582490 w 1560"/>
              <a:gd name="T3" fmla="*/ 1038340 h 996"/>
              <a:gd name="T4" fmla="*/ 2524125 w 1560"/>
              <a:gd name="T5" fmla="*/ 1485900 h 996"/>
              <a:gd name="T6" fmla="*/ 0 60000 65536"/>
              <a:gd name="T7" fmla="*/ 0 60000 65536"/>
              <a:gd name="T8" fmla="*/ 0 60000 65536"/>
            </a:gdLst>
            <a:ahLst/>
            <a:cxnLst>
              <a:cxn ang="T6">
                <a:pos x="T0" y="T1"/>
              </a:cxn>
              <a:cxn ang="T7">
                <a:pos x="T2" y="T3"/>
              </a:cxn>
              <a:cxn ang="T8">
                <a:pos x="T4" y="T5"/>
              </a:cxn>
            </a:cxnLst>
            <a:rect l="0" t="0" r="r" b="b"/>
            <a:pathLst>
              <a:path w="1560" h="996">
                <a:moveTo>
                  <a:pt x="0" y="0"/>
                </a:moveTo>
                <a:cubicBezTo>
                  <a:pt x="50" y="265"/>
                  <a:pt x="100" y="530"/>
                  <a:pt x="360" y="696"/>
                </a:cubicBezTo>
                <a:cubicBezTo>
                  <a:pt x="620" y="862"/>
                  <a:pt x="1378" y="970"/>
                  <a:pt x="1560" y="996"/>
                </a:cubicBezTo>
              </a:path>
            </a:pathLst>
          </a:custGeom>
          <a:noFill/>
          <a:ln w="28575" cmpd="sng">
            <a:solidFill>
              <a:srgbClr val="99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56" name="Text Box 8"/>
          <p:cNvSpPr txBox="1">
            <a:spLocks noChangeArrowheads="1"/>
          </p:cNvSpPr>
          <p:nvPr/>
        </p:nvSpPr>
        <p:spPr bwMode="auto">
          <a:xfrm>
            <a:off x="3022600" y="5600700"/>
            <a:ext cx="47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r</a:t>
            </a:r>
            <a:r>
              <a:rPr lang="pt-BR" sz="2000" b="0" baseline="-25000"/>
              <a:t>0</a:t>
            </a:r>
            <a:endParaRPr lang="pt-BR" sz="2000" b="0"/>
          </a:p>
        </p:txBody>
      </p:sp>
      <p:sp>
        <p:nvSpPr>
          <p:cNvPr id="898057" name="Line 9"/>
          <p:cNvSpPr>
            <a:spLocks noChangeShapeType="1"/>
          </p:cNvSpPr>
          <p:nvPr/>
        </p:nvSpPr>
        <p:spPr bwMode="auto">
          <a:xfrm>
            <a:off x="3352800" y="5816600"/>
            <a:ext cx="2305050" cy="635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58" name="Line 10"/>
          <p:cNvSpPr>
            <a:spLocks noChangeShapeType="1"/>
          </p:cNvSpPr>
          <p:nvPr/>
        </p:nvSpPr>
        <p:spPr bwMode="auto">
          <a:xfrm>
            <a:off x="5645150" y="5848350"/>
            <a:ext cx="0" cy="32385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59" name="Text Box 11"/>
          <p:cNvSpPr txBox="1">
            <a:spLocks noChangeArrowheads="1"/>
          </p:cNvSpPr>
          <p:nvPr/>
        </p:nvSpPr>
        <p:spPr bwMode="auto">
          <a:xfrm>
            <a:off x="5359400" y="6108700"/>
            <a:ext cx="704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m</a:t>
            </a:r>
            <a:r>
              <a:rPr lang="pt-BR" sz="2000" b="0" baseline="30000"/>
              <a:t>E</a:t>
            </a:r>
            <a:r>
              <a:rPr lang="pt-BR" sz="2000" b="0" baseline="-25000"/>
              <a:t>0</a:t>
            </a:r>
          </a:p>
        </p:txBody>
      </p:sp>
      <p:sp>
        <p:nvSpPr>
          <p:cNvPr id="898060" name="Line 12"/>
          <p:cNvSpPr>
            <a:spLocks noChangeShapeType="1"/>
          </p:cNvSpPr>
          <p:nvPr/>
        </p:nvSpPr>
        <p:spPr bwMode="auto">
          <a:xfrm>
            <a:off x="3352800" y="5476875"/>
            <a:ext cx="93345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61" name="Text Box 13"/>
          <p:cNvSpPr txBox="1">
            <a:spLocks noChangeArrowheads="1"/>
          </p:cNvSpPr>
          <p:nvPr/>
        </p:nvSpPr>
        <p:spPr bwMode="auto">
          <a:xfrm>
            <a:off x="3041650" y="5213350"/>
            <a:ext cx="47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r</a:t>
            </a:r>
            <a:r>
              <a:rPr lang="pt-BR" sz="2000" b="0" baseline="-25000"/>
              <a:t>1</a:t>
            </a:r>
            <a:endParaRPr lang="pt-BR" sz="2000" b="0"/>
          </a:p>
        </p:txBody>
      </p:sp>
      <p:sp>
        <p:nvSpPr>
          <p:cNvPr id="898062" name="Line 14"/>
          <p:cNvSpPr>
            <a:spLocks noChangeShapeType="1"/>
          </p:cNvSpPr>
          <p:nvPr/>
        </p:nvSpPr>
        <p:spPr bwMode="auto">
          <a:xfrm>
            <a:off x="4264025" y="5486400"/>
            <a:ext cx="9525" cy="68580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63" name="Text Box 15"/>
          <p:cNvSpPr txBox="1">
            <a:spLocks noChangeArrowheads="1"/>
          </p:cNvSpPr>
          <p:nvPr/>
        </p:nvSpPr>
        <p:spPr bwMode="auto">
          <a:xfrm>
            <a:off x="3987800" y="6102350"/>
            <a:ext cx="704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m</a:t>
            </a:r>
            <a:r>
              <a:rPr lang="pt-BR" sz="2000" b="0" baseline="30000"/>
              <a:t>E</a:t>
            </a:r>
            <a:r>
              <a:rPr lang="pt-BR" sz="2000" b="0" baseline="-25000"/>
              <a:t>1</a:t>
            </a:r>
          </a:p>
        </p:txBody>
      </p:sp>
      <p:sp>
        <p:nvSpPr>
          <p:cNvPr id="898064" name="Line 16"/>
          <p:cNvSpPr>
            <a:spLocks noChangeShapeType="1"/>
          </p:cNvSpPr>
          <p:nvPr/>
        </p:nvSpPr>
        <p:spPr bwMode="auto">
          <a:xfrm>
            <a:off x="3362325" y="4987925"/>
            <a:ext cx="431800"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65" name="Text Box 17"/>
          <p:cNvSpPr txBox="1">
            <a:spLocks noChangeArrowheads="1"/>
          </p:cNvSpPr>
          <p:nvPr/>
        </p:nvSpPr>
        <p:spPr bwMode="auto">
          <a:xfrm>
            <a:off x="3016250" y="4791075"/>
            <a:ext cx="47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r</a:t>
            </a:r>
            <a:r>
              <a:rPr lang="pt-BR" sz="2000" b="0" baseline="-25000"/>
              <a:t>2</a:t>
            </a:r>
            <a:endParaRPr lang="pt-BR" sz="2000" b="0"/>
          </a:p>
        </p:txBody>
      </p:sp>
      <p:sp>
        <p:nvSpPr>
          <p:cNvPr id="898066" name="Line 18"/>
          <p:cNvSpPr>
            <a:spLocks noChangeShapeType="1"/>
          </p:cNvSpPr>
          <p:nvPr/>
        </p:nvSpPr>
        <p:spPr bwMode="auto">
          <a:xfrm>
            <a:off x="3784600" y="4978400"/>
            <a:ext cx="0" cy="119380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98067" name="Text Box 19"/>
          <p:cNvSpPr txBox="1">
            <a:spLocks noChangeArrowheads="1"/>
          </p:cNvSpPr>
          <p:nvPr/>
        </p:nvSpPr>
        <p:spPr bwMode="auto">
          <a:xfrm>
            <a:off x="3492500" y="6102350"/>
            <a:ext cx="704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m</a:t>
            </a:r>
            <a:r>
              <a:rPr lang="pt-BR" sz="2000" b="0" baseline="30000"/>
              <a:t>E</a:t>
            </a:r>
            <a:r>
              <a:rPr lang="pt-BR" sz="2000" b="0" baseline="-25000"/>
              <a:t>2</a:t>
            </a:r>
          </a:p>
        </p:txBody>
      </p:sp>
      <p:sp>
        <p:nvSpPr>
          <p:cNvPr id="63509" name="Rectangle 20"/>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98050">
                                            <p:txEl>
                                              <p:pRg st="0" end="0"/>
                                            </p:txEl>
                                          </p:spTgt>
                                        </p:tgtEl>
                                        <p:attrNameLst>
                                          <p:attrName>style.visibility</p:attrName>
                                        </p:attrNameLst>
                                      </p:cBhvr>
                                      <p:to>
                                        <p:strVal val="visible"/>
                                      </p:to>
                                    </p:set>
                                    <p:anim calcmode="lin" valueType="num">
                                      <p:cBhvr>
                                        <p:cTn id="7" dur="500" fill="hold"/>
                                        <p:tgtEl>
                                          <p:spTgt spid="8980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9805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898050">
                                            <p:txEl>
                                              <p:pRg st="1" end="1"/>
                                            </p:txEl>
                                          </p:spTgt>
                                        </p:tgtEl>
                                        <p:attrNameLst>
                                          <p:attrName>style.visibility</p:attrName>
                                        </p:attrNameLst>
                                      </p:cBhvr>
                                      <p:to>
                                        <p:strVal val="visible"/>
                                      </p:to>
                                    </p:set>
                                    <p:anim calcmode="lin" valueType="num">
                                      <p:cBhvr>
                                        <p:cTn id="13" dur="500" fill="hold"/>
                                        <p:tgtEl>
                                          <p:spTgt spid="898050">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9805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98050">
                                            <p:txEl>
                                              <p:pRg st="2" end="2"/>
                                            </p:txEl>
                                          </p:spTgt>
                                        </p:tgtEl>
                                        <p:attrNameLst>
                                          <p:attrName>style.visibility</p:attrName>
                                        </p:attrNameLst>
                                      </p:cBhvr>
                                      <p:to>
                                        <p:strVal val="visible"/>
                                      </p:to>
                                    </p:set>
                                    <p:anim calcmode="lin" valueType="num">
                                      <p:cBhvr>
                                        <p:cTn id="19" dur="500" fill="hold"/>
                                        <p:tgtEl>
                                          <p:spTgt spid="898050">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9805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9" fill="hold" grpId="0" nodeType="clickEffect">
                                  <p:stCondLst>
                                    <p:cond delay="0"/>
                                  </p:stCondLst>
                                  <p:childTnLst>
                                    <p:set>
                                      <p:cBhvr>
                                        <p:cTn id="24" dur="1" fill="hold">
                                          <p:stCondLst>
                                            <p:cond delay="0"/>
                                          </p:stCondLst>
                                        </p:cTn>
                                        <p:tgtEl>
                                          <p:spTgt spid="898051"/>
                                        </p:tgtEl>
                                        <p:attrNameLst>
                                          <p:attrName>style.visibility</p:attrName>
                                        </p:attrNameLst>
                                      </p:cBhvr>
                                      <p:to>
                                        <p:strVal val="visible"/>
                                      </p:to>
                                    </p:set>
                                    <p:animEffect transition="in" filter="strips(upLeft)">
                                      <p:cBhvr>
                                        <p:cTn id="25" dur="500"/>
                                        <p:tgtEl>
                                          <p:spTgt spid="898051"/>
                                        </p:tgtEl>
                                      </p:cBhvr>
                                    </p:animEffect>
                                  </p:childTnLst>
                                </p:cTn>
                              </p:par>
                            </p:childTnLst>
                          </p:cTn>
                        </p:par>
                        <p:par>
                          <p:cTn id="26" fill="hold" nodeType="afterGroup">
                            <p:stCondLst>
                              <p:cond delay="500"/>
                            </p:stCondLst>
                            <p:childTnLst>
                              <p:par>
                                <p:cTn id="27" presetID="18" presetClass="entr" presetSubtype="6" fill="hold" grpId="0" nodeType="afterEffect">
                                  <p:stCondLst>
                                    <p:cond delay="0"/>
                                  </p:stCondLst>
                                  <p:childTnLst>
                                    <p:set>
                                      <p:cBhvr>
                                        <p:cTn id="28" dur="1" fill="hold">
                                          <p:stCondLst>
                                            <p:cond delay="0"/>
                                          </p:stCondLst>
                                        </p:cTn>
                                        <p:tgtEl>
                                          <p:spTgt spid="898052"/>
                                        </p:tgtEl>
                                        <p:attrNameLst>
                                          <p:attrName>style.visibility</p:attrName>
                                        </p:attrNameLst>
                                      </p:cBhvr>
                                      <p:to>
                                        <p:strVal val="visible"/>
                                      </p:to>
                                    </p:set>
                                    <p:animEffect transition="in" filter="strips(downRight)">
                                      <p:cBhvr>
                                        <p:cTn id="29" dur="500"/>
                                        <p:tgtEl>
                                          <p:spTgt spid="898052"/>
                                        </p:tgtEl>
                                      </p:cBhvr>
                                    </p:animEffect>
                                  </p:childTnLst>
                                </p:cTn>
                              </p:par>
                            </p:childTnLst>
                          </p:cTn>
                        </p:par>
                        <p:par>
                          <p:cTn id="30" fill="hold" nodeType="afterGroup">
                            <p:stCondLst>
                              <p:cond delay="1000"/>
                            </p:stCondLst>
                            <p:childTnLst>
                              <p:par>
                                <p:cTn id="31" presetID="18" presetClass="entr" presetSubtype="6" fill="hold" grpId="0" nodeType="afterEffect">
                                  <p:stCondLst>
                                    <p:cond delay="0"/>
                                  </p:stCondLst>
                                  <p:childTnLst>
                                    <p:set>
                                      <p:cBhvr>
                                        <p:cTn id="32" dur="1" fill="hold">
                                          <p:stCondLst>
                                            <p:cond delay="0"/>
                                          </p:stCondLst>
                                        </p:cTn>
                                        <p:tgtEl>
                                          <p:spTgt spid="898053"/>
                                        </p:tgtEl>
                                        <p:attrNameLst>
                                          <p:attrName>style.visibility</p:attrName>
                                        </p:attrNameLst>
                                      </p:cBhvr>
                                      <p:to>
                                        <p:strVal val="visible"/>
                                      </p:to>
                                    </p:set>
                                    <p:animEffect transition="in" filter="strips(downRight)">
                                      <p:cBhvr>
                                        <p:cTn id="33" dur="500"/>
                                        <p:tgtEl>
                                          <p:spTgt spid="898053"/>
                                        </p:tgtEl>
                                      </p:cBhvr>
                                    </p:animEffect>
                                  </p:childTnLst>
                                </p:cTn>
                              </p:par>
                            </p:childTnLst>
                          </p:cTn>
                        </p:par>
                        <p:par>
                          <p:cTn id="34" fill="hold" nodeType="afterGroup">
                            <p:stCondLst>
                              <p:cond delay="1500"/>
                            </p:stCondLst>
                            <p:childTnLst>
                              <p:par>
                                <p:cTn id="35" presetID="18" presetClass="entr" presetSubtype="6" fill="hold" grpId="0" nodeType="afterEffect">
                                  <p:stCondLst>
                                    <p:cond delay="0"/>
                                  </p:stCondLst>
                                  <p:childTnLst>
                                    <p:set>
                                      <p:cBhvr>
                                        <p:cTn id="36" dur="1" fill="hold">
                                          <p:stCondLst>
                                            <p:cond delay="0"/>
                                          </p:stCondLst>
                                        </p:cTn>
                                        <p:tgtEl>
                                          <p:spTgt spid="898054"/>
                                        </p:tgtEl>
                                        <p:attrNameLst>
                                          <p:attrName>style.visibility</p:attrName>
                                        </p:attrNameLst>
                                      </p:cBhvr>
                                      <p:to>
                                        <p:strVal val="visible"/>
                                      </p:to>
                                    </p:set>
                                    <p:animEffect transition="in" filter="strips(downRight)">
                                      <p:cBhvr>
                                        <p:cTn id="37" dur="500"/>
                                        <p:tgtEl>
                                          <p:spTgt spid="89805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898056"/>
                                        </p:tgtEl>
                                        <p:attrNameLst>
                                          <p:attrName>style.visibility</p:attrName>
                                        </p:attrNameLst>
                                      </p:cBhvr>
                                      <p:to>
                                        <p:strVal val="visible"/>
                                      </p:to>
                                    </p:set>
                                    <p:animEffect transition="in" filter="strips(downRight)">
                                      <p:cBhvr>
                                        <p:cTn id="42" dur="500"/>
                                        <p:tgtEl>
                                          <p:spTgt spid="898056"/>
                                        </p:tgtEl>
                                      </p:cBhvr>
                                    </p:animEffect>
                                  </p:childTnLst>
                                </p:cTn>
                              </p:par>
                            </p:childTnLst>
                          </p:cTn>
                        </p:par>
                        <p:par>
                          <p:cTn id="43" fill="hold" nodeType="afterGroup">
                            <p:stCondLst>
                              <p:cond delay="500"/>
                            </p:stCondLst>
                            <p:childTnLst>
                              <p:par>
                                <p:cTn id="44" presetID="18" presetClass="entr" presetSubtype="6" fill="hold" grpId="0" nodeType="afterEffect">
                                  <p:stCondLst>
                                    <p:cond delay="0"/>
                                  </p:stCondLst>
                                  <p:childTnLst>
                                    <p:set>
                                      <p:cBhvr>
                                        <p:cTn id="45" dur="1" fill="hold">
                                          <p:stCondLst>
                                            <p:cond delay="0"/>
                                          </p:stCondLst>
                                        </p:cTn>
                                        <p:tgtEl>
                                          <p:spTgt spid="898057"/>
                                        </p:tgtEl>
                                        <p:attrNameLst>
                                          <p:attrName>style.visibility</p:attrName>
                                        </p:attrNameLst>
                                      </p:cBhvr>
                                      <p:to>
                                        <p:strVal val="visible"/>
                                      </p:to>
                                    </p:set>
                                    <p:animEffect transition="in" filter="strips(downRight)">
                                      <p:cBhvr>
                                        <p:cTn id="46" dur="500"/>
                                        <p:tgtEl>
                                          <p:spTgt spid="898057"/>
                                        </p:tgtEl>
                                      </p:cBhvr>
                                    </p:animEffect>
                                  </p:childTnLst>
                                </p:cTn>
                              </p:par>
                            </p:childTnLst>
                          </p:cTn>
                        </p:par>
                        <p:par>
                          <p:cTn id="47" fill="hold" nodeType="afterGroup">
                            <p:stCondLst>
                              <p:cond delay="1000"/>
                            </p:stCondLst>
                            <p:childTnLst>
                              <p:par>
                                <p:cTn id="48" presetID="18" presetClass="entr" presetSubtype="6" fill="hold" grpId="0" nodeType="afterEffect">
                                  <p:stCondLst>
                                    <p:cond delay="0"/>
                                  </p:stCondLst>
                                  <p:childTnLst>
                                    <p:set>
                                      <p:cBhvr>
                                        <p:cTn id="49" dur="1" fill="hold">
                                          <p:stCondLst>
                                            <p:cond delay="0"/>
                                          </p:stCondLst>
                                        </p:cTn>
                                        <p:tgtEl>
                                          <p:spTgt spid="898059"/>
                                        </p:tgtEl>
                                        <p:attrNameLst>
                                          <p:attrName>style.visibility</p:attrName>
                                        </p:attrNameLst>
                                      </p:cBhvr>
                                      <p:to>
                                        <p:strVal val="visible"/>
                                      </p:to>
                                    </p:set>
                                    <p:animEffect transition="in" filter="strips(downRight)">
                                      <p:cBhvr>
                                        <p:cTn id="50" dur="500"/>
                                        <p:tgtEl>
                                          <p:spTgt spid="898059"/>
                                        </p:tgtEl>
                                      </p:cBhvr>
                                    </p:animEffect>
                                  </p:childTnLst>
                                </p:cTn>
                              </p:par>
                            </p:childTnLst>
                          </p:cTn>
                        </p:par>
                        <p:par>
                          <p:cTn id="51" fill="hold" nodeType="afterGroup">
                            <p:stCondLst>
                              <p:cond delay="1500"/>
                            </p:stCondLst>
                            <p:childTnLst>
                              <p:par>
                                <p:cTn id="52" presetID="18" presetClass="entr" presetSubtype="3" fill="hold" grpId="0" nodeType="afterEffect">
                                  <p:stCondLst>
                                    <p:cond delay="0"/>
                                  </p:stCondLst>
                                  <p:childTnLst>
                                    <p:set>
                                      <p:cBhvr>
                                        <p:cTn id="53" dur="1" fill="hold">
                                          <p:stCondLst>
                                            <p:cond delay="0"/>
                                          </p:stCondLst>
                                        </p:cTn>
                                        <p:tgtEl>
                                          <p:spTgt spid="898058"/>
                                        </p:tgtEl>
                                        <p:attrNameLst>
                                          <p:attrName>style.visibility</p:attrName>
                                        </p:attrNameLst>
                                      </p:cBhvr>
                                      <p:to>
                                        <p:strVal val="visible"/>
                                      </p:to>
                                    </p:set>
                                    <p:animEffect transition="in" filter="strips(upRight)">
                                      <p:cBhvr>
                                        <p:cTn id="54" dur="500"/>
                                        <p:tgtEl>
                                          <p:spTgt spid="89805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6" fill="hold" grpId="0" nodeType="clickEffect">
                                  <p:stCondLst>
                                    <p:cond delay="0"/>
                                  </p:stCondLst>
                                  <p:childTnLst>
                                    <p:set>
                                      <p:cBhvr>
                                        <p:cTn id="58" dur="1" fill="hold">
                                          <p:stCondLst>
                                            <p:cond delay="0"/>
                                          </p:stCondLst>
                                        </p:cTn>
                                        <p:tgtEl>
                                          <p:spTgt spid="898061"/>
                                        </p:tgtEl>
                                        <p:attrNameLst>
                                          <p:attrName>style.visibility</p:attrName>
                                        </p:attrNameLst>
                                      </p:cBhvr>
                                      <p:to>
                                        <p:strVal val="visible"/>
                                      </p:to>
                                    </p:set>
                                    <p:animEffect transition="in" filter="strips(downRight)">
                                      <p:cBhvr>
                                        <p:cTn id="59" dur="500"/>
                                        <p:tgtEl>
                                          <p:spTgt spid="898061"/>
                                        </p:tgtEl>
                                      </p:cBhvr>
                                    </p:animEffect>
                                  </p:childTnLst>
                                </p:cTn>
                              </p:par>
                            </p:childTnLst>
                          </p:cTn>
                        </p:par>
                        <p:par>
                          <p:cTn id="60" fill="hold" nodeType="afterGroup">
                            <p:stCondLst>
                              <p:cond delay="500"/>
                            </p:stCondLst>
                            <p:childTnLst>
                              <p:par>
                                <p:cTn id="61" presetID="18" presetClass="entr" presetSubtype="6" fill="hold" grpId="0" nodeType="afterEffect">
                                  <p:stCondLst>
                                    <p:cond delay="0"/>
                                  </p:stCondLst>
                                  <p:childTnLst>
                                    <p:set>
                                      <p:cBhvr>
                                        <p:cTn id="62" dur="1" fill="hold">
                                          <p:stCondLst>
                                            <p:cond delay="0"/>
                                          </p:stCondLst>
                                        </p:cTn>
                                        <p:tgtEl>
                                          <p:spTgt spid="898060"/>
                                        </p:tgtEl>
                                        <p:attrNameLst>
                                          <p:attrName>style.visibility</p:attrName>
                                        </p:attrNameLst>
                                      </p:cBhvr>
                                      <p:to>
                                        <p:strVal val="visible"/>
                                      </p:to>
                                    </p:set>
                                    <p:animEffect transition="in" filter="strips(downRight)">
                                      <p:cBhvr>
                                        <p:cTn id="63" dur="500"/>
                                        <p:tgtEl>
                                          <p:spTgt spid="898060"/>
                                        </p:tgtEl>
                                      </p:cBhvr>
                                    </p:animEffect>
                                  </p:childTnLst>
                                </p:cTn>
                              </p:par>
                            </p:childTnLst>
                          </p:cTn>
                        </p:par>
                        <p:par>
                          <p:cTn id="64" fill="hold" nodeType="afterGroup">
                            <p:stCondLst>
                              <p:cond delay="1000"/>
                            </p:stCondLst>
                            <p:childTnLst>
                              <p:par>
                                <p:cTn id="65" presetID="18" presetClass="entr" presetSubtype="6" fill="hold" grpId="0" nodeType="afterEffect">
                                  <p:stCondLst>
                                    <p:cond delay="0"/>
                                  </p:stCondLst>
                                  <p:childTnLst>
                                    <p:set>
                                      <p:cBhvr>
                                        <p:cTn id="66" dur="1" fill="hold">
                                          <p:stCondLst>
                                            <p:cond delay="0"/>
                                          </p:stCondLst>
                                        </p:cTn>
                                        <p:tgtEl>
                                          <p:spTgt spid="898063"/>
                                        </p:tgtEl>
                                        <p:attrNameLst>
                                          <p:attrName>style.visibility</p:attrName>
                                        </p:attrNameLst>
                                      </p:cBhvr>
                                      <p:to>
                                        <p:strVal val="visible"/>
                                      </p:to>
                                    </p:set>
                                    <p:animEffect transition="in" filter="strips(downRight)">
                                      <p:cBhvr>
                                        <p:cTn id="67" dur="500"/>
                                        <p:tgtEl>
                                          <p:spTgt spid="898063"/>
                                        </p:tgtEl>
                                      </p:cBhvr>
                                    </p:animEffect>
                                  </p:childTnLst>
                                </p:cTn>
                              </p:par>
                            </p:childTnLst>
                          </p:cTn>
                        </p:par>
                        <p:par>
                          <p:cTn id="68" fill="hold" nodeType="afterGroup">
                            <p:stCondLst>
                              <p:cond delay="1500"/>
                            </p:stCondLst>
                            <p:childTnLst>
                              <p:par>
                                <p:cTn id="69" presetID="18" presetClass="entr" presetSubtype="3" fill="hold" grpId="0" nodeType="afterEffect">
                                  <p:stCondLst>
                                    <p:cond delay="0"/>
                                  </p:stCondLst>
                                  <p:childTnLst>
                                    <p:set>
                                      <p:cBhvr>
                                        <p:cTn id="70" dur="1" fill="hold">
                                          <p:stCondLst>
                                            <p:cond delay="0"/>
                                          </p:stCondLst>
                                        </p:cTn>
                                        <p:tgtEl>
                                          <p:spTgt spid="898062"/>
                                        </p:tgtEl>
                                        <p:attrNameLst>
                                          <p:attrName>style.visibility</p:attrName>
                                        </p:attrNameLst>
                                      </p:cBhvr>
                                      <p:to>
                                        <p:strVal val="visible"/>
                                      </p:to>
                                    </p:set>
                                    <p:animEffect transition="in" filter="strips(upRight)">
                                      <p:cBhvr>
                                        <p:cTn id="71" dur="500"/>
                                        <p:tgtEl>
                                          <p:spTgt spid="89806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8" presetClass="entr" presetSubtype="6" fill="hold" grpId="0" nodeType="clickEffect">
                                  <p:stCondLst>
                                    <p:cond delay="0"/>
                                  </p:stCondLst>
                                  <p:childTnLst>
                                    <p:set>
                                      <p:cBhvr>
                                        <p:cTn id="75" dur="1" fill="hold">
                                          <p:stCondLst>
                                            <p:cond delay="0"/>
                                          </p:stCondLst>
                                        </p:cTn>
                                        <p:tgtEl>
                                          <p:spTgt spid="898065"/>
                                        </p:tgtEl>
                                        <p:attrNameLst>
                                          <p:attrName>style.visibility</p:attrName>
                                        </p:attrNameLst>
                                      </p:cBhvr>
                                      <p:to>
                                        <p:strVal val="visible"/>
                                      </p:to>
                                    </p:set>
                                    <p:animEffect transition="in" filter="strips(downRight)">
                                      <p:cBhvr>
                                        <p:cTn id="76" dur="500"/>
                                        <p:tgtEl>
                                          <p:spTgt spid="898065"/>
                                        </p:tgtEl>
                                      </p:cBhvr>
                                    </p:animEffect>
                                  </p:childTnLst>
                                </p:cTn>
                              </p:par>
                            </p:childTnLst>
                          </p:cTn>
                        </p:par>
                        <p:par>
                          <p:cTn id="77" fill="hold" nodeType="afterGroup">
                            <p:stCondLst>
                              <p:cond delay="500"/>
                            </p:stCondLst>
                            <p:childTnLst>
                              <p:par>
                                <p:cTn id="78" presetID="18" presetClass="entr" presetSubtype="6" fill="hold" grpId="0" nodeType="afterEffect">
                                  <p:stCondLst>
                                    <p:cond delay="0"/>
                                  </p:stCondLst>
                                  <p:childTnLst>
                                    <p:set>
                                      <p:cBhvr>
                                        <p:cTn id="79" dur="1" fill="hold">
                                          <p:stCondLst>
                                            <p:cond delay="0"/>
                                          </p:stCondLst>
                                        </p:cTn>
                                        <p:tgtEl>
                                          <p:spTgt spid="898064"/>
                                        </p:tgtEl>
                                        <p:attrNameLst>
                                          <p:attrName>style.visibility</p:attrName>
                                        </p:attrNameLst>
                                      </p:cBhvr>
                                      <p:to>
                                        <p:strVal val="visible"/>
                                      </p:to>
                                    </p:set>
                                    <p:animEffect transition="in" filter="strips(downRight)">
                                      <p:cBhvr>
                                        <p:cTn id="80" dur="500"/>
                                        <p:tgtEl>
                                          <p:spTgt spid="898064"/>
                                        </p:tgtEl>
                                      </p:cBhvr>
                                    </p:animEffect>
                                  </p:childTnLst>
                                </p:cTn>
                              </p:par>
                            </p:childTnLst>
                          </p:cTn>
                        </p:par>
                        <p:par>
                          <p:cTn id="81" fill="hold" nodeType="afterGroup">
                            <p:stCondLst>
                              <p:cond delay="1000"/>
                            </p:stCondLst>
                            <p:childTnLst>
                              <p:par>
                                <p:cTn id="82" presetID="18" presetClass="entr" presetSubtype="6" fill="hold" grpId="0" nodeType="afterEffect">
                                  <p:stCondLst>
                                    <p:cond delay="0"/>
                                  </p:stCondLst>
                                  <p:childTnLst>
                                    <p:set>
                                      <p:cBhvr>
                                        <p:cTn id="83" dur="1" fill="hold">
                                          <p:stCondLst>
                                            <p:cond delay="0"/>
                                          </p:stCondLst>
                                        </p:cTn>
                                        <p:tgtEl>
                                          <p:spTgt spid="898067"/>
                                        </p:tgtEl>
                                        <p:attrNameLst>
                                          <p:attrName>style.visibility</p:attrName>
                                        </p:attrNameLst>
                                      </p:cBhvr>
                                      <p:to>
                                        <p:strVal val="visible"/>
                                      </p:to>
                                    </p:set>
                                    <p:animEffect transition="in" filter="strips(downRight)">
                                      <p:cBhvr>
                                        <p:cTn id="84" dur="500"/>
                                        <p:tgtEl>
                                          <p:spTgt spid="898067"/>
                                        </p:tgtEl>
                                      </p:cBhvr>
                                    </p:animEffect>
                                  </p:childTnLst>
                                </p:cTn>
                              </p:par>
                            </p:childTnLst>
                          </p:cTn>
                        </p:par>
                        <p:par>
                          <p:cTn id="85" fill="hold" nodeType="afterGroup">
                            <p:stCondLst>
                              <p:cond delay="1500"/>
                            </p:stCondLst>
                            <p:childTnLst>
                              <p:par>
                                <p:cTn id="86" presetID="18" presetClass="entr" presetSubtype="3" fill="hold" grpId="0" nodeType="afterEffect">
                                  <p:stCondLst>
                                    <p:cond delay="0"/>
                                  </p:stCondLst>
                                  <p:childTnLst>
                                    <p:set>
                                      <p:cBhvr>
                                        <p:cTn id="87" dur="1" fill="hold">
                                          <p:stCondLst>
                                            <p:cond delay="0"/>
                                          </p:stCondLst>
                                        </p:cTn>
                                        <p:tgtEl>
                                          <p:spTgt spid="898066"/>
                                        </p:tgtEl>
                                        <p:attrNameLst>
                                          <p:attrName>style.visibility</p:attrName>
                                        </p:attrNameLst>
                                      </p:cBhvr>
                                      <p:to>
                                        <p:strVal val="visible"/>
                                      </p:to>
                                    </p:set>
                                    <p:animEffect transition="in" filter="strips(upRight)">
                                      <p:cBhvr>
                                        <p:cTn id="88" dur="500"/>
                                        <p:tgtEl>
                                          <p:spTgt spid="898066"/>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8" presetClass="entr" presetSubtype="6" fill="hold" grpId="0" nodeType="clickEffect">
                                  <p:stCondLst>
                                    <p:cond delay="0"/>
                                  </p:stCondLst>
                                  <p:childTnLst>
                                    <p:set>
                                      <p:cBhvr>
                                        <p:cTn id="92" dur="1" fill="hold">
                                          <p:stCondLst>
                                            <p:cond delay="0"/>
                                          </p:stCondLst>
                                        </p:cTn>
                                        <p:tgtEl>
                                          <p:spTgt spid="898055"/>
                                        </p:tgtEl>
                                        <p:attrNameLst>
                                          <p:attrName>style.visibility</p:attrName>
                                        </p:attrNameLst>
                                      </p:cBhvr>
                                      <p:to>
                                        <p:strVal val="visible"/>
                                      </p:to>
                                    </p:set>
                                    <p:animEffect transition="in" filter="strips(downRight)">
                                      <p:cBhvr>
                                        <p:cTn id="93" dur="500"/>
                                        <p:tgtEl>
                                          <p:spTgt spid="898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8050" grpId="0" build="p" autoUpdateAnimBg="0"/>
      <p:bldP spid="898051" grpId="0" animBg="1"/>
      <p:bldP spid="898052" grpId="0" autoUpdateAnimBg="0"/>
      <p:bldP spid="898053" grpId="0" animBg="1"/>
      <p:bldP spid="898054" grpId="0" autoUpdateAnimBg="0"/>
      <p:bldP spid="898055" grpId="0" animBg="1"/>
      <p:bldP spid="898056" grpId="0" autoUpdateAnimBg="0"/>
      <p:bldP spid="898057" grpId="0" animBg="1"/>
      <p:bldP spid="898058" grpId="0" animBg="1"/>
      <p:bldP spid="898059" grpId="0" autoUpdateAnimBg="0"/>
      <p:bldP spid="898060" grpId="0" animBg="1"/>
      <p:bldP spid="898061" grpId="0" autoUpdateAnimBg="0"/>
      <p:bldP spid="898062" grpId="0" animBg="1"/>
      <p:bldP spid="898063" grpId="0" autoUpdateAnimBg="0"/>
      <p:bldP spid="898064" grpId="0" animBg="1"/>
      <p:bldP spid="898065" grpId="0" autoUpdateAnimBg="0"/>
      <p:bldP spid="898066" grpId="0" animBg="1"/>
      <p:bldP spid="898067"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ço Reservado para Número de Slide 5"/>
          <p:cNvSpPr>
            <a:spLocks noGrp="1"/>
          </p:cNvSpPr>
          <p:nvPr>
            <p:ph type="sldNum" sz="quarter" idx="12"/>
          </p:nvPr>
        </p:nvSpPr>
        <p:spPr/>
        <p:txBody>
          <a:bodyPr/>
          <a:lstStyle/>
          <a:p>
            <a:pPr>
              <a:defRPr/>
            </a:pPr>
            <a:fld id="{0B91D53D-000D-4624-959B-328BE767EBBC}" type="slidenum">
              <a:rPr lang="pt-PT"/>
              <a:pPr>
                <a:defRPr/>
              </a:pPr>
              <a:t>62</a:t>
            </a:fld>
            <a:endParaRPr lang="pt-PT"/>
          </a:p>
        </p:txBody>
      </p:sp>
      <p:sp>
        <p:nvSpPr>
          <p:cNvPr id="899074" name="Text Box 2"/>
          <p:cNvSpPr txBox="1">
            <a:spLocks noChangeArrowheads="1"/>
          </p:cNvSpPr>
          <p:nvPr/>
        </p:nvSpPr>
        <p:spPr bwMode="auto">
          <a:xfrm>
            <a:off x="1643063" y="2195513"/>
            <a:ext cx="56864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Curva de demanda de moeda</a:t>
            </a:r>
          </a:p>
        </p:txBody>
      </p:sp>
      <p:grpSp>
        <p:nvGrpSpPr>
          <p:cNvPr id="899075" name="Group 3"/>
          <p:cNvGrpSpPr>
            <a:grpSpLocks/>
          </p:cNvGrpSpPr>
          <p:nvPr/>
        </p:nvGrpSpPr>
        <p:grpSpPr bwMode="auto">
          <a:xfrm>
            <a:off x="2894013" y="2757488"/>
            <a:ext cx="4102100" cy="2667000"/>
            <a:chOff x="1823" y="1737"/>
            <a:chExt cx="2584" cy="1680"/>
          </a:xfrm>
        </p:grpSpPr>
        <p:sp>
          <p:nvSpPr>
            <p:cNvPr id="64519" name="Line 4"/>
            <p:cNvSpPr>
              <a:spLocks noChangeShapeType="1"/>
            </p:cNvSpPr>
            <p:nvPr/>
          </p:nvSpPr>
          <p:spPr bwMode="auto">
            <a:xfrm flipV="1">
              <a:off x="2019" y="1857"/>
              <a:ext cx="0" cy="1284"/>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4520" name="Text Box 5"/>
            <p:cNvSpPr txBox="1">
              <a:spLocks noChangeArrowheads="1"/>
            </p:cNvSpPr>
            <p:nvPr/>
          </p:nvSpPr>
          <p:spPr bwMode="auto">
            <a:xfrm>
              <a:off x="1839" y="1737"/>
              <a:ext cx="2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a:t>
              </a:r>
            </a:p>
          </p:txBody>
        </p:sp>
        <p:sp>
          <p:nvSpPr>
            <p:cNvPr id="64521" name="Line 6"/>
            <p:cNvSpPr>
              <a:spLocks noChangeShapeType="1"/>
            </p:cNvSpPr>
            <p:nvPr/>
          </p:nvSpPr>
          <p:spPr bwMode="auto">
            <a:xfrm>
              <a:off x="2019" y="3141"/>
              <a:ext cx="1968"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4522" name="Text Box 7"/>
            <p:cNvSpPr txBox="1">
              <a:spLocks noChangeArrowheads="1"/>
            </p:cNvSpPr>
            <p:nvPr/>
          </p:nvSpPr>
          <p:spPr bwMode="auto">
            <a:xfrm>
              <a:off x="3963" y="3129"/>
              <a:ext cx="4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m</a:t>
              </a:r>
              <a:r>
                <a:rPr lang="pt-BR" sz="2400" b="0" baseline="30000">
                  <a:solidFill>
                    <a:srgbClr val="FFFFFF"/>
                  </a:solidFill>
                </a:rPr>
                <a:t>d</a:t>
              </a:r>
              <a:r>
                <a:rPr lang="pt-BR" sz="2400" b="0" baseline="-25000">
                  <a:solidFill>
                    <a:srgbClr val="FFFFFF"/>
                  </a:solidFill>
                </a:rPr>
                <a:t>E</a:t>
              </a:r>
            </a:p>
          </p:txBody>
        </p:sp>
        <p:sp>
          <p:nvSpPr>
            <p:cNvPr id="64523" name="Freeform 8"/>
            <p:cNvSpPr>
              <a:spLocks/>
            </p:cNvSpPr>
            <p:nvPr/>
          </p:nvSpPr>
          <p:spPr bwMode="auto">
            <a:xfrm>
              <a:off x="2271" y="1989"/>
              <a:ext cx="1560" cy="996"/>
            </a:xfrm>
            <a:custGeom>
              <a:avLst/>
              <a:gdLst>
                <a:gd name="T0" fmla="*/ 0 w 1560"/>
                <a:gd name="T1" fmla="*/ 0 h 996"/>
                <a:gd name="T2" fmla="*/ 360 w 1560"/>
                <a:gd name="T3" fmla="*/ 696 h 996"/>
                <a:gd name="T4" fmla="*/ 1560 w 1560"/>
                <a:gd name="T5" fmla="*/ 996 h 996"/>
                <a:gd name="T6" fmla="*/ 0 60000 65536"/>
                <a:gd name="T7" fmla="*/ 0 60000 65536"/>
                <a:gd name="T8" fmla="*/ 0 60000 65536"/>
              </a:gdLst>
              <a:ahLst/>
              <a:cxnLst>
                <a:cxn ang="T6">
                  <a:pos x="T0" y="T1"/>
                </a:cxn>
                <a:cxn ang="T7">
                  <a:pos x="T2" y="T3"/>
                </a:cxn>
                <a:cxn ang="T8">
                  <a:pos x="T4" y="T5"/>
                </a:cxn>
              </a:cxnLst>
              <a:rect l="0" t="0" r="r" b="b"/>
              <a:pathLst>
                <a:path w="1560" h="996">
                  <a:moveTo>
                    <a:pt x="0" y="0"/>
                  </a:moveTo>
                  <a:cubicBezTo>
                    <a:pt x="50" y="265"/>
                    <a:pt x="100" y="530"/>
                    <a:pt x="360" y="696"/>
                  </a:cubicBezTo>
                  <a:cubicBezTo>
                    <a:pt x="620" y="862"/>
                    <a:pt x="1378" y="970"/>
                    <a:pt x="1560" y="996"/>
                  </a:cubicBezTo>
                </a:path>
              </a:pathLst>
            </a:custGeom>
            <a:noFill/>
            <a:ln w="38100"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4524" name="Line 9"/>
            <p:cNvSpPr>
              <a:spLocks noChangeShapeType="1"/>
            </p:cNvSpPr>
            <p:nvPr/>
          </p:nvSpPr>
          <p:spPr bwMode="auto">
            <a:xfrm>
              <a:off x="2617" y="2685"/>
              <a:ext cx="0" cy="438"/>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4525" name="Text Box 10"/>
            <p:cNvSpPr txBox="1">
              <a:spLocks noChangeArrowheads="1"/>
            </p:cNvSpPr>
            <p:nvPr/>
          </p:nvSpPr>
          <p:spPr bwMode="auto">
            <a:xfrm>
              <a:off x="2431" y="3119"/>
              <a:ext cx="4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m</a:t>
              </a:r>
              <a:r>
                <a:rPr lang="pt-BR" sz="2400" b="0" baseline="30000"/>
                <a:t>E</a:t>
              </a:r>
              <a:r>
                <a:rPr lang="pt-BR" sz="2400" b="0" baseline="-25000"/>
                <a:t>0</a:t>
              </a:r>
            </a:p>
          </p:txBody>
        </p:sp>
        <p:sp>
          <p:nvSpPr>
            <p:cNvPr id="64526" name="Line 11"/>
            <p:cNvSpPr>
              <a:spLocks noChangeShapeType="1"/>
            </p:cNvSpPr>
            <p:nvPr/>
          </p:nvSpPr>
          <p:spPr bwMode="auto">
            <a:xfrm>
              <a:off x="2019" y="2685"/>
              <a:ext cx="588"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4527" name="Text Box 12"/>
            <p:cNvSpPr txBox="1">
              <a:spLocks noChangeArrowheads="1"/>
            </p:cNvSpPr>
            <p:nvPr/>
          </p:nvSpPr>
          <p:spPr bwMode="auto">
            <a:xfrm>
              <a:off x="1823" y="2537"/>
              <a:ext cx="3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r</a:t>
              </a:r>
              <a:r>
                <a:rPr lang="pt-BR" sz="2400" b="0" baseline="-25000"/>
                <a:t>0</a:t>
              </a:r>
              <a:endParaRPr lang="pt-BR" sz="2400" b="0"/>
            </a:p>
          </p:txBody>
        </p:sp>
      </p:grpSp>
      <p:sp>
        <p:nvSpPr>
          <p:cNvPr id="899085" name="Text Box 13"/>
          <p:cNvSpPr txBox="1">
            <a:spLocks noChangeArrowheads="1"/>
          </p:cNvSpPr>
          <p:nvPr/>
        </p:nvSpPr>
        <p:spPr bwMode="auto">
          <a:xfrm>
            <a:off x="2905125" y="5759450"/>
            <a:ext cx="3838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r</a:t>
            </a:r>
            <a:r>
              <a:rPr lang="pt-BR" sz="2800" b="0">
                <a:solidFill>
                  <a:srgbClr val="FFFF00"/>
                </a:solidFill>
                <a:sym typeface="Symbol" pitchFamily="18" charset="2"/>
              </a:rPr>
              <a:t>  </a:t>
            </a:r>
            <a:r>
              <a:rPr lang="pt-BR" sz="2800" b="0">
                <a:solidFill>
                  <a:srgbClr val="FFFF00"/>
                </a:solidFill>
              </a:rPr>
              <a:t>m</a:t>
            </a:r>
            <a:r>
              <a:rPr lang="pt-BR" sz="2800" b="0" baseline="30000">
                <a:solidFill>
                  <a:srgbClr val="FFFF00"/>
                </a:solidFill>
              </a:rPr>
              <a:t>d</a:t>
            </a:r>
            <a:r>
              <a:rPr lang="pt-BR" sz="2800" b="0" baseline="-25000">
                <a:solidFill>
                  <a:srgbClr val="FFFF00"/>
                </a:solidFill>
              </a:rPr>
              <a:t>E</a:t>
            </a:r>
            <a:r>
              <a:rPr lang="pt-BR" sz="2800" b="0">
                <a:solidFill>
                  <a:srgbClr val="FFFF00"/>
                </a:solidFill>
                <a:sym typeface="Symbol" pitchFamily="18" charset="2"/>
              </a:rPr>
              <a:t></a:t>
            </a:r>
          </a:p>
        </p:txBody>
      </p:sp>
      <p:sp>
        <p:nvSpPr>
          <p:cNvPr id="64518" name="Rectangle 14"/>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99075"/>
                                        </p:tgtEl>
                                        <p:attrNameLst>
                                          <p:attrName>style.visibility</p:attrName>
                                        </p:attrNameLst>
                                      </p:cBhvr>
                                      <p:to>
                                        <p:strVal val="visible"/>
                                      </p:to>
                                    </p:set>
                                    <p:animEffect transition="in" filter="dissolve">
                                      <p:cBhvr>
                                        <p:cTn id="7" dur="500"/>
                                        <p:tgtEl>
                                          <p:spTgt spid="899075"/>
                                        </p:tgtEl>
                                      </p:cBhvr>
                                    </p:animEffect>
                                  </p:childTnLst>
                                </p:cTn>
                              </p:par>
                            </p:childTnLst>
                          </p:cTn>
                        </p:par>
                        <p:par>
                          <p:cTn id="8" fill="hold" nodeType="afterGroup">
                            <p:stCondLst>
                              <p:cond delay="500"/>
                            </p:stCondLst>
                            <p:childTnLst>
                              <p:par>
                                <p:cTn id="9" presetID="23" presetClass="entr" presetSubtype="288" fill="hold" grpId="0" nodeType="afterEffect">
                                  <p:stCondLst>
                                    <p:cond delay="0"/>
                                  </p:stCondLst>
                                  <p:childTnLst>
                                    <p:set>
                                      <p:cBhvr>
                                        <p:cTn id="10" dur="1" fill="hold">
                                          <p:stCondLst>
                                            <p:cond delay="0"/>
                                          </p:stCondLst>
                                        </p:cTn>
                                        <p:tgtEl>
                                          <p:spTgt spid="899074"/>
                                        </p:tgtEl>
                                        <p:attrNameLst>
                                          <p:attrName>style.visibility</p:attrName>
                                        </p:attrNameLst>
                                      </p:cBhvr>
                                      <p:to>
                                        <p:strVal val="visible"/>
                                      </p:to>
                                    </p:set>
                                    <p:anim calcmode="lin" valueType="num">
                                      <p:cBhvr>
                                        <p:cTn id="11" dur="500" fill="hold"/>
                                        <p:tgtEl>
                                          <p:spTgt spid="899074"/>
                                        </p:tgtEl>
                                        <p:attrNameLst>
                                          <p:attrName>ppt_w</p:attrName>
                                        </p:attrNameLst>
                                      </p:cBhvr>
                                      <p:tavLst>
                                        <p:tav tm="0">
                                          <p:val>
                                            <p:strVal val="4/3*#ppt_w"/>
                                          </p:val>
                                        </p:tav>
                                        <p:tav tm="100000">
                                          <p:val>
                                            <p:strVal val="#ppt_w"/>
                                          </p:val>
                                        </p:tav>
                                      </p:tavLst>
                                    </p:anim>
                                    <p:anim calcmode="lin" valueType="num">
                                      <p:cBhvr>
                                        <p:cTn id="12" dur="500" fill="hold"/>
                                        <p:tgtEl>
                                          <p:spTgt spid="899074"/>
                                        </p:tgtEl>
                                        <p:attrNameLst>
                                          <p:attrName>ppt_h</p:attrName>
                                        </p:attrNameLst>
                                      </p:cBhvr>
                                      <p:tavLst>
                                        <p:tav tm="0">
                                          <p:val>
                                            <p:strVal val="4/3*#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288" fill="hold" grpId="0" nodeType="clickEffect">
                                  <p:stCondLst>
                                    <p:cond delay="0"/>
                                  </p:stCondLst>
                                  <p:childTnLst>
                                    <p:set>
                                      <p:cBhvr>
                                        <p:cTn id="16" dur="1" fill="hold">
                                          <p:stCondLst>
                                            <p:cond delay="0"/>
                                          </p:stCondLst>
                                        </p:cTn>
                                        <p:tgtEl>
                                          <p:spTgt spid="899085"/>
                                        </p:tgtEl>
                                        <p:attrNameLst>
                                          <p:attrName>style.visibility</p:attrName>
                                        </p:attrNameLst>
                                      </p:cBhvr>
                                      <p:to>
                                        <p:strVal val="visible"/>
                                      </p:to>
                                    </p:set>
                                    <p:anim calcmode="lin" valueType="num">
                                      <p:cBhvr>
                                        <p:cTn id="17" dur="500" fill="hold"/>
                                        <p:tgtEl>
                                          <p:spTgt spid="899085"/>
                                        </p:tgtEl>
                                        <p:attrNameLst>
                                          <p:attrName>ppt_w</p:attrName>
                                        </p:attrNameLst>
                                      </p:cBhvr>
                                      <p:tavLst>
                                        <p:tav tm="0">
                                          <p:val>
                                            <p:strVal val="4/3*#ppt_w"/>
                                          </p:val>
                                        </p:tav>
                                        <p:tav tm="100000">
                                          <p:val>
                                            <p:strVal val="#ppt_w"/>
                                          </p:val>
                                        </p:tav>
                                      </p:tavLst>
                                    </p:anim>
                                    <p:anim calcmode="lin" valueType="num">
                                      <p:cBhvr>
                                        <p:cTn id="18" dur="500" fill="hold"/>
                                        <p:tgtEl>
                                          <p:spTgt spid="899085"/>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9074" grpId="0" autoUpdateAnimBg="0"/>
      <p:bldP spid="899085"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spaço Reservado para Número de Slide 5"/>
          <p:cNvSpPr>
            <a:spLocks noGrp="1"/>
          </p:cNvSpPr>
          <p:nvPr>
            <p:ph type="sldNum" sz="quarter" idx="12"/>
          </p:nvPr>
        </p:nvSpPr>
        <p:spPr/>
        <p:txBody>
          <a:bodyPr/>
          <a:lstStyle/>
          <a:p>
            <a:pPr>
              <a:defRPr/>
            </a:pPr>
            <a:fld id="{97AF0DCC-9BC4-4CAA-899D-ACADE58DB398}" type="slidenum">
              <a:rPr lang="pt-PT"/>
              <a:pPr>
                <a:defRPr/>
              </a:pPr>
              <a:t>63</a:t>
            </a:fld>
            <a:endParaRPr lang="pt-PT"/>
          </a:p>
        </p:txBody>
      </p:sp>
      <p:sp>
        <p:nvSpPr>
          <p:cNvPr id="900098" name="Text Box 2"/>
          <p:cNvSpPr txBox="1">
            <a:spLocks noChangeArrowheads="1"/>
          </p:cNvSpPr>
          <p:nvPr/>
        </p:nvSpPr>
        <p:spPr bwMode="auto">
          <a:xfrm>
            <a:off x="836613" y="1878013"/>
            <a:ext cx="78216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No modelo de composição ótima de ativos:</a:t>
            </a:r>
          </a:p>
        </p:txBody>
      </p:sp>
      <p:sp>
        <p:nvSpPr>
          <p:cNvPr id="900099" name="Text Box 3"/>
          <p:cNvSpPr txBox="1">
            <a:spLocks noChangeArrowheads="1"/>
          </p:cNvSpPr>
          <p:nvPr/>
        </p:nvSpPr>
        <p:spPr bwMode="auto">
          <a:xfrm>
            <a:off x="558800" y="2638425"/>
            <a:ext cx="2279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t>m</a:t>
            </a:r>
            <a:r>
              <a:rPr lang="pt-BR" sz="2800" b="0" baseline="30000"/>
              <a:t>d</a:t>
            </a:r>
            <a:r>
              <a:rPr lang="pt-BR" sz="2800" b="0" baseline="-25000"/>
              <a:t>E</a:t>
            </a:r>
            <a:r>
              <a:rPr lang="pt-BR" sz="2800" b="0"/>
              <a:t>  =  ƒ(r)</a:t>
            </a:r>
          </a:p>
        </p:txBody>
      </p:sp>
      <p:sp>
        <p:nvSpPr>
          <p:cNvPr id="900100" name="Text Box 4"/>
          <p:cNvSpPr txBox="1">
            <a:spLocks noChangeArrowheads="1"/>
          </p:cNvSpPr>
          <p:nvPr/>
        </p:nvSpPr>
        <p:spPr bwMode="auto">
          <a:xfrm>
            <a:off x="3676650" y="2330450"/>
            <a:ext cx="1068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sym typeface="Symbol" pitchFamily="18" charset="2"/>
              </a:rPr>
              <a:t></a:t>
            </a:r>
            <a:r>
              <a:rPr lang="pt-BR" sz="2800" b="0">
                <a:solidFill>
                  <a:srgbClr val="FFFF00"/>
                </a:solidFill>
              </a:rPr>
              <a:t>m</a:t>
            </a:r>
            <a:r>
              <a:rPr lang="pt-BR" sz="2800" b="0" baseline="30000">
                <a:solidFill>
                  <a:srgbClr val="FFFF00"/>
                </a:solidFill>
              </a:rPr>
              <a:t>d</a:t>
            </a:r>
            <a:r>
              <a:rPr lang="pt-BR" sz="2800" b="0" baseline="-25000">
                <a:solidFill>
                  <a:srgbClr val="FFFF00"/>
                </a:solidFill>
              </a:rPr>
              <a:t>E</a:t>
            </a:r>
          </a:p>
        </p:txBody>
      </p:sp>
      <p:sp>
        <p:nvSpPr>
          <p:cNvPr id="900101" name="Line 5"/>
          <p:cNvSpPr>
            <a:spLocks noChangeShapeType="1"/>
          </p:cNvSpPr>
          <p:nvPr/>
        </p:nvSpPr>
        <p:spPr bwMode="auto">
          <a:xfrm>
            <a:off x="3748088" y="2951163"/>
            <a:ext cx="9525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0102" name="Text Box 6"/>
          <p:cNvSpPr txBox="1">
            <a:spLocks noChangeArrowheads="1"/>
          </p:cNvSpPr>
          <p:nvPr/>
        </p:nvSpPr>
        <p:spPr bwMode="auto">
          <a:xfrm>
            <a:off x="3844925" y="2909888"/>
            <a:ext cx="89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sym typeface="Symbol" pitchFamily="18" charset="2"/>
              </a:rPr>
              <a:t></a:t>
            </a:r>
            <a:r>
              <a:rPr lang="pt-BR" sz="2800" b="0">
                <a:solidFill>
                  <a:srgbClr val="FFFF00"/>
                </a:solidFill>
              </a:rPr>
              <a:t>r</a:t>
            </a:r>
          </a:p>
        </p:txBody>
      </p:sp>
      <p:sp>
        <p:nvSpPr>
          <p:cNvPr id="900103" name="Text Box 7"/>
          <p:cNvSpPr txBox="1">
            <a:spLocks noChangeArrowheads="1"/>
          </p:cNvSpPr>
          <p:nvPr/>
        </p:nvSpPr>
        <p:spPr bwMode="auto">
          <a:xfrm>
            <a:off x="4745038" y="2617788"/>
            <a:ext cx="1066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&lt; 0</a:t>
            </a:r>
          </a:p>
        </p:txBody>
      </p:sp>
      <p:sp>
        <p:nvSpPr>
          <p:cNvPr id="900104" name="Text Box 8"/>
          <p:cNvSpPr txBox="1">
            <a:spLocks noChangeArrowheads="1"/>
          </p:cNvSpPr>
          <p:nvPr/>
        </p:nvSpPr>
        <p:spPr bwMode="auto">
          <a:xfrm>
            <a:off x="6305550" y="2589213"/>
            <a:ext cx="2279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800" b="0"/>
              <a:t>r</a:t>
            </a:r>
            <a:r>
              <a:rPr lang="pt-BR" sz="2800" b="0">
                <a:sym typeface="Symbol" pitchFamily="18" charset="2"/>
              </a:rPr>
              <a:t>  </a:t>
            </a:r>
            <a:r>
              <a:rPr lang="pt-BR" sz="2800" b="0"/>
              <a:t>m</a:t>
            </a:r>
            <a:r>
              <a:rPr lang="pt-BR" sz="2800" b="0" baseline="30000"/>
              <a:t>d</a:t>
            </a:r>
            <a:r>
              <a:rPr lang="pt-BR" sz="2800" b="0" baseline="-25000"/>
              <a:t>E</a:t>
            </a:r>
            <a:r>
              <a:rPr lang="pt-BR" sz="2800" b="0">
                <a:sym typeface="Symbol" pitchFamily="18" charset="2"/>
              </a:rPr>
              <a:t></a:t>
            </a:r>
            <a:endParaRPr lang="pt-BR" sz="2800" b="0"/>
          </a:p>
        </p:txBody>
      </p:sp>
      <p:sp>
        <p:nvSpPr>
          <p:cNvPr id="900105" name="Text Box 9"/>
          <p:cNvSpPr txBox="1">
            <a:spLocks noChangeArrowheads="1"/>
          </p:cNvSpPr>
          <p:nvPr/>
        </p:nvSpPr>
        <p:spPr bwMode="auto">
          <a:xfrm>
            <a:off x="787400" y="3646488"/>
            <a:ext cx="76184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Considerando o Modelo Clássico:</a:t>
            </a:r>
          </a:p>
        </p:txBody>
      </p:sp>
      <p:sp>
        <p:nvSpPr>
          <p:cNvPr id="900106" name="Text Box 10"/>
          <p:cNvSpPr txBox="1">
            <a:spLocks noChangeArrowheads="1"/>
          </p:cNvSpPr>
          <p:nvPr/>
        </p:nvSpPr>
        <p:spPr bwMode="auto">
          <a:xfrm>
            <a:off x="595313" y="4492625"/>
            <a:ext cx="2279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t>m</a:t>
            </a:r>
            <a:r>
              <a:rPr lang="pt-BR" sz="2800" b="0" baseline="30000"/>
              <a:t>d</a:t>
            </a:r>
            <a:r>
              <a:rPr lang="pt-BR" sz="2800" b="0" baseline="-25000"/>
              <a:t>T</a:t>
            </a:r>
            <a:r>
              <a:rPr lang="pt-BR" sz="2800" b="0"/>
              <a:t>  =  g(y)</a:t>
            </a:r>
          </a:p>
        </p:txBody>
      </p:sp>
      <p:sp>
        <p:nvSpPr>
          <p:cNvPr id="900107" name="Text Box 11"/>
          <p:cNvSpPr txBox="1">
            <a:spLocks noChangeArrowheads="1"/>
          </p:cNvSpPr>
          <p:nvPr/>
        </p:nvSpPr>
        <p:spPr bwMode="auto">
          <a:xfrm>
            <a:off x="3741738" y="4184650"/>
            <a:ext cx="10683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sym typeface="Symbol" pitchFamily="18" charset="2"/>
              </a:rPr>
              <a:t></a:t>
            </a:r>
            <a:r>
              <a:rPr lang="pt-BR" sz="2800" b="0">
                <a:solidFill>
                  <a:srgbClr val="FFFF00"/>
                </a:solidFill>
              </a:rPr>
              <a:t>m</a:t>
            </a:r>
            <a:r>
              <a:rPr lang="pt-BR" sz="2800" b="0" baseline="30000">
                <a:solidFill>
                  <a:srgbClr val="FFFF00"/>
                </a:solidFill>
              </a:rPr>
              <a:t>d</a:t>
            </a:r>
            <a:r>
              <a:rPr lang="pt-BR" sz="2800" b="0" baseline="-25000">
                <a:solidFill>
                  <a:srgbClr val="FFFF00"/>
                </a:solidFill>
              </a:rPr>
              <a:t>T</a:t>
            </a:r>
          </a:p>
        </p:txBody>
      </p:sp>
      <p:sp>
        <p:nvSpPr>
          <p:cNvPr id="900108" name="Line 12"/>
          <p:cNvSpPr>
            <a:spLocks noChangeShapeType="1"/>
          </p:cNvSpPr>
          <p:nvPr/>
        </p:nvSpPr>
        <p:spPr bwMode="auto">
          <a:xfrm>
            <a:off x="3784600" y="4805363"/>
            <a:ext cx="9525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0109" name="Text Box 13"/>
          <p:cNvSpPr txBox="1">
            <a:spLocks noChangeArrowheads="1"/>
          </p:cNvSpPr>
          <p:nvPr/>
        </p:nvSpPr>
        <p:spPr bwMode="auto">
          <a:xfrm>
            <a:off x="3881438" y="4764088"/>
            <a:ext cx="89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sym typeface="Symbol" pitchFamily="18" charset="2"/>
              </a:rPr>
              <a:t></a:t>
            </a:r>
            <a:r>
              <a:rPr lang="pt-BR" sz="2800" b="0">
                <a:solidFill>
                  <a:srgbClr val="FFFF00"/>
                </a:solidFill>
              </a:rPr>
              <a:t>y</a:t>
            </a:r>
          </a:p>
        </p:txBody>
      </p:sp>
      <p:sp>
        <p:nvSpPr>
          <p:cNvPr id="900110" name="Text Box 14"/>
          <p:cNvSpPr txBox="1">
            <a:spLocks noChangeArrowheads="1"/>
          </p:cNvSpPr>
          <p:nvPr/>
        </p:nvSpPr>
        <p:spPr bwMode="auto">
          <a:xfrm>
            <a:off x="4781550" y="4471988"/>
            <a:ext cx="1066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&gt; 0</a:t>
            </a:r>
          </a:p>
        </p:txBody>
      </p:sp>
      <p:sp>
        <p:nvSpPr>
          <p:cNvPr id="900111" name="Text Box 15"/>
          <p:cNvSpPr txBox="1">
            <a:spLocks noChangeArrowheads="1"/>
          </p:cNvSpPr>
          <p:nvPr/>
        </p:nvSpPr>
        <p:spPr bwMode="auto">
          <a:xfrm>
            <a:off x="6342063" y="4443413"/>
            <a:ext cx="2279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800" b="0"/>
              <a:t>y</a:t>
            </a:r>
            <a:r>
              <a:rPr lang="pt-BR" sz="2800" b="0">
                <a:sym typeface="Symbol" pitchFamily="18" charset="2"/>
              </a:rPr>
              <a:t>  </a:t>
            </a:r>
            <a:r>
              <a:rPr lang="pt-BR" sz="2800" b="0"/>
              <a:t>m</a:t>
            </a:r>
            <a:r>
              <a:rPr lang="pt-BR" sz="2800" b="0" baseline="30000"/>
              <a:t>d</a:t>
            </a:r>
            <a:r>
              <a:rPr lang="pt-BR" sz="2800" b="0" baseline="-25000"/>
              <a:t>T </a:t>
            </a:r>
            <a:r>
              <a:rPr lang="pt-BR" sz="2800" b="0">
                <a:sym typeface="Symbol" pitchFamily="18" charset="2"/>
              </a:rPr>
              <a:t></a:t>
            </a:r>
          </a:p>
        </p:txBody>
      </p:sp>
      <p:sp>
        <p:nvSpPr>
          <p:cNvPr id="900112" name="Text Box 16"/>
          <p:cNvSpPr txBox="1">
            <a:spLocks noChangeArrowheads="1"/>
          </p:cNvSpPr>
          <p:nvPr/>
        </p:nvSpPr>
        <p:spPr bwMode="auto">
          <a:xfrm>
            <a:off x="2828925" y="5486400"/>
            <a:ext cx="893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800" b="0">
                <a:solidFill>
                  <a:srgbClr val="FFFFFF"/>
                </a:solidFill>
              </a:rPr>
              <a:t>M</a:t>
            </a:r>
            <a:r>
              <a:rPr lang="pt-BR" sz="2800" b="0" baseline="30000">
                <a:solidFill>
                  <a:srgbClr val="FFFFFF"/>
                </a:solidFill>
              </a:rPr>
              <a:t>d</a:t>
            </a:r>
            <a:endParaRPr lang="pt-BR" sz="2800" b="0">
              <a:solidFill>
                <a:srgbClr val="FFFFFF"/>
              </a:solidFill>
              <a:sym typeface="Symbol" pitchFamily="18" charset="2"/>
            </a:endParaRPr>
          </a:p>
        </p:txBody>
      </p:sp>
      <p:sp>
        <p:nvSpPr>
          <p:cNvPr id="900113" name="Line 17"/>
          <p:cNvSpPr>
            <a:spLocks noChangeShapeType="1"/>
          </p:cNvSpPr>
          <p:nvPr/>
        </p:nvSpPr>
        <p:spPr bwMode="auto">
          <a:xfrm>
            <a:off x="2973388" y="6002338"/>
            <a:ext cx="720725"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0114" name="Text Box 18"/>
          <p:cNvSpPr txBox="1">
            <a:spLocks noChangeArrowheads="1"/>
          </p:cNvSpPr>
          <p:nvPr/>
        </p:nvSpPr>
        <p:spPr bwMode="auto">
          <a:xfrm>
            <a:off x="2906713" y="593725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FF"/>
                </a:solidFill>
              </a:rPr>
              <a:t>P</a:t>
            </a:r>
            <a:endParaRPr lang="pt-BR" sz="2800" b="0">
              <a:solidFill>
                <a:srgbClr val="FFFFFF"/>
              </a:solidFill>
              <a:sym typeface="Symbol" pitchFamily="18" charset="2"/>
            </a:endParaRPr>
          </a:p>
        </p:txBody>
      </p:sp>
      <p:sp>
        <p:nvSpPr>
          <p:cNvPr id="900115" name="Text Box 19"/>
          <p:cNvSpPr txBox="1">
            <a:spLocks noChangeArrowheads="1"/>
          </p:cNvSpPr>
          <p:nvPr/>
        </p:nvSpPr>
        <p:spPr bwMode="auto">
          <a:xfrm>
            <a:off x="3917950" y="5707063"/>
            <a:ext cx="36655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FF"/>
                </a:solidFill>
              </a:rPr>
              <a:t>=   m</a:t>
            </a:r>
            <a:r>
              <a:rPr lang="pt-BR" sz="2800" b="0" baseline="30000">
                <a:solidFill>
                  <a:srgbClr val="FFFFFF"/>
                </a:solidFill>
              </a:rPr>
              <a:t>d</a:t>
            </a:r>
            <a:r>
              <a:rPr lang="pt-BR" sz="2800" b="0" baseline="-25000">
                <a:solidFill>
                  <a:srgbClr val="FFFFFF"/>
                </a:solidFill>
              </a:rPr>
              <a:t> </a:t>
            </a:r>
            <a:r>
              <a:rPr lang="pt-BR" sz="2800" b="0">
                <a:solidFill>
                  <a:srgbClr val="FFFFFF"/>
                </a:solidFill>
              </a:rPr>
              <a:t>  =   m(r,y)</a:t>
            </a:r>
            <a:endParaRPr lang="pt-BR" sz="2800" b="0">
              <a:solidFill>
                <a:srgbClr val="FFFFFF"/>
              </a:solidFill>
              <a:sym typeface="Symbol" pitchFamily="18" charset="2"/>
            </a:endParaRPr>
          </a:p>
        </p:txBody>
      </p:sp>
      <p:sp>
        <p:nvSpPr>
          <p:cNvPr id="900116" name="Rectangle 20"/>
          <p:cNvSpPr>
            <a:spLocks noChangeArrowheads="1"/>
          </p:cNvSpPr>
          <p:nvPr/>
        </p:nvSpPr>
        <p:spPr bwMode="auto">
          <a:xfrm>
            <a:off x="2625725" y="5511800"/>
            <a:ext cx="4416425" cy="98107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5558" name="Rectangle 21"/>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composição ótima de  ativos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00098"/>
                                        </p:tgtEl>
                                        <p:attrNameLst>
                                          <p:attrName>style.visibility</p:attrName>
                                        </p:attrNameLst>
                                      </p:cBhvr>
                                      <p:to>
                                        <p:strVal val="visible"/>
                                      </p:to>
                                    </p:set>
                                    <p:animEffect transition="in" filter="strips(downRight)">
                                      <p:cBhvr>
                                        <p:cTn id="7" dur="500"/>
                                        <p:tgtEl>
                                          <p:spTgt spid="900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00099"/>
                                        </p:tgtEl>
                                        <p:attrNameLst>
                                          <p:attrName>style.visibility</p:attrName>
                                        </p:attrNameLst>
                                      </p:cBhvr>
                                      <p:to>
                                        <p:strVal val="visible"/>
                                      </p:to>
                                    </p:set>
                                    <p:animEffect transition="in" filter="strips(downRight)">
                                      <p:cBhvr>
                                        <p:cTn id="12" dur="500"/>
                                        <p:tgtEl>
                                          <p:spTgt spid="900099"/>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900100"/>
                                        </p:tgtEl>
                                        <p:attrNameLst>
                                          <p:attrName>style.visibility</p:attrName>
                                        </p:attrNameLst>
                                      </p:cBhvr>
                                      <p:to>
                                        <p:strVal val="visible"/>
                                      </p:to>
                                    </p:set>
                                    <p:animEffect transition="in" filter="strips(downRight)">
                                      <p:cBhvr>
                                        <p:cTn id="16" dur="500"/>
                                        <p:tgtEl>
                                          <p:spTgt spid="900100"/>
                                        </p:tgtEl>
                                      </p:cBhvr>
                                    </p:animEffect>
                                  </p:childTnLst>
                                </p:cTn>
                              </p:par>
                            </p:childTnLst>
                          </p:cTn>
                        </p:par>
                        <p:par>
                          <p:cTn id="17" fill="hold" nodeType="afterGroup">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900101"/>
                                        </p:tgtEl>
                                        <p:attrNameLst>
                                          <p:attrName>style.visibility</p:attrName>
                                        </p:attrNameLst>
                                      </p:cBhvr>
                                      <p:to>
                                        <p:strVal val="visible"/>
                                      </p:to>
                                    </p:set>
                                    <p:animEffect transition="in" filter="strips(downRight)">
                                      <p:cBhvr>
                                        <p:cTn id="20" dur="500"/>
                                        <p:tgtEl>
                                          <p:spTgt spid="900101"/>
                                        </p:tgtEl>
                                      </p:cBhvr>
                                    </p:animEffect>
                                  </p:childTnLst>
                                </p:cTn>
                              </p:par>
                            </p:childTnLst>
                          </p:cTn>
                        </p:par>
                        <p:par>
                          <p:cTn id="21" fill="hold" nodeType="afterGroup">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900102"/>
                                        </p:tgtEl>
                                        <p:attrNameLst>
                                          <p:attrName>style.visibility</p:attrName>
                                        </p:attrNameLst>
                                      </p:cBhvr>
                                      <p:to>
                                        <p:strVal val="visible"/>
                                      </p:to>
                                    </p:set>
                                    <p:animEffect transition="in" filter="strips(downRight)">
                                      <p:cBhvr>
                                        <p:cTn id="24" dur="500"/>
                                        <p:tgtEl>
                                          <p:spTgt spid="900102"/>
                                        </p:tgtEl>
                                      </p:cBhvr>
                                    </p:animEffect>
                                  </p:childTnLst>
                                </p:cTn>
                              </p:par>
                            </p:childTnLst>
                          </p:cTn>
                        </p:par>
                        <p:par>
                          <p:cTn id="25" fill="hold" nodeType="afterGroup">
                            <p:stCondLst>
                              <p:cond delay="2000"/>
                            </p:stCondLst>
                            <p:childTnLst>
                              <p:par>
                                <p:cTn id="26" presetID="18" presetClass="entr" presetSubtype="6" fill="hold" grpId="0" nodeType="afterEffect">
                                  <p:stCondLst>
                                    <p:cond delay="0"/>
                                  </p:stCondLst>
                                  <p:childTnLst>
                                    <p:set>
                                      <p:cBhvr>
                                        <p:cTn id="27" dur="1" fill="hold">
                                          <p:stCondLst>
                                            <p:cond delay="0"/>
                                          </p:stCondLst>
                                        </p:cTn>
                                        <p:tgtEl>
                                          <p:spTgt spid="900103"/>
                                        </p:tgtEl>
                                        <p:attrNameLst>
                                          <p:attrName>style.visibility</p:attrName>
                                        </p:attrNameLst>
                                      </p:cBhvr>
                                      <p:to>
                                        <p:strVal val="visible"/>
                                      </p:to>
                                    </p:set>
                                    <p:animEffect transition="in" filter="strips(downRight)">
                                      <p:cBhvr>
                                        <p:cTn id="28" dur="500"/>
                                        <p:tgtEl>
                                          <p:spTgt spid="900103"/>
                                        </p:tgtEl>
                                      </p:cBhvr>
                                    </p:animEffect>
                                  </p:childTnLst>
                                </p:cTn>
                              </p:par>
                            </p:childTnLst>
                          </p:cTn>
                        </p:par>
                        <p:par>
                          <p:cTn id="29" fill="hold" nodeType="afterGroup">
                            <p:stCondLst>
                              <p:cond delay="2500"/>
                            </p:stCondLst>
                            <p:childTnLst>
                              <p:par>
                                <p:cTn id="30" presetID="18" presetClass="entr" presetSubtype="6" fill="hold" grpId="0" nodeType="afterEffect">
                                  <p:stCondLst>
                                    <p:cond delay="0"/>
                                  </p:stCondLst>
                                  <p:childTnLst>
                                    <p:set>
                                      <p:cBhvr>
                                        <p:cTn id="31" dur="1" fill="hold">
                                          <p:stCondLst>
                                            <p:cond delay="0"/>
                                          </p:stCondLst>
                                        </p:cTn>
                                        <p:tgtEl>
                                          <p:spTgt spid="900104"/>
                                        </p:tgtEl>
                                        <p:attrNameLst>
                                          <p:attrName>style.visibility</p:attrName>
                                        </p:attrNameLst>
                                      </p:cBhvr>
                                      <p:to>
                                        <p:strVal val="visible"/>
                                      </p:to>
                                    </p:set>
                                    <p:animEffect transition="in" filter="strips(downRight)">
                                      <p:cBhvr>
                                        <p:cTn id="32" dur="500"/>
                                        <p:tgtEl>
                                          <p:spTgt spid="90010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00105"/>
                                        </p:tgtEl>
                                        <p:attrNameLst>
                                          <p:attrName>style.visibility</p:attrName>
                                        </p:attrNameLst>
                                      </p:cBhvr>
                                      <p:to>
                                        <p:strVal val="visible"/>
                                      </p:to>
                                    </p:set>
                                    <p:anim calcmode="lin" valueType="num">
                                      <p:cBhvr additive="base">
                                        <p:cTn id="37" dur="500" fill="hold"/>
                                        <p:tgtEl>
                                          <p:spTgt spid="900105"/>
                                        </p:tgtEl>
                                        <p:attrNameLst>
                                          <p:attrName>ppt_x</p:attrName>
                                        </p:attrNameLst>
                                      </p:cBhvr>
                                      <p:tavLst>
                                        <p:tav tm="0">
                                          <p:val>
                                            <p:strVal val="0-#ppt_w/2"/>
                                          </p:val>
                                        </p:tav>
                                        <p:tav tm="100000">
                                          <p:val>
                                            <p:strVal val="#ppt_x"/>
                                          </p:val>
                                        </p:tav>
                                      </p:tavLst>
                                    </p:anim>
                                    <p:anim calcmode="lin" valueType="num">
                                      <p:cBhvr additive="base">
                                        <p:cTn id="38" dur="500" fill="hold"/>
                                        <p:tgtEl>
                                          <p:spTgt spid="90010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900106"/>
                                        </p:tgtEl>
                                        <p:attrNameLst>
                                          <p:attrName>style.visibility</p:attrName>
                                        </p:attrNameLst>
                                      </p:cBhvr>
                                      <p:to>
                                        <p:strVal val="visible"/>
                                      </p:to>
                                    </p:set>
                                    <p:animEffect transition="in" filter="strips(downRight)">
                                      <p:cBhvr>
                                        <p:cTn id="43" dur="500"/>
                                        <p:tgtEl>
                                          <p:spTgt spid="900106"/>
                                        </p:tgtEl>
                                      </p:cBhvr>
                                    </p:animEffect>
                                  </p:childTnLst>
                                </p:cTn>
                              </p:par>
                            </p:childTnLst>
                          </p:cTn>
                        </p:par>
                        <p:par>
                          <p:cTn id="44" fill="hold" nodeType="afterGroup">
                            <p:stCondLst>
                              <p:cond delay="500"/>
                            </p:stCondLst>
                            <p:childTnLst>
                              <p:par>
                                <p:cTn id="45" presetID="18" presetClass="entr" presetSubtype="6" fill="hold" grpId="0" nodeType="afterEffect">
                                  <p:stCondLst>
                                    <p:cond delay="0"/>
                                  </p:stCondLst>
                                  <p:childTnLst>
                                    <p:set>
                                      <p:cBhvr>
                                        <p:cTn id="46" dur="1" fill="hold">
                                          <p:stCondLst>
                                            <p:cond delay="0"/>
                                          </p:stCondLst>
                                        </p:cTn>
                                        <p:tgtEl>
                                          <p:spTgt spid="900107"/>
                                        </p:tgtEl>
                                        <p:attrNameLst>
                                          <p:attrName>style.visibility</p:attrName>
                                        </p:attrNameLst>
                                      </p:cBhvr>
                                      <p:to>
                                        <p:strVal val="visible"/>
                                      </p:to>
                                    </p:set>
                                    <p:animEffect transition="in" filter="strips(downRight)">
                                      <p:cBhvr>
                                        <p:cTn id="47" dur="500"/>
                                        <p:tgtEl>
                                          <p:spTgt spid="900107"/>
                                        </p:tgtEl>
                                      </p:cBhvr>
                                    </p:animEffect>
                                  </p:childTnLst>
                                </p:cTn>
                              </p:par>
                            </p:childTnLst>
                          </p:cTn>
                        </p:par>
                        <p:par>
                          <p:cTn id="48" fill="hold" nodeType="afterGroup">
                            <p:stCondLst>
                              <p:cond delay="1000"/>
                            </p:stCondLst>
                            <p:childTnLst>
                              <p:par>
                                <p:cTn id="49" presetID="18" presetClass="entr" presetSubtype="6" fill="hold" grpId="0" nodeType="afterEffect">
                                  <p:stCondLst>
                                    <p:cond delay="0"/>
                                  </p:stCondLst>
                                  <p:childTnLst>
                                    <p:set>
                                      <p:cBhvr>
                                        <p:cTn id="50" dur="1" fill="hold">
                                          <p:stCondLst>
                                            <p:cond delay="0"/>
                                          </p:stCondLst>
                                        </p:cTn>
                                        <p:tgtEl>
                                          <p:spTgt spid="900108"/>
                                        </p:tgtEl>
                                        <p:attrNameLst>
                                          <p:attrName>style.visibility</p:attrName>
                                        </p:attrNameLst>
                                      </p:cBhvr>
                                      <p:to>
                                        <p:strVal val="visible"/>
                                      </p:to>
                                    </p:set>
                                    <p:animEffect transition="in" filter="strips(downRight)">
                                      <p:cBhvr>
                                        <p:cTn id="51" dur="500"/>
                                        <p:tgtEl>
                                          <p:spTgt spid="900108"/>
                                        </p:tgtEl>
                                      </p:cBhvr>
                                    </p:animEffect>
                                  </p:childTnLst>
                                </p:cTn>
                              </p:par>
                            </p:childTnLst>
                          </p:cTn>
                        </p:par>
                        <p:par>
                          <p:cTn id="52" fill="hold" nodeType="afterGroup">
                            <p:stCondLst>
                              <p:cond delay="1500"/>
                            </p:stCondLst>
                            <p:childTnLst>
                              <p:par>
                                <p:cTn id="53" presetID="18" presetClass="entr" presetSubtype="6" fill="hold" grpId="0" nodeType="afterEffect">
                                  <p:stCondLst>
                                    <p:cond delay="0"/>
                                  </p:stCondLst>
                                  <p:childTnLst>
                                    <p:set>
                                      <p:cBhvr>
                                        <p:cTn id="54" dur="1" fill="hold">
                                          <p:stCondLst>
                                            <p:cond delay="0"/>
                                          </p:stCondLst>
                                        </p:cTn>
                                        <p:tgtEl>
                                          <p:spTgt spid="900109"/>
                                        </p:tgtEl>
                                        <p:attrNameLst>
                                          <p:attrName>style.visibility</p:attrName>
                                        </p:attrNameLst>
                                      </p:cBhvr>
                                      <p:to>
                                        <p:strVal val="visible"/>
                                      </p:to>
                                    </p:set>
                                    <p:animEffect transition="in" filter="strips(downRight)">
                                      <p:cBhvr>
                                        <p:cTn id="55" dur="500"/>
                                        <p:tgtEl>
                                          <p:spTgt spid="900109"/>
                                        </p:tgtEl>
                                      </p:cBhvr>
                                    </p:animEffect>
                                  </p:childTnLst>
                                </p:cTn>
                              </p:par>
                            </p:childTnLst>
                          </p:cTn>
                        </p:par>
                        <p:par>
                          <p:cTn id="56" fill="hold" nodeType="afterGroup">
                            <p:stCondLst>
                              <p:cond delay="2000"/>
                            </p:stCondLst>
                            <p:childTnLst>
                              <p:par>
                                <p:cTn id="57" presetID="18" presetClass="entr" presetSubtype="6" fill="hold" grpId="0" nodeType="afterEffect">
                                  <p:stCondLst>
                                    <p:cond delay="0"/>
                                  </p:stCondLst>
                                  <p:childTnLst>
                                    <p:set>
                                      <p:cBhvr>
                                        <p:cTn id="58" dur="1" fill="hold">
                                          <p:stCondLst>
                                            <p:cond delay="0"/>
                                          </p:stCondLst>
                                        </p:cTn>
                                        <p:tgtEl>
                                          <p:spTgt spid="900110"/>
                                        </p:tgtEl>
                                        <p:attrNameLst>
                                          <p:attrName>style.visibility</p:attrName>
                                        </p:attrNameLst>
                                      </p:cBhvr>
                                      <p:to>
                                        <p:strVal val="visible"/>
                                      </p:to>
                                    </p:set>
                                    <p:animEffect transition="in" filter="strips(downRight)">
                                      <p:cBhvr>
                                        <p:cTn id="59" dur="500"/>
                                        <p:tgtEl>
                                          <p:spTgt spid="900110"/>
                                        </p:tgtEl>
                                      </p:cBhvr>
                                    </p:animEffect>
                                  </p:childTnLst>
                                </p:cTn>
                              </p:par>
                            </p:childTnLst>
                          </p:cTn>
                        </p:par>
                        <p:par>
                          <p:cTn id="60" fill="hold" nodeType="afterGroup">
                            <p:stCondLst>
                              <p:cond delay="2500"/>
                            </p:stCondLst>
                            <p:childTnLst>
                              <p:par>
                                <p:cTn id="61" presetID="18" presetClass="entr" presetSubtype="6" fill="hold" grpId="0" nodeType="afterEffect">
                                  <p:stCondLst>
                                    <p:cond delay="0"/>
                                  </p:stCondLst>
                                  <p:childTnLst>
                                    <p:set>
                                      <p:cBhvr>
                                        <p:cTn id="62" dur="1" fill="hold">
                                          <p:stCondLst>
                                            <p:cond delay="0"/>
                                          </p:stCondLst>
                                        </p:cTn>
                                        <p:tgtEl>
                                          <p:spTgt spid="900111"/>
                                        </p:tgtEl>
                                        <p:attrNameLst>
                                          <p:attrName>style.visibility</p:attrName>
                                        </p:attrNameLst>
                                      </p:cBhvr>
                                      <p:to>
                                        <p:strVal val="visible"/>
                                      </p:to>
                                    </p:set>
                                    <p:animEffect transition="in" filter="strips(downRight)">
                                      <p:cBhvr>
                                        <p:cTn id="63" dur="500"/>
                                        <p:tgtEl>
                                          <p:spTgt spid="90011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8" presetClass="entr" presetSubtype="6" fill="hold" grpId="0" nodeType="clickEffect">
                                  <p:stCondLst>
                                    <p:cond delay="0"/>
                                  </p:stCondLst>
                                  <p:childTnLst>
                                    <p:set>
                                      <p:cBhvr>
                                        <p:cTn id="67" dur="1" fill="hold">
                                          <p:stCondLst>
                                            <p:cond delay="0"/>
                                          </p:stCondLst>
                                        </p:cTn>
                                        <p:tgtEl>
                                          <p:spTgt spid="900112"/>
                                        </p:tgtEl>
                                        <p:attrNameLst>
                                          <p:attrName>style.visibility</p:attrName>
                                        </p:attrNameLst>
                                      </p:cBhvr>
                                      <p:to>
                                        <p:strVal val="visible"/>
                                      </p:to>
                                    </p:set>
                                    <p:animEffect transition="in" filter="strips(downRight)">
                                      <p:cBhvr>
                                        <p:cTn id="68" dur="500"/>
                                        <p:tgtEl>
                                          <p:spTgt spid="900112"/>
                                        </p:tgtEl>
                                      </p:cBhvr>
                                    </p:animEffect>
                                  </p:childTnLst>
                                </p:cTn>
                              </p:par>
                            </p:childTnLst>
                          </p:cTn>
                        </p:par>
                        <p:par>
                          <p:cTn id="69" fill="hold" nodeType="afterGroup">
                            <p:stCondLst>
                              <p:cond delay="500"/>
                            </p:stCondLst>
                            <p:childTnLst>
                              <p:par>
                                <p:cTn id="70" presetID="18" presetClass="entr" presetSubtype="6" fill="hold" grpId="0" nodeType="afterEffect">
                                  <p:stCondLst>
                                    <p:cond delay="0"/>
                                  </p:stCondLst>
                                  <p:childTnLst>
                                    <p:set>
                                      <p:cBhvr>
                                        <p:cTn id="71" dur="1" fill="hold">
                                          <p:stCondLst>
                                            <p:cond delay="0"/>
                                          </p:stCondLst>
                                        </p:cTn>
                                        <p:tgtEl>
                                          <p:spTgt spid="900113"/>
                                        </p:tgtEl>
                                        <p:attrNameLst>
                                          <p:attrName>style.visibility</p:attrName>
                                        </p:attrNameLst>
                                      </p:cBhvr>
                                      <p:to>
                                        <p:strVal val="visible"/>
                                      </p:to>
                                    </p:set>
                                    <p:animEffect transition="in" filter="strips(downRight)">
                                      <p:cBhvr>
                                        <p:cTn id="72" dur="500"/>
                                        <p:tgtEl>
                                          <p:spTgt spid="900113"/>
                                        </p:tgtEl>
                                      </p:cBhvr>
                                    </p:animEffect>
                                  </p:childTnLst>
                                </p:cTn>
                              </p:par>
                            </p:childTnLst>
                          </p:cTn>
                        </p:par>
                        <p:par>
                          <p:cTn id="73" fill="hold" nodeType="afterGroup">
                            <p:stCondLst>
                              <p:cond delay="1000"/>
                            </p:stCondLst>
                            <p:childTnLst>
                              <p:par>
                                <p:cTn id="74" presetID="18" presetClass="entr" presetSubtype="6" fill="hold" grpId="0" nodeType="afterEffect">
                                  <p:stCondLst>
                                    <p:cond delay="0"/>
                                  </p:stCondLst>
                                  <p:childTnLst>
                                    <p:set>
                                      <p:cBhvr>
                                        <p:cTn id="75" dur="1" fill="hold">
                                          <p:stCondLst>
                                            <p:cond delay="0"/>
                                          </p:stCondLst>
                                        </p:cTn>
                                        <p:tgtEl>
                                          <p:spTgt spid="900114"/>
                                        </p:tgtEl>
                                        <p:attrNameLst>
                                          <p:attrName>style.visibility</p:attrName>
                                        </p:attrNameLst>
                                      </p:cBhvr>
                                      <p:to>
                                        <p:strVal val="visible"/>
                                      </p:to>
                                    </p:set>
                                    <p:animEffect transition="in" filter="strips(downRight)">
                                      <p:cBhvr>
                                        <p:cTn id="76" dur="500"/>
                                        <p:tgtEl>
                                          <p:spTgt spid="900114"/>
                                        </p:tgtEl>
                                      </p:cBhvr>
                                    </p:animEffect>
                                  </p:childTnLst>
                                </p:cTn>
                              </p:par>
                            </p:childTnLst>
                          </p:cTn>
                        </p:par>
                        <p:par>
                          <p:cTn id="77" fill="hold" nodeType="afterGroup">
                            <p:stCondLst>
                              <p:cond delay="1500"/>
                            </p:stCondLst>
                            <p:childTnLst>
                              <p:par>
                                <p:cTn id="78" presetID="18" presetClass="entr" presetSubtype="6" fill="hold" grpId="0" nodeType="afterEffect">
                                  <p:stCondLst>
                                    <p:cond delay="0"/>
                                  </p:stCondLst>
                                  <p:childTnLst>
                                    <p:set>
                                      <p:cBhvr>
                                        <p:cTn id="79" dur="1" fill="hold">
                                          <p:stCondLst>
                                            <p:cond delay="0"/>
                                          </p:stCondLst>
                                        </p:cTn>
                                        <p:tgtEl>
                                          <p:spTgt spid="900115"/>
                                        </p:tgtEl>
                                        <p:attrNameLst>
                                          <p:attrName>style.visibility</p:attrName>
                                        </p:attrNameLst>
                                      </p:cBhvr>
                                      <p:to>
                                        <p:strVal val="visible"/>
                                      </p:to>
                                    </p:set>
                                    <p:animEffect transition="in" filter="strips(downRight)">
                                      <p:cBhvr>
                                        <p:cTn id="80" dur="500"/>
                                        <p:tgtEl>
                                          <p:spTgt spid="900115"/>
                                        </p:tgtEl>
                                      </p:cBhvr>
                                    </p:animEffect>
                                  </p:childTnLst>
                                </p:cTn>
                              </p:par>
                            </p:childTnLst>
                          </p:cTn>
                        </p:par>
                        <p:par>
                          <p:cTn id="81" fill="hold" nodeType="afterGroup">
                            <p:stCondLst>
                              <p:cond delay="2000"/>
                            </p:stCondLst>
                            <p:childTnLst>
                              <p:par>
                                <p:cTn id="82" presetID="1" presetClass="entr" presetSubtype="0" fill="hold" grpId="0" nodeType="afterEffect">
                                  <p:stCondLst>
                                    <p:cond delay="0"/>
                                  </p:stCondLst>
                                  <p:childTnLst>
                                    <p:set>
                                      <p:cBhvr>
                                        <p:cTn id="83" dur="1" fill="hold">
                                          <p:stCondLst>
                                            <p:cond delay="499"/>
                                          </p:stCondLst>
                                        </p:cTn>
                                        <p:tgtEl>
                                          <p:spTgt spid="90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0098" grpId="0" autoUpdateAnimBg="0"/>
      <p:bldP spid="900099" grpId="0" autoUpdateAnimBg="0"/>
      <p:bldP spid="900100" grpId="0" autoUpdateAnimBg="0"/>
      <p:bldP spid="900101" grpId="0" animBg="1"/>
      <p:bldP spid="900102" grpId="0" autoUpdateAnimBg="0"/>
      <p:bldP spid="900103" grpId="0" autoUpdateAnimBg="0"/>
      <p:bldP spid="900104" grpId="0" autoUpdateAnimBg="0"/>
      <p:bldP spid="900105" grpId="0" autoUpdateAnimBg="0"/>
      <p:bldP spid="900106" grpId="0" autoUpdateAnimBg="0"/>
      <p:bldP spid="900107" grpId="0" autoUpdateAnimBg="0"/>
      <p:bldP spid="900108" grpId="0" animBg="1"/>
      <p:bldP spid="900109" grpId="0" autoUpdateAnimBg="0"/>
      <p:bldP spid="900110" grpId="0" autoUpdateAnimBg="0"/>
      <p:bldP spid="900111" grpId="0" autoUpdateAnimBg="0"/>
      <p:bldP spid="900112" grpId="0" autoUpdateAnimBg="0"/>
      <p:bldP spid="900113" grpId="0" animBg="1"/>
      <p:bldP spid="900114" grpId="0" autoUpdateAnimBg="0"/>
      <p:bldP spid="900115" grpId="0" autoUpdateAnimBg="0"/>
      <p:bldP spid="900116" grpId="0" animBg="1"/>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pPr>
              <a:defRPr/>
            </a:pPr>
            <a:fld id="{979FFCC7-218D-4B70-BA93-6A93494C3A52}" type="slidenum">
              <a:rPr lang="pt-PT"/>
              <a:pPr>
                <a:defRPr/>
              </a:pPr>
              <a:t>64</a:t>
            </a:fld>
            <a:endParaRPr lang="pt-PT"/>
          </a:p>
        </p:txBody>
      </p:sp>
      <p:sp>
        <p:nvSpPr>
          <p:cNvPr id="901122" name="Rectangle 2"/>
          <p:cNvSpPr>
            <a:spLocks noGrp="1" noChangeArrowheads="1"/>
          </p:cNvSpPr>
          <p:nvPr>
            <p:ph type="body" idx="1"/>
          </p:nvPr>
        </p:nvSpPr>
        <p:spPr>
          <a:xfrm>
            <a:off x="685800" y="2298700"/>
            <a:ext cx="7772400" cy="1431925"/>
          </a:xfrm>
        </p:spPr>
        <p:txBody>
          <a:bodyPr/>
          <a:lstStyle/>
          <a:p>
            <a:pPr algn="ctr" eaLnBrk="1" hangingPunct="1">
              <a:buFontTx/>
              <a:buNone/>
            </a:pPr>
            <a:r>
              <a:rPr lang="pt-BR" sz="2800" smtClean="0">
                <a:latin typeface="Arial" charset="0"/>
              </a:rPr>
              <a:t>Razão para haver demanda de moeda:</a:t>
            </a:r>
          </a:p>
          <a:p>
            <a:pPr algn="ctr" eaLnBrk="1" hangingPunct="1">
              <a:buFontTx/>
              <a:buNone/>
            </a:pPr>
            <a:r>
              <a:rPr lang="pt-BR" sz="2800" smtClean="0">
                <a:latin typeface="Arial" charset="0"/>
              </a:rPr>
              <a:t>	</a:t>
            </a:r>
            <a:r>
              <a:rPr lang="pt-BR" sz="2800" smtClean="0">
                <a:latin typeface="Arial" charset="0"/>
                <a:sym typeface="Symbol" pitchFamily="18" charset="2"/>
              </a:rPr>
              <a:t>  para fins de transação</a:t>
            </a:r>
            <a:r>
              <a:rPr lang="pt-BR" sz="2800" smtClean="0">
                <a:latin typeface="Arial" charset="0"/>
              </a:rPr>
              <a:t> </a:t>
            </a:r>
          </a:p>
        </p:txBody>
      </p:sp>
      <p:sp>
        <p:nvSpPr>
          <p:cNvPr id="901123" name="Rectangle 3"/>
          <p:cNvSpPr>
            <a:spLocks noChangeArrowheads="1"/>
          </p:cNvSpPr>
          <p:nvPr/>
        </p:nvSpPr>
        <p:spPr bwMode="auto">
          <a:xfrm>
            <a:off x="693738" y="42497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Mas os indivíduos podem intercambiar moeda e títulos.</a:t>
            </a:r>
          </a:p>
          <a:p>
            <a:pPr algn="ctr">
              <a:spcBef>
                <a:spcPct val="20000"/>
              </a:spcBef>
            </a:pPr>
            <a:r>
              <a:rPr lang="pt-BR" sz="2800" b="0"/>
              <a:t>Analisemos 4 casos:</a:t>
            </a:r>
          </a:p>
        </p:txBody>
      </p:sp>
      <p:sp>
        <p:nvSpPr>
          <p:cNvPr id="66565" name="Rectangle 4"/>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demanda de moeda para transações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01122">
                                            <p:txEl>
                                              <p:pRg st="0" end="0"/>
                                            </p:txEl>
                                          </p:spTgt>
                                        </p:tgtEl>
                                        <p:attrNameLst>
                                          <p:attrName>style.visibility</p:attrName>
                                        </p:attrNameLst>
                                      </p:cBhvr>
                                      <p:to>
                                        <p:strVal val="visible"/>
                                      </p:to>
                                    </p:set>
                                    <p:animEffect transition="in" filter="strips(downRight)">
                                      <p:cBhvr>
                                        <p:cTn id="7" dur="500"/>
                                        <p:tgtEl>
                                          <p:spTgt spid="901122">
                                            <p:txEl>
                                              <p:pRg st="0" end="0"/>
                                            </p:txEl>
                                          </p:spTgt>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01122">
                                            <p:txEl>
                                              <p:pRg st="1" end="1"/>
                                            </p:txEl>
                                          </p:spTgt>
                                        </p:tgtEl>
                                        <p:attrNameLst>
                                          <p:attrName>style.visibility</p:attrName>
                                        </p:attrNameLst>
                                      </p:cBhvr>
                                      <p:to>
                                        <p:strVal val="visible"/>
                                      </p:to>
                                    </p:set>
                                    <p:animEffect transition="in" filter="strips(downRight)">
                                      <p:cBhvr>
                                        <p:cTn id="11" dur="500"/>
                                        <p:tgtEl>
                                          <p:spTgt spid="901122">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901123"/>
                                        </p:tgtEl>
                                        <p:attrNameLst>
                                          <p:attrName>style.visibility</p:attrName>
                                        </p:attrNameLst>
                                      </p:cBhvr>
                                      <p:to>
                                        <p:strVal val="visible"/>
                                      </p:to>
                                    </p:set>
                                    <p:animEffect transition="in" filter="strips(downRight)">
                                      <p:cBhvr>
                                        <p:cTn id="16" dur="500"/>
                                        <p:tgtEl>
                                          <p:spTgt spid="901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22" grpId="0" build="p" autoUpdateAnimBg="0"/>
      <p:bldP spid="901123"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pPr>
              <a:defRPr/>
            </a:pPr>
            <a:fld id="{4A1446C4-98A3-4065-BF1B-8FD983109526}" type="slidenum">
              <a:rPr lang="pt-PT"/>
              <a:pPr>
                <a:defRPr/>
              </a:pPr>
              <a:t>65</a:t>
            </a:fld>
            <a:endParaRPr lang="pt-PT"/>
          </a:p>
        </p:txBody>
      </p:sp>
      <p:sp>
        <p:nvSpPr>
          <p:cNvPr id="902146" name="Rectangle 2"/>
          <p:cNvSpPr>
            <a:spLocks noGrp="1" noChangeArrowheads="1"/>
          </p:cNvSpPr>
          <p:nvPr>
            <p:ph type="body" idx="1"/>
          </p:nvPr>
        </p:nvSpPr>
        <p:spPr>
          <a:xfrm>
            <a:off x="869950" y="1854200"/>
            <a:ext cx="7586663" cy="1301750"/>
          </a:xfrm>
        </p:spPr>
        <p:txBody>
          <a:bodyPr/>
          <a:lstStyle/>
          <a:p>
            <a:pPr marL="1530350" indent="-1530350" eaLnBrk="1" hangingPunct="1">
              <a:buFontTx/>
              <a:buNone/>
            </a:pPr>
            <a:r>
              <a:rPr lang="pt-BR" sz="2800" smtClean="0">
                <a:solidFill>
                  <a:srgbClr val="FFFFFF"/>
                </a:solidFill>
                <a:latin typeface="Arial" charset="0"/>
              </a:rPr>
              <a:t>1</a:t>
            </a:r>
            <a:r>
              <a:rPr lang="pt-BR" sz="2800" u="sng" baseline="30000" smtClean="0">
                <a:solidFill>
                  <a:srgbClr val="FFFFFF"/>
                </a:solidFill>
                <a:latin typeface="Arial" charset="0"/>
              </a:rPr>
              <a:t>o</a:t>
            </a:r>
            <a:r>
              <a:rPr lang="pt-BR" sz="2800" smtClean="0">
                <a:solidFill>
                  <a:srgbClr val="FFFFFF"/>
                </a:solidFill>
                <a:latin typeface="Arial" charset="0"/>
              </a:rPr>
              <a:t> caso)  Indivíduo recebe </a:t>
            </a:r>
            <a:r>
              <a:rPr lang="pt-BR" sz="2800" b="1" smtClean="0">
                <a:solidFill>
                  <a:srgbClr val="FFFFFF"/>
                </a:solidFill>
                <a:latin typeface="Arial" charset="0"/>
              </a:rPr>
              <a:t>C</a:t>
            </a:r>
            <a:r>
              <a:rPr lang="pt-BR" sz="2800" smtClean="0">
                <a:solidFill>
                  <a:srgbClr val="FFFFFF"/>
                </a:solidFill>
                <a:latin typeface="Arial" charset="0"/>
              </a:rPr>
              <a:t> de renda e mantém tudo em moeda:</a:t>
            </a:r>
          </a:p>
        </p:txBody>
      </p:sp>
      <p:sp>
        <p:nvSpPr>
          <p:cNvPr id="902147" name="Rectangle 3"/>
          <p:cNvSpPr>
            <a:spLocks noChangeArrowheads="1"/>
          </p:cNvSpPr>
          <p:nvPr/>
        </p:nvSpPr>
        <p:spPr bwMode="auto">
          <a:xfrm>
            <a:off x="693738" y="34877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Renda adicional = 0</a:t>
            </a:r>
          </a:p>
        </p:txBody>
      </p:sp>
      <p:sp>
        <p:nvSpPr>
          <p:cNvPr id="67589" name="Rectangle 4"/>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demanda de moeda para  transações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02146">
                                            <p:txEl>
                                              <p:pRg st="0" end="0"/>
                                            </p:txEl>
                                          </p:spTgt>
                                        </p:tgtEl>
                                        <p:attrNameLst>
                                          <p:attrName>style.visibility</p:attrName>
                                        </p:attrNameLst>
                                      </p:cBhvr>
                                      <p:to>
                                        <p:strVal val="visible"/>
                                      </p:to>
                                    </p:set>
                                    <p:animEffect transition="in" filter="strips(downRight)">
                                      <p:cBhvr>
                                        <p:cTn id="7" dur="500"/>
                                        <p:tgtEl>
                                          <p:spTgt spid="9021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02147"/>
                                        </p:tgtEl>
                                        <p:attrNameLst>
                                          <p:attrName>style.visibility</p:attrName>
                                        </p:attrNameLst>
                                      </p:cBhvr>
                                      <p:to>
                                        <p:strVal val="visible"/>
                                      </p:to>
                                    </p:set>
                                    <p:animEffect transition="in" filter="box(out)">
                                      <p:cBhvr>
                                        <p:cTn id="12" dur="500"/>
                                        <p:tgtEl>
                                          <p:spTgt spid="902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146" grpId="0" build="p" autoUpdateAnimBg="0" advAuto="0"/>
      <p:bldP spid="902147"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 name="Espaço Reservado para Número de Slide 5"/>
          <p:cNvSpPr>
            <a:spLocks noGrp="1"/>
          </p:cNvSpPr>
          <p:nvPr>
            <p:ph type="sldNum" sz="quarter" idx="12"/>
          </p:nvPr>
        </p:nvSpPr>
        <p:spPr/>
        <p:txBody>
          <a:bodyPr/>
          <a:lstStyle/>
          <a:p>
            <a:pPr>
              <a:defRPr/>
            </a:pPr>
            <a:fld id="{970F7FAF-1FAA-4017-BFA6-1936A64F6D40}" type="slidenum">
              <a:rPr lang="pt-PT"/>
              <a:pPr>
                <a:defRPr/>
              </a:pPr>
              <a:t>66</a:t>
            </a:fld>
            <a:endParaRPr lang="pt-PT"/>
          </a:p>
        </p:txBody>
      </p:sp>
      <p:sp>
        <p:nvSpPr>
          <p:cNvPr id="903170" name="Rectangle 2"/>
          <p:cNvSpPr>
            <a:spLocks noGrp="1" noChangeArrowheads="1"/>
          </p:cNvSpPr>
          <p:nvPr>
            <p:ph type="body" idx="1"/>
          </p:nvPr>
        </p:nvSpPr>
        <p:spPr>
          <a:xfrm>
            <a:off x="874713" y="1854200"/>
            <a:ext cx="7558087" cy="1301750"/>
          </a:xfrm>
        </p:spPr>
        <p:txBody>
          <a:bodyPr/>
          <a:lstStyle/>
          <a:p>
            <a:pPr marL="1530350" indent="-1530350" eaLnBrk="1" hangingPunct="1">
              <a:buFontTx/>
              <a:buNone/>
            </a:pPr>
            <a:r>
              <a:rPr lang="pt-BR" sz="2800" smtClean="0">
                <a:solidFill>
                  <a:srgbClr val="FFFFFF"/>
                </a:solidFill>
                <a:latin typeface="Arial" charset="0"/>
              </a:rPr>
              <a:t>2</a:t>
            </a:r>
            <a:r>
              <a:rPr lang="pt-BR" sz="2800" u="sng" baseline="30000" smtClean="0">
                <a:solidFill>
                  <a:srgbClr val="FFFFFF"/>
                </a:solidFill>
                <a:latin typeface="Arial" charset="0"/>
              </a:rPr>
              <a:t>o</a:t>
            </a:r>
            <a:r>
              <a:rPr lang="pt-BR" sz="2800" smtClean="0">
                <a:solidFill>
                  <a:srgbClr val="FFFFFF"/>
                </a:solidFill>
                <a:latin typeface="Arial" charset="0"/>
              </a:rPr>
              <a:t> caso)  Indivíduo recebe </a:t>
            </a:r>
            <a:r>
              <a:rPr lang="pt-BR" sz="2800" b="1" smtClean="0">
                <a:solidFill>
                  <a:srgbClr val="FFFFFF"/>
                </a:solidFill>
                <a:latin typeface="Arial" charset="0"/>
              </a:rPr>
              <a:t>C</a:t>
            </a:r>
            <a:r>
              <a:rPr lang="pt-BR" sz="2800" smtClean="0">
                <a:solidFill>
                  <a:srgbClr val="FFFFFF"/>
                </a:solidFill>
                <a:latin typeface="Arial" charset="0"/>
              </a:rPr>
              <a:t> de renda, mantém </a:t>
            </a:r>
            <a:r>
              <a:rPr lang="pt-BR" sz="2800" b="1" smtClean="0">
                <a:solidFill>
                  <a:srgbClr val="FFFFFF"/>
                </a:solidFill>
                <a:latin typeface="Arial" charset="0"/>
              </a:rPr>
              <a:t>C/</a:t>
            </a:r>
            <a:r>
              <a:rPr lang="pt-BR" sz="2800" smtClean="0">
                <a:solidFill>
                  <a:srgbClr val="FFFFFF"/>
                </a:solidFill>
                <a:latin typeface="Arial" charset="0"/>
              </a:rPr>
              <a:t>2 para gastos nos próximos 15 dias e aplica </a:t>
            </a:r>
            <a:r>
              <a:rPr lang="pt-BR" sz="2800" b="1" smtClean="0">
                <a:solidFill>
                  <a:srgbClr val="FFFFFF"/>
                </a:solidFill>
                <a:latin typeface="Arial" charset="0"/>
              </a:rPr>
              <a:t>C/</a:t>
            </a:r>
            <a:r>
              <a:rPr lang="pt-BR" sz="2800" smtClean="0">
                <a:solidFill>
                  <a:srgbClr val="FFFFFF"/>
                </a:solidFill>
                <a:latin typeface="Arial" charset="0"/>
              </a:rPr>
              <a:t>2 por 15 dias:</a:t>
            </a:r>
          </a:p>
        </p:txBody>
      </p:sp>
      <p:sp>
        <p:nvSpPr>
          <p:cNvPr id="903171" name="Rectangle 3"/>
          <p:cNvSpPr>
            <a:spLocks noChangeArrowheads="1"/>
          </p:cNvSpPr>
          <p:nvPr/>
        </p:nvSpPr>
        <p:spPr bwMode="auto">
          <a:xfrm>
            <a:off x="693738" y="4059238"/>
            <a:ext cx="4886325"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Total recebido:</a:t>
            </a:r>
          </a:p>
        </p:txBody>
      </p:sp>
      <p:sp>
        <p:nvSpPr>
          <p:cNvPr id="903172" name="Rectangle 4"/>
          <p:cNvSpPr>
            <a:spLocks noChangeArrowheads="1"/>
          </p:cNvSpPr>
          <p:nvPr/>
        </p:nvSpPr>
        <p:spPr bwMode="auto">
          <a:xfrm>
            <a:off x="674688" y="5399088"/>
            <a:ext cx="36449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Receita adicional:</a:t>
            </a:r>
          </a:p>
        </p:txBody>
      </p:sp>
      <p:grpSp>
        <p:nvGrpSpPr>
          <p:cNvPr id="903173" name="Group 5"/>
          <p:cNvGrpSpPr>
            <a:grpSpLocks/>
          </p:cNvGrpSpPr>
          <p:nvPr/>
        </p:nvGrpSpPr>
        <p:grpSpPr bwMode="auto">
          <a:xfrm>
            <a:off x="4257675" y="5099050"/>
            <a:ext cx="3643313" cy="1273175"/>
            <a:chOff x="2682" y="3212"/>
            <a:chExt cx="2295" cy="802"/>
          </a:xfrm>
        </p:grpSpPr>
        <p:sp>
          <p:nvSpPr>
            <p:cNvPr id="68634" name="Rectangle 6"/>
            <p:cNvSpPr>
              <a:spLocks noChangeArrowheads="1"/>
            </p:cNvSpPr>
            <p:nvPr/>
          </p:nvSpPr>
          <p:spPr bwMode="auto">
            <a:xfrm>
              <a:off x="4023" y="3217"/>
              <a:ext cx="954"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r</a:t>
              </a:r>
              <a:r>
                <a:rPr lang="pt-BR" sz="2800" b="0" baseline="-25000"/>
                <a:t>0 </a:t>
              </a:r>
              <a:r>
                <a:rPr lang="pt-BR" sz="2800" b="0"/>
                <a:t>.C</a:t>
              </a:r>
            </a:p>
          </p:txBody>
        </p:sp>
        <p:sp>
          <p:nvSpPr>
            <p:cNvPr id="68635" name="Line 7"/>
            <p:cNvSpPr>
              <a:spLocks noChangeShapeType="1"/>
            </p:cNvSpPr>
            <p:nvPr/>
          </p:nvSpPr>
          <p:spPr bwMode="auto">
            <a:xfrm>
              <a:off x="4152" y="3607"/>
              <a:ext cx="745"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8636" name="Rectangle 8"/>
            <p:cNvSpPr>
              <a:spLocks noChangeArrowheads="1"/>
            </p:cNvSpPr>
            <p:nvPr/>
          </p:nvSpPr>
          <p:spPr bwMode="auto">
            <a:xfrm>
              <a:off x="4267" y="3603"/>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4</a:t>
              </a:r>
            </a:p>
          </p:txBody>
        </p:sp>
        <p:sp>
          <p:nvSpPr>
            <p:cNvPr id="68637" name="Rectangle 9"/>
            <p:cNvSpPr>
              <a:spLocks noChangeArrowheads="1"/>
            </p:cNvSpPr>
            <p:nvPr/>
          </p:nvSpPr>
          <p:spPr bwMode="auto">
            <a:xfrm>
              <a:off x="3629" y="341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8638" name="Rectangle 10"/>
            <p:cNvSpPr>
              <a:spLocks noChangeArrowheads="1"/>
            </p:cNvSpPr>
            <p:nvPr/>
          </p:nvSpPr>
          <p:spPr bwMode="auto">
            <a:xfrm>
              <a:off x="2682" y="3212"/>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r</a:t>
              </a:r>
              <a:r>
                <a:rPr lang="pt-BR" sz="2800" b="0" baseline="-25000"/>
                <a:t>0</a:t>
              </a:r>
              <a:endParaRPr lang="pt-BR" sz="2800" b="0"/>
            </a:p>
          </p:txBody>
        </p:sp>
        <p:sp>
          <p:nvSpPr>
            <p:cNvPr id="68639" name="Line 11"/>
            <p:cNvSpPr>
              <a:spLocks noChangeShapeType="1"/>
            </p:cNvSpPr>
            <p:nvPr/>
          </p:nvSpPr>
          <p:spPr bwMode="auto">
            <a:xfrm>
              <a:off x="2768" y="3598"/>
              <a:ext cx="30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8640" name="Rectangle 12"/>
            <p:cNvSpPr>
              <a:spLocks noChangeArrowheads="1"/>
            </p:cNvSpPr>
            <p:nvPr/>
          </p:nvSpPr>
          <p:spPr bwMode="auto">
            <a:xfrm>
              <a:off x="2682" y="357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2</a:t>
              </a:r>
            </a:p>
          </p:txBody>
        </p:sp>
        <p:sp>
          <p:nvSpPr>
            <p:cNvPr id="68641" name="Rectangle 13"/>
            <p:cNvSpPr>
              <a:spLocks noChangeArrowheads="1"/>
            </p:cNvSpPr>
            <p:nvPr/>
          </p:nvSpPr>
          <p:spPr bwMode="auto">
            <a:xfrm>
              <a:off x="2937" y="333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8642" name="Rectangle 14"/>
            <p:cNvSpPr>
              <a:spLocks noChangeArrowheads="1"/>
            </p:cNvSpPr>
            <p:nvPr/>
          </p:nvSpPr>
          <p:spPr bwMode="auto">
            <a:xfrm>
              <a:off x="3209" y="324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8643" name="Line 15"/>
            <p:cNvSpPr>
              <a:spLocks noChangeShapeType="1"/>
            </p:cNvSpPr>
            <p:nvPr/>
          </p:nvSpPr>
          <p:spPr bwMode="auto">
            <a:xfrm>
              <a:off x="3313" y="3598"/>
              <a:ext cx="30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8644" name="Rectangle 16"/>
            <p:cNvSpPr>
              <a:spLocks noChangeArrowheads="1"/>
            </p:cNvSpPr>
            <p:nvPr/>
          </p:nvSpPr>
          <p:spPr bwMode="auto">
            <a:xfrm>
              <a:off x="3209" y="3574"/>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2</a:t>
              </a:r>
            </a:p>
          </p:txBody>
        </p:sp>
      </p:grpSp>
      <p:grpSp>
        <p:nvGrpSpPr>
          <p:cNvPr id="903185" name="Group 17"/>
          <p:cNvGrpSpPr>
            <a:grpSpLocks/>
          </p:cNvGrpSpPr>
          <p:nvPr/>
        </p:nvGrpSpPr>
        <p:grpSpPr bwMode="auto">
          <a:xfrm>
            <a:off x="3763963" y="3836988"/>
            <a:ext cx="812800" cy="1150937"/>
            <a:chOff x="2371" y="2501"/>
            <a:chExt cx="512" cy="725"/>
          </a:xfrm>
        </p:grpSpPr>
        <p:sp>
          <p:nvSpPr>
            <p:cNvPr id="68631" name="Rectangle 18"/>
            <p:cNvSpPr>
              <a:spLocks noChangeArrowheads="1"/>
            </p:cNvSpPr>
            <p:nvPr/>
          </p:nvSpPr>
          <p:spPr bwMode="auto">
            <a:xfrm>
              <a:off x="2384" y="2501"/>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8632" name="Line 19"/>
            <p:cNvSpPr>
              <a:spLocks noChangeShapeType="1"/>
            </p:cNvSpPr>
            <p:nvPr/>
          </p:nvSpPr>
          <p:spPr bwMode="auto">
            <a:xfrm>
              <a:off x="2439" y="2837"/>
              <a:ext cx="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8633" name="Rectangle 20"/>
            <p:cNvSpPr>
              <a:spLocks noChangeArrowheads="1"/>
            </p:cNvSpPr>
            <p:nvPr/>
          </p:nvSpPr>
          <p:spPr bwMode="auto">
            <a:xfrm>
              <a:off x="2371" y="2815"/>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2</a:t>
              </a:r>
            </a:p>
          </p:txBody>
        </p:sp>
      </p:grpSp>
      <p:grpSp>
        <p:nvGrpSpPr>
          <p:cNvPr id="903189" name="Group 21"/>
          <p:cNvGrpSpPr>
            <a:grpSpLocks/>
          </p:cNvGrpSpPr>
          <p:nvPr/>
        </p:nvGrpSpPr>
        <p:grpSpPr bwMode="auto">
          <a:xfrm>
            <a:off x="4343400" y="3759200"/>
            <a:ext cx="3125788" cy="1230313"/>
            <a:chOff x="2736" y="2452"/>
            <a:chExt cx="1969" cy="775"/>
          </a:xfrm>
        </p:grpSpPr>
        <p:sp>
          <p:nvSpPr>
            <p:cNvPr id="68618" name="Rectangle 22"/>
            <p:cNvSpPr>
              <a:spLocks noChangeArrowheads="1"/>
            </p:cNvSpPr>
            <p:nvPr/>
          </p:nvSpPr>
          <p:spPr bwMode="auto">
            <a:xfrm>
              <a:off x="3086" y="2501"/>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8619" name="Line 23"/>
            <p:cNvSpPr>
              <a:spLocks noChangeShapeType="1"/>
            </p:cNvSpPr>
            <p:nvPr/>
          </p:nvSpPr>
          <p:spPr bwMode="auto">
            <a:xfrm>
              <a:off x="3141" y="2837"/>
              <a:ext cx="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8620" name="Rectangle 24"/>
            <p:cNvSpPr>
              <a:spLocks noChangeArrowheads="1"/>
            </p:cNvSpPr>
            <p:nvPr/>
          </p:nvSpPr>
          <p:spPr bwMode="auto">
            <a:xfrm>
              <a:off x="3073" y="2815"/>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2</a:t>
              </a:r>
            </a:p>
          </p:txBody>
        </p:sp>
        <p:sp>
          <p:nvSpPr>
            <p:cNvPr id="68621" name="Rectangle 25"/>
            <p:cNvSpPr>
              <a:spLocks noChangeArrowheads="1"/>
            </p:cNvSpPr>
            <p:nvPr/>
          </p:nvSpPr>
          <p:spPr bwMode="auto">
            <a:xfrm>
              <a:off x="3429" y="265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8622" name="Rectangle 26"/>
            <p:cNvSpPr>
              <a:spLocks noChangeArrowheads="1"/>
            </p:cNvSpPr>
            <p:nvPr/>
          </p:nvSpPr>
          <p:spPr bwMode="auto">
            <a:xfrm>
              <a:off x="3665" y="2452"/>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r</a:t>
              </a:r>
              <a:r>
                <a:rPr lang="pt-BR" sz="2800" b="0" baseline="-25000"/>
                <a:t>0</a:t>
              </a:r>
              <a:endParaRPr lang="pt-BR" sz="2800" b="0"/>
            </a:p>
          </p:txBody>
        </p:sp>
        <p:sp>
          <p:nvSpPr>
            <p:cNvPr id="68623" name="Line 27"/>
            <p:cNvSpPr>
              <a:spLocks noChangeShapeType="1"/>
            </p:cNvSpPr>
            <p:nvPr/>
          </p:nvSpPr>
          <p:spPr bwMode="auto">
            <a:xfrm>
              <a:off x="3806" y="2838"/>
              <a:ext cx="30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8624" name="Rectangle 28"/>
            <p:cNvSpPr>
              <a:spLocks noChangeArrowheads="1"/>
            </p:cNvSpPr>
            <p:nvPr/>
          </p:nvSpPr>
          <p:spPr bwMode="auto">
            <a:xfrm>
              <a:off x="3720" y="281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2</a:t>
              </a:r>
            </a:p>
          </p:txBody>
        </p:sp>
        <p:sp>
          <p:nvSpPr>
            <p:cNvPr id="68625" name="Rectangle 29"/>
            <p:cNvSpPr>
              <a:spLocks noChangeArrowheads="1"/>
            </p:cNvSpPr>
            <p:nvPr/>
          </p:nvSpPr>
          <p:spPr bwMode="auto">
            <a:xfrm>
              <a:off x="3957" y="257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8626" name="Rectangle 30"/>
            <p:cNvSpPr>
              <a:spLocks noChangeArrowheads="1"/>
            </p:cNvSpPr>
            <p:nvPr/>
          </p:nvSpPr>
          <p:spPr bwMode="auto">
            <a:xfrm>
              <a:off x="4319" y="2489"/>
              <a:ext cx="252"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8627" name="Line 31"/>
            <p:cNvSpPr>
              <a:spLocks noChangeShapeType="1"/>
            </p:cNvSpPr>
            <p:nvPr/>
          </p:nvSpPr>
          <p:spPr bwMode="auto">
            <a:xfrm>
              <a:off x="4333" y="2838"/>
              <a:ext cx="30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8628" name="Rectangle 32"/>
            <p:cNvSpPr>
              <a:spLocks noChangeArrowheads="1"/>
            </p:cNvSpPr>
            <p:nvPr/>
          </p:nvSpPr>
          <p:spPr bwMode="auto">
            <a:xfrm>
              <a:off x="4346" y="2814"/>
              <a:ext cx="271"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2</a:t>
              </a:r>
            </a:p>
          </p:txBody>
        </p:sp>
        <p:sp>
          <p:nvSpPr>
            <p:cNvPr id="68629" name="Rectangle 33"/>
            <p:cNvSpPr>
              <a:spLocks noChangeArrowheads="1"/>
            </p:cNvSpPr>
            <p:nvPr/>
          </p:nvSpPr>
          <p:spPr bwMode="auto">
            <a:xfrm>
              <a:off x="2736" y="265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8630" name="AutoShape 34"/>
            <p:cNvSpPr>
              <a:spLocks noChangeArrowheads="1"/>
            </p:cNvSpPr>
            <p:nvPr/>
          </p:nvSpPr>
          <p:spPr bwMode="auto">
            <a:xfrm>
              <a:off x="3115" y="2505"/>
              <a:ext cx="1590" cy="649"/>
            </a:xfrm>
            <a:prstGeom prst="bracketPair">
              <a:avLst>
                <a:gd name="adj" fmla="val 16667"/>
              </a:avLst>
            </a:pr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
        <p:nvSpPr>
          <p:cNvPr id="68617" name="Rectangle 35"/>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demanda de moeda para  transações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03170">
                                            <p:txEl>
                                              <p:pRg st="0" end="0"/>
                                            </p:txEl>
                                          </p:spTgt>
                                        </p:tgtEl>
                                        <p:attrNameLst>
                                          <p:attrName>style.visibility</p:attrName>
                                        </p:attrNameLst>
                                      </p:cBhvr>
                                      <p:to>
                                        <p:strVal val="visible"/>
                                      </p:to>
                                    </p:set>
                                    <p:animEffect transition="in" filter="strips(downRight)">
                                      <p:cBhvr>
                                        <p:cTn id="7" dur="500"/>
                                        <p:tgtEl>
                                          <p:spTgt spid="9031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3171"/>
                                        </p:tgtEl>
                                        <p:attrNameLst>
                                          <p:attrName>style.visibility</p:attrName>
                                        </p:attrNameLst>
                                      </p:cBhvr>
                                      <p:to>
                                        <p:strVal val="visible"/>
                                      </p:to>
                                    </p:set>
                                    <p:animEffect transition="in" filter="wipe(left)">
                                      <p:cBhvr>
                                        <p:cTn id="12" dur="500"/>
                                        <p:tgtEl>
                                          <p:spTgt spid="9031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03185"/>
                                        </p:tgtEl>
                                        <p:attrNameLst>
                                          <p:attrName>style.visibility</p:attrName>
                                        </p:attrNameLst>
                                      </p:cBhvr>
                                      <p:to>
                                        <p:strVal val="visible"/>
                                      </p:to>
                                    </p:set>
                                    <p:animEffect transition="in" filter="wipe(left)">
                                      <p:cBhvr>
                                        <p:cTn id="17" dur="500"/>
                                        <p:tgtEl>
                                          <p:spTgt spid="903185"/>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903189"/>
                                        </p:tgtEl>
                                        <p:attrNameLst>
                                          <p:attrName>style.visibility</p:attrName>
                                        </p:attrNameLst>
                                      </p:cBhvr>
                                      <p:to>
                                        <p:strVal val="visible"/>
                                      </p:to>
                                    </p:set>
                                    <p:animEffect transition="in" filter="wipe(left)">
                                      <p:cBhvr>
                                        <p:cTn id="21" dur="500"/>
                                        <p:tgtEl>
                                          <p:spTgt spid="90318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903172"/>
                                        </p:tgtEl>
                                        <p:attrNameLst>
                                          <p:attrName>style.visibility</p:attrName>
                                        </p:attrNameLst>
                                      </p:cBhvr>
                                      <p:to>
                                        <p:strVal val="visible"/>
                                      </p:to>
                                    </p:set>
                                    <p:animEffect transition="in" filter="box(out)">
                                      <p:cBhvr>
                                        <p:cTn id="26" dur="500"/>
                                        <p:tgtEl>
                                          <p:spTgt spid="90317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903173"/>
                                        </p:tgtEl>
                                        <p:attrNameLst>
                                          <p:attrName>style.visibility</p:attrName>
                                        </p:attrNameLst>
                                      </p:cBhvr>
                                      <p:to>
                                        <p:strVal val="visible"/>
                                      </p:to>
                                    </p:set>
                                    <p:animEffect transition="in" filter="wipe(left)">
                                      <p:cBhvr>
                                        <p:cTn id="31" dur="500"/>
                                        <p:tgtEl>
                                          <p:spTgt spid="903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170" grpId="0" build="p" autoUpdateAnimBg="0" advAuto="0"/>
      <p:bldP spid="903171" grpId="0" autoUpdateAnimBg="0"/>
      <p:bldP spid="903172"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 name="Espaço Reservado para Número de Slide 5"/>
          <p:cNvSpPr>
            <a:spLocks noGrp="1"/>
          </p:cNvSpPr>
          <p:nvPr>
            <p:ph type="sldNum" sz="quarter" idx="12"/>
          </p:nvPr>
        </p:nvSpPr>
        <p:spPr/>
        <p:txBody>
          <a:bodyPr/>
          <a:lstStyle/>
          <a:p>
            <a:pPr>
              <a:defRPr/>
            </a:pPr>
            <a:fld id="{08B1CEEA-EF91-4ECD-8A72-A253B0865641}" type="slidenum">
              <a:rPr lang="pt-PT"/>
              <a:pPr>
                <a:defRPr/>
              </a:pPr>
              <a:t>67</a:t>
            </a:fld>
            <a:endParaRPr lang="pt-PT"/>
          </a:p>
        </p:txBody>
      </p:sp>
      <p:sp>
        <p:nvSpPr>
          <p:cNvPr id="904194" name="Rectangle 2"/>
          <p:cNvSpPr>
            <a:spLocks noGrp="1" noChangeArrowheads="1"/>
          </p:cNvSpPr>
          <p:nvPr>
            <p:ph type="body" idx="1"/>
          </p:nvPr>
        </p:nvSpPr>
        <p:spPr>
          <a:xfrm>
            <a:off x="874713" y="1858963"/>
            <a:ext cx="7558087" cy="1763712"/>
          </a:xfrm>
        </p:spPr>
        <p:txBody>
          <a:bodyPr/>
          <a:lstStyle/>
          <a:p>
            <a:pPr marL="1530350" indent="-1530350" algn="just" eaLnBrk="1" hangingPunct="1">
              <a:buFontTx/>
              <a:buNone/>
            </a:pPr>
            <a:r>
              <a:rPr lang="pt-BR" sz="2800" smtClean="0">
                <a:solidFill>
                  <a:srgbClr val="FFFFFF"/>
                </a:solidFill>
                <a:latin typeface="Arial" charset="0"/>
              </a:rPr>
              <a:t>3</a:t>
            </a:r>
            <a:r>
              <a:rPr lang="pt-BR" sz="2800" u="sng" baseline="30000" smtClean="0">
                <a:solidFill>
                  <a:srgbClr val="FFFFFF"/>
                </a:solidFill>
                <a:latin typeface="Arial" charset="0"/>
              </a:rPr>
              <a:t>o</a:t>
            </a:r>
            <a:r>
              <a:rPr lang="pt-BR" sz="2800" smtClean="0">
                <a:solidFill>
                  <a:srgbClr val="FFFFFF"/>
                </a:solidFill>
                <a:latin typeface="Arial" charset="0"/>
              </a:rPr>
              <a:t> caso)  Indivíduo recebe </a:t>
            </a:r>
            <a:r>
              <a:rPr lang="pt-BR" sz="2800" b="1" smtClean="0">
                <a:solidFill>
                  <a:srgbClr val="FFFFFF"/>
                </a:solidFill>
                <a:latin typeface="Arial" charset="0"/>
              </a:rPr>
              <a:t>C</a:t>
            </a:r>
            <a:r>
              <a:rPr lang="pt-BR" sz="2800" smtClean="0">
                <a:solidFill>
                  <a:srgbClr val="FFFFFF"/>
                </a:solidFill>
                <a:latin typeface="Arial" charset="0"/>
              </a:rPr>
              <a:t> de renda e divide em 3 partes iguais </a:t>
            </a:r>
            <a:r>
              <a:rPr lang="pt-BR" sz="2800" b="1" smtClean="0">
                <a:solidFill>
                  <a:srgbClr val="FFFFFF"/>
                </a:solidFill>
                <a:latin typeface="Arial" charset="0"/>
              </a:rPr>
              <a:t>(de C/3</a:t>
            </a:r>
            <a:r>
              <a:rPr lang="pt-BR" sz="2800" smtClean="0">
                <a:solidFill>
                  <a:srgbClr val="FFFFFF"/>
                </a:solidFill>
                <a:latin typeface="Arial" charset="0"/>
              </a:rPr>
              <a:t>). A primeira parte é gasta, a segunda é aplicada por 10 dias e a terceira por 20 dias.</a:t>
            </a:r>
          </a:p>
        </p:txBody>
      </p:sp>
      <p:sp>
        <p:nvSpPr>
          <p:cNvPr id="904195" name="Rectangle 3"/>
          <p:cNvSpPr>
            <a:spLocks noChangeArrowheads="1"/>
          </p:cNvSpPr>
          <p:nvPr/>
        </p:nvSpPr>
        <p:spPr bwMode="auto">
          <a:xfrm>
            <a:off x="665163" y="3997325"/>
            <a:ext cx="3527425" cy="99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Total recebido:</a:t>
            </a:r>
          </a:p>
        </p:txBody>
      </p:sp>
      <p:sp>
        <p:nvSpPr>
          <p:cNvPr id="904196" name="Rectangle 4"/>
          <p:cNvSpPr>
            <a:spLocks noChangeArrowheads="1"/>
          </p:cNvSpPr>
          <p:nvPr/>
        </p:nvSpPr>
        <p:spPr bwMode="auto">
          <a:xfrm>
            <a:off x="674688" y="5894388"/>
            <a:ext cx="36449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Receita adicional:</a:t>
            </a:r>
          </a:p>
        </p:txBody>
      </p:sp>
      <p:grpSp>
        <p:nvGrpSpPr>
          <p:cNvPr id="904197" name="Group 5"/>
          <p:cNvGrpSpPr>
            <a:grpSpLocks/>
          </p:cNvGrpSpPr>
          <p:nvPr/>
        </p:nvGrpSpPr>
        <p:grpSpPr bwMode="auto">
          <a:xfrm>
            <a:off x="3943350" y="5565775"/>
            <a:ext cx="4071938" cy="1244600"/>
            <a:chOff x="2484" y="3338"/>
            <a:chExt cx="2565" cy="784"/>
          </a:xfrm>
        </p:grpSpPr>
        <p:sp>
          <p:nvSpPr>
            <p:cNvPr id="69670" name="Rectangle 6"/>
            <p:cNvSpPr>
              <a:spLocks noChangeArrowheads="1"/>
            </p:cNvSpPr>
            <p:nvPr/>
          </p:nvSpPr>
          <p:spPr bwMode="auto">
            <a:xfrm>
              <a:off x="4095" y="3343"/>
              <a:ext cx="954"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r</a:t>
              </a:r>
              <a:r>
                <a:rPr lang="pt-BR" sz="2800" b="0" baseline="-25000"/>
                <a:t>0</a:t>
              </a:r>
              <a:r>
                <a:rPr lang="pt-BR" sz="2800" b="0"/>
                <a:t> C</a:t>
              </a:r>
            </a:p>
          </p:txBody>
        </p:sp>
        <p:sp>
          <p:nvSpPr>
            <p:cNvPr id="69671" name="Line 7"/>
            <p:cNvSpPr>
              <a:spLocks noChangeShapeType="1"/>
            </p:cNvSpPr>
            <p:nvPr/>
          </p:nvSpPr>
          <p:spPr bwMode="auto">
            <a:xfrm>
              <a:off x="4260" y="3715"/>
              <a:ext cx="601"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72" name="Rectangle 8"/>
            <p:cNvSpPr>
              <a:spLocks noChangeArrowheads="1"/>
            </p:cNvSpPr>
            <p:nvPr/>
          </p:nvSpPr>
          <p:spPr bwMode="auto">
            <a:xfrm>
              <a:off x="4321" y="3711"/>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a:t>
              </a:r>
            </a:p>
          </p:txBody>
        </p:sp>
        <p:sp>
          <p:nvSpPr>
            <p:cNvPr id="69673" name="Rectangle 9"/>
            <p:cNvSpPr>
              <a:spLocks noChangeArrowheads="1"/>
            </p:cNvSpPr>
            <p:nvPr/>
          </p:nvSpPr>
          <p:spPr bwMode="auto">
            <a:xfrm>
              <a:off x="3755" y="355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9674" name="Rectangle 10"/>
            <p:cNvSpPr>
              <a:spLocks noChangeArrowheads="1"/>
            </p:cNvSpPr>
            <p:nvPr/>
          </p:nvSpPr>
          <p:spPr bwMode="auto">
            <a:xfrm>
              <a:off x="2484" y="3338"/>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r</a:t>
              </a:r>
              <a:r>
                <a:rPr lang="pt-BR" sz="2800" b="0" baseline="-25000"/>
                <a:t>0</a:t>
              </a:r>
              <a:r>
                <a:rPr lang="pt-BR" sz="2800" b="0"/>
                <a:t>C</a:t>
              </a:r>
            </a:p>
          </p:txBody>
        </p:sp>
        <p:sp>
          <p:nvSpPr>
            <p:cNvPr id="69675" name="Line 11"/>
            <p:cNvSpPr>
              <a:spLocks noChangeShapeType="1"/>
            </p:cNvSpPr>
            <p:nvPr/>
          </p:nvSpPr>
          <p:spPr bwMode="auto">
            <a:xfrm>
              <a:off x="2570" y="3724"/>
              <a:ext cx="30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76" name="Rectangle 12"/>
            <p:cNvSpPr>
              <a:spLocks noChangeArrowheads="1"/>
            </p:cNvSpPr>
            <p:nvPr/>
          </p:nvSpPr>
          <p:spPr bwMode="auto">
            <a:xfrm>
              <a:off x="2484" y="370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9</a:t>
              </a:r>
            </a:p>
          </p:txBody>
        </p:sp>
        <p:sp>
          <p:nvSpPr>
            <p:cNvPr id="69677" name="Rectangle 13"/>
            <p:cNvSpPr>
              <a:spLocks noChangeArrowheads="1"/>
            </p:cNvSpPr>
            <p:nvPr/>
          </p:nvSpPr>
          <p:spPr bwMode="auto">
            <a:xfrm>
              <a:off x="2847" y="3555"/>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9678" name="Rectangle 14"/>
            <p:cNvSpPr>
              <a:spLocks noChangeArrowheads="1"/>
            </p:cNvSpPr>
            <p:nvPr/>
          </p:nvSpPr>
          <p:spPr bwMode="auto">
            <a:xfrm>
              <a:off x="3179" y="3357"/>
              <a:ext cx="728"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2 r</a:t>
              </a:r>
              <a:r>
                <a:rPr lang="pt-BR" sz="2800" b="0" baseline="-25000"/>
                <a:t>0</a:t>
              </a:r>
              <a:r>
                <a:rPr lang="pt-BR" sz="2800" b="0"/>
                <a:t>C</a:t>
              </a:r>
            </a:p>
          </p:txBody>
        </p:sp>
        <p:sp>
          <p:nvSpPr>
            <p:cNvPr id="69679" name="Line 15"/>
            <p:cNvSpPr>
              <a:spLocks noChangeShapeType="1"/>
            </p:cNvSpPr>
            <p:nvPr/>
          </p:nvSpPr>
          <p:spPr bwMode="auto">
            <a:xfrm>
              <a:off x="3283" y="3706"/>
              <a:ext cx="54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80" name="Rectangle 16"/>
            <p:cNvSpPr>
              <a:spLocks noChangeArrowheads="1"/>
            </p:cNvSpPr>
            <p:nvPr/>
          </p:nvSpPr>
          <p:spPr bwMode="auto">
            <a:xfrm>
              <a:off x="3299" y="3705"/>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9</a:t>
              </a:r>
            </a:p>
          </p:txBody>
        </p:sp>
      </p:grpSp>
      <p:grpSp>
        <p:nvGrpSpPr>
          <p:cNvPr id="904209" name="Group 17"/>
          <p:cNvGrpSpPr>
            <a:grpSpLocks/>
          </p:cNvGrpSpPr>
          <p:nvPr/>
        </p:nvGrpSpPr>
        <p:grpSpPr bwMode="auto">
          <a:xfrm>
            <a:off x="977900" y="4368800"/>
            <a:ext cx="7508875" cy="1249363"/>
            <a:chOff x="616" y="2584"/>
            <a:chExt cx="4730" cy="787"/>
          </a:xfrm>
        </p:grpSpPr>
        <p:sp>
          <p:nvSpPr>
            <p:cNvPr id="69641" name="Rectangle 18"/>
            <p:cNvSpPr>
              <a:spLocks noChangeArrowheads="1"/>
            </p:cNvSpPr>
            <p:nvPr/>
          </p:nvSpPr>
          <p:spPr bwMode="auto">
            <a:xfrm>
              <a:off x="629" y="2645"/>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9642" name="Line 19"/>
            <p:cNvSpPr>
              <a:spLocks noChangeShapeType="1"/>
            </p:cNvSpPr>
            <p:nvPr/>
          </p:nvSpPr>
          <p:spPr bwMode="auto">
            <a:xfrm>
              <a:off x="684" y="2981"/>
              <a:ext cx="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43" name="Rectangle 20"/>
            <p:cNvSpPr>
              <a:spLocks noChangeArrowheads="1"/>
            </p:cNvSpPr>
            <p:nvPr/>
          </p:nvSpPr>
          <p:spPr bwMode="auto">
            <a:xfrm>
              <a:off x="616" y="295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a:t>
              </a:r>
            </a:p>
          </p:txBody>
        </p:sp>
        <p:sp>
          <p:nvSpPr>
            <p:cNvPr id="69644" name="Rectangle 21"/>
            <p:cNvSpPr>
              <a:spLocks noChangeArrowheads="1"/>
            </p:cNvSpPr>
            <p:nvPr/>
          </p:nvSpPr>
          <p:spPr bwMode="auto">
            <a:xfrm>
              <a:off x="1035" y="279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9645" name="Rectangle 22"/>
            <p:cNvSpPr>
              <a:spLocks noChangeArrowheads="1"/>
            </p:cNvSpPr>
            <p:nvPr/>
          </p:nvSpPr>
          <p:spPr bwMode="auto">
            <a:xfrm>
              <a:off x="1439" y="2645"/>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9646" name="Line 23"/>
            <p:cNvSpPr>
              <a:spLocks noChangeShapeType="1"/>
            </p:cNvSpPr>
            <p:nvPr/>
          </p:nvSpPr>
          <p:spPr bwMode="auto">
            <a:xfrm>
              <a:off x="1494" y="2981"/>
              <a:ext cx="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47" name="Rectangle 24"/>
            <p:cNvSpPr>
              <a:spLocks noChangeArrowheads="1"/>
            </p:cNvSpPr>
            <p:nvPr/>
          </p:nvSpPr>
          <p:spPr bwMode="auto">
            <a:xfrm>
              <a:off x="1426" y="295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a:t>
              </a:r>
            </a:p>
          </p:txBody>
        </p:sp>
        <p:sp>
          <p:nvSpPr>
            <p:cNvPr id="69648" name="Rectangle 25"/>
            <p:cNvSpPr>
              <a:spLocks noChangeArrowheads="1"/>
            </p:cNvSpPr>
            <p:nvPr/>
          </p:nvSpPr>
          <p:spPr bwMode="auto">
            <a:xfrm>
              <a:off x="1845" y="279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9649" name="Rectangle 26"/>
            <p:cNvSpPr>
              <a:spLocks noChangeArrowheads="1"/>
            </p:cNvSpPr>
            <p:nvPr/>
          </p:nvSpPr>
          <p:spPr bwMode="auto">
            <a:xfrm>
              <a:off x="2171" y="2596"/>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3200" b="0"/>
                <a:t>r</a:t>
              </a:r>
              <a:r>
                <a:rPr lang="pt-BR" sz="3200" b="0" baseline="-25000"/>
                <a:t>0</a:t>
              </a:r>
              <a:endParaRPr lang="pt-BR" sz="3200" b="0"/>
            </a:p>
          </p:txBody>
        </p:sp>
        <p:sp>
          <p:nvSpPr>
            <p:cNvPr id="69650" name="Line 27"/>
            <p:cNvSpPr>
              <a:spLocks noChangeShapeType="1"/>
            </p:cNvSpPr>
            <p:nvPr/>
          </p:nvSpPr>
          <p:spPr bwMode="auto">
            <a:xfrm>
              <a:off x="2312" y="2982"/>
              <a:ext cx="30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51" name="Rectangle 28"/>
            <p:cNvSpPr>
              <a:spLocks noChangeArrowheads="1"/>
            </p:cNvSpPr>
            <p:nvPr/>
          </p:nvSpPr>
          <p:spPr bwMode="auto">
            <a:xfrm>
              <a:off x="2226" y="2960"/>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a:t>
              </a:r>
            </a:p>
          </p:txBody>
        </p:sp>
        <p:sp>
          <p:nvSpPr>
            <p:cNvPr id="69652" name="Rectangle 29"/>
            <p:cNvSpPr>
              <a:spLocks noChangeArrowheads="1"/>
            </p:cNvSpPr>
            <p:nvPr/>
          </p:nvSpPr>
          <p:spPr bwMode="auto">
            <a:xfrm>
              <a:off x="2463" y="2723"/>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9653" name="Rectangle 30"/>
            <p:cNvSpPr>
              <a:spLocks noChangeArrowheads="1"/>
            </p:cNvSpPr>
            <p:nvPr/>
          </p:nvSpPr>
          <p:spPr bwMode="auto">
            <a:xfrm>
              <a:off x="2735" y="2633"/>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9654" name="Line 31"/>
            <p:cNvSpPr>
              <a:spLocks noChangeShapeType="1"/>
            </p:cNvSpPr>
            <p:nvPr/>
          </p:nvSpPr>
          <p:spPr bwMode="auto">
            <a:xfrm>
              <a:off x="2839" y="2982"/>
              <a:ext cx="30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55" name="Rectangle 32"/>
            <p:cNvSpPr>
              <a:spLocks noChangeArrowheads="1"/>
            </p:cNvSpPr>
            <p:nvPr/>
          </p:nvSpPr>
          <p:spPr bwMode="auto">
            <a:xfrm>
              <a:off x="2735" y="2958"/>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a:t>
              </a:r>
            </a:p>
          </p:txBody>
        </p:sp>
        <p:sp>
          <p:nvSpPr>
            <p:cNvPr id="69656" name="AutoShape 33"/>
            <p:cNvSpPr>
              <a:spLocks noChangeArrowheads="1"/>
            </p:cNvSpPr>
            <p:nvPr/>
          </p:nvSpPr>
          <p:spPr bwMode="auto">
            <a:xfrm>
              <a:off x="1437" y="2698"/>
              <a:ext cx="1781" cy="564"/>
            </a:xfrm>
            <a:prstGeom prst="bracketPair">
              <a:avLst>
                <a:gd name="adj" fmla="val 16667"/>
              </a:avLst>
            </a:pr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57" name="Rectangle 34"/>
            <p:cNvSpPr>
              <a:spLocks noChangeArrowheads="1"/>
            </p:cNvSpPr>
            <p:nvPr/>
          </p:nvSpPr>
          <p:spPr bwMode="auto">
            <a:xfrm>
              <a:off x="3147" y="2784"/>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9658" name="Rectangle 35"/>
            <p:cNvSpPr>
              <a:spLocks noChangeArrowheads="1"/>
            </p:cNvSpPr>
            <p:nvPr/>
          </p:nvSpPr>
          <p:spPr bwMode="auto">
            <a:xfrm>
              <a:off x="3551" y="2633"/>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9659" name="Line 36"/>
            <p:cNvSpPr>
              <a:spLocks noChangeShapeType="1"/>
            </p:cNvSpPr>
            <p:nvPr/>
          </p:nvSpPr>
          <p:spPr bwMode="auto">
            <a:xfrm>
              <a:off x="3606" y="2969"/>
              <a:ext cx="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60" name="Rectangle 37"/>
            <p:cNvSpPr>
              <a:spLocks noChangeArrowheads="1"/>
            </p:cNvSpPr>
            <p:nvPr/>
          </p:nvSpPr>
          <p:spPr bwMode="auto">
            <a:xfrm>
              <a:off x="3538" y="2947"/>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a:t>
              </a:r>
            </a:p>
          </p:txBody>
        </p:sp>
        <p:sp>
          <p:nvSpPr>
            <p:cNvPr id="69661" name="Rectangle 38"/>
            <p:cNvSpPr>
              <a:spLocks noChangeArrowheads="1"/>
            </p:cNvSpPr>
            <p:nvPr/>
          </p:nvSpPr>
          <p:spPr bwMode="auto">
            <a:xfrm>
              <a:off x="3957" y="2784"/>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9662" name="Rectangle 39"/>
            <p:cNvSpPr>
              <a:spLocks noChangeArrowheads="1"/>
            </p:cNvSpPr>
            <p:nvPr/>
          </p:nvSpPr>
          <p:spPr bwMode="auto">
            <a:xfrm>
              <a:off x="4283" y="2584"/>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3200" b="0"/>
                <a:t>2r</a:t>
              </a:r>
              <a:r>
                <a:rPr lang="pt-BR" sz="3200" b="0" baseline="-25000"/>
                <a:t>0</a:t>
              </a:r>
              <a:endParaRPr lang="pt-BR" sz="3200" b="0"/>
            </a:p>
          </p:txBody>
        </p:sp>
        <p:sp>
          <p:nvSpPr>
            <p:cNvPr id="69663" name="Line 40"/>
            <p:cNvSpPr>
              <a:spLocks noChangeShapeType="1"/>
            </p:cNvSpPr>
            <p:nvPr/>
          </p:nvSpPr>
          <p:spPr bwMode="auto">
            <a:xfrm>
              <a:off x="4400" y="2966"/>
              <a:ext cx="353" cy="4"/>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64" name="Rectangle 41"/>
            <p:cNvSpPr>
              <a:spLocks noChangeArrowheads="1"/>
            </p:cNvSpPr>
            <p:nvPr/>
          </p:nvSpPr>
          <p:spPr bwMode="auto">
            <a:xfrm>
              <a:off x="4338" y="2948"/>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a:t>
              </a:r>
            </a:p>
          </p:txBody>
        </p:sp>
        <p:sp>
          <p:nvSpPr>
            <p:cNvPr id="69665" name="Rectangle 42"/>
            <p:cNvSpPr>
              <a:spLocks noChangeArrowheads="1"/>
            </p:cNvSpPr>
            <p:nvPr/>
          </p:nvSpPr>
          <p:spPr bwMode="auto">
            <a:xfrm>
              <a:off x="4575" y="2711"/>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69666" name="Rectangle 43"/>
            <p:cNvSpPr>
              <a:spLocks noChangeArrowheads="1"/>
            </p:cNvSpPr>
            <p:nvPr/>
          </p:nvSpPr>
          <p:spPr bwMode="auto">
            <a:xfrm>
              <a:off x="4847" y="2621"/>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C</a:t>
              </a:r>
            </a:p>
          </p:txBody>
        </p:sp>
        <p:sp>
          <p:nvSpPr>
            <p:cNvPr id="69667" name="Line 44"/>
            <p:cNvSpPr>
              <a:spLocks noChangeShapeType="1"/>
            </p:cNvSpPr>
            <p:nvPr/>
          </p:nvSpPr>
          <p:spPr bwMode="auto">
            <a:xfrm>
              <a:off x="4947" y="2966"/>
              <a:ext cx="321" cy="4"/>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9668" name="Rectangle 45"/>
            <p:cNvSpPr>
              <a:spLocks noChangeArrowheads="1"/>
            </p:cNvSpPr>
            <p:nvPr/>
          </p:nvSpPr>
          <p:spPr bwMode="auto">
            <a:xfrm>
              <a:off x="4847" y="294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a:t>
              </a:r>
            </a:p>
          </p:txBody>
        </p:sp>
        <p:sp>
          <p:nvSpPr>
            <p:cNvPr id="69669" name="AutoShape 46"/>
            <p:cNvSpPr>
              <a:spLocks noChangeArrowheads="1"/>
            </p:cNvSpPr>
            <p:nvPr/>
          </p:nvSpPr>
          <p:spPr bwMode="auto">
            <a:xfrm>
              <a:off x="3549" y="2686"/>
              <a:ext cx="1781" cy="564"/>
            </a:xfrm>
            <a:prstGeom prst="bracketPair">
              <a:avLst>
                <a:gd name="adj" fmla="val 16667"/>
              </a:avLst>
            </a:pr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
        <p:nvSpPr>
          <p:cNvPr id="69640" name="Rectangle 47"/>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demanda de moeda para  transações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04194">
                                            <p:txEl>
                                              <p:pRg st="0" end="0"/>
                                            </p:txEl>
                                          </p:spTgt>
                                        </p:tgtEl>
                                        <p:attrNameLst>
                                          <p:attrName>style.visibility</p:attrName>
                                        </p:attrNameLst>
                                      </p:cBhvr>
                                      <p:to>
                                        <p:strVal val="visible"/>
                                      </p:to>
                                    </p:set>
                                    <p:animEffect transition="in" filter="strips(downRight)">
                                      <p:cBhvr>
                                        <p:cTn id="7" dur="500"/>
                                        <p:tgtEl>
                                          <p:spTgt spid="904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04195"/>
                                        </p:tgtEl>
                                        <p:attrNameLst>
                                          <p:attrName>style.visibility</p:attrName>
                                        </p:attrNameLst>
                                      </p:cBhvr>
                                      <p:to>
                                        <p:strVal val="visible"/>
                                      </p:to>
                                    </p:set>
                                    <p:animEffect transition="in" filter="strips(downRight)">
                                      <p:cBhvr>
                                        <p:cTn id="12" dur="500"/>
                                        <p:tgtEl>
                                          <p:spTgt spid="9041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904209"/>
                                        </p:tgtEl>
                                        <p:attrNameLst>
                                          <p:attrName>style.visibility</p:attrName>
                                        </p:attrNameLst>
                                      </p:cBhvr>
                                      <p:to>
                                        <p:strVal val="visible"/>
                                      </p:to>
                                    </p:set>
                                    <p:animEffect transition="in" filter="strips(downRight)">
                                      <p:cBhvr>
                                        <p:cTn id="17" dur="500"/>
                                        <p:tgtEl>
                                          <p:spTgt spid="9042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04196"/>
                                        </p:tgtEl>
                                        <p:attrNameLst>
                                          <p:attrName>style.visibility</p:attrName>
                                        </p:attrNameLst>
                                      </p:cBhvr>
                                      <p:to>
                                        <p:strVal val="visible"/>
                                      </p:to>
                                    </p:set>
                                    <p:animEffect transition="in" filter="strips(downRight)">
                                      <p:cBhvr>
                                        <p:cTn id="22" dur="500"/>
                                        <p:tgtEl>
                                          <p:spTgt spid="9041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904197"/>
                                        </p:tgtEl>
                                        <p:attrNameLst>
                                          <p:attrName>style.visibility</p:attrName>
                                        </p:attrNameLst>
                                      </p:cBhvr>
                                      <p:to>
                                        <p:strVal val="visible"/>
                                      </p:to>
                                    </p:set>
                                    <p:animEffect transition="in" filter="strips(downRight)">
                                      <p:cBhvr>
                                        <p:cTn id="27" dur="500"/>
                                        <p:tgtEl>
                                          <p:spTgt spid="904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4194" grpId="0" build="p" autoUpdateAnimBg="0" advAuto="0"/>
      <p:bldP spid="904195" grpId="0"/>
      <p:bldP spid="904196" grpId="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Espaço Reservado para Número de Slide 5"/>
          <p:cNvSpPr>
            <a:spLocks noGrp="1"/>
          </p:cNvSpPr>
          <p:nvPr>
            <p:ph type="sldNum" sz="quarter" idx="12"/>
          </p:nvPr>
        </p:nvSpPr>
        <p:spPr/>
        <p:txBody>
          <a:bodyPr/>
          <a:lstStyle/>
          <a:p>
            <a:pPr>
              <a:defRPr/>
            </a:pPr>
            <a:fld id="{096E7521-F35D-42F0-84C1-9FBBECC1D3DC}" type="slidenum">
              <a:rPr lang="pt-PT"/>
              <a:pPr>
                <a:defRPr/>
              </a:pPr>
              <a:t>68</a:t>
            </a:fld>
            <a:endParaRPr lang="pt-PT"/>
          </a:p>
        </p:txBody>
      </p:sp>
      <p:sp>
        <p:nvSpPr>
          <p:cNvPr id="905218" name="Rectangle 2"/>
          <p:cNvSpPr>
            <a:spLocks noGrp="1" noChangeArrowheads="1"/>
          </p:cNvSpPr>
          <p:nvPr>
            <p:ph type="body" idx="1"/>
          </p:nvPr>
        </p:nvSpPr>
        <p:spPr>
          <a:xfrm>
            <a:off x="874713" y="1858963"/>
            <a:ext cx="7558087" cy="1301750"/>
          </a:xfrm>
        </p:spPr>
        <p:txBody>
          <a:bodyPr/>
          <a:lstStyle/>
          <a:p>
            <a:pPr marL="1530350" indent="-1530350" algn="just" eaLnBrk="1" hangingPunct="1">
              <a:buFontTx/>
              <a:buNone/>
            </a:pPr>
            <a:r>
              <a:rPr lang="pt-BR" sz="2800" smtClean="0">
                <a:solidFill>
                  <a:srgbClr val="FFFFFF"/>
                </a:solidFill>
                <a:latin typeface="Arial" charset="0"/>
              </a:rPr>
              <a:t>4</a:t>
            </a:r>
            <a:r>
              <a:rPr lang="pt-BR" sz="2800" u="sng" baseline="30000" smtClean="0">
                <a:solidFill>
                  <a:srgbClr val="FFFFFF"/>
                </a:solidFill>
                <a:latin typeface="Arial" charset="0"/>
              </a:rPr>
              <a:t>o</a:t>
            </a:r>
            <a:r>
              <a:rPr lang="pt-BR" sz="2800" smtClean="0">
                <a:solidFill>
                  <a:srgbClr val="FFFFFF"/>
                </a:solidFill>
                <a:latin typeface="Arial" charset="0"/>
              </a:rPr>
              <a:t> caso)  Indivíduo recebe </a:t>
            </a:r>
            <a:r>
              <a:rPr lang="pt-BR" sz="2800" b="1" smtClean="0">
                <a:solidFill>
                  <a:srgbClr val="FFFFFF"/>
                </a:solidFill>
                <a:latin typeface="Arial" charset="0"/>
              </a:rPr>
              <a:t>C</a:t>
            </a:r>
            <a:r>
              <a:rPr lang="pt-BR" sz="2800" smtClean="0">
                <a:solidFill>
                  <a:srgbClr val="FFFFFF"/>
                </a:solidFill>
                <a:latin typeface="Arial" charset="0"/>
              </a:rPr>
              <a:t> de renda e divide em 4 partes iguais </a:t>
            </a:r>
            <a:r>
              <a:rPr lang="pt-BR" sz="2800" b="1" smtClean="0">
                <a:solidFill>
                  <a:srgbClr val="FFFFFF"/>
                </a:solidFill>
                <a:latin typeface="Arial" charset="0"/>
              </a:rPr>
              <a:t>(de C/4</a:t>
            </a:r>
            <a:r>
              <a:rPr lang="pt-BR" sz="2800" smtClean="0">
                <a:solidFill>
                  <a:srgbClr val="FFFFFF"/>
                </a:solidFill>
                <a:latin typeface="Arial" charset="0"/>
              </a:rPr>
              <a:t>). A primeira parte é gasta e as restantes são aplicadas por 7, 14 e 21 dias.</a:t>
            </a:r>
          </a:p>
        </p:txBody>
      </p:sp>
      <p:sp>
        <p:nvSpPr>
          <p:cNvPr id="905219" name="Rectangle 3"/>
          <p:cNvSpPr>
            <a:spLocks noChangeArrowheads="1"/>
          </p:cNvSpPr>
          <p:nvPr/>
        </p:nvSpPr>
        <p:spPr bwMode="auto">
          <a:xfrm>
            <a:off x="665163" y="3635375"/>
            <a:ext cx="3527425" cy="99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Total recebido:</a:t>
            </a:r>
          </a:p>
        </p:txBody>
      </p:sp>
      <p:sp>
        <p:nvSpPr>
          <p:cNvPr id="905220" name="Rectangle 4"/>
          <p:cNvSpPr>
            <a:spLocks noChangeArrowheads="1"/>
          </p:cNvSpPr>
          <p:nvPr/>
        </p:nvSpPr>
        <p:spPr bwMode="auto">
          <a:xfrm>
            <a:off x="674688" y="5113338"/>
            <a:ext cx="36449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Receita adicional:</a:t>
            </a:r>
          </a:p>
        </p:txBody>
      </p:sp>
      <p:grpSp>
        <p:nvGrpSpPr>
          <p:cNvPr id="905221" name="Group 5"/>
          <p:cNvGrpSpPr>
            <a:grpSpLocks/>
          </p:cNvGrpSpPr>
          <p:nvPr/>
        </p:nvGrpSpPr>
        <p:grpSpPr bwMode="auto">
          <a:xfrm>
            <a:off x="854075" y="4197350"/>
            <a:ext cx="7499350" cy="1076325"/>
            <a:chOff x="538" y="2692"/>
            <a:chExt cx="4724" cy="678"/>
          </a:xfrm>
        </p:grpSpPr>
        <p:sp>
          <p:nvSpPr>
            <p:cNvPr id="70680" name="Rectangle 6"/>
            <p:cNvSpPr>
              <a:spLocks noChangeArrowheads="1"/>
            </p:cNvSpPr>
            <p:nvPr/>
          </p:nvSpPr>
          <p:spPr bwMode="auto">
            <a:xfrm>
              <a:off x="538" y="272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C</a:t>
              </a:r>
            </a:p>
          </p:txBody>
        </p:sp>
        <p:sp>
          <p:nvSpPr>
            <p:cNvPr id="70681" name="Line 7"/>
            <p:cNvSpPr>
              <a:spLocks noChangeShapeType="1"/>
            </p:cNvSpPr>
            <p:nvPr/>
          </p:nvSpPr>
          <p:spPr bwMode="auto">
            <a:xfrm>
              <a:off x="666" y="2987"/>
              <a:ext cx="218"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82" name="Rectangle 8"/>
            <p:cNvSpPr>
              <a:spLocks noChangeArrowheads="1"/>
            </p:cNvSpPr>
            <p:nvPr/>
          </p:nvSpPr>
          <p:spPr bwMode="auto">
            <a:xfrm>
              <a:off x="544" y="2953"/>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683" name="Rectangle 9"/>
            <p:cNvSpPr>
              <a:spLocks noChangeArrowheads="1"/>
            </p:cNvSpPr>
            <p:nvPr/>
          </p:nvSpPr>
          <p:spPr bwMode="auto">
            <a:xfrm>
              <a:off x="801" y="2838"/>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sp>
          <p:nvSpPr>
            <p:cNvPr id="70684" name="Rectangle 10"/>
            <p:cNvSpPr>
              <a:spLocks noChangeArrowheads="1"/>
            </p:cNvSpPr>
            <p:nvPr/>
          </p:nvSpPr>
          <p:spPr bwMode="auto">
            <a:xfrm>
              <a:off x="1133" y="2723"/>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C</a:t>
              </a:r>
            </a:p>
          </p:txBody>
        </p:sp>
        <p:sp>
          <p:nvSpPr>
            <p:cNvPr id="70685" name="Line 11"/>
            <p:cNvSpPr>
              <a:spLocks noChangeShapeType="1"/>
            </p:cNvSpPr>
            <p:nvPr/>
          </p:nvSpPr>
          <p:spPr bwMode="auto">
            <a:xfrm>
              <a:off x="1290" y="2975"/>
              <a:ext cx="196"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86" name="Rectangle 12"/>
            <p:cNvSpPr>
              <a:spLocks noChangeArrowheads="1"/>
            </p:cNvSpPr>
            <p:nvPr/>
          </p:nvSpPr>
          <p:spPr bwMode="auto">
            <a:xfrm>
              <a:off x="1126" y="295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687" name="Rectangle 13"/>
            <p:cNvSpPr>
              <a:spLocks noChangeArrowheads="1"/>
            </p:cNvSpPr>
            <p:nvPr/>
          </p:nvSpPr>
          <p:spPr bwMode="auto">
            <a:xfrm>
              <a:off x="1389" y="283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sp>
          <p:nvSpPr>
            <p:cNvPr id="70688" name="Rectangle 14"/>
            <p:cNvSpPr>
              <a:spLocks noChangeArrowheads="1"/>
            </p:cNvSpPr>
            <p:nvPr/>
          </p:nvSpPr>
          <p:spPr bwMode="auto">
            <a:xfrm>
              <a:off x="1619" y="2692"/>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r</a:t>
              </a:r>
              <a:r>
                <a:rPr lang="pt-BR" sz="2400" b="0" baseline="-25000"/>
                <a:t>0</a:t>
              </a:r>
              <a:endParaRPr lang="pt-BR" sz="2400" b="0"/>
            </a:p>
          </p:txBody>
        </p:sp>
        <p:sp>
          <p:nvSpPr>
            <p:cNvPr id="70689" name="Line 15"/>
            <p:cNvSpPr>
              <a:spLocks noChangeShapeType="1"/>
            </p:cNvSpPr>
            <p:nvPr/>
          </p:nvSpPr>
          <p:spPr bwMode="auto">
            <a:xfrm>
              <a:off x="1772" y="2976"/>
              <a:ext cx="201"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90" name="Rectangle 16"/>
            <p:cNvSpPr>
              <a:spLocks noChangeArrowheads="1"/>
            </p:cNvSpPr>
            <p:nvPr/>
          </p:nvSpPr>
          <p:spPr bwMode="auto">
            <a:xfrm>
              <a:off x="1626" y="2948"/>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691" name="Rectangle 17"/>
            <p:cNvSpPr>
              <a:spLocks noChangeArrowheads="1"/>
            </p:cNvSpPr>
            <p:nvPr/>
          </p:nvSpPr>
          <p:spPr bwMode="auto">
            <a:xfrm>
              <a:off x="1791" y="2771"/>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sp>
          <p:nvSpPr>
            <p:cNvPr id="70692" name="Rectangle 18"/>
            <p:cNvSpPr>
              <a:spLocks noChangeArrowheads="1"/>
            </p:cNvSpPr>
            <p:nvPr/>
          </p:nvSpPr>
          <p:spPr bwMode="auto">
            <a:xfrm>
              <a:off x="1931" y="272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C</a:t>
              </a:r>
            </a:p>
          </p:txBody>
        </p:sp>
        <p:sp>
          <p:nvSpPr>
            <p:cNvPr id="70693" name="Line 19"/>
            <p:cNvSpPr>
              <a:spLocks noChangeShapeType="1"/>
            </p:cNvSpPr>
            <p:nvPr/>
          </p:nvSpPr>
          <p:spPr bwMode="auto">
            <a:xfrm>
              <a:off x="2107" y="2976"/>
              <a:ext cx="177"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94" name="Rectangle 20"/>
            <p:cNvSpPr>
              <a:spLocks noChangeArrowheads="1"/>
            </p:cNvSpPr>
            <p:nvPr/>
          </p:nvSpPr>
          <p:spPr bwMode="auto">
            <a:xfrm>
              <a:off x="1931" y="294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695" name="AutoShape 21"/>
            <p:cNvSpPr>
              <a:spLocks noChangeArrowheads="1"/>
            </p:cNvSpPr>
            <p:nvPr/>
          </p:nvSpPr>
          <p:spPr bwMode="auto">
            <a:xfrm>
              <a:off x="1221" y="2749"/>
              <a:ext cx="1097" cy="456"/>
            </a:xfrm>
            <a:prstGeom prst="bracketPair">
              <a:avLst>
                <a:gd name="adj" fmla="val 16667"/>
              </a:avLst>
            </a:pr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96" name="Rectangle 22"/>
            <p:cNvSpPr>
              <a:spLocks noChangeArrowheads="1"/>
            </p:cNvSpPr>
            <p:nvPr/>
          </p:nvSpPr>
          <p:spPr bwMode="auto">
            <a:xfrm>
              <a:off x="2211" y="283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sp>
          <p:nvSpPr>
            <p:cNvPr id="70697" name="Rectangle 23"/>
            <p:cNvSpPr>
              <a:spLocks noChangeArrowheads="1"/>
            </p:cNvSpPr>
            <p:nvPr/>
          </p:nvSpPr>
          <p:spPr bwMode="auto">
            <a:xfrm>
              <a:off x="2483" y="272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C</a:t>
              </a:r>
            </a:p>
          </p:txBody>
        </p:sp>
        <p:sp>
          <p:nvSpPr>
            <p:cNvPr id="70698" name="Line 24"/>
            <p:cNvSpPr>
              <a:spLocks noChangeShapeType="1"/>
            </p:cNvSpPr>
            <p:nvPr/>
          </p:nvSpPr>
          <p:spPr bwMode="auto">
            <a:xfrm>
              <a:off x="2634" y="2975"/>
              <a:ext cx="22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99" name="Rectangle 25"/>
            <p:cNvSpPr>
              <a:spLocks noChangeArrowheads="1"/>
            </p:cNvSpPr>
            <p:nvPr/>
          </p:nvSpPr>
          <p:spPr bwMode="auto">
            <a:xfrm>
              <a:off x="2482" y="2947"/>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700" name="Rectangle 26"/>
            <p:cNvSpPr>
              <a:spLocks noChangeArrowheads="1"/>
            </p:cNvSpPr>
            <p:nvPr/>
          </p:nvSpPr>
          <p:spPr bwMode="auto">
            <a:xfrm>
              <a:off x="2721" y="283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sp>
          <p:nvSpPr>
            <p:cNvPr id="70701" name="Rectangle 27"/>
            <p:cNvSpPr>
              <a:spLocks noChangeArrowheads="1"/>
            </p:cNvSpPr>
            <p:nvPr/>
          </p:nvSpPr>
          <p:spPr bwMode="auto">
            <a:xfrm>
              <a:off x="2963" y="2704"/>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2r</a:t>
              </a:r>
              <a:r>
                <a:rPr lang="pt-BR" sz="2400" b="0" baseline="-25000"/>
                <a:t>0</a:t>
              </a:r>
              <a:endParaRPr lang="pt-BR" sz="2400" b="0"/>
            </a:p>
          </p:txBody>
        </p:sp>
        <p:sp>
          <p:nvSpPr>
            <p:cNvPr id="70702" name="Line 28"/>
            <p:cNvSpPr>
              <a:spLocks noChangeShapeType="1"/>
            </p:cNvSpPr>
            <p:nvPr/>
          </p:nvSpPr>
          <p:spPr bwMode="auto">
            <a:xfrm>
              <a:off x="3104" y="2988"/>
              <a:ext cx="237"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703" name="Rectangle 29"/>
            <p:cNvSpPr>
              <a:spLocks noChangeArrowheads="1"/>
            </p:cNvSpPr>
            <p:nvPr/>
          </p:nvSpPr>
          <p:spPr bwMode="auto">
            <a:xfrm>
              <a:off x="2970" y="2948"/>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704" name="Rectangle 30"/>
            <p:cNvSpPr>
              <a:spLocks noChangeArrowheads="1"/>
            </p:cNvSpPr>
            <p:nvPr/>
          </p:nvSpPr>
          <p:spPr bwMode="auto">
            <a:xfrm>
              <a:off x="3171" y="2783"/>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sp>
          <p:nvSpPr>
            <p:cNvPr id="70705" name="Rectangle 31"/>
            <p:cNvSpPr>
              <a:spLocks noChangeArrowheads="1"/>
            </p:cNvSpPr>
            <p:nvPr/>
          </p:nvSpPr>
          <p:spPr bwMode="auto">
            <a:xfrm>
              <a:off x="3299" y="272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C</a:t>
              </a:r>
            </a:p>
          </p:txBody>
        </p:sp>
        <p:sp>
          <p:nvSpPr>
            <p:cNvPr id="70706" name="Line 32"/>
            <p:cNvSpPr>
              <a:spLocks noChangeShapeType="1"/>
            </p:cNvSpPr>
            <p:nvPr/>
          </p:nvSpPr>
          <p:spPr bwMode="auto">
            <a:xfrm>
              <a:off x="3475" y="2988"/>
              <a:ext cx="18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707" name="Rectangle 33"/>
            <p:cNvSpPr>
              <a:spLocks noChangeArrowheads="1"/>
            </p:cNvSpPr>
            <p:nvPr/>
          </p:nvSpPr>
          <p:spPr bwMode="auto">
            <a:xfrm>
              <a:off x="3311" y="294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708" name="AutoShape 34"/>
            <p:cNvSpPr>
              <a:spLocks noChangeArrowheads="1"/>
            </p:cNvSpPr>
            <p:nvPr/>
          </p:nvSpPr>
          <p:spPr bwMode="auto">
            <a:xfrm>
              <a:off x="2577" y="2737"/>
              <a:ext cx="1133" cy="468"/>
            </a:xfrm>
            <a:prstGeom prst="bracketPair">
              <a:avLst>
                <a:gd name="adj" fmla="val 16667"/>
              </a:avLst>
            </a:pr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709" name="Rectangle 35"/>
            <p:cNvSpPr>
              <a:spLocks noChangeArrowheads="1"/>
            </p:cNvSpPr>
            <p:nvPr/>
          </p:nvSpPr>
          <p:spPr bwMode="auto">
            <a:xfrm>
              <a:off x="3935" y="272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C</a:t>
              </a:r>
            </a:p>
          </p:txBody>
        </p:sp>
        <p:sp>
          <p:nvSpPr>
            <p:cNvPr id="70710" name="Line 36"/>
            <p:cNvSpPr>
              <a:spLocks noChangeShapeType="1"/>
            </p:cNvSpPr>
            <p:nvPr/>
          </p:nvSpPr>
          <p:spPr bwMode="auto">
            <a:xfrm>
              <a:off x="4086" y="2975"/>
              <a:ext cx="22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711" name="Rectangle 37"/>
            <p:cNvSpPr>
              <a:spLocks noChangeArrowheads="1"/>
            </p:cNvSpPr>
            <p:nvPr/>
          </p:nvSpPr>
          <p:spPr bwMode="auto">
            <a:xfrm>
              <a:off x="3934" y="2947"/>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712" name="Rectangle 38"/>
            <p:cNvSpPr>
              <a:spLocks noChangeArrowheads="1"/>
            </p:cNvSpPr>
            <p:nvPr/>
          </p:nvSpPr>
          <p:spPr bwMode="auto">
            <a:xfrm>
              <a:off x="4173" y="283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sp>
          <p:nvSpPr>
            <p:cNvPr id="70713" name="Rectangle 39"/>
            <p:cNvSpPr>
              <a:spLocks noChangeArrowheads="1"/>
            </p:cNvSpPr>
            <p:nvPr/>
          </p:nvSpPr>
          <p:spPr bwMode="auto">
            <a:xfrm>
              <a:off x="4415" y="2704"/>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3r</a:t>
              </a:r>
              <a:r>
                <a:rPr lang="pt-BR" sz="2400" b="0" baseline="-25000"/>
                <a:t>0</a:t>
              </a:r>
              <a:endParaRPr lang="pt-BR" sz="2400" b="0"/>
            </a:p>
          </p:txBody>
        </p:sp>
        <p:sp>
          <p:nvSpPr>
            <p:cNvPr id="70714" name="Line 40"/>
            <p:cNvSpPr>
              <a:spLocks noChangeShapeType="1"/>
            </p:cNvSpPr>
            <p:nvPr/>
          </p:nvSpPr>
          <p:spPr bwMode="auto">
            <a:xfrm>
              <a:off x="4556" y="2988"/>
              <a:ext cx="237"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715" name="Rectangle 41"/>
            <p:cNvSpPr>
              <a:spLocks noChangeArrowheads="1"/>
            </p:cNvSpPr>
            <p:nvPr/>
          </p:nvSpPr>
          <p:spPr bwMode="auto">
            <a:xfrm>
              <a:off x="4422" y="2948"/>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716" name="Rectangle 42"/>
            <p:cNvSpPr>
              <a:spLocks noChangeArrowheads="1"/>
            </p:cNvSpPr>
            <p:nvPr/>
          </p:nvSpPr>
          <p:spPr bwMode="auto">
            <a:xfrm>
              <a:off x="4623" y="2783"/>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sp>
          <p:nvSpPr>
            <p:cNvPr id="70717" name="Rectangle 43"/>
            <p:cNvSpPr>
              <a:spLocks noChangeArrowheads="1"/>
            </p:cNvSpPr>
            <p:nvPr/>
          </p:nvSpPr>
          <p:spPr bwMode="auto">
            <a:xfrm>
              <a:off x="4751" y="2729"/>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C</a:t>
              </a:r>
            </a:p>
          </p:txBody>
        </p:sp>
        <p:sp>
          <p:nvSpPr>
            <p:cNvPr id="70718" name="Line 44"/>
            <p:cNvSpPr>
              <a:spLocks noChangeShapeType="1"/>
            </p:cNvSpPr>
            <p:nvPr/>
          </p:nvSpPr>
          <p:spPr bwMode="auto">
            <a:xfrm>
              <a:off x="4927" y="2988"/>
              <a:ext cx="18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719" name="Rectangle 45"/>
            <p:cNvSpPr>
              <a:spLocks noChangeArrowheads="1"/>
            </p:cNvSpPr>
            <p:nvPr/>
          </p:nvSpPr>
          <p:spPr bwMode="auto">
            <a:xfrm>
              <a:off x="4763" y="294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4</a:t>
              </a:r>
            </a:p>
          </p:txBody>
        </p:sp>
        <p:sp>
          <p:nvSpPr>
            <p:cNvPr id="70720" name="AutoShape 46"/>
            <p:cNvSpPr>
              <a:spLocks noChangeArrowheads="1"/>
            </p:cNvSpPr>
            <p:nvPr/>
          </p:nvSpPr>
          <p:spPr bwMode="auto">
            <a:xfrm>
              <a:off x="4029" y="2737"/>
              <a:ext cx="1133" cy="468"/>
            </a:xfrm>
            <a:prstGeom prst="bracketPair">
              <a:avLst>
                <a:gd name="adj" fmla="val 16667"/>
              </a:avLst>
            </a:pr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721" name="Rectangle 47"/>
            <p:cNvSpPr>
              <a:spLocks noChangeArrowheads="1"/>
            </p:cNvSpPr>
            <p:nvPr/>
          </p:nvSpPr>
          <p:spPr bwMode="auto">
            <a:xfrm>
              <a:off x="3639" y="283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400" b="0"/>
                <a:t>+</a:t>
              </a:r>
            </a:p>
          </p:txBody>
        </p:sp>
      </p:grpSp>
      <p:grpSp>
        <p:nvGrpSpPr>
          <p:cNvPr id="905264" name="Group 48"/>
          <p:cNvGrpSpPr>
            <a:grpSpLocks/>
          </p:cNvGrpSpPr>
          <p:nvPr/>
        </p:nvGrpSpPr>
        <p:grpSpPr bwMode="auto">
          <a:xfrm>
            <a:off x="1752600" y="5584825"/>
            <a:ext cx="5786438" cy="1244600"/>
            <a:chOff x="1104" y="3578"/>
            <a:chExt cx="3645" cy="784"/>
          </a:xfrm>
        </p:grpSpPr>
        <p:sp>
          <p:nvSpPr>
            <p:cNvPr id="70665" name="Rectangle 49"/>
            <p:cNvSpPr>
              <a:spLocks noChangeArrowheads="1"/>
            </p:cNvSpPr>
            <p:nvPr/>
          </p:nvSpPr>
          <p:spPr bwMode="auto">
            <a:xfrm>
              <a:off x="4021" y="3951"/>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8</a:t>
              </a:r>
            </a:p>
          </p:txBody>
        </p:sp>
        <p:sp>
          <p:nvSpPr>
            <p:cNvPr id="70666" name="Rectangle 50"/>
            <p:cNvSpPr>
              <a:spLocks noChangeArrowheads="1"/>
            </p:cNvSpPr>
            <p:nvPr/>
          </p:nvSpPr>
          <p:spPr bwMode="auto">
            <a:xfrm>
              <a:off x="1104" y="394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16</a:t>
              </a:r>
            </a:p>
          </p:txBody>
        </p:sp>
        <p:sp>
          <p:nvSpPr>
            <p:cNvPr id="70667" name="Rectangle 51"/>
            <p:cNvSpPr>
              <a:spLocks noChangeArrowheads="1"/>
            </p:cNvSpPr>
            <p:nvPr/>
          </p:nvSpPr>
          <p:spPr bwMode="auto">
            <a:xfrm>
              <a:off x="1943" y="392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16</a:t>
              </a:r>
            </a:p>
          </p:txBody>
        </p:sp>
        <p:sp>
          <p:nvSpPr>
            <p:cNvPr id="70668" name="Rectangle 52"/>
            <p:cNvSpPr>
              <a:spLocks noChangeArrowheads="1"/>
            </p:cNvSpPr>
            <p:nvPr/>
          </p:nvSpPr>
          <p:spPr bwMode="auto">
            <a:xfrm>
              <a:off x="3795" y="3583"/>
              <a:ext cx="954"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3r</a:t>
              </a:r>
              <a:r>
                <a:rPr lang="pt-BR" sz="2800" b="0" baseline="-25000"/>
                <a:t>0</a:t>
              </a:r>
              <a:r>
                <a:rPr lang="pt-BR" sz="2800" b="0"/>
                <a:t> C</a:t>
              </a:r>
            </a:p>
          </p:txBody>
        </p:sp>
        <p:sp>
          <p:nvSpPr>
            <p:cNvPr id="70669" name="Line 53"/>
            <p:cNvSpPr>
              <a:spLocks noChangeShapeType="1"/>
            </p:cNvSpPr>
            <p:nvPr/>
          </p:nvSpPr>
          <p:spPr bwMode="auto">
            <a:xfrm>
              <a:off x="3852" y="3955"/>
              <a:ext cx="745"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70" name="Rectangle 54"/>
            <p:cNvSpPr>
              <a:spLocks noChangeArrowheads="1"/>
            </p:cNvSpPr>
            <p:nvPr/>
          </p:nvSpPr>
          <p:spPr bwMode="auto">
            <a:xfrm>
              <a:off x="3347" y="3796"/>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70671" name="Rectangle 55"/>
            <p:cNvSpPr>
              <a:spLocks noChangeArrowheads="1"/>
            </p:cNvSpPr>
            <p:nvPr/>
          </p:nvSpPr>
          <p:spPr bwMode="auto">
            <a:xfrm>
              <a:off x="1104" y="3578"/>
              <a:ext cx="535"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r</a:t>
              </a:r>
              <a:r>
                <a:rPr lang="pt-BR" sz="2800" b="0" baseline="-25000"/>
                <a:t>0</a:t>
              </a:r>
              <a:r>
                <a:rPr lang="pt-BR" sz="2800" b="0"/>
                <a:t>C</a:t>
              </a:r>
            </a:p>
          </p:txBody>
        </p:sp>
        <p:sp>
          <p:nvSpPr>
            <p:cNvPr id="70672" name="Line 56"/>
            <p:cNvSpPr>
              <a:spLocks noChangeShapeType="1"/>
            </p:cNvSpPr>
            <p:nvPr/>
          </p:nvSpPr>
          <p:spPr bwMode="auto">
            <a:xfrm>
              <a:off x="1190" y="3964"/>
              <a:ext cx="309"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73" name="Rectangle 57"/>
            <p:cNvSpPr>
              <a:spLocks noChangeArrowheads="1"/>
            </p:cNvSpPr>
            <p:nvPr/>
          </p:nvSpPr>
          <p:spPr bwMode="auto">
            <a:xfrm>
              <a:off x="1467" y="3795"/>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70674" name="Rectangle 58"/>
            <p:cNvSpPr>
              <a:spLocks noChangeArrowheads="1"/>
            </p:cNvSpPr>
            <p:nvPr/>
          </p:nvSpPr>
          <p:spPr bwMode="auto">
            <a:xfrm>
              <a:off x="1883" y="3597"/>
              <a:ext cx="704"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2 r</a:t>
              </a:r>
              <a:r>
                <a:rPr lang="pt-BR" sz="2800" b="0" baseline="-25000"/>
                <a:t>0</a:t>
              </a:r>
              <a:r>
                <a:rPr lang="pt-BR" sz="2800" b="0"/>
                <a:t>C</a:t>
              </a:r>
            </a:p>
          </p:txBody>
        </p:sp>
        <p:sp>
          <p:nvSpPr>
            <p:cNvPr id="70675" name="Line 59"/>
            <p:cNvSpPr>
              <a:spLocks noChangeShapeType="1"/>
            </p:cNvSpPr>
            <p:nvPr/>
          </p:nvSpPr>
          <p:spPr bwMode="auto">
            <a:xfrm>
              <a:off x="1903" y="3958"/>
              <a:ext cx="561"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76" name="Rectangle 60"/>
            <p:cNvSpPr>
              <a:spLocks noChangeArrowheads="1"/>
            </p:cNvSpPr>
            <p:nvPr/>
          </p:nvSpPr>
          <p:spPr bwMode="auto">
            <a:xfrm>
              <a:off x="2403" y="3795"/>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a:t>
              </a:r>
            </a:p>
          </p:txBody>
        </p:sp>
        <p:sp>
          <p:nvSpPr>
            <p:cNvPr id="70677" name="Rectangle 61"/>
            <p:cNvSpPr>
              <a:spLocks noChangeArrowheads="1"/>
            </p:cNvSpPr>
            <p:nvPr/>
          </p:nvSpPr>
          <p:spPr bwMode="auto">
            <a:xfrm>
              <a:off x="2759" y="3597"/>
              <a:ext cx="704"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3 r</a:t>
              </a:r>
              <a:r>
                <a:rPr lang="pt-BR" sz="2800" b="0" baseline="-25000"/>
                <a:t>0</a:t>
              </a:r>
              <a:r>
                <a:rPr lang="pt-BR" sz="2800" b="0"/>
                <a:t>C</a:t>
              </a:r>
            </a:p>
          </p:txBody>
        </p:sp>
        <p:sp>
          <p:nvSpPr>
            <p:cNvPr id="70678" name="Line 62"/>
            <p:cNvSpPr>
              <a:spLocks noChangeShapeType="1"/>
            </p:cNvSpPr>
            <p:nvPr/>
          </p:nvSpPr>
          <p:spPr bwMode="auto">
            <a:xfrm>
              <a:off x="2839" y="3958"/>
              <a:ext cx="561"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0679" name="Rectangle 63"/>
            <p:cNvSpPr>
              <a:spLocks noChangeArrowheads="1"/>
            </p:cNvSpPr>
            <p:nvPr/>
          </p:nvSpPr>
          <p:spPr bwMode="auto">
            <a:xfrm>
              <a:off x="2879" y="3922"/>
              <a:ext cx="499"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16</a:t>
              </a:r>
            </a:p>
          </p:txBody>
        </p:sp>
      </p:grpSp>
      <p:sp>
        <p:nvSpPr>
          <p:cNvPr id="70664" name="Rectangle 64"/>
          <p:cNvSpPr>
            <a:spLocks noChangeArrowheads="1"/>
          </p:cNvSpPr>
          <p:nvPr/>
        </p:nvSpPr>
        <p:spPr bwMode="auto">
          <a:xfrm>
            <a:off x="0" y="460375"/>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demanda de moeda para  transações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05218">
                                            <p:txEl>
                                              <p:pRg st="0" end="0"/>
                                            </p:txEl>
                                          </p:spTgt>
                                        </p:tgtEl>
                                        <p:attrNameLst>
                                          <p:attrName>style.visibility</p:attrName>
                                        </p:attrNameLst>
                                      </p:cBhvr>
                                      <p:to>
                                        <p:strVal val="visible"/>
                                      </p:to>
                                    </p:set>
                                    <p:animEffect transition="in" filter="strips(downRight)">
                                      <p:cBhvr>
                                        <p:cTn id="7" dur="500"/>
                                        <p:tgtEl>
                                          <p:spTgt spid="9052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05219"/>
                                        </p:tgtEl>
                                        <p:attrNameLst>
                                          <p:attrName>style.visibility</p:attrName>
                                        </p:attrNameLst>
                                      </p:cBhvr>
                                      <p:to>
                                        <p:strVal val="visible"/>
                                      </p:to>
                                    </p:set>
                                    <p:animEffect transition="in" filter="strips(downRight)">
                                      <p:cBhvr>
                                        <p:cTn id="12" dur="500"/>
                                        <p:tgtEl>
                                          <p:spTgt spid="9052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905221"/>
                                        </p:tgtEl>
                                        <p:attrNameLst>
                                          <p:attrName>style.visibility</p:attrName>
                                        </p:attrNameLst>
                                      </p:cBhvr>
                                      <p:to>
                                        <p:strVal val="visible"/>
                                      </p:to>
                                    </p:set>
                                    <p:animEffect transition="in" filter="strips(downRight)">
                                      <p:cBhvr>
                                        <p:cTn id="17" dur="500"/>
                                        <p:tgtEl>
                                          <p:spTgt spid="9052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05220"/>
                                        </p:tgtEl>
                                        <p:attrNameLst>
                                          <p:attrName>style.visibility</p:attrName>
                                        </p:attrNameLst>
                                      </p:cBhvr>
                                      <p:to>
                                        <p:strVal val="visible"/>
                                      </p:to>
                                    </p:set>
                                    <p:animEffect transition="in" filter="strips(downRight)">
                                      <p:cBhvr>
                                        <p:cTn id="22" dur="500"/>
                                        <p:tgtEl>
                                          <p:spTgt spid="9052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905264"/>
                                        </p:tgtEl>
                                        <p:attrNameLst>
                                          <p:attrName>style.visibility</p:attrName>
                                        </p:attrNameLst>
                                      </p:cBhvr>
                                      <p:to>
                                        <p:strVal val="visible"/>
                                      </p:to>
                                    </p:set>
                                    <p:animEffect transition="in" filter="strips(downRight)">
                                      <p:cBhvr>
                                        <p:cTn id="27" dur="500"/>
                                        <p:tgtEl>
                                          <p:spTgt spid="905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18" grpId="0" build="p" autoUpdateAnimBg="0" advAuto="0"/>
      <p:bldP spid="905219" grpId="0"/>
      <p:bldP spid="905220" grpId="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 name="Espaço Reservado para Número de Slide 5"/>
          <p:cNvSpPr>
            <a:spLocks noGrp="1"/>
          </p:cNvSpPr>
          <p:nvPr>
            <p:ph type="sldNum" sz="quarter" idx="12"/>
          </p:nvPr>
        </p:nvSpPr>
        <p:spPr/>
        <p:txBody>
          <a:bodyPr/>
          <a:lstStyle/>
          <a:p>
            <a:pPr>
              <a:defRPr/>
            </a:pPr>
            <a:fld id="{325777AD-D826-4F9C-9B41-2478C106A99B}" type="slidenum">
              <a:rPr lang="pt-PT"/>
              <a:pPr>
                <a:defRPr/>
              </a:pPr>
              <a:t>69</a:t>
            </a:fld>
            <a:endParaRPr lang="pt-PT"/>
          </a:p>
        </p:txBody>
      </p:sp>
      <p:sp>
        <p:nvSpPr>
          <p:cNvPr id="906242" name="Rectangle 2"/>
          <p:cNvSpPr>
            <a:spLocks noGrp="1" noChangeArrowheads="1"/>
          </p:cNvSpPr>
          <p:nvPr>
            <p:ph type="body" idx="1"/>
          </p:nvPr>
        </p:nvSpPr>
        <p:spPr>
          <a:xfrm>
            <a:off x="0" y="6084888"/>
            <a:ext cx="9144000" cy="509587"/>
          </a:xfrm>
        </p:spPr>
        <p:txBody>
          <a:bodyPr/>
          <a:lstStyle/>
          <a:p>
            <a:pPr algn="ctr" eaLnBrk="1" hangingPunct="1">
              <a:buFontTx/>
              <a:buNone/>
            </a:pPr>
            <a:r>
              <a:rPr lang="pt-BR" sz="2300" b="1" smtClean="0">
                <a:latin typeface="Arial" charset="0"/>
              </a:rPr>
              <a:t>Aumento do número de transações  </a:t>
            </a:r>
            <a:r>
              <a:rPr lang="pt-BR" sz="2300" b="1" smtClean="0">
                <a:latin typeface="Arial" charset="0"/>
                <a:sym typeface="Symbol" pitchFamily="18" charset="2"/>
              </a:rPr>
              <a:t>  menor receita marginal</a:t>
            </a:r>
            <a:endParaRPr lang="pt-BR" sz="2300" b="1" smtClean="0">
              <a:latin typeface="Arial" charset="0"/>
            </a:endParaRPr>
          </a:p>
        </p:txBody>
      </p:sp>
      <p:sp>
        <p:nvSpPr>
          <p:cNvPr id="906243" name="Text Box 3"/>
          <p:cNvSpPr txBox="1">
            <a:spLocks noChangeArrowheads="1"/>
          </p:cNvSpPr>
          <p:nvPr/>
        </p:nvSpPr>
        <p:spPr bwMode="auto">
          <a:xfrm>
            <a:off x="433388" y="1908175"/>
            <a:ext cx="3424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Número de transações</a:t>
            </a:r>
          </a:p>
        </p:txBody>
      </p:sp>
      <p:sp>
        <p:nvSpPr>
          <p:cNvPr id="906244" name="Text Box 4"/>
          <p:cNvSpPr txBox="1">
            <a:spLocks noChangeArrowheads="1"/>
          </p:cNvSpPr>
          <p:nvPr/>
        </p:nvSpPr>
        <p:spPr bwMode="auto">
          <a:xfrm>
            <a:off x="3532188" y="1916113"/>
            <a:ext cx="2800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Receita Adicional</a:t>
            </a:r>
          </a:p>
        </p:txBody>
      </p:sp>
      <p:sp>
        <p:nvSpPr>
          <p:cNvPr id="906245" name="Text Box 5"/>
          <p:cNvSpPr txBox="1">
            <a:spLocks noChangeArrowheads="1"/>
          </p:cNvSpPr>
          <p:nvPr/>
        </p:nvSpPr>
        <p:spPr bwMode="auto">
          <a:xfrm>
            <a:off x="6257925" y="1917700"/>
            <a:ext cx="2771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Receita Marginal</a:t>
            </a:r>
          </a:p>
        </p:txBody>
      </p:sp>
      <p:sp>
        <p:nvSpPr>
          <p:cNvPr id="906246" name="Line 6"/>
          <p:cNvSpPr>
            <a:spLocks noChangeShapeType="1"/>
          </p:cNvSpPr>
          <p:nvPr/>
        </p:nvSpPr>
        <p:spPr bwMode="auto">
          <a:xfrm>
            <a:off x="519113" y="1881188"/>
            <a:ext cx="8226425"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47" name="Line 7"/>
          <p:cNvSpPr>
            <a:spLocks noChangeShapeType="1"/>
          </p:cNvSpPr>
          <p:nvPr/>
        </p:nvSpPr>
        <p:spPr bwMode="auto">
          <a:xfrm>
            <a:off x="555625" y="2378075"/>
            <a:ext cx="8226425"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48" name="Text Box 8"/>
          <p:cNvSpPr txBox="1">
            <a:spLocks noChangeArrowheads="1"/>
          </p:cNvSpPr>
          <p:nvPr/>
        </p:nvSpPr>
        <p:spPr bwMode="auto">
          <a:xfrm>
            <a:off x="754063" y="2417763"/>
            <a:ext cx="2430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0</a:t>
            </a:r>
          </a:p>
        </p:txBody>
      </p:sp>
      <p:sp>
        <p:nvSpPr>
          <p:cNvPr id="906249" name="Text Box 9"/>
          <p:cNvSpPr txBox="1">
            <a:spLocks noChangeArrowheads="1"/>
          </p:cNvSpPr>
          <p:nvPr/>
        </p:nvSpPr>
        <p:spPr bwMode="auto">
          <a:xfrm>
            <a:off x="3694113" y="2414588"/>
            <a:ext cx="2430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0</a:t>
            </a:r>
          </a:p>
        </p:txBody>
      </p:sp>
      <p:sp>
        <p:nvSpPr>
          <p:cNvPr id="906250" name="Text Box 10"/>
          <p:cNvSpPr txBox="1">
            <a:spLocks noChangeArrowheads="1"/>
          </p:cNvSpPr>
          <p:nvPr/>
        </p:nvSpPr>
        <p:spPr bwMode="auto">
          <a:xfrm>
            <a:off x="6323013" y="2335213"/>
            <a:ext cx="2430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a:t>
            </a:r>
          </a:p>
        </p:txBody>
      </p:sp>
      <p:sp>
        <p:nvSpPr>
          <p:cNvPr id="906251" name="Text Box 11"/>
          <p:cNvSpPr txBox="1">
            <a:spLocks noChangeArrowheads="1"/>
          </p:cNvSpPr>
          <p:nvPr/>
        </p:nvSpPr>
        <p:spPr bwMode="auto">
          <a:xfrm>
            <a:off x="752475" y="3106738"/>
            <a:ext cx="2430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1</a:t>
            </a:r>
          </a:p>
        </p:txBody>
      </p:sp>
      <p:sp>
        <p:nvSpPr>
          <p:cNvPr id="906252" name="Text Box 12"/>
          <p:cNvSpPr txBox="1">
            <a:spLocks noChangeArrowheads="1"/>
          </p:cNvSpPr>
          <p:nvPr/>
        </p:nvSpPr>
        <p:spPr bwMode="auto">
          <a:xfrm>
            <a:off x="4154488" y="2825750"/>
            <a:ext cx="1565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r</a:t>
            </a:r>
            <a:r>
              <a:rPr lang="pt-BR" sz="2400" b="0" baseline="-25000">
                <a:solidFill>
                  <a:srgbClr val="FFFFFF"/>
                </a:solidFill>
              </a:rPr>
              <a:t>0</a:t>
            </a:r>
            <a:r>
              <a:rPr lang="pt-BR" sz="2400" b="0">
                <a:solidFill>
                  <a:srgbClr val="FFFFFF"/>
                </a:solidFill>
              </a:rPr>
              <a:t>C</a:t>
            </a:r>
          </a:p>
        </p:txBody>
      </p:sp>
      <p:sp>
        <p:nvSpPr>
          <p:cNvPr id="906253" name="Line 13"/>
          <p:cNvSpPr>
            <a:spLocks noChangeShapeType="1"/>
          </p:cNvSpPr>
          <p:nvPr/>
        </p:nvSpPr>
        <p:spPr bwMode="auto">
          <a:xfrm>
            <a:off x="4675188" y="3322638"/>
            <a:ext cx="519112"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54" name="Text Box 14"/>
          <p:cNvSpPr txBox="1">
            <a:spLocks noChangeArrowheads="1"/>
          </p:cNvSpPr>
          <p:nvPr/>
        </p:nvSpPr>
        <p:spPr bwMode="auto">
          <a:xfrm>
            <a:off x="4616450" y="3311525"/>
            <a:ext cx="61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4</a:t>
            </a:r>
          </a:p>
        </p:txBody>
      </p:sp>
      <p:sp>
        <p:nvSpPr>
          <p:cNvPr id="906255" name="Text Box 15"/>
          <p:cNvSpPr txBox="1">
            <a:spLocks noChangeArrowheads="1"/>
          </p:cNvSpPr>
          <p:nvPr/>
        </p:nvSpPr>
        <p:spPr bwMode="auto">
          <a:xfrm>
            <a:off x="6761163" y="2835275"/>
            <a:ext cx="1565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r</a:t>
            </a:r>
            <a:r>
              <a:rPr lang="pt-BR" sz="2400" b="0" baseline="-25000">
                <a:solidFill>
                  <a:srgbClr val="FFFFFF"/>
                </a:solidFill>
              </a:rPr>
              <a:t>0</a:t>
            </a:r>
            <a:r>
              <a:rPr lang="pt-BR" sz="2400" b="0">
                <a:solidFill>
                  <a:srgbClr val="FFFFFF"/>
                </a:solidFill>
              </a:rPr>
              <a:t>C</a:t>
            </a:r>
          </a:p>
        </p:txBody>
      </p:sp>
      <p:sp>
        <p:nvSpPr>
          <p:cNvPr id="906256" name="Line 16"/>
          <p:cNvSpPr>
            <a:spLocks noChangeShapeType="1"/>
          </p:cNvSpPr>
          <p:nvPr/>
        </p:nvSpPr>
        <p:spPr bwMode="auto">
          <a:xfrm>
            <a:off x="7245350" y="3322638"/>
            <a:ext cx="60483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57" name="Text Box 17"/>
          <p:cNvSpPr txBox="1">
            <a:spLocks noChangeArrowheads="1"/>
          </p:cNvSpPr>
          <p:nvPr/>
        </p:nvSpPr>
        <p:spPr bwMode="auto">
          <a:xfrm>
            <a:off x="7250113" y="3290888"/>
            <a:ext cx="611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4</a:t>
            </a:r>
          </a:p>
        </p:txBody>
      </p:sp>
      <p:sp>
        <p:nvSpPr>
          <p:cNvPr id="906258" name="Text Box 18"/>
          <p:cNvSpPr txBox="1">
            <a:spLocks noChangeArrowheads="1"/>
          </p:cNvSpPr>
          <p:nvPr/>
        </p:nvSpPr>
        <p:spPr bwMode="auto">
          <a:xfrm>
            <a:off x="733425" y="3973513"/>
            <a:ext cx="2430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2</a:t>
            </a:r>
          </a:p>
        </p:txBody>
      </p:sp>
      <p:sp>
        <p:nvSpPr>
          <p:cNvPr id="906259" name="Text Box 19"/>
          <p:cNvSpPr txBox="1">
            <a:spLocks noChangeArrowheads="1"/>
          </p:cNvSpPr>
          <p:nvPr/>
        </p:nvSpPr>
        <p:spPr bwMode="auto">
          <a:xfrm>
            <a:off x="4135438" y="3692525"/>
            <a:ext cx="1565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r</a:t>
            </a:r>
            <a:r>
              <a:rPr lang="pt-BR" sz="2400" b="0" baseline="-25000">
                <a:solidFill>
                  <a:srgbClr val="FFFFFF"/>
                </a:solidFill>
              </a:rPr>
              <a:t>0</a:t>
            </a:r>
            <a:r>
              <a:rPr lang="pt-BR" sz="2400" b="0">
                <a:solidFill>
                  <a:srgbClr val="FFFFFF"/>
                </a:solidFill>
              </a:rPr>
              <a:t>C</a:t>
            </a:r>
          </a:p>
        </p:txBody>
      </p:sp>
      <p:sp>
        <p:nvSpPr>
          <p:cNvPr id="906260" name="Line 20"/>
          <p:cNvSpPr>
            <a:spLocks noChangeShapeType="1"/>
          </p:cNvSpPr>
          <p:nvPr/>
        </p:nvSpPr>
        <p:spPr bwMode="auto">
          <a:xfrm>
            <a:off x="4656138" y="4189413"/>
            <a:ext cx="519112"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61" name="Text Box 21"/>
          <p:cNvSpPr txBox="1">
            <a:spLocks noChangeArrowheads="1"/>
          </p:cNvSpPr>
          <p:nvPr/>
        </p:nvSpPr>
        <p:spPr bwMode="auto">
          <a:xfrm>
            <a:off x="4597400" y="4178300"/>
            <a:ext cx="61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3</a:t>
            </a:r>
          </a:p>
        </p:txBody>
      </p:sp>
      <p:sp>
        <p:nvSpPr>
          <p:cNvPr id="906262" name="Text Box 22"/>
          <p:cNvSpPr txBox="1">
            <a:spLocks noChangeArrowheads="1"/>
          </p:cNvSpPr>
          <p:nvPr/>
        </p:nvSpPr>
        <p:spPr bwMode="auto">
          <a:xfrm>
            <a:off x="6742113" y="3702050"/>
            <a:ext cx="1565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r</a:t>
            </a:r>
            <a:r>
              <a:rPr lang="pt-BR" sz="2400" b="0" baseline="-25000">
                <a:solidFill>
                  <a:srgbClr val="FFFFFF"/>
                </a:solidFill>
              </a:rPr>
              <a:t>0</a:t>
            </a:r>
            <a:r>
              <a:rPr lang="pt-BR" sz="2400" b="0">
                <a:solidFill>
                  <a:srgbClr val="FFFFFF"/>
                </a:solidFill>
              </a:rPr>
              <a:t>C</a:t>
            </a:r>
          </a:p>
        </p:txBody>
      </p:sp>
      <p:sp>
        <p:nvSpPr>
          <p:cNvPr id="906263" name="Line 23"/>
          <p:cNvSpPr>
            <a:spLocks noChangeShapeType="1"/>
          </p:cNvSpPr>
          <p:nvPr/>
        </p:nvSpPr>
        <p:spPr bwMode="auto">
          <a:xfrm>
            <a:off x="7226300" y="4189413"/>
            <a:ext cx="60483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64" name="Text Box 24"/>
          <p:cNvSpPr txBox="1">
            <a:spLocks noChangeArrowheads="1"/>
          </p:cNvSpPr>
          <p:nvPr/>
        </p:nvSpPr>
        <p:spPr bwMode="auto">
          <a:xfrm>
            <a:off x="7231063" y="4157663"/>
            <a:ext cx="611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12</a:t>
            </a:r>
          </a:p>
        </p:txBody>
      </p:sp>
      <p:sp>
        <p:nvSpPr>
          <p:cNvPr id="906265" name="Text Box 25"/>
          <p:cNvSpPr txBox="1">
            <a:spLocks noChangeArrowheads="1"/>
          </p:cNvSpPr>
          <p:nvPr/>
        </p:nvSpPr>
        <p:spPr bwMode="auto">
          <a:xfrm>
            <a:off x="742950" y="4840288"/>
            <a:ext cx="2430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3</a:t>
            </a:r>
          </a:p>
        </p:txBody>
      </p:sp>
      <p:sp>
        <p:nvSpPr>
          <p:cNvPr id="906266" name="Text Box 26"/>
          <p:cNvSpPr txBox="1">
            <a:spLocks noChangeArrowheads="1"/>
          </p:cNvSpPr>
          <p:nvPr/>
        </p:nvSpPr>
        <p:spPr bwMode="auto">
          <a:xfrm>
            <a:off x="4144963" y="4559300"/>
            <a:ext cx="1565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3r</a:t>
            </a:r>
            <a:r>
              <a:rPr lang="pt-BR" sz="2400" b="0" baseline="-25000">
                <a:solidFill>
                  <a:srgbClr val="FFFFFF"/>
                </a:solidFill>
              </a:rPr>
              <a:t>0</a:t>
            </a:r>
            <a:r>
              <a:rPr lang="pt-BR" sz="2400" b="0">
                <a:solidFill>
                  <a:srgbClr val="FFFFFF"/>
                </a:solidFill>
              </a:rPr>
              <a:t>C</a:t>
            </a:r>
          </a:p>
        </p:txBody>
      </p:sp>
      <p:sp>
        <p:nvSpPr>
          <p:cNvPr id="906267" name="Line 27"/>
          <p:cNvSpPr>
            <a:spLocks noChangeShapeType="1"/>
          </p:cNvSpPr>
          <p:nvPr/>
        </p:nvSpPr>
        <p:spPr bwMode="auto">
          <a:xfrm>
            <a:off x="4522788" y="5056188"/>
            <a:ext cx="7493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68" name="Text Box 28"/>
          <p:cNvSpPr txBox="1">
            <a:spLocks noChangeArrowheads="1"/>
          </p:cNvSpPr>
          <p:nvPr/>
        </p:nvSpPr>
        <p:spPr bwMode="auto">
          <a:xfrm>
            <a:off x="4606925" y="5045075"/>
            <a:ext cx="61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8</a:t>
            </a:r>
          </a:p>
        </p:txBody>
      </p:sp>
      <p:sp>
        <p:nvSpPr>
          <p:cNvPr id="906269" name="Text Box 29"/>
          <p:cNvSpPr txBox="1">
            <a:spLocks noChangeArrowheads="1"/>
          </p:cNvSpPr>
          <p:nvPr/>
        </p:nvSpPr>
        <p:spPr bwMode="auto">
          <a:xfrm>
            <a:off x="6751638" y="4568825"/>
            <a:ext cx="1565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r</a:t>
            </a:r>
            <a:r>
              <a:rPr lang="pt-BR" sz="2400" b="0" baseline="-25000">
                <a:solidFill>
                  <a:srgbClr val="FFFFFF"/>
                </a:solidFill>
              </a:rPr>
              <a:t>0</a:t>
            </a:r>
            <a:r>
              <a:rPr lang="pt-BR" sz="2400" b="0">
                <a:solidFill>
                  <a:srgbClr val="FFFFFF"/>
                </a:solidFill>
              </a:rPr>
              <a:t>C</a:t>
            </a:r>
          </a:p>
        </p:txBody>
      </p:sp>
      <p:sp>
        <p:nvSpPr>
          <p:cNvPr id="906270" name="Line 30"/>
          <p:cNvSpPr>
            <a:spLocks noChangeShapeType="1"/>
          </p:cNvSpPr>
          <p:nvPr/>
        </p:nvSpPr>
        <p:spPr bwMode="auto">
          <a:xfrm>
            <a:off x="7235825" y="5056188"/>
            <a:ext cx="60483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71" name="Text Box 31"/>
          <p:cNvSpPr txBox="1">
            <a:spLocks noChangeArrowheads="1"/>
          </p:cNvSpPr>
          <p:nvPr/>
        </p:nvSpPr>
        <p:spPr bwMode="auto">
          <a:xfrm>
            <a:off x="7240588" y="5024438"/>
            <a:ext cx="611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24</a:t>
            </a:r>
          </a:p>
        </p:txBody>
      </p:sp>
      <p:sp>
        <p:nvSpPr>
          <p:cNvPr id="906272" name="Text Box 32"/>
          <p:cNvSpPr txBox="1">
            <a:spLocks noChangeArrowheads="1"/>
          </p:cNvSpPr>
          <p:nvPr/>
        </p:nvSpPr>
        <p:spPr bwMode="auto">
          <a:xfrm rot="5471375">
            <a:off x="1735931" y="5549107"/>
            <a:ext cx="611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 . .</a:t>
            </a:r>
          </a:p>
        </p:txBody>
      </p:sp>
      <p:sp>
        <p:nvSpPr>
          <p:cNvPr id="906273" name="Line 33"/>
          <p:cNvSpPr>
            <a:spLocks noChangeShapeType="1"/>
          </p:cNvSpPr>
          <p:nvPr/>
        </p:nvSpPr>
        <p:spPr bwMode="auto">
          <a:xfrm>
            <a:off x="508000" y="6102350"/>
            <a:ext cx="8226425"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6274" name="Text Box 34"/>
          <p:cNvSpPr txBox="1">
            <a:spLocks noChangeArrowheads="1"/>
          </p:cNvSpPr>
          <p:nvPr/>
        </p:nvSpPr>
        <p:spPr bwMode="auto">
          <a:xfrm rot="5471375">
            <a:off x="4744244" y="5501482"/>
            <a:ext cx="611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 . .</a:t>
            </a:r>
          </a:p>
        </p:txBody>
      </p:sp>
      <p:sp>
        <p:nvSpPr>
          <p:cNvPr id="906275" name="Text Box 35"/>
          <p:cNvSpPr txBox="1">
            <a:spLocks noChangeArrowheads="1"/>
          </p:cNvSpPr>
          <p:nvPr/>
        </p:nvSpPr>
        <p:spPr bwMode="auto">
          <a:xfrm rot="5471375">
            <a:off x="7341394" y="5499894"/>
            <a:ext cx="61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rgbClr val="FFFFFF"/>
                </a:solidFill>
              </a:rPr>
              <a:t>. . .</a:t>
            </a:r>
          </a:p>
        </p:txBody>
      </p:sp>
      <p:sp>
        <p:nvSpPr>
          <p:cNvPr id="71717" name="Rectangle 36"/>
          <p:cNvSpPr>
            <a:spLocks noChangeArrowheads="1"/>
          </p:cNvSpPr>
          <p:nvPr/>
        </p:nvSpPr>
        <p:spPr bwMode="auto">
          <a:xfrm>
            <a:off x="0" y="460375"/>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demanda de moeda para  transações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906246"/>
                                        </p:tgtEl>
                                        <p:attrNameLst>
                                          <p:attrName>style.visibility</p:attrName>
                                        </p:attrNameLst>
                                      </p:cBhvr>
                                      <p:to>
                                        <p:strVal val="visible"/>
                                      </p:to>
                                    </p:set>
                                    <p:animEffect transition="in" filter="box(out)">
                                      <p:cBhvr>
                                        <p:cTn id="7" dur="500"/>
                                        <p:tgtEl>
                                          <p:spTgt spid="906246"/>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906247"/>
                                        </p:tgtEl>
                                        <p:attrNameLst>
                                          <p:attrName>style.visibility</p:attrName>
                                        </p:attrNameLst>
                                      </p:cBhvr>
                                      <p:to>
                                        <p:strVal val="visible"/>
                                      </p:to>
                                    </p:set>
                                    <p:animEffect transition="in" filter="box(out)">
                                      <p:cBhvr>
                                        <p:cTn id="11" dur="500"/>
                                        <p:tgtEl>
                                          <p:spTgt spid="906247"/>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906273"/>
                                        </p:tgtEl>
                                        <p:attrNameLst>
                                          <p:attrName>style.visibility</p:attrName>
                                        </p:attrNameLst>
                                      </p:cBhvr>
                                      <p:to>
                                        <p:strVal val="visible"/>
                                      </p:to>
                                    </p:set>
                                    <p:animEffect transition="in" filter="box(out)">
                                      <p:cBhvr>
                                        <p:cTn id="15" dur="500"/>
                                        <p:tgtEl>
                                          <p:spTgt spid="90627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906243"/>
                                        </p:tgtEl>
                                        <p:attrNameLst>
                                          <p:attrName>style.visibility</p:attrName>
                                        </p:attrNameLst>
                                      </p:cBhvr>
                                      <p:to>
                                        <p:strVal val="visible"/>
                                      </p:to>
                                    </p:set>
                                    <p:animEffect transition="in" filter="box(out)">
                                      <p:cBhvr>
                                        <p:cTn id="20" dur="500"/>
                                        <p:tgtEl>
                                          <p:spTgt spid="90624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906248"/>
                                        </p:tgtEl>
                                        <p:attrNameLst>
                                          <p:attrName>style.visibility</p:attrName>
                                        </p:attrNameLst>
                                      </p:cBhvr>
                                      <p:to>
                                        <p:strVal val="visible"/>
                                      </p:to>
                                    </p:set>
                                    <p:animEffect transition="in" filter="box(out)">
                                      <p:cBhvr>
                                        <p:cTn id="25" dur="500"/>
                                        <p:tgtEl>
                                          <p:spTgt spid="90624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906244"/>
                                        </p:tgtEl>
                                        <p:attrNameLst>
                                          <p:attrName>style.visibility</p:attrName>
                                        </p:attrNameLst>
                                      </p:cBhvr>
                                      <p:to>
                                        <p:strVal val="visible"/>
                                      </p:to>
                                    </p:set>
                                    <p:animEffect transition="in" filter="box(out)">
                                      <p:cBhvr>
                                        <p:cTn id="30" dur="500"/>
                                        <p:tgtEl>
                                          <p:spTgt spid="90624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906249"/>
                                        </p:tgtEl>
                                        <p:attrNameLst>
                                          <p:attrName>style.visibility</p:attrName>
                                        </p:attrNameLst>
                                      </p:cBhvr>
                                      <p:to>
                                        <p:strVal val="visible"/>
                                      </p:to>
                                    </p:set>
                                    <p:animEffect transition="in" filter="box(out)">
                                      <p:cBhvr>
                                        <p:cTn id="35" dur="500"/>
                                        <p:tgtEl>
                                          <p:spTgt spid="90624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906245"/>
                                        </p:tgtEl>
                                        <p:attrNameLst>
                                          <p:attrName>style.visibility</p:attrName>
                                        </p:attrNameLst>
                                      </p:cBhvr>
                                      <p:to>
                                        <p:strVal val="visible"/>
                                      </p:to>
                                    </p:set>
                                    <p:animEffect transition="in" filter="box(out)">
                                      <p:cBhvr>
                                        <p:cTn id="40" dur="500"/>
                                        <p:tgtEl>
                                          <p:spTgt spid="90624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32" fill="hold" grpId="0" nodeType="clickEffect">
                                  <p:stCondLst>
                                    <p:cond delay="0"/>
                                  </p:stCondLst>
                                  <p:childTnLst>
                                    <p:set>
                                      <p:cBhvr>
                                        <p:cTn id="44" dur="1" fill="hold">
                                          <p:stCondLst>
                                            <p:cond delay="0"/>
                                          </p:stCondLst>
                                        </p:cTn>
                                        <p:tgtEl>
                                          <p:spTgt spid="906250"/>
                                        </p:tgtEl>
                                        <p:attrNameLst>
                                          <p:attrName>style.visibility</p:attrName>
                                        </p:attrNameLst>
                                      </p:cBhvr>
                                      <p:to>
                                        <p:strVal val="visible"/>
                                      </p:to>
                                    </p:set>
                                    <p:animEffect transition="in" filter="box(out)">
                                      <p:cBhvr>
                                        <p:cTn id="45" dur="500"/>
                                        <p:tgtEl>
                                          <p:spTgt spid="90625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906251"/>
                                        </p:tgtEl>
                                        <p:attrNameLst>
                                          <p:attrName>style.visibility</p:attrName>
                                        </p:attrNameLst>
                                      </p:cBhvr>
                                      <p:to>
                                        <p:strVal val="visible"/>
                                      </p:to>
                                    </p:set>
                                    <p:animEffect transition="in" filter="box(out)">
                                      <p:cBhvr>
                                        <p:cTn id="50" dur="500"/>
                                        <p:tgtEl>
                                          <p:spTgt spid="90625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32" fill="hold" grpId="0" nodeType="clickEffect">
                                  <p:stCondLst>
                                    <p:cond delay="0"/>
                                  </p:stCondLst>
                                  <p:childTnLst>
                                    <p:set>
                                      <p:cBhvr>
                                        <p:cTn id="54" dur="1" fill="hold">
                                          <p:stCondLst>
                                            <p:cond delay="0"/>
                                          </p:stCondLst>
                                        </p:cTn>
                                        <p:tgtEl>
                                          <p:spTgt spid="906252"/>
                                        </p:tgtEl>
                                        <p:attrNameLst>
                                          <p:attrName>style.visibility</p:attrName>
                                        </p:attrNameLst>
                                      </p:cBhvr>
                                      <p:to>
                                        <p:strVal val="visible"/>
                                      </p:to>
                                    </p:set>
                                    <p:animEffect transition="in" filter="box(out)">
                                      <p:cBhvr>
                                        <p:cTn id="55" dur="500"/>
                                        <p:tgtEl>
                                          <p:spTgt spid="906252"/>
                                        </p:tgtEl>
                                      </p:cBhvr>
                                    </p:animEffect>
                                  </p:childTnLst>
                                </p:cTn>
                              </p:par>
                            </p:childTnLst>
                          </p:cTn>
                        </p:par>
                        <p:par>
                          <p:cTn id="56" fill="hold" nodeType="afterGroup">
                            <p:stCondLst>
                              <p:cond delay="500"/>
                            </p:stCondLst>
                            <p:childTnLst>
                              <p:par>
                                <p:cTn id="57" presetID="4" presetClass="entr" presetSubtype="32" fill="hold" grpId="0" nodeType="afterEffect">
                                  <p:stCondLst>
                                    <p:cond delay="0"/>
                                  </p:stCondLst>
                                  <p:childTnLst>
                                    <p:set>
                                      <p:cBhvr>
                                        <p:cTn id="58" dur="1" fill="hold">
                                          <p:stCondLst>
                                            <p:cond delay="0"/>
                                          </p:stCondLst>
                                        </p:cTn>
                                        <p:tgtEl>
                                          <p:spTgt spid="906253"/>
                                        </p:tgtEl>
                                        <p:attrNameLst>
                                          <p:attrName>style.visibility</p:attrName>
                                        </p:attrNameLst>
                                      </p:cBhvr>
                                      <p:to>
                                        <p:strVal val="visible"/>
                                      </p:to>
                                    </p:set>
                                    <p:animEffect transition="in" filter="box(out)">
                                      <p:cBhvr>
                                        <p:cTn id="59" dur="500"/>
                                        <p:tgtEl>
                                          <p:spTgt spid="906253"/>
                                        </p:tgtEl>
                                      </p:cBhvr>
                                    </p:animEffect>
                                  </p:childTnLst>
                                </p:cTn>
                              </p:par>
                            </p:childTnLst>
                          </p:cTn>
                        </p:par>
                        <p:par>
                          <p:cTn id="60" fill="hold" nodeType="afterGroup">
                            <p:stCondLst>
                              <p:cond delay="1000"/>
                            </p:stCondLst>
                            <p:childTnLst>
                              <p:par>
                                <p:cTn id="61" presetID="4" presetClass="entr" presetSubtype="32" fill="hold" grpId="0" nodeType="afterEffect">
                                  <p:stCondLst>
                                    <p:cond delay="0"/>
                                  </p:stCondLst>
                                  <p:childTnLst>
                                    <p:set>
                                      <p:cBhvr>
                                        <p:cTn id="62" dur="1" fill="hold">
                                          <p:stCondLst>
                                            <p:cond delay="0"/>
                                          </p:stCondLst>
                                        </p:cTn>
                                        <p:tgtEl>
                                          <p:spTgt spid="906254"/>
                                        </p:tgtEl>
                                        <p:attrNameLst>
                                          <p:attrName>style.visibility</p:attrName>
                                        </p:attrNameLst>
                                      </p:cBhvr>
                                      <p:to>
                                        <p:strVal val="visible"/>
                                      </p:to>
                                    </p:set>
                                    <p:animEffect transition="in" filter="box(out)">
                                      <p:cBhvr>
                                        <p:cTn id="63" dur="500"/>
                                        <p:tgtEl>
                                          <p:spTgt spid="90625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32" fill="hold" grpId="0" nodeType="clickEffect">
                                  <p:stCondLst>
                                    <p:cond delay="0"/>
                                  </p:stCondLst>
                                  <p:childTnLst>
                                    <p:set>
                                      <p:cBhvr>
                                        <p:cTn id="67" dur="1" fill="hold">
                                          <p:stCondLst>
                                            <p:cond delay="0"/>
                                          </p:stCondLst>
                                        </p:cTn>
                                        <p:tgtEl>
                                          <p:spTgt spid="906255"/>
                                        </p:tgtEl>
                                        <p:attrNameLst>
                                          <p:attrName>style.visibility</p:attrName>
                                        </p:attrNameLst>
                                      </p:cBhvr>
                                      <p:to>
                                        <p:strVal val="visible"/>
                                      </p:to>
                                    </p:set>
                                    <p:animEffect transition="in" filter="box(out)">
                                      <p:cBhvr>
                                        <p:cTn id="68" dur="500"/>
                                        <p:tgtEl>
                                          <p:spTgt spid="906255"/>
                                        </p:tgtEl>
                                      </p:cBhvr>
                                    </p:animEffect>
                                  </p:childTnLst>
                                </p:cTn>
                              </p:par>
                            </p:childTnLst>
                          </p:cTn>
                        </p:par>
                        <p:par>
                          <p:cTn id="69" fill="hold" nodeType="afterGroup">
                            <p:stCondLst>
                              <p:cond delay="500"/>
                            </p:stCondLst>
                            <p:childTnLst>
                              <p:par>
                                <p:cTn id="70" presetID="4" presetClass="entr" presetSubtype="32" fill="hold" grpId="0" nodeType="afterEffect">
                                  <p:stCondLst>
                                    <p:cond delay="0"/>
                                  </p:stCondLst>
                                  <p:childTnLst>
                                    <p:set>
                                      <p:cBhvr>
                                        <p:cTn id="71" dur="1" fill="hold">
                                          <p:stCondLst>
                                            <p:cond delay="0"/>
                                          </p:stCondLst>
                                        </p:cTn>
                                        <p:tgtEl>
                                          <p:spTgt spid="906256"/>
                                        </p:tgtEl>
                                        <p:attrNameLst>
                                          <p:attrName>style.visibility</p:attrName>
                                        </p:attrNameLst>
                                      </p:cBhvr>
                                      <p:to>
                                        <p:strVal val="visible"/>
                                      </p:to>
                                    </p:set>
                                    <p:animEffect transition="in" filter="box(out)">
                                      <p:cBhvr>
                                        <p:cTn id="72" dur="500"/>
                                        <p:tgtEl>
                                          <p:spTgt spid="906256"/>
                                        </p:tgtEl>
                                      </p:cBhvr>
                                    </p:animEffect>
                                  </p:childTnLst>
                                </p:cTn>
                              </p:par>
                            </p:childTnLst>
                          </p:cTn>
                        </p:par>
                        <p:par>
                          <p:cTn id="73" fill="hold" nodeType="afterGroup">
                            <p:stCondLst>
                              <p:cond delay="1000"/>
                            </p:stCondLst>
                            <p:childTnLst>
                              <p:par>
                                <p:cTn id="74" presetID="4" presetClass="entr" presetSubtype="32" fill="hold" grpId="0" nodeType="afterEffect">
                                  <p:stCondLst>
                                    <p:cond delay="0"/>
                                  </p:stCondLst>
                                  <p:childTnLst>
                                    <p:set>
                                      <p:cBhvr>
                                        <p:cTn id="75" dur="1" fill="hold">
                                          <p:stCondLst>
                                            <p:cond delay="0"/>
                                          </p:stCondLst>
                                        </p:cTn>
                                        <p:tgtEl>
                                          <p:spTgt spid="906257"/>
                                        </p:tgtEl>
                                        <p:attrNameLst>
                                          <p:attrName>style.visibility</p:attrName>
                                        </p:attrNameLst>
                                      </p:cBhvr>
                                      <p:to>
                                        <p:strVal val="visible"/>
                                      </p:to>
                                    </p:set>
                                    <p:animEffect transition="in" filter="box(out)">
                                      <p:cBhvr>
                                        <p:cTn id="76" dur="500"/>
                                        <p:tgtEl>
                                          <p:spTgt spid="906257"/>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4" presetClass="entr" presetSubtype="32" fill="hold" grpId="0" nodeType="clickEffect">
                                  <p:stCondLst>
                                    <p:cond delay="0"/>
                                  </p:stCondLst>
                                  <p:childTnLst>
                                    <p:set>
                                      <p:cBhvr>
                                        <p:cTn id="80" dur="1" fill="hold">
                                          <p:stCondLst>
                                            <p:cond delay="0"/>
                                          </p:stCondLst>
                                        </p:cTn>
                                        <p:tgtEl>
                                          <p:spTgt spid="906258"/>
                                        </p:tgtEl>
                                        <p:attrNameLst>
                                          <p:attrName>style.visibility</p:attrName>
                                        </p:attrNameLst>
                                      </p:cBhvr>
                                      <p:to>
                                        <p:strVal val="visible"/>
                                      </p:to>
                                    </p:set>
                                    <p:animEffect transition="in" filter="box(out)">
                                      <p:cBhvr>
                                        <p:cTn id="81" dur="500"/>
                                        <p:tgtEl>
                                          <p:spTgt spid="90625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ntr" presetSubtype="32" fill="hold" grpId="0" nodeType="clickEffect">
                                  <p:stCondLst>
                                    <p:cond delay="0"/>
                                  </p:stCondLst>
                                  <p:childTnLst>
                                    <p:set>
                                      <p:cBhvr>
                                        <p:cTn id="85" dur="1" fill="hold">
                                          <p:stCondLst>
                                            <p:cond delay="0"/>
                                          </p:stCondLst>
                                        </p:cTn>
                                        <p:tgtEl>
                                          <p:spTgt spid="906259"/>
                                        </p:tgtEl>
                                        <p:attrNameLst>
                                          <p:attrName>style.visibility</p:attrName>
                                        </p:attrNameLst>
                                      </p:cBhvr>
                                      <p:to>
                                        <p:strVal val="visible"/>
                                      </p:to>
                                    </p:set>
                                    <p:animEffect transition="in" filter="box(out)">
                                      <p:cBhvr>
                                        <p:cTn id="86" dur="500"/>
                                        <p:tgtEl>
                                          <p:spTgt spid="906259"/>
                                        </p:tgtEl>
                                      </p:cBhvr>
                                    </p:animEffect>
                                  </p:childTnLst>
                                </p:cTn>
                              </p:par>
                            </p:childTnLst>
                          </p:cTn>
                        </p:par>
                        <p:par>
                          <p:cTn id="87" fill="hold" nodeType="afterGroup">
                            <p:stCondLst>
                              <p:cond delay="500"/>
                            </p:stCondLst>
                            <p:childTnLst>
                              <p:par>
                                <p:cTn id="88" presetID="4" presetClass="entr" presetSubtype="32" fill="hold" grpId="0" nodeType="afterEffect">
                                  <p:stCondLst>
                                    <p:cond delay="0"/>
                                  </p:stCondLst>
                                  <p:childTnLst>
                                    <p:set>
                                      <p:cBhvr>
                                        <p:cTn id="89" dur="1" fill="hold">
                                          <p:stCondLst>
                                            <p:cond delay="0"/>
                                          </p:stCondLst>
                                        </p:cTn>
                                        <p:tgtEl>
                                          <p:spTgt spid="906260"/>
                                        </p:tgtEl>
                                        <p:attrNameLst>
                                          <p:attrName>style.visibility</p:attrName>
                                        </p:attrNameLst>
                                      </p:cBhvr>
                                      <p:to>
                                        <p:strVal val="visible"/>
                                      </p:to>
                                    </p:set>
                                    <p:animEffect transition="in" filter="box(out)">
                                      <p:cBhvr>
                                        <p:cTn id="90" dur="500"/>
                                        <p:tgtEl>
                                          <p:spTgt spid="906260"/>
                                        </p:tgtEl>
                                      </p:cBhvr>
                                    </p:animEffect>
                                  </p:childTnLst>
                                </p:cTn>
                              </p:par>
                            </p:childTnLst>
                          </p:cTn>
                        </p:par>
                        <p:par>
                          <p:cTn id="91" fill="hold" nodeType="afterGroup">
                            <p:stCondLst>
                              <p:cond delay="1000"/>
                            </p:stCondLst>
                            <p:childTnLst>
                              <p:par>
                                <p:cTn id="92" presetID="4" presetClass="entr" presetSubtype="32" fill="hold" grpId="0" nodeType="afterEffect">
                                  <p:stCondLst>
                                    <p:cond delay="0"/>
                                  </p:stCondLst>
                                  <p:childTnLst>
                                    <p:set>
                                      <p:cBhvr>
                                        <p:cTn id="93" dur="1" fill="hold">
                                          <p:stCondLst>
                                            <p:cond delay="0"/>
                                          </p:stCondLst>
                                        </p:cTn>
                                        <p:tgtEl>
                                          <p:spTgt spid="906261"/>
                                        </p:tgtEl>
                                        <p:attrNameLst>
                                          <p:attrName>style.visibility</p:attrName>
                                        </p:attrNameLst>
                                      </p:cBhvr>
                                      <p:to>
                                        <p:strVal val="visible"/>
                                      </p:to>
                                    </p:set>
                                    <p:animEffect transition="in" filter="box(out)">
                                      <p:cBhvr>
                                        <p:cTn id="94" dur="500"/>
                                        <p:tgtEl>
                                          <p:spTgt spid="906261"/>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4" presetClass="entr" presetSubtype="32" fill="hold" grpId="0" nodeType="clickEffect">
                                  <p:stCondLst>
                                    <p:cond delay="0"/>
                                  </p:stCondLst>
                                  <p:childTnLst>
                                    <p:set>
                                      <p:cBhvr>
                                        <p:cTn id="98" dur="1" fill="hold">
                                          <p:stCondLst>
                                            <p:cond delay="0"/>
                                          </p:stCondLst>
                                        </p:cTn>
                                        <p:tgtEl>
                                          <p:spTgt spid="906262"/>
                                        </p:tgtEl>
                                        <p:attrNameLst>
                                          <p:attrName>style.visibility</p:attrName>
                                        </p:attrNameLst>
                                      </p:cBhvr>
                                      <p:to>
                                        <p:strVal val="visible"/>
                                      </p:to>
                                    </p:set>
                                    <p:animEffect transition="in" filter="box(out)">
                                      <p:cBhvr>
                                        <p:cTn id="99" dur="500"/>
                                        <p:tgtEl>
                                          <p:spTgt spid="906262"/>
                                        </p:tgtEl>
                                      </p:cBhvr>
                                    </p:animEffect>
                                  </p:childTnLst>
                                </p:cTn>
                              </p:par>
                            </p:childTnLst>
                          </p:cTn>
                        </p:par>
                        <p:par>
                          <p:cTn id="100" fill="hold" nodeType="afterGroup">
                            <p:stCondLst>
                              <p:cond delay="500"/>
                            </p:stCondLst>
                            <p:childTnLst>
                              <p:par>
                                <p:cTn id="101" presetID="4" presetClass="entr" presetSubtype="32" fill="hold" grpId="0" nodeType="afterEffect">
                                  <p:stCondLst>
                                    <p:cond delay="0"/>
                                  </p:stCondLst>
                                  <p:childTnLst>
                                    <p:set>
                                      <p:cBhvr>
                                        <p:cTn id="102" dur="1" fill="hold">
                                          <p:stCondLst>
                                            <p:cond delay="0"/>
                                          </p:stCondLst>
                                        </p:cTn>
                                        <p:tgtEl>
                                          <p:spTgt spid="906263"/>
                                        </p:tgtEl>
                                        <p:attrNameLst>
                                          <p:attrName>style.visibility</p:attrName>
                                        </p:attrNameLst>
                                      </p:cBhvr>
                                      <p:to>
                                        <p:strVal val="visible"/>
                                      </p:to>
                                    </p:set>
                                    <p:animEffect transition="in" filter="box(out)">
                                      <p:cBhvr>
                                        <p:cTn id="103" dur="500"/>
                                        <p:tgtEl>
                                          <p:spTgt spid="906263"/>
                                        </p:tgtEl>
                                      </p:cBhvr>
                                    </p:animEffect>
                                  </p:childTnLst>
                                </p:cTn>
                              </p:par>
                            </p:childTnLst>
                          </p:cTn>
                        </p:par>
                        <p:par>
                          <p:cTn id="104" fill="hold" nodeType="afterGroup">
                            <p:stCondLst>
                              <p:cond delay="1000"/>
                            </p:stCondLst>
                            <p:childTnLst>
                              <p:par>
                                <p:cTn id="105" presetID="4" presetClass="entr" presetSubtype="32" fill="hold" grpId="0" nodeType="afterEffect">
                                  <p:stCondLst>
                                    <p:cond delay="0"/>
                                  </p:stCondLst>
                                  <p:childTnLst>
                                    <p:set>
                                      <p:cBhvr>
                                        <p:cTn id="106" dur="1" fill="hold">
                                          <p:stCondLst>
                                            <p:cond delay="0"/>
                                          </p:stCondLst>
                                        </p:cTn>
                                        <p:tgtEl>
                                          <p:spTgt spid="906264"/>
                                        </p:tgtEl>
                                        <p:attrNameLst>
                                          <p:attrName>style.visibility</p:attrName>
                                        </p:attrNameLst>
                                      </p:cBhvr>
                                      <p:to>
                                        <p:strVal val="visible"/>
                                      </p:to>
                                    </p:set>
                                    <p:animEffect transition="in" filter="box(out)">
                                      <p:cBhvr>
                                        <p:cTn id="107" dur="500"/>
                                        <p:tgtEl>
                                          <p:spTgt spid="90626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 presetClass="entr" presetSubtype="32" fill="hold" grpId="0" nodeType="clickEffect">
                                  <p:stCondLst>
                                    <p:cond delay="0"/>
                                  </p:stCondLst>
                                  <p:childTnLst>
                                    <p:set>
                                      <p:cBhvr>
                                        <p:cTn id="111" dur="1" fill="hold">
                                          <p:stCondLst>
                                            <p:cond delay="0"/>
                                          </p:stCondLst>
                                        </p:cTn>
                                        <p:tgtEl>
                                          <p:spTgt spid="906265"/>
                                        </p:tgtEl>
                                        <p:attrNameLst>
                                          <p:attrName>style.visibility</p:attrName>
                                        </p:attrNameLst>
                                      </p:cBhvr>
                                      <p:to>
                                        <p:strVal val="visible"/>
                                      </p:to>
                                    </p:set>
                                    <p:animEffect transition="in" filter="box(out)">
                                      <p:cBhvr>
                                        <p:cTn id="112" dur="500"/>
                                        <p:tgtEl>
                                          <p:spTgt spid="906265"/>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 presetClass="entr" presetSubtype="32" fill="hold" grpId="0" nodeType="clickEffect">
                                  <p:stCondLst>
                                    <p:cond delay="0"/>
                                  </p:stCondLst>
                                  <p:childTnLst>
                                    <p:set>
                                      <p:cBhvr>
                                        <p:cTn id="116" dur="1" fill="hold">
                                          <p:stCondLst>
                                            <p:cond delay="0"/>
                                          </p:stCondLst>
                                        </p:cTn>
                                        <p:tgtEl>
                                          <p:spTgt spid="906266"/>
                                        </p:tgtEl>
                                        <p:attrNameLst>
                                          <p:attrName>style.visibility</p:attrName>
                                        </p:attrNameLst>
                                      </p:cBhvr>
                                      <p:to>
                                        <p:strVal val="visible"/>
                                      </p:to>
                                    </p:set>
                                    <p:animEffect transition="in" filter="box(out)">
                                      <p:cBhvr>
                                        <p:cTn id="117" dur="500"/>
                                        <p:tgtEl>
                                          <p:spTgt spid="906266"/>
                                        </p:tgtEl>
                                      </p:cBhvr>
                                    </p:animEffect>
                                  </p:childTnLst>
                                </p:cTn>
                              </p:par>
                            </p:childTnLst>
                          </p:cTn>
                        </p:par>
                        <p:par>
                          <p:cTn id="118" fill="hold" nodeType="afterGroup">
                            <p:stCondLst>
                              <p:cond delay="500"/>
                            </p:stCondLst>
                            <p:childTnLst>
                              <p:par>
                                <p:cTn id="119" presetID="4" presetClass="entr" presetSubtype="32" fill="hold" grpId="0" nodeType="afterEffect">
                                  <p:stCondLst>
                                    <p:cond delay="0"/>
                                  </p:stCondLst>
                                  <p:childTnLst>
                                    <p:set>
                                      <p:cBhvr>
                                        <p:cTn id="120" dur="1" fill="hold">
                                          <p:stCondLst>
                                            <p:cond delay="0"/>
                                          </p:stCondLst>
                                        </p:cTn>
                                        <p:tgtEl>
                                          <p:spTgt spid="906267"/>
                                        </p:tgtEl>
                                        <p:attrNameLst>
                                          <p:attrName>style.visibility</p:attrName>
                                        </p:attrNameLst>
                                      </p:cBhvr>
                                      <p:to>
                                        <p:strVal val="visible"/>
                                      </p:to>
                                    </p:set>
                                    <p:animEffect transition="in" filter="box(out)">
                                      <p:cBhvr>
                                        <p:cTn id="121" dur="500"/>
                                        <p:tgtEl>
                                          <p:spTgt spid="906267"/>
                                        </p:tgtEl>
                                      </p:cBhvr>
                                    </p:animEffect>
                                  </p:childTnLst>
                                </p:cTn>
                              </p:par>
                            </p:childTnLst>
                          </p:cTn>
                        </p:par>
                        <p:par>
                          <p:cTn id="122" fill="hold" nodeType="afterGroup">
                            <p:stCondLst>
                              <p:cond delay="1000"/>
                            </p:stCondLst>
                            <p:childTnLst>
                              <p:par>
                                <p:cTn id="123" presetID="4" presetClass="entr" presetSubtype="32" fill="hold" grpId="0" nodeType="afterEffect">
                                  <p:stCondLst>
                                    <p:cond delay="0"/>
                                  </p:stCondLst>
                                  <p:childTnLst>
                                    <p:set>
                                      <p:cBhvr>
                                        <p:cTn id="124" dur="1" fill="hold">
                                          <p:stCondLst>
                                            <p:cond delay="0"/>
                                          </p:stCondLst>
                                        </p:cTn>
                                        <p:tgtEl>
                                          <p:spTgt spid="906268"/>
                                        </p:tgtEl>
                                        <p:attrNameLst>
                                          <p:attrName>style.visibility</p:attrName>
                                        </p:attrNameLst>
                                      </p:cBhvr>
                                      <p:to>
                                        <p:strVal val="visible"/>
                                      </p:to>
                                    </p:set>
                                    <p:animEffect transition="in" filter="box(out)">
                                      <p:cBhvr>
                                        <p:cTn id="125" dur="500"/>
                                        <p:tgtEl>
                                          <p:spTgt spid="906268"/>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4" presetClass="entr" presetSubtype="32" fill="hold" grpId="0" nodeType="clickEffect">
                                  <p:stCondLst>
                                    <p:cond delay="0"/>
                                  </p:stCondLst>
                                  <p:childTnLst>
                                    <p:set>
                                      <p:cBhvr>
                                        <p:cTn id="129" dur="1" fill="hold">
                                          <p:stCondLst>
                                            <p:cond delay="0"/>
                                          </p:stCondLst>
                                        </p:cTn>
                                        <p:tgtEl>
                                          <p:spTgt spid="906269"/>
                                        </p:tgtEl>
                                        <p:attrNameLst>
                                          <p:attrName>style.visibility</p:attrName>
                                        </p:attrNameLst>
                                      </p:cBhvr>
                                      <p:to>
                                        <p:strVal val="visible"/>
                                      </p:to>
                                    </p:set>
                                    <p:animEffect transition="in" filter="box(out)">
                                      <p:cBhvr>
                                        <p:cTn id="130" dur="500"/>
                                        <p:tgtEl>
                                          <p:spTgt spid="906269"/>
                                        </p:tgtEl>
                                      </p:cBhvr>
                                    </p:animEffect>
                                  </p:childTnLst>
                                </p:cTn>
                              </p:par>
                            </p:childTnLst>
                          </p:cTn>
                        </p:par>
                        <p:par>
                          <p:cTn id="131" fill="hold" nodeType="afterGroup">
                            <p:stCondLst>
                              <p:cond delay="500"/>
                            </p:stCondLst>
                            <p:childTnLst>
                              <p:par>
                                <p:cTn id="132" presetID="4" presetClass="entr" presetSubtype="32" fill="hold" grpId="0" nodeType="afterEffect">
                                  <p:stCondLst>
                                    <p:cond delay="0"/>
                                  </p:stCondLst>
                                  <p:childTnLst>
                                    <p:set>
                                      <p:cBhvr>
                                        <p:cTn id="133" dur="1" fill="hold">
                                          <p:stCondLst>
                                            <p:cond delay="0"/>
                                          </p:stCondLst>
                                        </p:cTn>
                                        <p:tgtEl>
                                          <p:spTgt spid="906270"/>
                                        </p:tgtEl>
                                        <p:attrNameLst>
                                          <p:attrName>style.visibility</p:attrName>
                                        </p:attrNameLst>
                                      </p:cBhvr>
                                      <p:to>
                                        <p:strVal val="visible"/>
                                      </p:to>
                                    </p:set>
                                    <p:animEffect transition="in" filter="box(out)">
                                      <p:cBhvr>
                                        <p:cTn id="134" dur="500"/>
                                        <p:tgtEl>
                                          <p:spTgt spid="906270"/>
                                        </p:tgtEl>
                                      </p:cBhvr>
                                    </p:animEffect>
                                  </p:childTnLst>
                                </p:cTn>
                              </p:par>
                            </p:childTnLst>
                          </p:cTn>
                        </p:par>
                        <p:par>
                          <p:cTn id="135" fill="hold" nodeType="afterGroup">
                            <p:stCondLst>
                              <p:cond delay="1000"/>
                            </p:stCondLst>
                            <p:childTnLst>
                              <p:par>
                                <p:cTn id="136" presetID="4" presetClass="entr" presetSubtype="32" fill="hold" grpId="0" nodeType="afterEffect">
                                  <p:stCondLst>
                                    <p:cond delay="0"/>
                                  </p:stCondLst>
                                  <p:childTnLst>
                                    <p:set>
                                      <p:cBhvr>
                                        <p:cTn id="137" dur="1" fill="hold">
                                          <p:stCondLst>
                                            <p:cond delay="0"/>
                                          </p:stCondLst>
                                        </p:cTn>
                                        <p:tgtEl>
                                          <p:spTgt spid="906271"/>
                                        </p:tgtEl>
                                        <p:attrNameLst>
                                          <p:attrName>style.visibility</p:attrName>
                                        </p:attrNameLst>
                                      </p:cBhvr>
                                      <p:to>
                                        <p:strVal val="visible"/>
                                      </p:to>
                                    </p:set>
                                    <p:animEffect transition="in" filter="box(out)">
                                      <p:cBhvr>
                                        <p:cTn id="138" dur="500"/>
                                        <p:tgtEl>
                                          <p:spTgt spid="906271"/>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4" presetClass="entr" presetSubtype="32" fill="hold" grpId="0" nodeType="clickEffect">
                                  <p:stCondLst>
                                    <p:cond delay="0"/>
                                  </p:stCondLst>
                                  <p:childTnLst>
                                    <p:set>
                                      <p:cBhvr>
                                        <p:cTn id="142" dur="1" fill="hold">
                                          <p:stCondLst>
                                            <p:cond delay="0"/>
                                          </p:stCondLst>
                                        </p:cTn>
                                        <p:tgtEl>
                                          <p:spTgt spid="906272"/>
                                        </p:tgtEl>
                                        <p:attrNameLst>
                                          <p:attrName>style.visibility</p:attrName>
                                        </p:attrNameLst>
                                      </p:cBhvr>
                                      <p:to>
                                        <p:strVal val="visible"/>
                                      </p:to>
                                    </p:set>
                                    <p:animEffect transition="in" filter="box(out)">
                                      <p:cBhvr>
                                        <p:cTn id="143" dur="500"/>
                                        <p:tgtEl>
                                          <p:spTgt spid="906272"/>
                                        </p:tgtEl>
                                      </p:cBhvr>
                                    </p:animEffect>
                                  </p:childTnLst>
                                </p:cTn>
                              </p:par>
                            </p:childTnLst>
                          </p:cTn>
                        </p:par>
                        <p:par>
                          <p:cTn id="144" fill="hold" nodeType="afterGroup">
                            <p:stCondLst>
                              <p:cond delay="500"/>
                            </p:stCondLst>
                            <p:childTnLst>
                              <p:par>
                                <p:cTn id="145" presetID="4" presetClass="entr" presetSubtype="32" fill="hold" grpId="0" nodeType="afterEffect">
                                  <p:stCondLst>
                                    <p:cond delay="0"/>
                                  </p:stCondLst>
                                  <p:childTnLst>
                                    <p:set>
                                      <p:cBhvr>
                                        <p:cTn id="146" dur="1" fill="hold">
                                          <p:stCondLst>
                                            <p:cond delay="0"/>
                                          </p:stCondLst>
                                        </p:cTn>
                                        <p:tgtEl>
                                          <p:spTgt spid="906274"/>
                                        </p:tgtEl>
                                        <p:attrNameLst>
                                          <p:attrName>style.visibility</p:attrName>
                                        </p:attrNameLst>
                                      </p:cBhvr>
                                      <p:to>
                                        <p:strVal val="visible"/>
                                      </p:to>
                                    </p:set>
                                    <p:animEffect transition="in" filter="box(out)">
                                      <p:cBhvr>
                                        <p:cTn id="147" dur="500"/>
                                        <p:tgtEl>
                                          <p:spTgt spid="906274"/>
                                        </p:tgtEl>
                                      </p:cBhvr>
                                    </p:animEffect>
                                  </p:childTnLst>
                                </p:cTn>
                              </p:par>
                            </p:childTnLst>
                          </p:cTn>
                        </p:par>
                        <p:par>
                          <p:cTn id="148" fill="hold" nodeType="afterGroup">
                            <p:stCondLst>
                              <p:cond delay="1000"/>
                            </p:stCondLst>
                            <p:childTnLst>
                              <p:par>
                                <p:cTn id="149" presetID="4" presetClass="entr" presetSubtype="32" fill="hold" grpId="0" nodeType="afterEffect">
                                  <p:stCondLst>
                                    <p:cond delay="0"/>
                                  </p:stCondLst>
                                  <p:childTnLst>
                                    <p:set>
                                      <p:cBhvr>
                                        <p:cTn id="150" dur="1" fill="hold">
                                          <p:stCondLst>
                                            <p:cond delay="0"/>
                                          </p:stCondLst>
                                        </p:cTn>
                                        <p:tgtEl>
                                          <p:spTgt spid="906275"/>
                                        </p:tgtEl>
                                        <p:attrNameLst>
                                          <p:attrName>style.visibility</p:attrName>
                                        </p:attrNameLst>
                                      </p:cBhvr>
                                      <p:to>
                                        <p:strVal val="visible"/>
                                      </p:to>
                                    </p:set>
                                    <p:animEffect transition="in" filter="box(out)">
                                      <p:cBhvr>
                                        <p:cTn id="151" dur="500"/>
                                        <p:tgtEl>
                                          <p:spTgt spid="906275"/>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3" presetClass="entr" presetSubtype="288" fill="hold" grpId="0" nodeType="clickEffect">
                                  <p:stCondLst>
                                    <p:cond delay="0"/>
                                  </p:stCondLst>
                                  <p:childTnLst>
                                    <p:set>
                                      <p:cBhvr>
                                        <p:cTn id="155" dur="1" fill="hold">
                                          <p:stCondLst>
                                            <p:cond delay="0"/>
                                          </p:stCondLst>
                                        </p:cTn>
                                        <p:tgtEl>
                                          <p:spTgt spid="906242">
                                            <p:txEl>
                                              <p:pRg st="0" end="0"/>
                                            </p:txEl>
                                          </p:spTgt>
                                        </p:tgtEl>
                                        <p:attrNameLst>
                                          <p:attrName>style.visibility</p:attrName>
                                        </p:attrNameLst>
                                      </p:cBhvr>
                                      <p:to>
                                        <p:strVal val="visible"/>
                                      </p:to>
                                    </p:set>
                                    <p:anim calcmode="lin" valueType="num">
                                      <p:cBhvr>
                                        <p:cTn id="156" dur="500" fill="hold"/>
                                        <p:tgtEl>
                                          <p:spTgt spid="906242">
                                            <p:txEl>
                                              <p:pRg st="0" end="0"/>
                                            </p:txEl>
                                          </p:spTgt>
                                        </p:tgtEl>
                                        <p:attrNameLst>
                                          <p:attrName>ppt_w</p:attrName>
                                        </p:attrNameLst>
                                      </p:cBhvr>
                                      <p:tavLst>
                                        <p:tav tm="0">
                                          <p:val>
                                            <p:strVal val="4/3*#ppt_w"/>
                                          </p:val>
                                        </p:tav>
                                        <p:tav tm="100000">
                                          <p:val>
                                            <p:strVal val="#ppt_w"/>
                                          </p:val>
                                        </p:tav>
                                      </p:tavLst>
                                    </p:anim>
                                    <p:anim calcmode="lin" valueType="num">
                                      <p:cBhvr>
                                        <p:cTn id="157" dur="500" fill="hold"/>
                                        <p:tgtEl>
                                          <p:spTgt spid="906242">
                                            <p:txEl>
                                              <p:pRg st="0" end="0"/>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6242" grpId="0" build="p" autoUpdateAnimBg="0"/>
      <p:bldP spid="906243" grpId="0" autoUpdateAnimBg="0"/>
      <p:bldP spid="906244" grpId="0" autoUpdateAnimBg="0"/>
      <p:bldP spid="906245" grpId="0" autoUpdateAnimBg="0"/>
      <p:bldP spid="906246" grpId="0" animBg="1"/>
      <p:bldP spid="906247" grpId="0" animBg="1"/>
      <p:bldP spid="906248" grpId="0" autoUpdateAnimBg="0"/>
      <p:bldP spid="906249" grpId="0" autoUpdateAnimBg="0"/>
      <p:bldP spid="906250" grpId="0" autoUpdateAnimBg="0"/>
      <p:bldP spid="906251" grpId="0" autoUpdateAnimBg="0"/>
      <p:bldP spid="906252" grpId="0" autoUpdateAnimBg="0"/>
      <p:bldP spid="906253" grpId="0" animBg="1"/>
      <p:bldP spid="906254" grpId="0" autoUpdateAnimBg="0"/>
      <p:bldP spid="906255" grpId="0" autoUpdateAnimBg="0"/>
      <p:bldP spid="906256" grpId="0" animBg="1"/>
      <p:bldP spid="906257" grpId="0" autoUpdateAnimBg="0"/>
      <p:bldP spid="906258" grpId="0" autoUpdateAnimBg="0"/>
      <p:bldP spid="906259" grpId="0" autoUpdateAnimBg="0"/>
      <p:bldP spid="906260" grpId="0" animBg="1"/>
      <p:bldP spid="906261" grpId="0" autoUpdateAnimBg="0"/>
      <p:bldP spid="906262" grpId="0" autoUpdateAnimBg="0"/>
      <p:bldP spid="906263" grpId="0" animBg="1"/>
      <p:bldP spid="906264" grpId="0" autoUpdateAnimBg="0"/>
      <p:bldP spid="906265" grpId="0" autoUpdateAnimBg="0"/>
      <p:bldP spid="906266" grpId="0" autoUpdateAnimBg="0"/>
      <p:bldP spid="906267" grpId="0" animBg="1"/>
      <p:bldP spid="906268" grpId="0" autoUpdateAnimBg="0"/>
      <p:bldP spid="906269" grpId="0" autoUpdateAnimBg="0"/>
      <p:bldP spid="906270" grpId="0" animBg="1"/>
      <p:bldP spid="906271" grpId="0" autoUpdateAnimBg="0"/>
      <p:bldP spid="906272" grpId="0" autoUpdateAnimBg="0"/>
      <p:bldP spid="906273" grpId="0" animBg="1"/>
      <p:bldP spid="906274" grpId="0" autoUpdateAnimBg="0"/>
      <p:bldP spid="90627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Espaço Reservado para Número de Slide 5"/>
          <p:cNvSpPr>
            <a:spLocks noGrp="1"/>
          </p:cNvSpPr>
          <p:nvPr>
            <p:ph type="sldNum" sz="quarter" idx="12"/>
          </p:nvPr>
        </p:nvSpPr>
        <p:spPr/>
        <p:txBody>
          <a:bodyPr/>
          <a:lstStyle/>
          <a:p>
            <a:pPr>
              <a:defRPr/>
            </a:pPr>
            <a:fld id="{F5B857DF-14DE-43FF-BF82-3237C36A0F9B}" type="slidenum">
              <a:rPr lang="pt-PT"/>
              <a:pPr>
                <a:defRPr/>
              </a:pPr>
              <a:t>7</a:t>
            </a:fld>
            <a:endParaRPr lang="pt-PT"/>
          </a:p>
        </p:txBody>
      </p:sp>
      <p:sp>
        <p:nvSpPr>
          <p:cNvPr id="8195" name="Rectangle 2"/>
          <p:cNvSpPr>
            <a:spLocks noGrp="1" noChangeArrowheads="1"/>
          </p:cNvSpPr>
          <p:nvPr>
            <p:ph type="title"/>
          </p:nvPr>
        </p:nvSpPr>
        <p:spPr>
          <a:xfrm>
            <a:off x="0" y="152400"/>
            <a:ext cx="9144000" cy="1143000"/>
          </a:xfrm>
        </p:spPr>
        <p:txBody>
          <a:bodyPr/>
          <a:lstStyle/>
          <a:p>
            <a:pPr eaLnBrk="1" hangingPunct="1"/>
            <a:r>
              <a:rPr lang="pt-BR" sz="3600" smtClean="0">
                <a:latin typeface="Arial" charset="0"/>
              </a:rPr>
              <a:t>O modelo clássico de demanda de moeda</a:t>
            </a:r>
          </a:p>
        </p:txBody>
      </p:sp>
      <p:sp>
        <p:nvSpPr>
          <p:cNvPr id="842755" name="Rectangle 3"/>
          <p:cNvSpPr>
            <a:spLocks noGrp="1" noChangeArrowheads="1"/>
          </p:cNvSpPr>
          <p:nvPr>
            <p:ph type="body" idx="1"/>
          </p:nvPr>
        </p:nvSpPr>
        <p:spPr>
          <a:xfrm>
            <a:off x="1243013" y="1403350"/>
            <a:ext cx="6629400" cy="661988"/>
          </a:xfrm>
        </p:spPr>
        <p:txBody>
          <a:bodyPr/>
          <a:lstStyle/>
          <a:p>
            <a:pPr algn="ctr" eaLnBrk="1" hangingPunct="1">
              <a:buFontTx/>
              <a:buNone/>
            </a:pPr>
            <a:r>
              <a:rPr lang="pt-BR" smtClean="0">
                <a:latin typeface="Arial" charset="0"/>
              </a:rPr>
              <a:t>O que é um economista clássico ?</a:t>
            </a:r>
          </a:p>
        </p:txBody>
      </p:sp>
      <p:sp>
        <p:nvSpPr>
          <p:cNvPr id="842756" name="Text Box 4"/>
          <p:cNvSpPr txBox="1">
            <a:spLocks noChangeArrowheads="1"/>
          </p:cNvSpPr>
          <p:nvPr/>
        </p:nvSpPr>
        <p:spPr bwMode="auto">
          <a:xfrm>
            <a:off x="417513" y="2759075"/>
            <a:ext cx="23495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t>Definição dos manuais de História do Pensamento Econômico</a:t>
            </a:r>
          </a:p>
          <a:p>
            <a:pPr algn="ctr">
              <a:spcBef>
                <a:spcPct val="50000"/>
              </a:spcBef>
            </a:pPr>
            <a:r>
              <a:rPr lang="pt-BR" sz="2800" b="0"/>
              <a:t>(HPE) </a:t>
            </a:r>
          </a:p>
        </p:txBody>
      </p:sp>
      <p:sp>
        <p:nvSpPr>
          <p:cNvPr id="842757" name="Text Box 5"/>
          <p:cNvSpPr txBox="1">
            <a:spLocks noChangeArrowheads="1"/>
          </p:cNvSpPr>
          <p:nvPr/>
        </p:nvSpPr>
        <p:spPr bwMode="auto">
          <a:xfrm>
            <a:off x="3219450" y="2466975"/>
            <a:ext cx="561975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tabLst>
                <a:tab pos="1809750" algn="l"/>
                <a:tab pos="2095500" algn="l"/>
              </a:tabLst>
              <a:defRPr sz="4800" b="1">
                <a:solidFill>
                  <a:schemeClr val="tx1"/>
                </a:solidFill>
                <a:latin typeface="Arial" charset="0"/>
              </a:defRPr>
            </a:lvl1pPr>
            <a:lvl2pPr marL="742950" indent="-285750" eaLnBrk="0" hangingPunct="0">
              <a:tabLst>
                <a:tab pos="1809750" algn="l"/>
                <a:tab pos="2095500" algn="l"/>
              </a:tabLst>
              <a:defRPr sz="4800" b="1">
                <a:solidFill>
                  <a:schemeClr val="tx1"/>
                </a:solidFill>
                <a:latin typeface="Arial" charset="0"/>
              </a:defRPr>
            </a:lvl2pPr>
            <a:lvl3pPr marL="1143000" indent="-228600" eaLnBrk="0" hangingPunct="0">
              <a:tabLst>
                <a:tab pos="1809750" algn="l"/>
                <a:tab pos="2095500" algn="l"/>
              </a:tabLst>
              <a:defRPr sz="4800" b="1">
                <a:solidFill>
                  <a:schemeClr val="tx1"/>
                </a:solidFill>
                <a:latin typeface="Arial" charset="0"/>
              </a:defRPr>
            </a:lvl3pPr>
            <a:lvl4pPr marL="1600200" indent="-228600" eaLnBrk="0" hangingPunct="0">
              <a:tabLst>
                <a:tab pos="1809750" algn="l"/>
                <a:tab pos="2095500" algn="l"/>
              </a:tabLst>
              <a:defRPr sz="4800" b="1">
                <a:solidFill>
                  <a:schemeClr val="tx1"/>
                </a:solidFill>
                <a:latin typeface="Arial" charset="0"/>
              </a:defRPr>
            </a:lvl4pPr>
            <a:lvl5pPr marL="2057400" indent="-228600" eaLnBrk="0" hangingPunct="0">
              <a:tabLst>
                <a:tab pos="1809750" algn="l"/>
                <a:tab pos="2095500" algn="l"/>
              </a:tabLst>
              <a:defRPr sz="4800" b="1">
                <a:solidFill>
                  <a:schemeClr val="tx1"/>
                </a:solidFill>
                <a:latin typeface="Arial" charset="0"/>
              </a:defRPr>
            </a:lvl5pPr>
            <a:lvl6pPr marL="2514600" indent="-228600" eaLnBrk="0" fontAlgn="base" hangingPunct="0">
              <a:spcBef>
                <a:spcPct val="0"/>
              </a:spcBef>
              <a:spcAft>
                <a:spcPct val="0"/>
              </a:spcAft>
              <a:tabLst>
                <a:tab pos="1809750" algn="l"/>
                <a:tab pos="2095500" algn="l"/>
              </a:tabLst>
              <a:defRPr sz="4800" b="1">
                <a:solidFill>
                  <a:schemeClr val="tx1"/>
                </a:solidFill>
                <a:latin typeface="Arial" charset="0"/>
              </a:defRPr>
            </a:lvl6pPr>
            <a:lvl7pPr marL="2971800" indent="-228600" eaLnBrk="0" fontAlgn="base" hangingPunct="0">
              <a:spcBef>
                <a:spcPct val="0"/>
              </a:spcBef>
              <a:spcAft>
                <a:spcPct val="0"/>
              </a:spcAft>
              <a:tabLst>
                <a:tab pos="1809750" algn="l"/>
                <a:tab pos="2095500" algn="l"/>
              </a:tabLst>
              <a:defRPr sz="4800" b="1">
                <a:solidFill>
                  <a:schemeClr val="tx1"/>
                </a:solidFill>
                <a:latin typeface="Arial" charset="0"/>
              </a:defRPr>
            </a:lvl7pPr>
            <a:lvl8pPr marL="3429000" indent="-228600" eaLnBrk="0" fontAlgn="base" hangingPunct="0">
              <a:spcBef>
                <a:spcPct val="0"/>
              </a:spcBef>
              <a:spcAft>
                <a:spcPct val="0"/>
              </a:spcAft>
              <a:tabLst>
                <a:tab pos="1809750" algn="l"/>
                <a:tab pos="2095500" algn="l"/>
              </a:tabLst>
              <a:defRPr sz="4800" b="1">
                <a:solidFill>
                  <a:schemeClr val="tx1"/>
                </a:solidFill>
                <a:latin typeface="Arial" charset="0"/>
              </a:defRPr>
            </a:lvl8pPr>
            <a:lvl9pPr marL="3886200" indent="-228600" eaLnBrk="0" fontAlgn="base" hangingPunct="0">
              <a:spcBef>
                <a:spcPct val="0"/>
              </a:spcBef>
              <a:spcAft>
                <a:spcPct val="0"/>
              </a:spcAft>
              <a:tabLst>
                <a:tab pos="1809750" algn="l"/>
                <a:tab pos="2095500" algn="l"/>
              </a:tabLst>
              <a:defRPr sz="4800" b="1">
                <a:solidFill>
                  <a:schemeClr val="tx1"/>
                </a:solidFill>
                <a:latin typeface="Arial" charset="0"/>
              </a:defRPr>
            </a:lvl9pPr>
          </a:lstStyle>
          <a:p>
            <a:pPr>
              <a:spcBef>
                <a:spcPct val="50000"/>
              </a:spcBef>
              <a:buFontTx/>
              <a:buChar char="•"/>
            </a:pPr>
            <a:r>
              <a:rPr lang="pt-BR" sz="2800" b="0"/>
              <a:t>Clássico: Século XVIII e XIX</a:t>
            </a:r>
          </a:p>
          <a:p>
            <a:pPr>
              <a:spcBef>
                <a:spcPct val="50000"/>
              </a:spcBef>
            </a:pPr>
            <a:r>
              <a:rPr lang="pt-BR" sz="2400" b="0">
                <a:solidFill>
                  <a:srgbClr val="FFFFFF"/>
                </a:solidFill>
              </a:rPr>
              <a:t>	Questão: o que explica o crescimento da Riqueza das Nações?</a:t>
            </a:r>
          </a:p>
        </p:txBody>
      </p:sp>
      <p:sp>
        <p:nvSpPr>
          <p:cNvPr id="842758" name="Text Box 6"/>
          <p:cNvSpPr txBox="1">
            <a:spLocks noChangeArrowheads="1"/>
          </p:cNvSpPr>
          <p:nvPr/>
        </p:nvSpPr>
        <p:spPr bwMode="auto">
          <a:xfrm>
            <a:off x="3219450" y="4016375"/>
            <a:ext cx="5638800"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tabLst>
                <a:tab pos="1809750" algn="l"/>
                <a:tab pos="2095500" algn="l"/>
              </a:tabLst>
              <a:defRPr sz="4800" b="1">
                <a:solidFill>
                  <a:schemeClr val="tx1"/>
                </a:solidFill>
                <a:latin typeface="Arial" charset="0"/>
              </a:defRPr>
            </a:lvl1pPr>
            <a:lvl2pPr marL="742950" indent="-285750" eaLnBrk="0" hangingPunct="0">
              <a:tabLst>
                <a:tab pos="1809750" algn="l"/>
                <a:tab pos="2095500" algn="l"/>
              </a:tabLst>
              <a:defRPr sz="4800" b="1">
                <a:solidFill>
                  <a:schemeClr val="tx1"/>
                </a:solidFill>
                <a:latin typeface="Arial" charset="0"/>
              </a:defRPr>
            </a:lvl2pPr>
            <a:lvl3pPr marL="1143000" indent="-228600" eaLnBrk="0" hangingPunct="0">
              <a:tabLst>
                <a:tab pos="1809750" algn="l"/>
                <a:tab pos="2095500" algn="l"/>
              </a:tabLst>
              <a:defRPr sz="4800" b="1">
                <a:solidFill>
                  <a:schemeClr val="tx1"/>
                </a:solidFill>
                <a:latin typeface="Arial" charset="0"/>
              </a:defRPr>
            </a:lvl3pPr>
            <a:lvl4pPr marL="1600200" indent="-228600" eaLnBrk="0" hangingPunct="0">
              <a:tabLst>
                <a:tab pos="1809750" algn="l"/>
                <a:tab pos="2095500" algn="l"/>
              </a:tabLst>
              <a:defRPr sz="4800" b="1">
                <a:solidFill>
                  <a:schemeClr val="tx1"/>
                </a:solidFill>
                <a:latin typeface="Arial" charset="0"/>
              </a:defRPr>
            </a:lvl4pPr>
            <a:lvl5pPr marL="2057400" indent="-228600" eaLnBrk="0" hangingPunct="0">
              <a:tabLst>
                <a:tab pos="1809750" algn="l"/>
                <a:tab pos="2095500" algn="l"/>
              </a:tabLst>
              <a:defRPr sz="4800" b="1">
                <a:solidFill>
                  <a:schemeClr val="tx1"/>
                </a:solidFill>
                <a:latin typeface="Arial" charset="0"/>
              </a:defRPr>
            </a:lvl5pPr>
            <a:lvl6pPr marL="2514600" indent="-228600" eaLnBrk="0" fontAlgn="base" hangingPunct="0">
              <a:spcBef>
                <a:spcPct val="0"/>
              </a:spcBef>
              <a:spcAft>
                <a:spcPct val="0"/>
              </a:spcAft>
              <a:tabLst>
                <a:tab pos="1809750" algn="l"/>
                <a:tab pos="2095500" algn="l"/>
              </a:tabLst>
              <a:defRPr sz="4800" b="1">
                <a:solidFill>
                  <a:schemeClr val="tx1"/>
                </a:solidFill>
                <a:latin typeface="Arial" charset="0"/>
              </a:defRPr>
            </a:lvl6pPr>
            <a:lvl7pPr marL="2971800" indent="-228600" eaLnBrk="0" fontAlgn="base" hangingPunct="0">
              <a:spcBef>
                <a:spcPct val="0"/>
              </a:spcBef>
              <a:spcAft>
                <a:spcPct val="0"/>
              </a:spcAft>
              <a:tabLst>
                <a:tab pos="1809750" algn="l"/>
                <a:tab pos="2095500" algn="l"/>
              </a:tabLst>
              <a:defRPr sz="4800" b="1">
                <a:solidFill>
                  <a:schemeClr val="tx1"/>
                </a:solidFill>
                <a:latin typeface="Arial" charset="0"/>
              </a:defRPr>
            </a:lvl7pPr>
            <a:lvl8pPr marL="3429000" indent="-228600" eaLnBrk="0" fontAlgn="base" hangingPunct="0">
              <a:spcBef>
                <a:spcPct val="0"/>
              </a:spcBef>
              <a:spcAft>
                <a:spcPct val="0"/>
              </a:spcAft>
              <a:tabLst>
                <a:tab pos="1809750" algn="l"/>
                <a:tab pos="2095500" algn="l"/>
              </a:tabLst>
              <a:defRPr sz="4800" b="1">
                <a:solidFill>
                  <a:schemeClr val="tx1"/>
                </a:solidFill>
                <a:latin typeface="Arial" charset="0"/>
              </a:defRPr>
            </a:lvl8pPr>
            <a:lvl9pPr marL="3886200" indent="-228600" eaLnBrk="0" fontAlgn="base" hangingPunct="0">
              <a:spcBef>
                <a:spcPct val="0"/>
              </a:spcBef>
              <a:spcAft>
                <a:spcPct val="0"/>
              </a:spcAft>
              <a:tabLst>
                <a:tab pos="1809750" algn="l"/>
                <a:tab pos="2095500" algn="l"/>
              </a:tabLst>
              <a:defRPr sz="4800" b="1">
                <a:solidFill>
                  <a:schemeClr val="tx1"/>
                </a:solidFill>
                <a:latin typeface="Arial" charset="0"/>
              </a:defRPr>
            </a:lvl9pPr>
          </a:lstStyle>
          <a:p>
            <a:pPr>
              <a:spcBef>
                <a:spcPct val="50000"/>
              </a:spcBef>
              <a:buFontTx/>
              <a:buChar char="•"/>
            </a:pPr>
            <a:r>
              <a:rPr lang="pt-BR" sz="2800" b="0"/>
              <a:t>Neoclássico: final do Século XIX</a:t>
            </a:r>
          </a:p>
          <a:p>
            <a:pPr algn="just">
              <a:spcBef>
                <a:spcPct val="50000"/>
              </a:spcBef>
            </a:pPr>
            <a:r>
              <a:rPr lang="pt-BR" sz="2800" b="0"/>
              <a:t>	</a:t>
            </a:r>
            <a:r>
              <a:rPr lang="pt-BR" sz="2400" b="0">
                <a:solidFill>
                  <a:srgbClr val="FFFFFF"/>
                </a:solidFill>
              </a:rPr>
              <a:t>Questão: dado o estado atual de uma economia, como alocar os recursos escassos entre fins alternativos?</a:t>
            </a:r>
          </a:p>
        </p:txBody>
      </p:sp>
      <p:sp>
        <p:nvSpPr>
          <p:cNvPr id="842759" name="AutoShape 7"/>
          <p:cNvSpPr>
            <a:spLocks/>
          </p:cNvSpPr>
          <p:nvPr/>
        </p:nvSpPr>
        <p:spPr bwMode="auto">
          <a:xfrm>
            <a:off x="2800350" y="2505075"/>
            <a:ext cx="266700" cy="3409950"/>
          </a:xfrm>
          <a:prstGeom prst="leftBrace">
            <a:avLst>
              <a:gd name="adj1" fmla="val 106548"/>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2755">
                                            <p:txEl>
                                              <p:pRg st="0" end="0"/>
                                            </p:txEl>
                                          </p:spTgt>
                                        </p:tgtEl>
                                        <p:attrNameLst>
                                          <p:attrName>style.visibility</p:attrName>
                                        </p:attrNameLst>
                                      </p:cBhvr>
                                      <p:to>
                                        <p:strVal val="visible"/>
                                      </p:to>
                                    </p:set>
                                    <p:animEffect transition="in" filter="wipe(left)">
                                      <p:cBhvr>
                                        <p:cTn id="7" dur="500"/>
                                        <p:tgtEl>
                                          <p:spTgt spid="842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42756"/>
                                        </p:tgtEl>
                                        <p:attrNameLst>
                                          <p:attrName>style.visibility</p:attrName>
                                        </p:attrNameLst>
                                      </p:cBhvr>
                                      <p:to>
                                        <p:strVal val="visible"/>
                                      </p:to>
                                    </p:set>
                                    <p:animEffect transition="in" filter="box(out)">
                                      <p:cBhvr>
                                        <p:cTn id="12" dur="500"/>
                                        <p:tgtEl>
                                          <p:spTgt spid="8427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42759"/>
                                        </p:tgtEl>
                                        <p:attrNameLst>
                                          <p:attrName>style.visibility</p:attrName>
                                        </p:attrNameLst>
                                      </p:cBhvr>
                                      <p:to>
                                        <p:strVal val="visible"/>
                                      </p:to>
                                    </p:set>
                                    <p:animEffect transition="in" filter="box(out)">
                                      <p:cBhvr>
                                        <p:cTn id="17" dur="500"/>
                                        <p:tgtEl>
                                          <p:spTgt spid="842759"/>
                                        </p:tgtEl>
                                      </p:cBhvr>
                                    </p:animEffect>
                                  </p:childTnLst>
                                </p:cTn>
                              </p:par>
                            </p:childTnLst>
                          </p:cTn>
                        </p:par>
                        <p:par>
                          <p:cTn id="18" fill="hold" nodeType="afterGroup">
                            <p:stCondLst>
                              <p:cond delay="500"/>
                            </p:stCondLst>
                            <p:childTnLst>
                              <p:par>
                                <p:cTn id="19" presetID="18" presetClass="entr" presetSubtype="6" fill="hold" grpId="0" nodeType="afterEffect">
                                  <p:stCondLst>
                                    <p:cond delay="0"/>
                                  </p:stCondLst>
                                  <p:childTnLst>
                                    <p:set>
                                      <p:cBhvr>
                                        <p:cTn id="20" dur="1" fill="hold">
                                          <p:stCondLst>
                                            <p:cond delay="0"/>
                                          </p:stCondLst>
                                        </p:cTn>
                                        <p:tgtEl>
                                          <p:spTgt spid="842757"/>
                                        </p:tgtEl>
                                        <p:attrNameLst>
                                          <p:attrName>style.visibility</p:attrName>
                                        </p:attrNameLst>
                                      </p:cBhvr>
                                      <p:to>
                                        <p:strVal val="visible"/>
                                      </p:to>
                                    </p:set>
                                    <p:animEffect transition="in" filter="strips(downRight)">
                                      <p:cBhvr>
                                        <p:cTn id="21" dur="500"/>
                                        <p:tgtEl>
                                          <p:spTgt spid="84275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842758"/>
                                        </p:tgtEl>
                                        <p:attrNameLst>
                                          <p:attrName>style.visibility</p:attrName>
                                        </p:attrNameLst>
                                      </p:cBhvr>
                                      <p:to>
                                        <p:strVal val="visible"/>
                                      </p:to>
                                    </p:set>
                                    <p:animEffect transition="in" filter="strips(downRight)">
                                      <p:cBhvr>
                                        <p:cTn id="26" dur="500"/>
                                        <p:tgtEl>
                                          <p:spTgt spid="842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2755" grpId="0" build="p" autoUpdateAnimBg="0"/>
      <p:bldP spid="842756" grpId="0" autoUpdateAnimBg="0"/>
      <p:bldP spid="842757" grpId="0" autoUpdateAnimBg="0"/>
      <p:bldP spid="842758" grpId="0" autoUpdateAnimBg="0"/>
      <p:bldP spid="842759" grpId="0" animBg="1"/>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Espaço Reservado para Número de Slide 5"/>
          <p:cNvSpPr>
            <a:spLocks noGrp="1"/>
          </p:cNvSpPr>
          <p:nvPr>
            <p:ph type="sldNum" sz="quarter" idx="12"/>
          </p:nvPr>
        </p:nvSpPr>
        <p:spPr/>
        <p:txBody>
          <a:bodyPr/>
          <a:lstStyle/>
          <a:p>
            <a:pPr>
              <a:defRPr/>
            </a:pPr>
            <a:fld id="{6D7F8CAF-7088-4C63-82DA-55DC7EA4B68F}" type="slidenum">
              <a:rPr lang="pt-PT"/>
              <a:pPr>
                <a:defRPr/>
              </a:pPr>
              <a:t>70</a:t>
            </a:fld>
            <a:endParaRPr lang="pt-PT"/>
          </a:p>
        </p:txBody>
      </p:sp>
      <p:sp>
        <p:nvSpPr>
          <p:cNvPr id="907266" name="Rectangle 2"/>
          <p:cNvSpPr>
            <a:spLocks noGrp="1" noChangeArrowheads="1"/>
          </p:cNvSpPr>
          <p:nvPr>
            <p:ph type="body" idx="1"/>
          </p:nvPr>
        </p:nvSpPr>
        <p:spPr>
          <a:xfrm>
            <a:off x="95250" y="5940425"/>
            <a:ext cx="8916988" cy="711200"/>
          </a:xfrm>
        </p:spPr>
        <p:txBody>
          <a:bodyPr/>
          <a:lstStyle/>
          <a:p>
            <a:pPr marL="1530350" indent="-1530350" eaLnBrk="1" hangingPunct="1">
              <a:buFontTx/>
              <a:buNone/>
            </a:pPr>
            <a:r>
              <a:rPr lang="pt-BR" sz="2800" smtClean="0">
                <a:latin typeface="Arial" charset="0"/>
              </a:rPr>
              <a:t>r</a:t>
            </a:r>
            <a:r>
              <a:rPr lang="pt-BR" sz="2800" smtClean="0">
                <a:latin typeface="Arial" charset="0"/>
                <a:sym typeface="Symbol" pitchFamily="18" charset="2"/>
              </a:rPr>
              <a:t>  (número de trocas de moeda por título)  m</a:t>
            </a:r>
            <a:r>
              <a:rPr lang="pt-BR" sz="2800" baseline="30000" smtClean="0">
                <a:latin typeface="Arial" charset="0"/>
                <a:sym typeface="Symbol" pitchFamily="18" charset="2"/>
              </a:rPr>
              <a:t>d</a:t>
            </a:r>
            <a:r>
              <a:rPr lang="pt-BR" sz="2800" baseline="-25000" smtClean="0">
                <a:latin typeface="Arial" charset="0"/>
                <a:sym typeface="Symbol" pitchFamily="18" charset="2"/>
              </a:rPr>
              <a:t>T</a:t>
            </a:r>
            <a:r>
              <a:rPr lang="pt-BR" sz="2800" smtClean="0">
                <a:latin typeface="Arial" charset="0"/>
                <a:sym typeface="Symbol" pitchFamily="18" charset="2"/>
              </a:rPr>
              <a:t></a:t>
            </a:r>
            <a:endParaRPr lang="pt-BR" sz="2800" smtClean="0">
              <a:latin typeface="Arial" charset="0"/>
            </a:endParaRPr>
          </a:p>
        </p:txBody>
      </p:sp>
      <p:sp>
        <p:nvSpPr>
          <p:cNvPr id="907267" name="Line 3"/>
          <p:cNvSpPr>
            <a:spLocks noChangeShapeType="1"/>
          </p:cNvSpPr>
          <p:nvPr/>
        </p:nvSpPr>
        <p:spPr bwMode="auto">
          <a:xfrm flipV="1">
            <a:off x="2163763" y="1941513"/>
            <a:ext cx="0" cy="248285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68" name="Text Box 4"/>
          <p:cNvSpPr txBox="1">
            <a:spLocks noChangeArrowheads="1"/>
          </p:cNvSpPr>
          <p:nvPr/>
        </p:nvSpPr>
        <p:spPr bwMode="auto">
          <a:xfrm>
            <a:off x="1333500" y="1898650"/>
            <a:ext cx="1111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RM</a:t>
            </a:r>
            <a:r>
              <a:rPr lang="pt-BR" sz="2400" b="0" baseline="-25000">
                <a:solidFill>
                  <a:srgbClr val="FFFFFF"/>
                </a:solidFill>
              </a:rPr>
              <a:t>g</a:t>
            </a:r>
            <a:endParaRPr lang="pt-BR" sz="2400" b="0">
              <a:solidFill>
                <a:srgbClr val="FFFFFF"/>
              </a:solidFill>
            </a:endParaRPr>
          </a:p>
        </p:txBody>
      </p:sp>
      <p:sp>
        <p:nvSpPr>
          <p:cNvPr id="907269" name="Line 5"/>
          <p:cNvSpPr>
            <a:spLocks noChangeShapeType="1"/>
          </p:cNvSpPr>
          <p:nvPr/>
        </p:nvSpPr>
        <p:spPr bwMode="auto">
          <a:xfrm>
            <a:off x="2163763" y="4424363"/>
            <a:ext cx="5037137" cy="0"/>
          </a:xfrm>
          <a:prstGeom prst="line">
            <a:avLst/>
          </a:prstGeom>
          <a:noFill/>
          <a:ln w="2857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70" name="Text Box 6"/>
          <p:cNvSpPr txBox="1">
            <a:spLocks noChangeArrowheads="1"/>
          </p:cNvSpPr>
          <p:nvPr/>
        </p:nvSpPr>
        <p:spPr bwMode="auto">
          <a:xfrm>
            <a:off x="6954838" y="4448175"/>
            <a:ext cx="19415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Número de transações</a:t>
            </a:r>
          </a:p>
        </p:txBody>
      </p:sp>
      <p:sp>
        <p:nvSpPr>
          <p:cNvPr id="907271" name="Freeform 7"/>
          <p:cNvSpPr>
            <a:spLocks/>
          </p:cNvSpPr>
          <p:nvPr/>
        </p:nvSpPr>
        <p:spPr bwMode="auto">
          <a:xfrm>
            <a:off x="2481263" y="2085975"/>
            <a:ext cx="3752850" cy="2179638"/>
          </a:xfrm>
          <a:custGeom>
            <a:avLst/>
            <a:gdLst>
              <a:gd name="T0" fmla="*/ 0 w 2364"/>
              <a:gd name="T1" fmla="*/ 0 h 1373"/>
              <a:gd name="T2" fmla="*/ 938213 w 2364"/>
              <a:gd name="T3" fmla="*/ 1558925 h 1373"/>
              <a:gd name="T4" fmla="*/ 3752850 w 2364"/>
              <a:gd name="T5" fmla="*/ 2179638 h 1373"/>
              <a:gd name="T6" fmla="*/ 0 60000 65536"/>
              <a:gd name="T7" fmla="*/ 0 60000 65536"/>
              <a:gd name="T8" fmla="*/ 0 60000 65536"/>
            </a:gdLst>
            <a:ahLst/>
            <a:cxnLst>
              <a:cxn ang="T6">
                <a:pos x="T0" y="T1"/>
              </a:cxn>
              <a:cxn ang="T7">
                <a:pos x="T2" y="T3"/>
              </a:cxn>
              <a:cxn ang="T8">
                <a:pos x="T4" y="T5"/>
              </a:cxn>
            </a:cxnLst>
            <a:rect l="0" t="0" r="r" b="b"/>
            <a:pathLst>
              <a:path w="2364" h="1373">
                <a:moveTo>
                  <a:pt x="0" y="0"/>
                </a:moveTo>
                <a:cubicBezTo>
                  <a:pt x="98" y="376"/>
                  <a:pt x="197" y="753"/>
                  <a:pt x="591" y="982"/>
                </a:cubicBezTo>
                <a:cubicBezTo>
                  <a:pt x="985" y="1211"/>
                  <a:pt x="2069" y="1308"/>
                  <a:pt x="2364" y="1373"/>
                </a:cubicBezTo>
              </a:path>
            </a:pathLst>
          </a:custGeom>
          <a:noFill/>
          <a:ln w="38100" cmpd="sng">
            <a:solidFill>
              <a:srgbClr val="72F70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72" name="Text Box 8"/>
          <p:cNvSpPr txBox="1">
            <a:spLocks noChangeArrowheads="1"/>
          </p:cNvSpPr>
          <p:nvPr/>
        </p:nvSpPr>
        <p:spPr bwMode="auto">
          <a:xfrm>
            <a:off x="6313488" y="3956050"/>
            <a:ext cx="154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66FF33"/>
                </a:solidFill>
              </a:rPr>
              <a:t>RM</a:t>
            </a:r>
            <a:r>
              <a:rPr lang="pt-BR" sz="2400" b="0" baseline="-25000">
                <a:solidFill>
                  <a:srgbClr val="66FF33"/>
                </a:solidFill>
              </a:rPr>
              <a:t>g</a:t>
            </a:r>
            <a:r>
              <a:rPr lang="pt-BR" sz="2400" b="0">
                <a:solidFill>
                  <a:srgbClr val="66FF33"/>
                </a:solidFill>
              </a:rPr>
              <a:t>(r</a:t>
            </a:r>
            <a:r>
              <a:rPr lang="pt-BR" sz="2400" b="0" baseline="-25000">
                <a:solidFill>
                  <a:srgbClr val="66FF33"/>
                </a:solidFill>
              </a:rPr>
              <a:t>0</a:t>
            </a:r>
            <a:r>
              <a:rPr lang="pt-BR" sz="2400" b="0">
                <a:solidFill>
                  <a:srgbClr val="66FF33"/>
                </a:solidFill>
              </a:rPr>
              <a:t>)</a:t>
            </a:r>
          </a:p>
        </p:txBody>
      </p:sp>
      <p:sp>
        <p:nvSpPr>
          <p:cNvPr id="907273" name="Line 9"/>
          <p:cNvSpPr>
            <a:spLocks noChangeShapeType="1"/>
          </p:cNvSpPr>
          <p:nvPr/>
        </p:nvSpPr>
        <p:spPr bwMode="auto">
          <a:xfrm>
            <a:off x="2163763" y="3355975"/>
            <a:ext cx="4878387"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74" name="Text Box 10"/>
          <p:cNvSpPr txBox="1">
            <a:spLocks noChangeArrowheads="1"/>
          </p:cNvSpPr>
          <p:nvPr/>
        </p:nvSpPr>
        <p:spPr bwMode="auto">
          <a:xfrm>
            <a:off x="7235825" y="3097213"/>
            <a:ext cx="808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CC00"/>
                </a:solidFill>
              </a:rPr>
              <a:t>CM</a:t>
            </a:r>
            <a:r>
              <a:rPr lang="pt-BR" sz="2400" b="0" baseline="-25000">
                <a:solidFill>
                  <a:srgbClr val="FFCC00"/>
                </a:solidFill>
              </a:rPr>
              <a:t>g</a:t>
            </a:r>
            <a:endParaRPr lang="pt-BR" sz="2400" b="0">
              <a:solidFill>
                <a:srgbClr val="FFCC00"/>
              </a:solidFill>
            </a:endParaRPr>
          </a:p>
        </p:txBody>
      </p:sp>
      <p:sp>
        <p:nvSpPr>
          <p:cNvPr id="907275" name="Text Box 11"/>
          <p:cNvSpPr txBox="1">
            <a:spLocks noChangeArrowheads="1"/>
          </p:cNvSpPr>
          <p:nvPr/>
        </p:nvSpPr>
        <p:spPr bwMode="auto">
          <a:xfrm>
            <a:off x="1643063" y="3124200"/>
            <a:ext cx="534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r">
              <a:spcBef>
                <a:spcPct val="50000"/>
              </a:spcBef>
            </a:pPr>
            <a:r>
              <a:rPr lang="pt-BR" sz="2400" b="0"/>
              <a:t>t</a:t>
            </a:r>
            <a:r>
              <a:rPr lang="pt-BR" sz="2400" b="0" baseline="-25000"/>
              <a:t>C</a:t>
            </a:r>
            <a:endParaRPr lang="pt-BR" sz="2400" b="0"/>
          </a:p>
        </p:txBody>
      </p:sp>
      <p:sp>
        <p:nvSpPr>
          <p:cNvPr id="907276" name="Text Box 12"/>
          <p:cNvSpPr txBox="1">
            <a:spLocks noChangeArrowheads="1"/>
          </p:cNvSpPr>
          <p:nvPr/>
        </p:nvSpPr>
        <p:spPr bwMode="auto">
          <a:xfrm>
            <a:off x="357188" y="5270500"/>
            <a:ext cx="8424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solidFill>
                  <a:schemeClr val="tx2"/>
                </a:solidFill>
              </a:rPr>
              <a:t>t</a:t>
            </a:r>
            <a:r>
              <a:rPr lang="pt-BR" sz="2400" b="0" baseline="-25000">
                <a:solidFill>
                  <a:schemeClr val="tx2"/>
                </a:solidFill>
              </a:rPr>
              <a:t>C</a:t>
            </a:r>
            <a:r>
              <a:rPr lang="pt-BR" sz="2400" b="0">
                <a:solidFill>
                  <a:schemeClr val="tx2"/>
                </a:solidFill>
              </a:rPr>
              <a:t> = taxa de corretagem por cada troca de moeda por título</a:t>
            </a:r>
          </a:p>
        </p:txBody>
      </p:sp>
      <p:sp>
        <p:nvSpPr>
          <p:cNvPr id="907277" name="Text Box 13"/>
          <p:cNvSpPr txBox="1">
            <a:spLocks noChangeArrowheads="1"/>
          </p:cNvSpPr>
          <p:nvPr/>
        </p:nvSpPr>
        <p:spPr bwMode="auto">
          <a:xfrm>
            <a:off x="2921000" y="2949575"/>
            <a:ext cx="1033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ótimo</a:t>
            </a:r>
          </a:p>
        </p:txBody>
      </p:sp>
      <p:sp>
        <p:nvSpPr>
          <p:cNvPr id="907278" name="Line 14"/>
          <p:cNvSpPr>
            <a:spLocks noChangeShapeType="1"/>
          </p:cNvSpPr>
          <p:nvPr/>
        </p:nvSpPr>
        <p:spPr bwMode="auto">
          <a:xfrm>
            <a:off x="3073400" y="3355975"/>
            <a:ext cx="0" cy="105410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79" name="Text Box 15"/>
          <p:cNvSpPr txBox="1">
            <a:spLocks noChangeArrowheads="1"/>
          </p:cNvSpPr>
          <p:nvPr/>
        </p:nvSpPr>
        <p:spPr bwMode="auto">
          <a:xfrm>
            <a:off x="2916238" y="4383088"/>
            <a:ext cx="620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n</a:t>
            </a:r>
            <a:r>
              <a:rPr lang="pt-BR" sz="2400" b="0" baseline="-25000"/>
              <a:t>0</a:t>
            </a:r>
            <a:endParaRPr lang="pt-BR" sz="2400" b="0"/>
          </a:p>
        </p:txBody>
      </p:sp>
      <p:sp>
        <p:nvSpPr>
          <p:cNvPr id="907280" name="Line 16"/>
          <p:cNvSpPr>
            <a:spLocks noChangeShapeType="1"/>
          </p:cNvSpPr>
          <p:nvPr/>
        </p:nvSpPr>
        <p:spPr bwMode="auto">
          <a:xfrm flipV="1">
            <a:off x="2654300" y="2146300"/>
            <a:ext cx="1184275" cy="547688"/>
          </a:xfrm>
          <a:prstGeom prst="line">
            <a:avLst/>
          </a:prstGeom>
          <a:noFill/>
          <a:ln w="9525">
            <a:solidFill>
              <a:srgbClr val="FFFFFF"/>
            </a:solidFill>
            <a:round/>
            <a:headEnd type="oval"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81" name="Text Box 17"/>
          <p:cNvSpPr txBox="1">
            <a:spLocks noChangeArrowheads="1"/>
          </p:cNvSpPr>
          <p:nvPr/>
        </p:nvSpPr>
        <p:spPr bwMode="auto">
          <a:xfrm>
            <a:off x="3825875" y="1887538"/>
            <a:ext cx="218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receita &gt; custo</a:t>
            </a:r>
          </a:p>
        </p:txBody>
      </p:sp>
      <p:sp>
        <p:nvSpPr>
          <p:cNvPr id="907282" name="Line 18"/>
          <p:cNvSpPr>
            <a:spLocks noChangeShapeType="1"/>
          </p:cNvSpPr>
          <p:nvPr/>
        </p:nvSpPr>
        <p:spPr bwMode="auto">
          <a:xfrm flipV="1">
            <a:off x="4654550" y="2840038"/>
            <a:ext cx="1543050" cy="1143000"/>
          </a:xfrm>
          <a:prstGeom prst="line">
            <a:avLst/>
          </a:prstGeom>
          <a:noFill/>
          <a:ln w="9525">
            <a:solidFill>
              <a:srgbClr val="FFFFFF"/>
            </a:solidFill>
            <a:round/>
            <a:headEnd type="oval"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83" name="Text Box 19"/>
          <p:cNvSpPr txBox="1">
            <a:spLocks noChangeArrowheads="1"/>
          </p:cNvSpPr>
          <p:nvPr/>
        </p:nvSpPr>
        <p:spPr bwMode="auto">
          <a:xfrm>
            <a:off x="6161088" y="2511425"/>
            <a:ext cx="2355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receita &lt; custo</a:t>
            </a:r>
          </a:p>
        </p:txBody>
      </p:sp>
      <p:sp>
        <p:nvSpPr>
          <p:cNvPr id="907284" name="Freeform 20"/>
          <p:cNvSpPr>
            <a:spLocks/>
          </p:cNvSpPr>
          <p:nvPr/>
        </p:nvSpPr>
        <p:spPr bwMode="auto">
          <a:xfrm>
            <a:off x="3063875" y="2057400"/>
            <a:ext cx="3290888" cy="1689100"/>
          </a:xfrm>
          <a:custGeom>
            <a:avLst/>
            <a:gdLst>
              <a:gd name="T0" fmla="*/ 0 w 2364"/>
              <a:gd name="T1" fmla="*/ 0 h 1373"/>
              <a:gd name="T2" fmla="*/ 822722 w 2364"/>
              <a:gd name="T3" fmla="*/ 1208082 h 1373"/>
              <a:gd name="T4" fmla="*/ 3290888 w 2364"/>
              <a:gd name="T5" fmla="*/ 1689100 h 1373"/>
              <a:gd name="T6" fmla="*/ 0 60000 65536"/>
              <a:gd name="T7" fmla="*/ 0 60000 65536"/>
              <a:gd name="T8" fmla="*/ 0 60000 65536"/>
            </a:gdLst>
            <a:ahLst/>
            <a:cxnLst>
              <a:cxn ang="T6">
                <a:pos x="T0" y="T1"/>
              </a:cxn>
              <a:cxn ang="T7">
                <a:pos x="T2" y="T3"/>
              </a:cxn>
              <a:cxn ang="T8">
                <a:pos x="T4" y="T5"/>
              </a:cxn>
            </a:cxnLst>
            <a:rect l="0" t="0" r="r" b="b"/>
            <a:pathLst>
              <a:path w="2364" h="1373">
                <a:moveTo>
                  <a:pt x="0" y="0"/>
                </a:moveTo>
                <a:cubicBezTo>
                  <a:pt x="98" y="376"/>
                  <a:pt x="197" y="753"/>
                  <a:pt x="591" y="982"/>
                </a:cubicBezTo>
                <a:cubicBezTo>
                  <a:pt x="985" y="1211"/>
                  <a:pt x="2069" y="1308"/>
                  <a:pt x="2364" y="1373"/>
                </a:cubicBezTo>
              </a:path>
            </a:pathLst>
          </a:custGeom>
          <a:noFill/>
          <a:ln w="38100"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85" name="Text Box 21"/>
          <p:cNvSpPr txBox="1">
            <a:spLocks noChangeArrowheads="1"/>
          </p:cNvSpPr>
          <p:nvPr/>
        </p:nvSpPr>
        <p:spPr bwMode="auto">
          <a:xfrm>
            <a:off x="6386513" y="3479800"/>
            <a:ext cx="168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00"/>
                </a:solidFill>
              </a:rPr>
              <a:t>RM</a:t>
            </a:r>
            <a:r>
              <a:rPr lang="pt-BR" sz="2400" b="0" baseline="-25000">
                <a:solidFill>
                  <a:srgbClr val="FFFF00"/>
                </a:solidFill>
              </a:rPr>
              <a:t>g</a:t>
            </a:r>
            <a:r>
              <a:rPr lang="pt-BR" sz="2400" b="0">
                <a:solidFill>
                  <a:srgbClr val="FFFF00"/>
                </a:solidFill>
              </a:rPr>
              <a:t>(r</a:t>
            </a:r>
            <a:r>
              <a:rPr lang="pt-BR" sz="2400" b="0" baseline="-25000">
                <a:solidFill>
                  <a:srgbClr val="FFFF00"/>
                </a:solidFill>
              </a:rPr>
              <a:t>1</a:t>
            </a:r>
            <a:r>
              <a:rPr lang="pt-BR" sz="2400" b="0">
                <a:solidFill>
                  <a:srgbClr val="FFFF00"/>
                </a:solidFill>
              </a:rPr>
              <a:t>)</a:t>
            </a:r>
          </a:p>
        </p:txBody>
      </p:sp>
      <p:sp>
        <p:nvSpPr>
          <p:cNvPr id="907286" name="Line 22"/>
          <p:cNvSpPr>
            <a:spLocks noChangeShapeType="1"/>
          </p:cNvSpPr>
          <p:nvPr/>
        </p:nvSpPr>
        <p:spPr bwMode="auto">
          <a:xfrm>
            <a:off x="4113213" y="3355975"/>
            <a:ext cx="0" cy="1068388"/>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87" name="Text Box 23"/>
          <p:cNvSpPr txBox="1">
            <a:spLocks noChangeArrowheads="1"/>
          </p:cNvSpPr>
          <p:nvPr/>
        </p:nvSpPr>
        <p:spPr bwMode="auto">
          <a:xfrm>
            <a:off x="3946525" y="4378325"/>
            <a:ext cx="620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n</a:t>
            </a:r>
            <a:r>
              <a:rPr lang="pt-BR" sz="2400" b="0" baseline="-25000"/>
              <a:t>1</a:t>
            </a:r>
            <a:endParaRPr lang="pt-BR" sz="2400" b="0"/>
          </a:p>
        </p:txBody>
      </p:sp>
      <p:sp>
        <p:nvSpPr>
          <p:cNvPr id="907288" name="Text Box 24"/>
          <p:cNvSpPr txBox="1">
            <a:spLocks noChangeArrowheads="1"/>
          </p:cNvSpPr>
          <p:nvPr/>
        </p:nvSpPr>
        <p:spPr bwMode="auto">
          <a:xfrm>
            <a:off x="4021138" y="2933700"/>
            <a:ext cx="995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t>ótimo</a:t>
            </a:r>
          </a:p>
        </p:txBody>
      </p:sp>
      <p:sp>
        <p:nvSpPr>
          <p:cNvPr id="907289" name="Oval 25"/>
          <p:cNvSpPr>
            <a:spLocks noChangeArrowheads="1"/>
          </p:cNvSpPr>
          <p:nvPr/>
        </p:nvSpPr>
        <p:spPr bwMode="auto">
          <a:xfrm>
            <a:off x="4562475" y="3938588"/>
            <a:ext cx="133350" cy="128587"/>
          </a:xfrm>
          <a:prstGeom prst="ellipse">
            <a:avLst/>
          </a:prstGeom>
          <a:solidFill>
            <a:srgbClr val="FFFFFF"/>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7290" name="Oval 26"/>
          <p:cNvSpPr>
            <a:spLocks noChangeArrowheads="1"/>
          </p:cNvSpPr>
          <p:nvPr/>
        </p:nvSpPr>
        <p:spPr bwMode="auto">
          <a:xfrm>
            <a:off x="2581275" y="2630488"/>
            <a:ext cx="133350" cy="128587"/>
          </a:xfrm>
          <a:prstGeom prst="ellipse">
            <a:avLst/>
          </a:prstGeom>
          <a:solidFill>
            <a:srgbClr val="FFFFFF"/>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2732" name="Rectangle 27"/>
          <p:cNvSpPr>
            <a:spLocks noChangeArrowheads="1"/>
          </p:cNvSpPr>
          <p:nvPr/>
        </p:nvSpPr>
        <p:spPr bwMode="auto">
          <a:xfrm>
            <a:off x="0" y="460375"/>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demanda de moeda para  transações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907267"/>
                                        </p:tgtEl>
                                        <p:attrNameLst>
                                          <p:attrName>style.visibility</p:attrName>
                                        </p:attrNameLst>
                                      </p:cBhvr>
                                      <p:to>
                                        <p:strVal val="visible"/>
                                      </p:to>
                                    </p:set>
                                    <p:animEffect transition="in" filter="strips(upLeft)">
                                      <p:cBhvr>
                                        <p:cTn id="7" dur="500"/>
                                        <p:tgtEl>
                                          <p:spTgt spid="907267"/>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07268"/>
                                        </p:tgtEl>
                                        <p:attrNameLst>
                                          <p:attrName>style.visibility</p:attrName>
                                        </p:attrNameLst>
                                      </p:cBhvr>
                                      <p:to>
                                        <p:strVal val="visible"/>
                                      </p:to>
                                    </p:set>
                                    <p:animEffect transition="in" filter="strips(downRight)">
                                      <p:cBhvr>
                                        <p:cTn id="11" dur="500"/>
                                        <p:tgtEl>
                                          <p:spTgt spid="907268"/>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907269"/>
                                        </p:tgtEl>
                                        <p:attrNameLst>
                                          <p:attrName>style.visibility</p:attrName>
                                        </p:attrNameLst>
                                      </p:cBhvr>
                                      <p:to>
                                        <p:strVal val="visible"/>
                                      </p:to>
                                    </p:set>
                                    <p:animEffect transition="in" filter="strips(downRight)">
                                      <p:cBhvr>
                                        <p:cTn id="15" dur="500"/>
                                        <p:tgtEl>
                                          <p:spTgt spid="907269"/>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07270"/>
                                        </p:tgtEl>
                                        <p:attrNameLst>
                                          <p:attrName>style.visibility</p:attrName>
                                        </p:attrNameLst>
                                      </p:cBhvr>
                                      <p:to>
                                        <p:strVal val="visible"/>
                                      </p:to>
                                    </p:set>
                                    <p:animEffect transition="in" filter="strips(downRight)">
                                      <p:cBhvr>
                                        <p:cTn id="19" dur="500"/>
                                        <p:tgtEl>
                                          <p:spTgt spid="90727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907271"/>
                                        </p:tgtEl>
                                        <p:attrNameLst>
                                          <p:attrName>style.visibility</p:attrName>
                                        </p:attrNameLst>
                                      </p:cBhvr>
                                      <p:to>
                                        <p:strVal val="visible"/>
                                      </p:to>
                                    </p:set>
                                    <p:animEffect transition="in" filter="strips(downRight)">
                                      <p:cBhvr>
                                        <p:cTn id="24" dur="500"/>
                                        <p:tgtEl>
                                          <p:spTgt spid="907271"/>
                                        </p:tgtEl>
                                      </p:cBhvr>
                                    </p:animEffect>
                                  </p:childTnLst>
                                </p:cTn>
                              </p:par>
                            </p:childTnLst>
                          </p:cTn>
                        </p:par>
                        <p:par>
                          <p:cTn id="25" fill="hold" nodeType="afterGroup">
                            <p:stCondLst>
                              <p:cond delay="500"/>
                            </p:stCondLst>
                            <p:childTnLst>
                              <p:par>
                                <p:cTn id="26" presetID="18" presetClass="entr" presetSubtype="6" fill="hold" grpId="0" nodeType="afterEffect">
                                  <p:stCondLst>
                                    <p:cond delay="0"/>
                                  </p:stCondLst>
                                  <p:childTnLst>
                                    <p:set>
                                      <p:cBhvr>
                                        <p:cTn id="27" dur="1" fill="hold">
                                          <p:stCondLst>
                                            <p:cond delay="0"/>
                                          </p:stCondLst>
                                        </p:cTn>
                                        <p:tgtEl>
                                          <p:spTgt spid="907272"/>
                                        </p:tgtEl>
                                        <p:attrNameLst>
                                          <p:attrName>style.visibility</p:attrName>
                                        </p:attrNameLst>
                                      </p:cBhvr>
                                      <p:to>
                                        <p:strVal val="visible"/>
                                      </p:to>
                                    </p:set>
                                    <p:animEffect transition="in" filter="strips(downRight)">
                                      <p:cBhvr>
                                        <p:cTn id="28" dur="500"/>
                                        <p:tgtEl>
                                          <p:spTgt spid="90727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907273"/>
                                        </p:tgtEl>
                                        <p:attrNameLst>
                                          <p:attrName>style.visibility</p:attrName>
                                        </p:attrNameLst>
                                      </p:cBhvr>
                                      <p:to>
                                        <p:strVal val="visible"/>
                                      </p:to>
                                    </p:set>
                                    <p:animEffect transition="in" filter="strips(downRight)">
                                      <p:cBhvr>
                                        <p:cTn id="33" dur="500"/>
                                        <p:tgtEl>
                                          <p:spTgt spid="907273"/>
                                        </p:tgtEl>
                                      </p:cBhvr>
                                    </p:animEffect>
                                  </p:childTnLst>
                                </p:cTn>
                              </p:par>
                            </p:childTnLst>
                          </p:cTn>
                        </p:par>
                        <p:par>
                          <p:cTn id="34" fill="hold" nodeType="afterGroup">
                            <p:stCondLst>
                              <p:cond delay="500"/>
                            </p:stCondLst>
                            <p:childTnLst>
                              <p:par>
                                <p:cTn id="35" presetID="18" presetClass="entr" presetSubtype="6" fill="hold" grpId="0" nodeType="afterEffect">
                                  <p:stCondLst>
                                    <p:cond delay="0"/>
                                  </p:stCondLst>
                                  <p:childTnLst>
                                    <p:set>
                                      <p:cBhvr>
                                        <p:cTn id="36" dur="1" fill="hold">
                                          <p:stCondLst>
                                            <p:cond delay="0"/>
                                          </p:stCondLst>
                                        </p:cTn>
                                        <p:tgtEl>
                                          <p:spTgt spid="907274"/>
                                        </p:tgtEl>
                                        <p:attrNameLst>
                                          <p:attrName>style.visibility</p:attrName>
                                        </p:attrNameLst>
                                      </p:cBhvr>
                                      <p:to>
                                        <p:strVal val="visible"/>
                                      </p:to>
                                    </p:set>
                                    <p:animEffect transition="in" filter="strips(downRight)">
                                      <p:cBhvr>
                                        <p:cTn id="37" dur="500"/>
                                        <p:tgtEl>
                                          <p:spTgt spid="907274"/>
                                        </p:tgtEl>
                                      </p:cBhvr>
                                    </p:animEffect>
                                  </p:childTnLst>
                                </p:cTn>
                              </p:par>
                            </p:childTnLst>
                          </p:cTn>
                        </p:par>
                        <p:par>
                          <p:cTn id="38" fill="hold" nodeType="afterGroup">
                            <p:stCondLst>
                              <p:cond delay="1000"/>
                            </p:stCondLst>
                            <p:childTnLst>
                              <p:par>
                                <p:cTn id="39" presetID="18" presetClass="entr" presetSubtype="6" fill="hold" grpId="0" nodeType="afterEffect">
                                  <p:stCondLst>
                                    <p:cond delay="0"/>
                                  </p:stCondLst>
                                  <p:childTnLst>
                                    <p:set>
                                      <p:cBhvr>
                                        <p:cTn id="40" dur="1" fill="hold">
                                          <p:stCondLst>
                                            <p:cond delay="0"/>
                                          </p:stCondLst>
                                        </p:cTn>
                                        <p:tgtEl>
                                          <p:spTgt spid="907275"/>
                                        </p:tgtEl>
                                        <p:attrNameLst>
                                          <p:attrName>style.visibility</p:attrName>
                                        </p:attrNameLst>
                                      </p:cBhvr>
                                      <p:to>
                                        <p:strVal val="visible"/>
                                      </p:to>
                                    </p:set>
                                    <p:animEffect transition="in" filter="strips(downRight)">
                                      <p:cBhvr>
                                        <p:cTn id="41" dur="500"/>
                                        <p:tgtEl>
                                          <p:spTgt spid="907275"/>
                                        </p:tgtEl>
                                      </p:cBhvr>
                                    </p:animEffect>
                                  </p:childTnLst>
                                </p:cTn>
                              </p:par>
                            </p:childTnLst>
                          </p:cTn>
                        </p:par>
                        <p:par>
                          <p:cTn id="42" fill="hold" nodeType="afterGroup">
                            <p:stCondLst>
                              <p:cond delay="1500"/>
                            </p:stCondLst>
                            <p:childTnLst>
                              <p:par>
                                <p:cTn id="43" presetID="18" presetClass="entr" presetSubtype="6" fill="hold" grpId="0" nodeType="afterEffect">
                                  <p:stCondLst>
                                    <p:cond delay="0"/>
                                  </p:stCondLst>
                                  <p:childTnLst>
                                    <p:set>
                                      <p:cBhvr>
                                        <p:cTn id="44" dur="1" fill="hold">
                                          <p:stCondLst>
                                            <p:cond delay="0"/>
                                          </p:stCondLst>
                                        </p:cTn>
                                        <p:tgtEl>
                                          <p:spTgt spid="907276"/>
                                        </p:tgtEl>
                                        <p:attrNameLst>
                                          <p:attrName>style.visibility</p:attrName>
                                        </p:attrNameLst>
                                      </p:cBhvr>
                                      <p:to>
                                        <p:strVal val="visible"/>
                                      </p:to>
                                    </p:set>
                                    <p:animEffect transition="in" filter="strips(downRight)">
                                      <p:cBhvr>
                                        <p:cTn id="45" dur="500"/>
                                        <p:tgtEl>
                                          <p:spTgt spid="907276"/>
                                        </p:tgtEl>
                                      </p:cBhvr>
                                    </p:animEffect>
                                  </p:childTnLst>
                                  <p:subTnLst>
                                    <p:set>
                                      <p:cBhvr override="childStyle">
                                        <p:cTn dur="1" fill="hold" display="0" masterRel="nextClick" afterEffect="1"/>
                                        <p:tgtEl>
                                          <p:spTgt spid="907276"/>
                                        </p:tgtEl>
                                        <p:attrNameLst>
                                          <p:attrName>style.visibility</p:attrName>
                                        </p:attrNameLst>
                                      </p:cBhvr>
                                      <p:to>
                                        <p:strVal val="hidden"/>
                                      </p:to>
                                    </p:set>
                                  </p:subTnLst>
                                </p:cTn>
                              </p:par>
                            </p:childTnLst>
                          </p:cTn>
                        </p:par>
                      </p:childTnLst>
                    </p:cTn>
                  </p:par>
                  <p:par>
                    <p:cTn id="46" fill="hold" nodeType="clickPar">
                      <p:stCondLst>
                        <p:cond delay="indefinite"/>
                      </p:stCondLst>
                      <p:childTnLst>
                        <p:par>
                          <p:cTn id="47" fill="hold" nodeType="withGroup">
                            <p:stCondLst>
                              <p:cond delay="0"/>
                            </p:stCondLst>
                            <p:childTnLst>
                              <p:par>
                                <p:cTn id="48" presetID="23" presetClass="entr" presetSubtype="288" fill="hold" grpId="0" nodeType="clickEffect">
                                  <p:stCondLst>
                                    <p:cond delay="0"/>
                                  </p:stCondLst>
                                  <p:childTnLst>
                                    <p:set>
                                      <p:cBhvr>
                                        <p:cTn id="49" dur="1" fill="hold">
                                          <p:stCondLst>
                                            <p:cond delay="0"/>
                                          </p:stCondLst>
                                        </p:cTn>
                                        <p:tgtEl>
                                          <p:spTgt spid="907290"/>
                                        </p:tgtEl>
                                        <p:attrNameLst>
                                          <p:attrName>style.visibility</p:attrName>
                                        </p:attrNameLst>
                                      </p:cBhvr>
                                      <p:to>
                                        <p:strVal val="visible"/>
                                      </p:to>
                                    </p:set>
                                    <p:anim calcmode="lin" valueType="num">
                                      <p:cBhvr>
                                        <p:cTn id="50" dur="500" fill="hold"/>
                                        <p:tgtEl>
                                          <p:spTgt spid="907290"/>
                                        </p:tgtEl>
                                        <p:attrNameLst>
                                          <p:attrName>ppt_w</p:attrName>
                                        </p:attrNameLst>
                                      </p:cBhvr>
                                      <p:tavLst>
                                        <p:tav tm="0">
                                          <p:val>
                                            <p:strVal val="4/3*#ppt_w"/>
                                          </p:val>
                                        </p:tav>
                                        <p:tav tm="100000">
                                          <p:val>
                                            <p:strVal val="#ppt_w"/>
                                          </p:val>
                                        </p:tav>
                                      </p:tavLst>
                                    </p:anim>
                                    <p:anim calcmode="lin" valueType="num">
                                      <p:cBhvr>
                                        <p:cTn id="51" dur="500" fill="hold"/>
                                        <p:tgtEl>
                                          <p:spTgt spid="907290"/>
                                        </p:tgtEl>
                                        <p:attrNameLst>
                                          <p:attrName>ppt_h</p:attrName>
                                        </p:attrNameLst>
                                      </p:cBhvr>
                                      <p:tavLst>
                                        <p:tav tm="0">
                                          <p:val>
                                            <p:strVal val="4/3*#ppt_h"/>
                                          </p:val>
                                        </p:tav>
                                        <p:tav tm="100000">
                                          <p:val>
                                            <p:strVal val="#ppt_h"/>
                                          </p:val>
                                        </p:tav>
                                      </p:tavLst>
                                    </p:anim>
                                  </p:childTnLst>
                                  <p:subTnLst>
                                    <p:set>
                                      <p:cBhvr override="childStyle">
                                        <p:cTn dur="1" fill="hold" display="0" masterRel="nextClick" afterEffect="1"/>
                                        <p:tgtEl>
                                          <p:spTgt spid="907290"/>
                                        </p:tgtEl>
                                        <p:attrNameLst>
                                          <p:attrName>style.visibility</p:attrName>
                                        </p:attrNameLst>
                                      </p:cBhvr>
                                      <p:to>
                                        <p:strVal val="hidden"/>
                                      </p:to>
                                    </p:set>
                                  </p:subTnLst>
                                </p:cTn>
                              </p:par>
                            </p:childTnLst>
                          </p:cTn>
                        </p:par>
                      </p:childTnLst>
                    </p:cTn>
                  </p:par>
                  <p:par>
                    <p:cTn id="52" fill="hold" nodeType="clickPar">
                      <p:stCondLst>
                        <p:cond delay="indefinite"/>
                      </p:stCondLst>
                      <p:childTnLst>
                        <p:par>
                          <p:cTn id="53" fill="hold" nodeType="withGroup">
                            <p:stCondLst>
                              <p:cond delay="0"/>
                            </p:stCondLst>
                            <p:childTnLst>
                              <p:par>
                                <p:cTn id="54" presetID="18" presetClass="entr" presetSubtype="6" fill="hold" grpId="0" nodeType="clickEffect">
                                  <p:stCondLst>
                                    <p:cond delay="0"/>
                                  </p:stCondLst>
                                  <p:childTnLst>
                                    <p:set>
                                      <p:cBhvr>
                                        <p:cTn id="55" dur="1" fill="hold">
                                          <p:stCondLst>
                                            <p:cond delay="0"/>
                                          </p:stCondLst>
                                        </p:cTn>
                                        <p:tgtEl>
                                          <p:spTgt spid="907280"/>
                                        </p:tgtEl>
                                        <p:attrNameLst>
                                          <p:attrName>style.visibility</p:attrName>
                                        </p:attrNameLst>
                                      </p:cBhvr>
                                      <p:to>
                                        <p:strVal val="visible"/>
                                      </p:to>
                                    </p:set>
                                    <p:animEffect transition="in" filter="strips(downRight)">
                                      <p:cBhvr>
                                        <p:cTn id="56" dur="500"/>
                                        <p:tgtEl>
                                          <p:spTgt spid="907280"/>
                                        </p:tgtEl>
                                      </p:cBhvr>
                                    </p:animEffect>
                                  </p:childTnLst>
                                </p:cTn>
                              </p:par>
                            </p:childTnLst>
                          </p:cTn>
                        </p:par>
                        <p:par>
                          <p:cTn id="57" fill="hold" nodeType="afterGroup">
                            <p:stCondLst>
                              <p:cond delay="500"/>
                            </p:stCondLst>
                            <p:childTnLst>
                              <p:par>
                                <p:cTn id="58" presetID="18" presetClass="entr" presetSubtype="6" fill="hold" grpId="0" nodeType="afterEffect">
                                  <p:stCondLst>
                                    <p:cond delay="0"/>
                                  </p:stCondLst>
                                  <p:childTnLst>
                                    <p:set>
                                      <p:cBhvr>
                                        <p:cTn id="59" dur="1" fill="hold">
                                          <p:stCondLst>
                                            <p:cond delay="0"/>
                                          </p:stCondLst>
                                        </p:cTn>
                                        <p:tgtEl>
                                          <p:spTgt spid="907281"/>
                                        </p:tgtEl>
                                        <p:attrNameLst>
                                          <p:attrName>style.visibility</p:attrName>
                                        </p:attrNameLst>
                                      </p:cBhvr>
                                      <p:to>
                                        <p:strVal val="visible"/>
                                      </p:to>
                                    </p:set>
                                    <p:animEffect transition="in" filter="strips(downRight)">
                                      <p:cBhvr>
                                        <p:cTn id="60" dur="500"/>
                                        <p:tgtEl>
                                          <p:spTgt spid="907281"/>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3" presetClass="entr" presetSubtype="288" fill="hold" grpId="0" nodeType="clickEffect">
                                  <p:stCondLst>
                                    <p:cond delay="0"/>
                                  </p:stCondLst>
                                  <p:childTnLst>
                                    <p:set>
                                      <p:cBhvr>
                                        <p:cTn id="64" dur="1" fill="hold">
                                          <p:stCondLst>
                                            <p:cond delay="0"/>
                                          </p:stCondLst>
                                        </p:cTn>
                                        <p:tgtEl>
                                          <p:spTgt spid="907289"/>
                                        </p:tgtEl>
                                        <p:attrNameLst>
                                          <p:attrName>style.visibility</p:attrName>
                                        </p:attrNameLst>
                                      </p:cBhvr>
                                      <p:to>
                                        <p:strVal val="visible"/>
                                      </p:to>
                                    </p:set>
                                    <p:anim calcmode="lin" valueType="num">
                                      <p:cBhvr>
                                        <p:cTn id="65" dur="500" fill="hold"/>
                                        <p:tgtEl>
                                          <p:spTgt spid="907289"/>
                                        </p:tgtEl>
                                        <p:attrNameLst>
                                          <p:attrName>ppt_w</p:attrName>
                                        </p:attrNameLst>
                                      </p:cBhvr>
                                      <p:tavLst>
                                        <p:tav tm="0">
                                          <p:val>
                                            <p:strVal val="4/3*#ppt_w"/>
                                          </p:val>
                                        </p:tav>
                                        <p:tav tm="100000">
                                          <p:val>
                                            <p:strVal val="#ppt_w"/>
                                          </p:val>
                                        </p:tav>
                                      </p:tavLst>
                                    </p:anim>
                                    <p:anim calcmode="lin" valueType="num">
                                      <p:cBhvr>
                                        <p:cTn id="66" dur="500" fill="hold"/>
                                        <p:tgtEl>
                                          <p:spTgt spid="907289"/>
                                        </p:tgtEl>
                                        <p:attrNameLst>
                                          <p:attrName>ppt_h</p:attrName>
                                        </p:attrNameLst>
                                      </p:cBhvr>
                                      <p:tavLst>
                                        <p:tav tm="0">
                                          <p:val>
                                            <p:strVal val="4/3*#ppt_h"/>
                                          </p:val>
                                        </p:tav>
                                        <p:tav tm="100000">
                                          <p:val>
                                            <p:strVal val="#ppt_h"/>
                                          </p:val>
                                        </p:tav>
                                      </p:tavLst>
                                    </p:anim>
                                  </p:childTnLst>
                                  <p:subTnLst>
                                    <p:set>
                                      <p:cBhvr override="childStyle">
                                        <p:cTn dur="1" fill="hold" display="0" masterRel="nextClick" afterEffect="1"/>
                                        <p:tgtEl>
                                          <p:spTgt spid="907289"/>
                                        </p:tgtEl>
                                        <p:attrNameLst>
                                          <p:attrName>style.visibility</p:attrName>
                                        </p:attrNameLst>
                                      </p:cBhvr>
                                      <p:to>
                                        <p:strVal val="hidden"/>
                                      </p:to>
                                    </p:set>
                                  </p:subTnLst>
                                </p:cTn>
                              </p:par>
                            </p:childTnLst>
                          </p:cTn>
                        </p:par>
                      </p:childTnLst>
                    </p:cTn>
                  </p:par>
                  <p:par>
                    <p:cTn id="67" fill="hold" nodeType="clickPar">
                      <p:stCondLst>
                        <p:cond delay="indefinite"/>
                      </p:stCondLst>
                      <p:childTnLst>
                        <p:par>
                          <p:cTn id="68" fill="hold" nodeType="withGroup">
                            <p:stCondLst>
                              <p:cond delay="0"/>
                            </p:stCondLst>
                            <p:childTnLst>
                              <p:par>
                                <p:cTn id="69" presetID="18" presetClass="entr" presetSubtype="6" fill="hold" grpId="0" nodeType="clickEffect">
                                  <p:stCondLst>
                                    <p:cond delay="0"/>
                                  </p:stCondLst>
                                  <p:childTnLst>
                                    <p:set>
                                      <p:cBhvr>
                                        <p:cTn id="70" dur="1" fill="hold">
                                          <p:stCondLst>
                                            <p:cond delay="0"/>
                                          </p:stCondLst>
                                        </p:cTn>
                                        <p:tgtEl>
                                          <p:spTgt spid="907282"/>
                                        </p:tgtEl>
                                        <p:attrNameLst>
                                          <p:attrName>style.visibility</p:attrName>
                                        </p:attrNameLst>
                                      </p:cBhvr>
                                      <p:to>
                                        <p:strVal val="visible"/>
                                      </p:to>
                                    </p:set>
                                    <p:animEffect transition="in" filter="strips(downRight)">
                                      <p:cBhvr>
                                        <p:cTn id="71" dur="500"/>
                                        <p:tgtEl>
                                          <p:spTgt spid="907282"/>
                                        </p:tgtEl>
                                      </p:cBhvr>
                                    </p:animEffect>
                                  </p:childTnLst>
                                </p:cTn>
                              </p:par>
                            </p:childTnLst>
                          </p:cTn>
                        </p:par>
                        <p:par>
                          <p:cTn id="72" fill="hold" nodeType="afterGroup">
                            <p:stCondLst>
                              <p:cond delay="500"/>
                            </p:stCondLst>
                            <p:childTnLst>
                              <p:par>
                                <p:cTn id="73" presetID="18" presetClass="entr" presetSubtype="6" fill="hold" grpId="0" nodeType="afterEffect">
                                  <p:stCondLst>
                                    <p:cond delay="0"/>
                                  </p:stCondLst>
                                  <p:childTnLst>
                                    <p:set>
                                      <p:cBhvr>
                                        <p:cTn id="74" dur="1" fill="hold">
                                          <p:stCondLst>
                                            <p:cond delay="0"/>
                                          </p:stCondLst>
                                        </p:cTn>
                                        <p:tgtEl>
                                          <p:spTgt spid="907283"/>
                                        </p:tgtEl>
                                        <p:attrNameLst>
                                          <p:attrName>style.visibility</p:attrName>
                                        </p:attrNameLst>
                                      </p:cBhvr>
                                      <p:to>
                                        <p:strVal val="visible"/>
                                      </p:to>
                                    </p:set>
                                    <p:animEffect transition="in" filter="strips(downRight)">
                                      <p:cBhvr>
                                        <p:cTn id="75" dur="500"/>
                                        <p:tgtEl>
                                          <p:spTgt spid="907283"/>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8" presetClass="entr" presetSubtype="6" fill="hold" grpId="0" nodeType="clickEffect">
                                  <p:stCondLst>
                                    <p:cond delay="0"/>
                                  </p:stCondLst>
                                  <p:childTnLst>
                                    <p:set>
                                      <p:cBhvr>
                                        <p:cTn id="79" dur="1" fill="hold">
                                          <p:stCondLst>
                                            <p:cond delay="0"/>
                                          </p:stCondLst>
                                        </p:cTn>
                                        <p:tgtEl>
                                          <p:spTgt spid="907277"/>
                                        </p:tgtEl>
                                        <p:attrNameLst>
                                          <p:attrName>style.visibility</p:attrName>
                                        </p:attrNameLst>
                                      </p:cBhvr>
                                      <p:to>
                                        <p:strVal val="visible"/>
                                      </p:to>
                                    </p:set>
                                    <p:animEffect transition="in" filter="strips(downRight)">
                                      <p:cBhvr>
                                        <p:cTn id="80" dur="500"/>
                                        <p:tgtEl>
                                          <p:spTgt spid="907277"/>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8" presetClass="entr" presetSubtype="6" fill="hold" grpId="0" nodeType="clickEffect">
                                  <p:stCondLst>
                                    <p:cond delay="0"/>
                                  </p:stCondLst>
                                  <p:childTnLst>
                                    <p:set>
                                      <p:cBhvr>
                                        <p:cTn id="84" dur="1" fill="hold">
                                          <p:stCondLst>
                                            <p:cond delay="0"/>
                                          </p:stCondLst>
                                        </p:cTn>
                                        <p:tgtEl>
                                          <p:spTgt spid="907278"/>
                                        </p:tgtEl>
                                        <p:attrNameLst>
                                          <p:attrName>style.visibility</p:attrName>
                                        </p:attrNameLst>
                                      </p:cBhvr>
                                      <p:to>
                                        <p:strVal val="visible"/>
                                      </p:to>
                                    </p:set>
                                    <p:animEffect transition="in" filter="strips(downRight)">
                                      <p:cBhvr>
                                        <p:cTn id="85" dur="500"/>
                                        <p:tgtEl>
                                          <p:spTgt spid="907278"/>
                                        </p:tgtEl>
                                      </p:cBhvr>
                                    </p:animEffect>
                                  </p:childTnLst>
                                </p:cTn>
                              </p:par>
                            </p:childTnLst>
                          </p:cTn>
                        </p:par>
                        <p:par>
                          <p:cTn id="86" fill="hold" nodeType="afterGroup">
                            <p:stCondLst>
                              <p:cond delay="500"/>
                            </p:stCondLst>
                            <p:childTnLst>
                              <p:par>
                                <p:cTn id="87" presetID="18" presetClass="entr" presetSubtype="6" fill="hold" grpId="0" nodeType="afterEffect">
                                  <p:stCondLst>
                                    <p:cond delay="0"/>
                                  </p:stCondLst>
                                  <p:childTnLst>
                                    <p:set>
                                      <p:cBhvr>
                                        <p:cTn id="88" dur="1" fill="hold">
                                          <p:stCondLst>
                                            <p:cond delay="0"/>
                                          </p:stCondLst>
                                        </p:cTn>
                                        <p:tgtEl>
                                          <p:spTgt spid="907279"/>
                                        </p:tgtEl>
                                        <p:attrNameLst>
                                          <p:attrName>style.visibility</p:attrName>
                                        </p:attrNameLst>
                                      </p:cBhvr>
                                      <p:to>
                                        <p:strVal val="visible"/>
                                      </p:to>
                                    </p:set>
                                    <p:animEffect transition="in" filter="strips(downRight)">
                                      <p:cBhvr>
                                        <p:cTn id="89" dur="500"/>
                                        <p:tgtEl>
                                          <p:spTgt spid="90727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8" presetClass="entr" presetSubtype="6" fill="hold" grpId="0" nodeType="clickEffect">
                                  <p:stCondLst>
                                    <p:cond delay="0"/>
                                  </p:stCondLst>
                                  <p:childTnLst>
                                    <p:set>
                                      <p:cBhvr>
                                        <p:cTn id="93" dur="1" fill="hold">
                                          <p:stCondLst>
                                            <p:cond delay="0"/>
                                          </p:stCondLst>
                                        </p:cTn>
                                        <p:tgtEl>
                                          <p:spTgt spid="907284"/>
                                        </p:tgtEl>
                                        <p:attrNameLst>
                                          <p:attrName>style.visibility</p:attrName>
                                        </p:attrNameLst>
                                      </p:cBhvr>
                                      <p:to>
                                        <p:strVal val="visible"/>
                                      </p:to>
                                    </p:set>
                                    <p:animEffect transition="in" filter="strips(downRight)">
                                      <p:cBhvr>
                                        <p:cTn id="94" dur="500"/>
                                        <p:tgtEl>
                                          <p:spTgt spid="907284"/>
                                        </p:tgtEl>
                                      </p:cBhvr>
                                    </p:animEffect>
                                  </p:childTnLst>
                                </p:cTn>
                              </p:par>
                            </p:childTnLst>
                          </p:cTn>
                        </p:par>
                        <p:par>
                          <p:cTn id="95" fill="hold" nodeType="afterGroup">
                            <p:stCondLst>
                              <p:cond delay="500"/>
                            </p:stCondLst>
                            <p:childTnLst>
                              <p:par>
                                <p:cTn id="96" presetID="18" presetClass="entr" presetSubtype="6" fill="hold" grpId="0" nodeType="afterEffect">
                                  <p:stCondLst>
                                    <p:cond delay="0"/>
                                  </p:stCondLst>
                                  <p:childTnLst>
                                    <p:set>
                                      <p:cBhvr>
                                        <p:cTn id="97" dur="1" fill="hold">
                                          <p:stCondLst>
                                            <p:cond delay="0"/>
                                          </p:stCondLst>
                                        </p:cTn>
                                        <p:tgtEl>
                                          <p:spTgt spid="907285"/>
                                        </p:tgtEl>
                                        <p:attrNameLst>
                                          <p:attrName>style.visibility</p:attrName>
                                        </p:attrNameLst>
                                      </p:cBhvr>
                                      <p:to>
                                        <p:strVal val="visible"/>
                                      </p:to>
                                    </p:set>
                                    <p:animEffect transition="in" filter="strips(downRight)">
                                      <p:cBhvr>
                                        <p:cTn id="98" dur="500"/>
                                        <p:tgtEl>
                                          <p:spTgt spid="907285"/>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8" presetClass="entr" presetSubtype="6" fill="hold" grpId="0" nodeType="clickEffect">
                                  <p:stCondLst>
                                    <p:cond delay="0"/>
                                  </p:stCondLst>
                                  <p:childTnLst>
                                    <p:set>
                                      <p:cBhvr>
                                        <p:cTn id="102" dur="1" fill="hold">
                                          <p:stCondLst>
                                            <p:cond delay="0"/>
                                          </p:stCondLst>
                                        </p:cTn>
                                        <p:tgtEl>
                                          <p:spTgt spid="907288"/>
                                        </p:tgtEl>
                                        <p:attrNameLst>
                                          <p:attrName>style.visibility</p:attrName>
                                        </p:attrNameLst>
                                      </p:cBhvr>
                                      <p:to>
                                        <p:strVal val="visible"/>
                                      </p:to>
                                    </p:set>
                                    <p:animEffect transition="in" filter="strips(downRight)">
                                      <p:cBhvr>
                                        <p:cTn id="103" dur="500"/>
                                        <p:tgtEl>
                                          <p:spTgt spid="907288"/>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8" presetClass="entr" presetSubtype="6" fill="hold" grpId="0" nodeType="clickEffect">
                                  <p:stCondLst>
                                    <p:cond delay="0"/>
                                  </p:stCondLst>
                                  <p:childTnLst>
                                    <p:set>
                                      <p:cBhvr>
                                        <p:cTn id="107" dur="1" fill="hold">
                                          <p:stCondLst>
                                            <p:cond delay="0"/>
                                          </p:stCondLst>
                                        </p:cTn>
                                        <p:tgtEl>
                                          <p:spTgt spid="907286"/>
                                        </p:tgtEl>
                                        <p:attrNameLst>
                                          <p:attrName>style.visibility</p:attrName>
                                        </p:attrNameLst>
                                      </p:cBhvr>
                                      <p:to>
                                        <p:strVal val="visible"/>
                                      </p:to>
                                    </p:set>
                                    <p:animEffect transition="in" filter="strips(downRight)">
                                      <p:cBhvr>
                                        <p:cTn id="108" dur="500"/>
                                        <p:tgtEl>
                                          <p:spTgt spid="907286"/>
                                        </p:tgtEl>
                                      </p:cBhvr>
                                    </p:animEffect>
                                  </p:childTnLst>
                                </p:cTn>
                              </p:par>
                            </p:childTnLst>
                          </p:cTn>
                        </p:par>
                        <p:par>
                          <p:cTn id="109" fill="hold" nodeType="afterGroup">
                            <p:stCondLst>
                              <p:cond delay="500"/>
                            </p:stCondLst>
                            <p:childTnLst>
                              <p:par>
                                <p:cTn id="110" presetID="18" presetClass="entr" presetSubtype="6" fill="hold" grpId="0" nodeType="afterEffect">
                                  <p:stCondLst>
                                    <p:cond delay="0"/>
                                  </p:stCondLst>
                                  <p:childTnLst>
                                    <p:set>
                                      <p:cBhvr>
                                        <p:cTn id="111" dur="1" fill="hold">
                                          <p:stCondLst>
                                            <p:cond delay="0"/>
                                          </p:stCondLst>
                                        </p:cTn>
                                        <p:tgtEl>
                                          <p:spTgt spid="907287"/>
                                        </p:tgtEl>
                                        <p:attrNameLst>
                                          <p:attrName>style.visibility</p:attrName>
                                        </p:attrNameLst>
                                      </p:cBhvr>
                                      <p:to>
                                        <p:strVal val="visible"/>
                                      </p:to>
                                    </p:set>
                                    <p:animEffect transition="in" filter="strips(downRight)">
                                      <p:cBhvr>
                                        <p:cTn id="112" dur="500"/>
                                        <p:tgtEl>
                                          <p:spTgt spid="90728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3" presetClass="entr" presetSubtype="288" fill="hold" grpId="0" nodeType="clickEffect">
                                  <p:stCondLst>
                                    <p:cond delay="0"/>
                                  </p:stCondLst>
                                  <p:childTnLst>
                                    <p:set>
                                      <p:cBhvr>
                                        <p:cTn id="116" dur="1" fill="hold">
                                          <p:stCondLst>
                                            <p:cond delay="0"/>
                                          </p:stCondLst>
                                        </p:cTn>
                                        <p:tgtEl>
                                          <p:spTgt spid="907266">
                                            <p:txEl>
                                              <p:pRg st="0" end="0"/>
                                            </p:txEl>
                                          </p:spTgt>
                                        </p:tgtEl>
                                        <p:attrNameLst>
                                          <p:attrName>style.visibility</p:attrName>
                                        </p:attrNameLst>
                                      </p:cBhvr>
                                      <p:to>
                                        <p:strVal val="visible"/>
                                      </p:to>
                                    </p:set>
                                    <p:anim calcmode="lin" valueType="num">
                                      <p:cBhvr>
                                        <p:cTn id="117" dur="500" fill="hold"/>
                                        <p:tgtEl>
                                          <p:spTgt spid="907266">
                                            <p:txEl>
                                              <p:pRg st="0" end="0"/>
                                            </p:txEl>
                                          </p:spTgt>
                                        </p:tgtEl>
                                        <p:attrNameLst>
                                          <p:attrName>ppt_w</p:attrName>
                                        </p:attrNameLst>
                                      </p:cBhvr>
                                      <p:tavLst>
                                        <p:tav tm="0">
                                          <p:val>
                                            <p:strVal val="4/3*#ppt_w"/>
                                          </p:val>
                                        </p:tav>
                                        <p:tav tm="100000">
                                          <p:val>
                                            <p:strVal val="#ppt_w"/>
                                          </p:val>
                                        </p:tav>
                                      </p:tavLst>
                                    </p:anim>
                                    <p:anim calcmode="lin" valueType="num">
                                      <p:cBhvr>
                                        <p:cTn id="118" dur="500" fill="hold"/>
                                        <p:tgtEl>
                                          <p:spTgt spid="907266">
                                            <p:txEl>
                                              <p:pRg st="0" end="0"/>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7266" grpId="0" build="p" autoUpdateAnimBg="0"/>
      <p:bldP spid="907267" grpId="0" animBg="1"/>
      <p:bldP spid="907268" grpId="0" autoUpdateAnimBg="0"/>
      <p:bldP spid="907269" grpId="0" animBg="1"/>
      <p:bldP spid="907270" grpId="0" autoUpdateAnimBg="0"/>
      <p:bldP spid="907271" grpId="0" animBg="1"/>
      <p:bldP spid="907272" grpId="0" autoUpdateAnimBg="0"/>
      <p:bldP spid="907273" grpId="0" animBg="1"/>
      <p:bldP spid="907274" grpId="0" autoUpdateAnimBg="0"/>
      <p:bldP spid="907275" grpId="0" autoUpdateAnimBg="0"/>
      <p:bldP spid="907276" grpId="0" autoUpdateAnimBg="0"/>
      <p:bldP spid="907277" grpId="0" autoUpdateAnimBg="0"/>
      <p:bldP spid="907278" grpId="0" animBg="1"/>
      <p:bldP spid="907279" grpId="0" autoUpdateAnimBg="0"/>
      <p:bldP spid="907280" grpId="0" animBg="1"/>
      <p:bldP spid="907281" grpId="0" autoUpdateAnimBg="0"/>
      <p:bldP spid="907282" grpId="0" animBg="1"/>
      <p:bldP spid="907283" grpId="0" autoUpdateAnimBg="0"/>
      <p:bldP spid="907284" grpId="0" animBg="1"/>
      <p:bldP spid="907285" grpId="0" autoUpdateAnimBg="0"/>
      <p:bldP spid="907286" grpId="0" animBg="1"/>
      <p:bldP spid="907287" grpId="0" autoUpdateAnimBg="0"/>
      <p:bldP spid="907288" grpId="0" autoUpdateAnimBg="0"/>
      <p:bldP spid="907289" grpId="0" animBg="1"/>
      <p:bldP spid="907290" grpId="0" animBg="1"/>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Espaço Reservado para Número de Slide 5"/>
          <p:cNvSpPr>
            <a:spLocks noGrp="1"/>
          </p:cNvSpPr>
          <p:nvPr>
            <p:ph type="sldNum" sz="quarter" idx="12"/>
          </p:nvPr>
        </p:nvSpPr>
        <p:spPr/>
        <p:txBody>
          <a:bodyPr/>
          <a:lstStyle/>
          <a:p>
            <a:pPr>
              <a:defRPr/>
            </a:pPr>
            <a:fld id="{73252CA8-0850-480A-9D00-FB7FDE8EFFCB}" type="slidenum">
              <a:rPr lang="pt-PT"/>
              <a:pPr>
                <a:defRPr/>
              </a:pPr>
              <a:t>71</a:t>
            </a:fld>
            <a:endParaRPr lang="pt-PT"/>
          </a:p>
        </p:txBody>
      </p:sp>
      <p:sp>
        <p:nvSpPr>
          <p:cNvPr id="908290" name="Rectangle 2"/>
          <p:cNvSpPr>
            <a:spLocks noGrp="1" noChangeArrowheads="1"/>
          </p:cNvSpPr>
          <p:nvPr>
            <p:ph type="body" idx="1"/>
          </p:nvPr>
        </p:nvSpPr>
        <p:spPr>
          <a:xfrm>
            <a:off x="0" y="2168525"/>
            <a:ext cx="9144000" cy="711200"/>
          </a:xfrm>
        </p:spPr>
        <p:txBody>
          <a:bodyPr/>
          <a:lstStyle/>
          <a:p>
            <a:pPr marL="1530350" indent="-1530350" algn="ctr" eaLnBrk="1" hangingPunct="1">
              <a:buFontTx/>
              <a:buNone/>
            </a:pPr>
            <a:r>
              <a:rPr lang="pt-BR" sz="2800" smtClean="0">
                <a:solidFill>
                  <a:srgbClr val="FFFFFF"/>
                </a:solidFill>
                <a:latin typeface="Arial" charset="0"/>
              </a:rPr>
              <a:t>r</a:t>
            </a:r>
            <a:r>
              <a:rPr lang="pt-BR" sz="2800" smtClean="0">
                <a:solidFill>
                  <a:srgbClr val="FFFFFF"/>
                </a:solidFill>
                <a:latin typeface="Arial" charset="0"/>
                <a:sym typeface="Symbol" pitchFamily="18" charset="2"/>
              </a:rPr>
              <a:t>  (número de trocas de moeda por título)  m</a:t>
            </a:r>
            <a:r>
              <a:rPr lang="pt-BR" sz="2800" baseline="30000" smtClean="0">
                <a:solidFill>
                  <a:srgbClr val="FFFFFF"/>
                </a:solidFill>
                <a:latin typeface="Arial" charset="0"/>
                <a:sym typeface="Symbol" pitchFamily="18" charset="2"/>
              </a:rPr>
              <a:t>d</a:t>
            </a:r>
            <a:r>
              <a:rPr lang="pt-BR" sz="2800" baseline="-25000" smtClean="0">
                <a:solidFill>
                  <a:srgbClr val="FFFFFF"/>
                </a:solidFill>
                <a:latin typeface="Arial" charset="0"/>
                <a:sym typeface="Symbol" pitchFamily="18" charset="2"/>
              </a:rPr>
              <a:t>T</a:t>
            </a:r>
            <a:r>
              <a:rPr lang="pt-BR" sz="2800" smtClean="0">
                <a:solidFill>
                  <a:srgbClr val="FFFFFF"/>
                </a:solidFill>
                <a:latin typeface="Arial" charset="0"/>
                <a:sym typeface="Symbol" pitchFamily="18" charset="2"/>
              </a:rPr>
              <a:t></a:t>
            </a:r>
            <a:endParaRPr lang="pt-BR" sz="2800" smtClean="0">
              <a:solidFill>
                <a:srgbClr val="FFFFFF"/>
              </a:solidFill>
              <a:latin typeface="Arial" charset="0"/>
            </a:endParaRPr>
          </a:p>
        </p:txBody>
      </p:sp>
      <p:sp>
        <p:nvSpPr>
          <p:cNvPr id="908291" name="Rectangle 3"/>
          <p:cNvSpPr>
            <a:spLocks noChangeArrowheads="1"/>
          </p:cNvSpPr>
          <p:nvPr/>
        </p:nvSpPr>
        <p:spPr bwMode="auto">
          <a:xfrm>
            <a:off x="474663" y="3092450"/>
            <a:ext cx="8175625"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530350" indent="-1530350" algn="ctr">
              <a:spcBef>
                <a:spcPct val="20000"/>
              </a:spcBef>
            </a:pPr>
            <a:r>
              <a:rPr lang="pt-BR" sz="2800" b="0">
                <a:solidFill>
                  <a:srgbClr val="FFFFFF"/>
                </a:solidFill>
              </a:rPr>
              <a:t>Sabendo do Modelo Clássico que   y</a:t>
            </a:r>
            <a:r>
              <a:rPr lang="pt-BR" sz="2800" b="0">
                <a:solidFill>
                  <a:srgbClr val="FFFFFF"/>
                </a:solidFill>
                <a:sym typeface="Symbol" pitchFamily="18" charset="2"/>
              </a:rPr>
              <a:t>   m</a:t>
            </a:r>
            <a:r>
              <a:rPr lang="pt-BR" sz="2800" b="0" baseline="30000">
                <a:solidFill>
                  <a:srgbClr val="FFFFFF"/>
                </a:solidFill>
                <a:sym typeface="Symbol" pitchFamily="18" charset="2"/>
              </a:rPr>
              <a:t>d</a:t>
            </a:r>
            <a:r>
              <a:rPr lang="pt-BR" sz="2800" b="0" baseline="-25000">
                <a:solidFill>
                  <a:srgbClr val="FFFFFF"/>
                </a:solidFill>
                <a:sym typeface="Symbol" pitchFamily="18" charset="2"/>
              </a:rPr>
              <a:t>T</a:t>
            </a:r>
            <a:r>
              <a:rPr lang="pt-BR" sz="2800" b="0">
                <a:solidFill>
                  <a:srgbClr val="FFFFFF"/>
                </a:solidFill>
                <a:sym typeface="Symbol" pitchFamily="18" charset="2"/>
              </a:rPr>
              <a:t></a:t>
            </a:r>
          </a:p>
        </p:txBody>
      </p:sp>
      <p:sp>
        <p:nvSpPr>
          <p:cNvPr id="908292" name="Text Box 4"/>
          <p:cNvSpPr txBox="1">
            <a:spLocks noChangeArrowheads="1"/>
          </p:cNvSpPr>
          <p:nvPr/>
        </p:nvSpPr>
        <p:spPr bwMode="auto">
          <a:xfrm>
            <a:off x="2705100" y="4210050"/>
            <a:ext cx="971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solidFill>
                  <a:srgbClr val="FFFF00"/>
                </a:solidFill>
              </a:rPr>
              <a:t>M</a:t>
            </a:r>
            <a:r>
              <a:rPr lang="pt-BR" sz="3200" b="0" baseline="30000">
                <a:solidFill>
                  <a:srgbClr val="FFFF00"/>
                </a:solidFill>
              </a:rPr>
              <a:t>d</a:t>
            </a:r>
            <a:r>
              <a:rPr lang="pt-BR" sz="3200" b="0" baseline="-25000">
                <a:solidFill>
                  <a:srgbClr val="FFFF00"/>
                </a:solidFill>
              </a:rPr>
              <a:t>T</a:t>
            </a:r>
            <a:endParaRPr lang="pt-BR" sz="3200" b="0">
              <a:solidFill>
                <a:srgbClr val="FFFF00"/>
              </a:solidFill>
            </a:endParaRPr>
          </a:p>
        </p:txBody>
      </p:sp>
      <p:sp>
        <p:nvSpPr>
          <p:cNvPr id="908293" name="Line 5"/>
          <p:cNvSpPr>
            <a:spLocks noChangeShapeType="1"/>
          </p:cNvSpPr>
          <p:nvPr/>
        </p:nvSpPr>
        <p:spPr bwMode="auto">
          <a:xfrm>
            <a:off x="2628900" y="4781550"/>
            <a:ext cx="9144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8294" name="Text Box 6"/>
          <p:cNvSpPr txBox="1">
            <a:spLocks noChangeArrowheads="1"/>
          </p:cNvSpPr>
          <p:nvPr/>
        </p:nvSpPr>
        <p:spPr bwMode="auto">
          <a:xfrm>
            <a:off x="2895600" y="4705350"/>
            <a:ext cx="476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solidFill>
                  <a:srgbClr val="FFFF00"/>
                </a:solidFill>
              </a:rPr>
              <a:t>P</a:t>
            </a:r>
          </a:p>
        </p:txBody>
      </p:sp>
      <p:sp>
        <p:nvSpPr>
          <p:cNvPr id="908295" name="Text Box 7"/>
          <p:cNvSpPr txBox="1">
            <a:spLocks noChangeArrowheads="1"/>
          </p:cNvSpPr>
          <p:nvPr/>
        </p:nvSpPr>
        <p:spPr bwMode="auto">
          <a:xfrm>
            <a:off x="3714750" y="4400550"/>
            <a:ext cx="3354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3200" b="0">
                <a:solidFill>
                  <a:srgbClr val="FFFF00"/>
                </a:solidFill>
              </a:rPr>
              <a:t>=  m</a:t>
            </a:r>
            <a:r>
              <a:rPr lang="pt-BR" sz="3200" b="0" baseline="30000">
                <a:solidFill>
                  <a:srgbClr val="FFFF00"/>
                </a:solidFill>
              </a:rPr>
              <a:t>d</a:t>
            </a:r>
            <a:r>
              <a:rPr lang="pt-BR" sz="3200" b="0" baseline="-25000">
                <a:solidFill>
                  <a:srgbClr val="FFFF00"/>
                </a:solidFill>
              </a:rPr>
              <a:t>T</a:t>
            </a:r>
            <a:r>
              <a:rPr lang="pt-BR" sz="3200" b="0">
                <a:solidFill>
                  <a:srgbClr val="FFFF00"/>
                </a:solidFill>
              </a:rPr>
              <a:t>  =  m(y,r)</a:t>
            </a:r>
          </a:p>
        </p:txBody>
      </p:sp>
      <p:sp>
        <p:nvSpPr>
          <p:cNvPr id="908296" name="Rectangle 8"/>
          <p:cNvSpPr>
            <a:spLocks noChangeArrowheads="1"/>
          </p:cNvSpPr>
          <p:nvPr/>
        </p:nvSpPr>
        <p:spPr bwMode="auto">
          <a:xfrm>
            <a:off x="2419350" y="4229100"/>
            <a:ext cx="4362450" cy="10477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3738" name="Rectangle 9"/>
          <p:cNvSpPr>
            <a:spLocks noChangeArrowheads="1"/>
          </p:cNvSpPr>
          <p:nvPr/>
        </p:nvSpPr>
        <p:spPr bwMode="auto">
          <a:xfrm>
            <a:off x="0" y="460375"/>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da demanda de moeda para  transações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8290">
                                            <p:txEl>
                                              <p:pRg st="0" end="0"/>
                                            </p:txEl>
                                          </p:spTgt>
                                        </p:tgtEl>
                                        <p:attrNameLst>
                                          <p:attrName>style.visibility</p:attrName>
                                        </p:attrNameLst>
                                      </p:cBhvr>
                                      <p:to>
                                        <p:strVal val="visible"/>
                                      </p:to>
                                    </p:set>
                                    <p:animEffect transition="in" filter="wipe(left)">
                                      <p:cBhvr>
                                        <p:cTn id="7" dur="500"/>
                                        <p:tgtEl>
                                          <p:spTgt spid="908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08291"/>
                                        </p:tgtEl>
                                        <p:attrNameLst>
                                          <p:attrName>style.visibility</p:attrName>
                                        </p:attrNameLst>
                                      </p:cBhvr>
                                      <p:to>
                                        <p:strVal val="visible"/>
                                      </p:to>
                                    </p:set>
                                    <p:animEffect transition="in" filter="strips(downRight)">
                                      <p:cBhvr>
                                        <p:cTn id="12" dur="500"/>
                                        <p:tgtEl>
                                          <p:spTgt spid="9082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08292"/>
                                        </p:tgtEl>
                                        <p:attrNameLst>
                                          <p:attrName>style.visibility</p:attrName>
                                        </p:attrNameLst>
                                      </p:cBhvr>
                                      <p:to>
                                        <p:strVal val="visible"/>
                                      </p:to>
                                    </p:set>
                                    <p:animEffect transition="in" filter="strips(downRight)">
                                      <p:cBhvr>
                                        <p:cTn id="17" dur="500"/>
                                        <p:tgtEl>
                                          <p:spTgt spid="908292"/>
                                        </p:tgtEl>
                                      </p:cBhvr>
                                    </p:animEffect>
                                  </p:childTnLst>
                                </p:cTn>
                              </p:par>
                            </p:childTnLst>
                          </p:cTn>
                        </p:par>
                        <p:par>
                          <p:cTn id="18" fill="hold" nodeType="afterGroup">
                            <p:stCondLst>
                              <p:cond delay="500"/>
                            </p:stCondLst>
                            <p:childTnLst>
                              <p:par>
                                <p:cTn id="19" presetID="4" presetClass="entr" presetSubtype="32" fill="hold" grpId="0" nodeType="afterEffect">
                                  <p:stCondLst>
                                    <p:cond delay="0"/>
                                  </p:stCondLst>
                                  <p:childTnLst>
                                    <p:set>
                                      <p:cBhvr>
                                        <p:cTn id="20" dur="1" fill="hold">
                                          <p:stCondLst>
                                            <p:cond delay="0"/>
                                          </p:stCondLst>
                                        </p:cTn>
                                        <p:tgtEl>
                                          <p:spTgt spid="908293"/>
                                        </p:tgtEl>
                                        <p:attrNameLst>
                                          <p:attrName>style.visibility</p:attrName>
                                        </p:attrNameLst>
                                      </p:cBhvr>
                                      <p:to>
                                        <p:strVal val="visible"/>
                                      </p:to>
                                    </p:set>
                                    <p:animEffect transition="in" filter="box(out)">
                                      <p:cBhvr>
                                        <p:cTn id="21" dur="500"/>
                                        <p:tgtEl>
                                          <p:spTgt spid="908293"/>
                                        </p:tgtEl>
                                      </p:cBhvr>
                                    </p:animEffect>
                                  </p:childTnLst>
                                </p:cTn>
                              </p:par>
                            </p:childTnLst>
                          </p:cTn>
                        </p:par>
                        <p:par>
                          <p:cTn id="22" fill="hold" nodeType="afterGroup">
                            <p:stCondLst>
                              <p:cond delay="1000"/>
                            </p:stCondLst>
                            <p:childTnLst>
                              <p:par>
                                <p:cTn id="23" presetID="18" presetClass="entr" presetSubtype="6" fill="hold" grpId="0" nodeType="afterEffect">
                                  <p:stCondLst>
                                    <p:cond delay="0"/>
                                  </p:stCondLst>
                                  <p:childTnLst>
                                    <p:set>
                                      <p:cBhvr>
                                        <p:cTn id="24" dur="1" fill="hold">
                                          <p:stCondLst>
                                            <p:cond delay="0"/>
                                          </p:stCondLst>
                                        </p:cTn>
                                        <p:tgtEl>
                                          <p:spTgt spid="908294"/>
                                        </p:tgtEl>
                                        <p:attrNameLst>
                                          <p:attrName>style.visibility</p:attrName>
                                        </p:attrNameLst>
                                      </p:cBhvr>
                                      <p:to>
                                        <p:strVal val="visible"/>
                                      </p:to>
                                    </p:set>
                                    <p:animEffect transition="in" filter="strips(downRight)">
                                      <p:cBhvr>
                                        <p:cTn id="25" dur="500"/>
                                        <p:tgtEl>
                                          <p:spTgt spid="908294"/>
                                        </p:tgtEl>
                                      </p:cBhvr>
                                    </p:animEffect>
                                  </p:childTnLst>
                                </p:cTn>
                              </p:par>
                            </p:childTnLst>
                          </p:cTn>
                        </p:par>
                        <p:par>
                          <p:cTn id="26" fill="hold" nodeType="afterGroup">
                            <p:stCondLst>
                              <p:cond delay="1500"/>
                            </p:stCondLst>
                            <p:childTnLst>
                              <p:par>
                                <p:cTn id="27" presetID="18" presetClass="entr" presetSubtype="6" fill="hold" grpId="0" nodeType="afterEffect">
                                  <p:stCondLst>
                                    <p:cond delay="0"/>
                                  </p:stCondLst>
                                  <p:childTnLst>
                                    <p:set>
                                      <p:cBhvr>
                                        <p:cTn id="28" dur="1" fill="hold">
                                          <p:stCondLst>
                                            <p:cond delay="0"/>
                                          </p:stCondLst>
                                        </p:cTn>
                                        <p:tgtEl>
                                          <p:spTgt spid="908295"/>
                                        </p:tgtEl>
                                        <p:attrNameLst>
                                          <p:attrName>style.visibility</p:attrName>
                                        </p:attrNameLst>
                                      </p:cBhvr>
                                      <p:to>
                                        <p:strVal val="visible"/>
                                      </p:to>
                                    </p:set>
                                    <p:animEffect transition="in" filter="strips(downRight)">
                                      <p:cBhvr>
                                        <p:cTn id="29" dur="500"/>
                                        <p:tgtEl>
                                          <p:spTgt spid="908295"/>
                                        </p:tgtEl>
                                      </p:cBhvr>
                                    </p:animEffect>
                                  </p:childTnLst>
                                </p:cTn>
                              </p:par>
                            </p:childTnLst>
                          </p:cTn>
                        </p:par>
                        <p:par>
                          <p:cTn id="30" fill="hold" nodeType="afterGroup">
                            <p:stCondLst>
                              <p:cond delay="2000"/>
                            </p:stCondLst>
                            <p:childTnLst>
                              <p:par>
                                <p:cTn id="31" presetID="1" presetClass="entr" presetSubtype="0" fill="hold" grpId="0" nodeType="afterEffect">
                                  <p:stCondLst>
                                    <p:cond delay="0"/>
                                  </p:stCondLst>
                                  <p:childTnLst>
                                    <p:set>
                                      <p:cBhvr>
                                        <p:cTn id="32" dur="1" fill="hold">
                                          <p:stCondLst>
                                            <p:cond delay="499"/>
                                          </p:stCondLst>
                                        </p:cTn>
                                        <p:tgtEl>
                                          <p:spTgt spid="908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8290" grpId="0" build="p"/>
      <p:bldP spid="908291" grpId="0" autoUpdateAnimBg="0"/>
      <p:bldP spid="908292" grpId="0" autoUpdateAnimBg="0"/>
      <p:bldP spid="908293" grpId="0" animBg="1"/>
      <p:bldP spid="908294" grpId="0" autoUpdateAnimBg="0"/>
      <p:bldP spid="908295" grpId="0" autoUpdateAnimBg="0"/>
      <p:bldP spid="908296" grpId="0" animBg="1"/>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Espaço Reservado para Número de Slide 5"/>
          <p:cNvSpPr>
            <a:spLocks noGrp="1"/>
          </p:cNvSpPr>
          <p:nvPr>
            <p:ph type="sldNum" sz="quarter" idx="12"/>
          </p:nvPr>
        </p:nvSpPr>
        <p:spPr/>
        <p:txBody>
          <a:bodyPr/>
          <a:lstStyle/>
          <a:p>
            <a:pPr>
              <a:defRPr/>
            </a:pPr>
            <a:fld id="{8BF21758-5C3D-43F8-819D-A234768ED240}" type="slidenum">
              <a:rPr lang="pt-PT"/>
              <a:pPr>
                <a:defRPr/>
              </a:pPr>
              <a:t>72</a:t>
            </a:fld>
            <a:endParaRPr lang="pt-PT"/>
          </a:p>
        </p:txBody>
      </p:sp>
      <p:sp>
        <p:nvSpPr>
          <p:cNvPr id="909314" name="Rectangle 2"/>
          <p:cNvSpPr>
            <a:spLocks noGrp="1" noChangeArrowheads="1"/>
          </p:cNvSpPr>
          <p:nvPr>
            <p:ph type="body" idx="1"/>
          </p:nvPr>
        </p:nvSpPr>
        <p:spPr>
          <a:xfrm>
            <a:off x="122238" y="2508250"/>
            <a:ext cx="5694362" cy="725488"/>
          </a:xfrm>
        </p:spPr>
        <p:txBody>
          <a:bodyPr/>
          <a:lstStyle/>
          <a:p>
            <a:pPr eaLnBrk="1" hangingPunct="1">
              <a:buFontTx/>
              <a:buNone/>
            </a:pPr>
            <a:r>
              <a:rPr lang="pt-BR" sz="2800" smtClean="0">
                <a:latin typeface="Arial" charset="0"/>
              </a:rPr>
              <a:t>Agentes que demandam moeda</a:t>
            </a:r>
          </a:p>
        </p:txBody>
      </p:sp>
      <p:sp>
        <p:nvSpPr>
          <p:cNvPr id="909315" name="AutoShape 3"/>
          <p:cNvSpPr>
            <a:spLocks/>
          </p:cNvSpPr>
          <p:nvPr/>
        </p:nvSpPr>
        <p:spPr bwMode="auto">
          <a:xfrm>
            <a:off x="5392738" y="2260600"/>
            <a:ext cx="230187" cy="1095375"/>
          </a:xfrm>
          <a:prstGeom prst="leftBrace">
            <a:avLst>
              <a:gd name="adj1" fmla="val 39655"/>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9316" name="Rectangle 4"/>
          <p:cNvSpPr>
            <a:spLocks noChangeArrowheads="1"/>
          </p:cNvSpPr>
          <p:nvPr/>
        </p:nvSpPr>
        <p:spPr bwMode="auto">
          <a:xfrm>
            <a:off x="5486400" y="2259013"/>
            <a:ext cx="3657600" cy="112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Indivíduos ou famílias</a:t>
            </a:r>
          </a:p>
          <a:p>
            <a:pPr marL="342900" indent="-342900">
              <a:spcBef>
                <a:spcPct val="20000"/>
              </a:spcBef>
            </a:pPr>
            <a:r>
              <a:rPr lang="pt-BR" sz="2800" b="0"/>
              <a:t>empresas</a:t>
            </a:r>
          </a:p>
        </p:txBody>
      </p:sp>
      <p:sp>
        <p:nvSpPr>
          <p:cNvPr id="909317" name="Rectangle 5"/>
          <p:cNvSpPr>
            <a:spLocks noChangeArrowheads="1"/>
          </p:cNvSpPr>
          <p:nvPr/>
        </p:nvSpPr>
        <p:spPr bwMode="auto">
          <a:xfrm>
            <a:off x="76200" y="4432300"/>
            <a:ext cx="2260600" cy="104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pt-BR" sz="2800" b="0"/>
              <a:t>Riqueza dos indivíduos</a:t>
            </a:r>
          </a:p>
        </p:txBody>
      </p:sp>
      <p:sp>
        <p:nvSpPr>
          <p:cNvPr id="909318" name="Rectangle 6"/>
          <p:cNvSpPr>
            <a:spLocks noChangeArrowheads="1"/>
          </p:cNvSpPr>
          <p:nvPr/>
        </p:nvSpPr>
        <p:spPr bwMode="auto">
          <a:xfrm>
            <a:off x="2625725" y="3800475"/>
            <a:ext cx="65182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952750" indent="-2952750">
              <a:spcBef>
                <a:spcPct val="20000"/>
              </a:spcBef>
            </a:pPr>
            <a:r>
              <a:rPr lang="pt-BR" sz="2800" b="0"/>
              <a:t>Riqueza humana:  </a:t>
            </a:r>
            <a:r>
              <a:rPr lang="pt-BR" sz="2400" b="0"/>
              <a:t>talentos e qualificações dos indivíduos</a:t>
            </a:r>
          </a:p>
        </p:txBody>
      </p:sp>
      <p:sp>
        <p:nvSpPr>
          <p:cNvPr id="909319" name="Rectangle 7"/>
          <p:cNvSpPr>
            <a:spLocks noChangeArrowheads="1"/>
          </p:cNvSpPr>
          <p:nvPr/>
        </p:nvSpPr>
        <p:spPr bwMode="auto">
          <a:xfrm>
            <a:off x="2601913" y="5113338"/>
            <a:ext cx="398303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Riqueza não humana:</a:t>
            </a:r>
          </a:p>
        </p:txBody>
      </p:sp>
      <p:sp>
        <p:nvSpPr>
          <p:cNvPr id="909320" name="AutoShape 8"/>
          <p:cNvSpPr>
            <a:spLocks/>
          </p:cNvSpPr>
          <p:nvPr/>
        </p:nvSpPr>
        <p:spPr bwMode="auto">
          <a:xfrm>
            <a:off x="6210300" y="4768850"/>
            <a:ext cx="258763" cy="1328738"/>
          </a:xfrm>
          <a:prstGeom prst="leftBrace">
            <a:avLst>
              <a:gd name="adj1" fmla="val 42791"/>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09321" name="Rectangle 9"/>
          <p:cNvSpPr>
            <a:spLocks noChangeArrowheads="1"/>
          </p:cNvSpPr>
          <p:nvPr/>
        </p:nvSpPr>
        <p:spPr bwMode="auto">
          <a:xfrm>
            <a:off x="6484938" y="4662488"/>
            <a:ext cx="2420937" cy="153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pt-BR" sz="2800" b="0"/>
              <a:t>moeda</a:t>
            </a:r>
          </a:p>
          <a:p>
            <a:pPr>
              <a:spcBef>
                <a:spcPct val="20000"/>
              </a:spcBef>
            </a:pPr>
            <a:r>
              <a:rPr lang="pt-BR" sz="2800" b="0"/>
              <a:t>títulos</a:t>
            </a:r>
          </a:p>
          <a:p>
            <a:pPr>
              <a:spcBef>
                <a:spcPct val="20000"/>
              </a:spcBef>
            </a:pPr>
            <a:r>
              <a:rPr lang="pt-BR" sz="2800" b="0"/>
              <a:t>bens físicos</a:t>
            </a:r>
          </a:p>
        </p:txBody>
      </p:sp>
      <p:sp>
        <p:nvSpPr>
          <p:cNvPr id="909322" name="AutoShape 10"/>
          <p:cNvSpPr>
            <a:spLocks/>
          </p:cNvSpPr>
          <p:nvPr/>
        </p:nvSpPr>
        <p:spPr bwMode="auto">
          <a:xfrm>
            <a:off x="2222500" y="3922713"/>
            <a:ext cx="346075" cy="2049462"/>
          </a:xfrm>
          <a:prstGeom prst="leftBrace">
            <a:avLst>
              <a:gd name="adj1" fmla="val 49350"/>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4764" name="Rectangle 11"/>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09314">
                                            <p:txEl>
                                              <p:pRg st="0" end="0"/>
                                            </p:txEl>
                                          </p:spTgt>
                                        </p:tgtEl>
                                        <p:attrNameLst>
                                          <p:attrName>style.visibility</p:attrName>
                                        </p:attrNameLst>
                                      </p:cBhvr>
                                      <p:to>
                                        <p:strVal val="visible"/>
                                      </p:to>
                                    </p:set>
                                    <p:animEffect transition="in" filter="strips(downRight)">
                                      <p:cBhvr>
                                        <p:cTn id="7" dur="500"/>
                                        <p:tgtEl>
                                          <p:spTgt spid="909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09315"/>
                                        </p:tgtEl>
                                        <p:attrNameLst>
                                          <p:attrName>style.visibility</p:attrName>
                                        </p:attrNameLst>
                                      </p:cBhvr>
                                      <p:to>
                                        <p:strVal val="visible"/>
                                      </p:to>
                                    </p:set>
                                    <p:animEffect transition="in" filter="box(out)">
                                      <p:cBhvr>
                                        <p:cTn id="12" dur="500"/>
                                        <p:tgtEl>
                                          <p:spTgt spid="909315"/>
                                        </p:tgtEl>
                                      </p:cBhvr>
                                    </p:animEffect>
                                  </p:childTnLst>
                                </p:cTn>
                              </p:par>
                            </p:childTnLst>
                          </p:cTn>
                        </p:par>
                        <p:par>
                          <p:cTn id="13" fill="hold" nodeType="afterGroup">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909316"/>
                                        </p:tgtEl>
                                        <p:attrNameLst>
                                          <p:attrName>style.visibility</p:attrName>
                                        </p:attrNameLst>
                                      </p:cBhvr>
                                      <p:to>
                                        <p:strVal val="visible"/>
                                      </p:to>
                                    </p:set>
                                    <p:anim calcmode="lin" valueType="num">
                                      <p:cBhvr additive="base">
                                        <p:cTn id="16" dur="500" fill="hold"/>
                                        <p:tgtEl>
                                          <p:spTgt spid="909316"/>
                                        </p:tgtEl>
                                        <p:attrNameLst>
                                          <p:attrName>ppt_x</p:attrName>
                                        </p:attrNameLst>
                                      </p:cBhvr>
                                      <p:tavLst>
                                        <p:tav tm="0">
                                          <p:val>
                                            <p:strVal val="1+#ppt_w/2"/>
                                          </p:val>
                                        </p:tav>
                                        <p:tav tm="100000">
                                          <p:val>
                                            <p:strVal val="#ppt_x"/>
                                          </p:val>
                                        </p:tav>
                                      </p:tavLst>
                                    </p:anim>
                                    <p:anim calcmode="lin" valueType="num">
                                      <p:cBhvr additive="base">
                                        <p:cTn id="17" dur="500" fill="hold"/>
                                        <p:tgtEl>
                                          <p:spTgt spid="909316"/>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09317"/>
                                        </p:tgtEl>
                                        <p:attrNameLst>
                                          <p:attrName>style.visibility</p:attrName>
                                        </p:attrNameLst>
                                      </p:cBhvr>
                                      <p:to>
                                        <p:strVal val="visible"/>
                                      </p:to>
                                    </p:set>
                                    <p:animEffect transition="in" filter="strips(downRight)">
                                      <p:cBhvr>
                                        <p:cTn id="22" dur="500"/>
                                        <p:tgtEl>
                                          <p:spTgt spid="9093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909322"/>
                                        </p:tgtEl>
                                        <p:attrNameLst>
                                          <p:attrName>style.visibility</p:attrName>
                                        </p:attrNameLst>
                                      </p:cBhvr>
                                      <p:to>
                                        <p:strVal val="visible"/>
                                      </p:to>
                                    </p:set>
                                    <p:animEffect transition="in" filter="box(out)">
                                      <p:cBhvr>
                                        <p:cTn id="27" dur="500"/>
                                        <p:tgtEl>
                                          <p:spTgt spid="909322"/>
                                        </p:tgtEl>
                                      </p:cBhvr>
                                    </p:animEffect>
                                  </p:childTnLst>
                                </p:cTn>
                              </p:par>
                            </p:childTnLst>
                          </p:cTn>
                        </p:par>
                        <p:par>
                          <p:cTn id="28" fill="hold" nodeType="afterGroup">
                            <p:stCondLst>
                              <p:cond delay="500"/>
                            </p:stCondLst>
                            <p:childTnLst>
                              <p:par>
                                <p:cTn id="29" presetID="2" presetClass="entr" presetSubtype="2" fill="hold" grpId="0" nodeType="afterEffect">
                                  <p:stCondLst>
                                    <p:cond delay="0"/>
                                  </p:stCondLst>
                                  <p:childTnLst>
                                    <p:set>
                                      <p:cBhvr>
                                        <p:cTn id="30" dur="1" fill="hold">
                                          <p:stCondLst>
                                            <p:cond delay="0"/>
                                          </p:stCondLst>
                                        </p:cTn>
                                        <p:tgtEl>
                                          <p:spTgt spid="909318"/>
                                        </p:tgtEl>
                                        <p:attrNameLst>
                                          <p:attrName>style.visibility</p:attrName>
                                        </p:attrNameLst>
                                      </p:cBhvr>
                                      <p:to>
                                        <p:strVal val="visible"/>
                                      </p:to>
                                    </p:set>
                                    <p:anim calcmode="lin" valueType="num">
                                      <p:cBhvr additive="base">
                                        <p:cTn id="31" dur="500" fill="hold"/>
                                        <p:tgtEl>
                                          <p:spTgt spid="909318"/>
                                        </p:tgtEl>
                                        <p:attrNameLst>
                                          <p:attrName>ppt_x</p:attrName>
                                        </p:attrNameLst>
                                      </p:cBhvr>
                                      <p:tavLst>
                                        <p:tav tm="0">
                                          <p:val>
                                            <p:strVal val="1+#ppt_w/2"/>
                                          </p:val>
                                        </p:tav>
                                        <p:tav tm="100000">
                                          <p:val>
                                            <p:strVal val="#ppt_x"/>
                                          </p:val>
                                        </p:tav>
                                      </p:tavLst>
                                    </p:anim>
                                    <p:anim calcmode="lin" valueType="num">
                                      <p:cBhvr additive="base">
                                        <p:cTn id="32" dur="500" fill="hold"/>
                                        <p:tgtEl>
                                          <p:spTgt spid="90931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09319"/>
                                        </p:tgtEl>
                                        <p:attrNameLst>
                                          <p:attrName>style.visibility</p:attrName>
                                        </p:attrNameLst>
                                      </p:cBhvr>
                                      <p:to>
                                        <p:strVal val="visible"/>
                                      </p:to>
                                    </p:set>
                                    <p:anim calcmode="lin" valueType="num">
                                      <p:cBhvr additive="base">
                                        <p:cTn id="37" dur="500" fill="hold"/>
                                        <p:tgtEl>
                                          <p:spTgt spid="909319"/>
                                        </p:tgtEl>
                                        <p:attrNameLst>
                                          <p:attrName>ppt_x</p:attrName>
                                        </p:attrNameLst>
                                      </p:cBhvr>
                                      <p:tavLst>
                                        <p:tav tm="0">
                                          <p:val>
                                            <p:strVal val="1+#ppt_w/2"/>
                                          </p:val>
                                        </p:tav>
                                        <p:tav tm="100000">
                                          <p:val>
                                            <p:strVal val="#ppt_x"/>
                                          </p:val>
                                        </p:tav>
                                      </p:tavLst>
                                    </p:anim>
                                    <p:anim calcmode="lin" valueType="num">
                                      <p:cBhvr additive="base">
                                        <p:cTn id="38" dur="500" fill="hold"/>
                                        <p:tgtEl>
                                          <p:spTgt spid="909319"/>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500"/>
                            </p:stCondLst>
                            <p:childTnLst>
                              <p:par>
                                <p:cTn id="40" presetID="2" presetClass="entr" presetSubtype="2" fill="hold" grpId="0" nodeType="afterEffect">
                                  <p:stCondLst>
                                    <p:cond delay="0"/>
                                  </p:stCondLst>
                                  <p:childTnLst>
                                    <p:set>
                                      <p:cBhvr>
                                        <p:cTn id="41" dur="1" fill="hold">
                                          <p:stCondLst>
                                            <p:cond delay="0"/>
                                          </p:stCondLst>
                                        </p:cTn>
                                        <p:tgtEl>
                                          <p:spTgt spid="909320"/>
                                        </p:tgtEl>
                                        <p:attrNameLst>
                                          <p:attrName>style.visibility</p:attrName>
                                        </p:attrNameLst>
                                      </p:cBhvr>
                                      <p:to>
                                        <p:strVal val="visible"/>
                                      </p:to>
                                    </p:set>
                                    <p:anim calcmode="lin" valueType="num">
                                      <p:cBhvr additive="base">
                                        <p:cTn id="42" dur="500" fill="hold"/>
                                        <p:tgtEl>
                                          <p:spTgt spid="909320"/>
                                        </p:tgtEl>
                                        <p:attrNameLst>
                                          <p:attrName>ppt_x</p:attrName>
                                        </p:attrNameLst>
                                      </p:cBhvr>
                                      <p:tavLst>
                                        <p:tav tm="0">
                                          <p:val>
                                            <p:strVal val="1+#ppt_w/2"/>
                                          </p:val>
                                        </p:tav>
                                        <p:tav tm="100000">
                                          <p:val>
                                            <p:strVal val="#ppt_x"/>
                                          </p:val>
                                        </p:tav>
                                      </p:tavLst>
                                    </p:anim>
                                    <p:anim calcmode="lin" valueType="num">
                                      <p:cBhvr additive="base">
                                        <p:cTn id="43" dur="500" fill="hold"/>
                                        <p:tgtEl>
                                          <p:spTgt spid="909320"/>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1000"/>
                            </p:stCondLst>
                            <p:childTnLst>
                              <p:par>
                                <p:cTn id="45" presetID="2" presetClass="entr" presetSubtype="2" fill="hold" grpId="0" nodeType="afterEffect">
                                  <p:stCondLst>
                                    <p:cond delay="0"/>
                                  </p:stCondLst>
                                  <p:childTnLst>
                                    <p:set>
                                      <p:cBhvr>
                                        <p:cTn id="46" dur="1" fill="hold">
                                          <p:stCondLst>
                                            <p:cond delay="0"/>
                                          </p:stCondLst>
                                        </p:cTn>
                                        <p:tgtEl>
                                          <p:spTgt spid="909321"/>
                                        </p:tgtEl>
                                        <p:attrNameLst>
                                          <p:attrName>style.visibility</p:attrName>
                                        </p:attrNameLst>
                                      </p:cBhvr>
                                      <p:to>
                                        <p:strVal val="visible"/>
                                      </p:to>
                                    </p:set>
                                    <p:anim calcmode="lin" valueType="num">
                                      <p:cBhvr additive="base">
                                        <p:cTn id="47" dur="500" fill="hold"/>
                                        <p:tgtEl>
                                          <p:spTgt spid="909321"/>
                                        </p:tgtEl>
                                        <p:attrNameLst>
                                          <p:attrName>ppt_x</p:attrName>
                                        </p:attrNameLst>
                                      </p:cBhvr>
                                      <p:tavLst>
                                        <p:tav tm="0">
                                          <p:val>
                                            <p:strVal val="1+#ppt_w/2"/>
                                          </p:val>
                                        </p:tav>
                                        <p:tav tm="100000">
                                          <p:val>
                                            <p:strVal val="#ppt_x"/>
                                          </p:val>
                                        </p:tav>
                                      </p:tavLst>
                                    </p:anim>
                                    <p:anim calcmode="lin" valueType="num">
                                      <p:cBhvr additive="base">
                                        <p:cTn id="48" dur="500" fill="hold"/>
                                        <p:tgtEl>
                                          <p:spTgt spid="9093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9314" grpId="0" build="p" autoUpdateAnimBg="0"/>
      <p:bldP spid="909315" grpId="0" animBg="1"/>
      <p:bldP spid="909316" grpId="0" autoUpdateAnimBg="0"/>
      <p:bldP spid="909317" grpId="0" autoUpdateAnimBg="0"/>
      <p:bldP spid="909318" grpId="0" autoUpdateAnimBg="0"/>
      <p:bldP spid="909319" grpId="0" autoUpdateAnimBg="0"/>
      <p:bldP spid="909320" grpId="0" animBg="1"/>
      <p:bldP spid="909321" grpId="0" autoUpdateAnimBg="0"/>
      <p:bldP spid="909322" grpId="0" animBg="1"/>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Espaço Reservado para Número de Slide 6"/>
          <p:cNvSpPr>
            <a:spLocks noGrp="1"/>
          </p:cNvSpPr>
          <p:nvPr>
            <p:ph type="sldNum" sz="quarter" idx="12"/>
          </p:nvPr>
        </p:nvSpPr>
        <p:spPr/>
        <p:txBody>
          <a:bodyPr/>
          <a:lstStyle/>
          <a:p>
            <a:pPr>
              <a:defRPr/>
            </a:pPr>
            <a:fld id="{CE22C0B0-BC3A-4A94-9C36-4BC2ED8C4F52}" type="slidenum">
              <a:rPr lang="pt-PT"/>
              <a:pPr>
                <a:defRPr/>
              </a:pPr>
              <a:t>73</a:t>
            </a:fld>
            <a:endParaRPr lang="pt-PT"/>
          </a:p>
        </p:txBody>
      </p:sp>
      <p:sp>
        <p:nvSpPr>
          <p:cNvPr id="910338" name="Rectangle 2"/>
          <p:cNvSpPr>
            <a:spLocks noGrp="1" noChangeArrowheads="1"/>
          </p:cNvSpPr>
          <p:nvPr>
            <p:ph type="body" sz="half" idx="1"/>
          </p:nvPr>
        </p:nvSpPr>
        <p:spPr>
          <a:xfrm>
            <a:off x="3067050" y="4017963"/>
            <a:ext cx="752475" cy="687387"/>
          </a:xfrm>
        </p:spPr>
        <p:txBody>
          <a:bodyPr/>
          <a:lstStyle/>
          <a:p>
            <a:pPr eaLnBrk="1" hangingPunct="1">
              <a:buFontTx/>
              <a:buNone/>
            </a:pPr>
            <a:r>
              <a:rPr lang="pt-BR" sz="2800" smtClean="0">
                <a:latin typeface="Arial" charset="0"/>
              </a:rPr>
              <a:t>M</a:t>
            </a:r>
            <a:r>
              <a:rPr lang="pt-BR" sz="2800" baseline="30000" smtClean="0">
                <a:latin typeface="Arial" charset="0"/>
              </a:rPr>
              <a:t>C</a:t>
            </a:r>
            <a:endParaRPr lang="pt-BR" sz="2800" smtClean="0">
              <a:latin typeface="Arial" charset="0"/>
            </a:endParaRPr>
          </a:p>
        </p:txBody>
      </p:sp>
      <p:sp>
        <p:nvSpPr>
          <p:cNvPr id="75780" name="Rectangle 4"/>
          <p:cNvSpPr>
            <a:spLocks noChangeArrowheads="1"/>
          </p:cNvSpPr>
          <p:nvPr/>
        </p:nvSpPr>
        <p:spPr bwMode="auto">
          <a:xfrm>
            <a:off x="595313" y="2400300"/>
            <a:ext cx="17811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5781" name="Rectangle 5"/>
          <p:cNvSpPr>
            <a:spLocks noChangeArrowheads="1"/>
          </p:cNvSpPr>
          <p:nvPr/>
        </p:nvSpPr>
        <p:spPr bwMode="auto">
          <a:xfrm>
            <a:off x="796925" y="2457450"/>
            <a:ext cx="15541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200" b="0"/>
              <a:t>Riqueza dos</a:t>
            </a:r>
            <a:endParaRPr lang="pt-PT" sz="2000" b="0"/>
          </a:p>
        </p:txBody>
      </p:sp>
      <p:sp>
        <p:nvSpPr>
          <p:cNvPr id="75782" name="Rectangle 6"/>
          <p:cNvSpPr>
            <a:spLocks noChangeArrowheads="1"/>
          </p:cNvSpPr>
          <p:nvPr/>
        </p:nvSpPr>
        <p:spPr bwMode="auto">
          <a:xfrm>
            <a:off x="893763" y="2794000"/>
            <a:ext cx="125888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200" b="0"/>
              <a:t>indivíduos</a:t>
            </a:r>
            <a:endParaRPr lang="pt-PT" sz="2000" b="0"/>
          </a:p>
        </p:txBody>
      </p:sp>
      <p:sp>
        <p:nvSpPr>
          <p:cNvPr id="75783" name="Rectangle 7"/>
          <p:cNvSpPr>
            <a:spLocks noChangeArrowheads="1"/>
          </p:cNvSpPr>
          <p:nvPr/>
        </p:nvSpPr>
        <p:spPr bwMode="auto">
          <a:xfrm>
            <a:off x="2703513" y="1998663"/>
            <a:ext cx="48783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5784" name="Rectangle 8"/>
          <p:cNvSpPr>
            <a:spLocks noChangeArrowheads="1"/>
          </p:cNvSpPr>
          <p:nvPr/>
        </p:nvSpPr>
        <p:spPr bwMode="auto">
          <a:xfrm>
            <a:off x="2774950" y="2055813"/>
            <a:ext cx="624681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200" b="0"/>
              <a:t>Riqueza humana:  </a:t>
            </a:r>
            <a:r>
              <a:rPr lang="pt-PT" sz="1800" b="0"/>
              <a:t>talentos </a:t>
            </a:r>
            <a:r>
              <a:rPr lang="en-US" sz="1800" b="0"/>
              <a:t>e qualificações </a:t>
            </a:r>
            <a:r>
              <a:rPr lang="pt-PT" sz="1800" b="0"/>
              <a:t>dos indivíduos</a:t>
            </a:r>
          </a:p>
        </p:txBody>
      </p:sp>
      <p:sp>
        <p:nvSpPr>
          <p:cNvPr id="75785" name="Rectangle 9"/>
          <p:cNvSpPr>
            <a:spLocks noChangeArrowheads="1"/>
          </p:cNvSpPr>
          <p:nvPr/>
        </p:nvSpPr>
        <p:spPr bwMode="auto">
          <a:xfrm>
            <a:off x="2706688" y="2816225"/>
            <a:ext cx="280987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5786" name="Rectangle 10"/>
          <p:cNvSpPr>
            <a:spLocks noChangeArrowheads="1"/>
          </p:cNvSpPr>
          <p:nvPr/>
        </p:nvSpPr>
        <p:spPr bwMode="auto">
          <a:xfrm>
            <a:off x="2779713" y="2873375"/>
            <a:ext cx="27368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200" b="0"/>
              <a:t>Riqueza não humana:</a:t>
            </a:r>
            <a:endParaRPr lang="pt-PT" sz="2000" b="0"/>
          </a:p>
        </p:txBody>
      </p:sp>
      <p:sp>
        <p:nvSpPr>
          <p:cNvPr id="75787" name="Freeform 11"/>
          <p:cNvSpPr>
            <a:spLocks/>
          </p:cNvSpPr>
          <p:nvPr/>
        </p:nvSpPr>
        <p:spPr bwMode="auto">
          <a:xfrm>
            <a:off x="5543550" y="2544763"/>
            <a:ext cx="204788" cy="1047750"/>
          </a:xfrm>
          <a:custGeom>
            <a:avLst/>
            <a:gdLst>
              <a:gd name="T0" fmla="*/ 204788 w 256"/>
              <a:gd name="T1" fmla="*/ 0 h 1320"/>
              <a:gd name="T2" fmla="*/ 184789 w 256"/>
              <a:gd name="T3" fmla="*/ 1588 h 1320"/>
              <a:gd name="T4" fmla="*/ 164790 w 256"/>
              <a:gd name="T5" fmla="*/ 6350 h 1320"/>
              <a:gd name="T6" fmla="*/ 147191 w 256"/>
              <a:gd name="T7" fmla="*/ 15081 h 1320"/>
              <a:gd name="T8" fmla="*/ 131992 w 256"/>
              <a:gd name="T9" fmla="*/ 25400 h 1320"/>
              <a:gd name="T10" fmla="*/ 119193 w 256"/>
              <a:gd name="T11" fmla="*/ 38894 h 1320"/>
              <a:gd name="T12" fmla="*/ 110394 w 256"/>
              <a:gd name="T13" fmla="*/ 53975 h 1320"/>
              <a:gd name="T14" fmla="*/ 103994 w 256"/>
              <a:gd name="T15" fmla="*/ 70644 h 1320"/>
              <a:gd name="T16" fmla="*/ 101594 w 256"/>
              <a:gd name="T17" fmla="*/ 88106 h 1320"/>
              <a:gd name="T18" fmla="*/ 101594 w 256"/>
              <a:gd name="T19" fmla="*/ 436563 h 1320"/>
              <a:gd name="T20" fmla="*/ 99194 w 256"/>
              <a:gd name="T21" fmla="*/ 454025 h 1320"/>
              <a:gd name="T22" fmla="*/ 94394 w 256"/>
              <a:gd name="T23" fmla="*/ 470694 h 1320"/>
              <a:gd name="T24" fmla="*/ 83995 w 256"/>
              <a:gd name="T25" fmla="*/ 485775 h 1320"/>
              <a:gd name="T26" fmla="*/ 71196 w 256"/>
              <a:gd name="T27" fmla="*/ 498475 h 1320"/>
              <a:gd name="T28" fmla="*/ 56797 w 256"/>
              <a:gd name="T29" fmla="*/ 508000 h 1320"/>
              <a:gd name="T30" fmla="*/ 39998 w 256"/>
              <a:gd name="T31" fmla="*/ 516731 h 1320"/>
              <a:gd name="T32" fmla="*/ 19999 w 256"/>
              <a:gd name="T33" fmla="*/ 522288 h 1320"/>
              <a:gd name="T34" fmla="*/ 0 w 256"/>
              <a:gd name="T35" fmla="*/ 523081 h 1320"/>
              <a:gd name="T36" fmla="*/ 19999 w 256"/>
              <a:gd name="T37" fmla="*/ 524669 h 1320"/>
              <a:gd name="T38" fmla="*/ 39998 w 256"/>
              <a:gd name="T39" fmla="*/ 531019 h 1320"/>
              <a:gd name="T40" fmla="*/ 56797 w 256"/>
              <a:gd name="T41" fmla="*/ 538163 h 1320"/>
              <a:gd name="T42" fmla="*/ 71196 w 256"/>
              <a:gd name="T43" fmla="*/ 549275 h 1320"/>
              <a:gd name="T44" fmla="*/ 83995 w 256"/>
              <a:gd name="T45" fmla="*/ 561975 h 1320"/>
              <a:gd name="T46" fmla="*/ 94394 w 256"/>
              <a:gd name="T47" fmla="*/ 577056 h 1320"/>
              <a:gd name="T48" fmla="*/ 99194 w 256"/>
              <a:gd name="T49" fmla="*/ 592931 h 1320"/>
              <a:gd name="T50" fmla="*/ 101594 w 256"/>
              <a:gd name="T51" fmla="*/ 610394 h 1320"/>
              <a:gd name="T52" fmla="*/ 101594 w 256"/>
              <a:gd name="T53" fmla="*/ 959644 h 1320"/>
              <a:gd name="T54" fmla="*/ 103994 w 256"/>
              <a:gd name="T55" fmla="*/ 977106 h 1320"/>
              <a:gd name="T56" fmla="*/ 110394 w 256"/>
              <a:gd name="T57" fmla="*/ 993775 h 1320"/>
              <a:gd name="T58" fmla="*/ 119193 w 256"/>
              <a:gd name="T59" fmla="*/ 1008856 h 1320"/>
              <a:gd name="T60" fmla="*/ 131992 w 256"/>
              <a:gd name="T61" fmla="*/ 1022350 h 1320"/>
              <a:gd name="T62" fmla="*/ 147191 w 256"/>
              <a:gd name="T63" fmla="*/ 1032669 h 1320"/>
              <a:gd name="T64" fmla="*/ 164790 w 256"/>
              <a:gd name="T65" fmla="*/ 1041400 h 1320"/>
              <a:gd name="T66" fmla="*/ 184789 w 256"/>
              <a:gd name="T67" fmla="*/ 1046163 h 1320"/>
              <a:gd name="T68" fmla="*/ 204788 w 256"/>
              <a:gd name="T69" fmla="*/ 1047750 h 13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6" h="1320">
                <a:moveTo>
                  <a:pt x="256" y="0"/>
                </a:moveTo>
                <a:lnTo>
                  <a:pt x="231" y="2"/>
                </a:lnTo>
                <a:lnTo>
                  <a:pt x="206" y="8"/>
                </a:lnTo>
                <a:lnTo>
                  <a:pt x="184" y="19"/>
                </a:lnTo>
                <a:lnTo>
                  <a:pt x="165" y="32"/>
                </a:lnTo>
                <a:lnTo>
                  <a:pt x="149" y="49"/>
                </a:lnTo>
                <a:lnTo>
                  <a:pt x="138" y="68"/>
                </a:lnTo>
                <a:lnTo>
                  <a:pt x="130" y="89"/>
                </a:lnTo>
                <a:lnTo>
                  <a:pt x="127" y="111"/>
                </a:lnTo>
                <a:lnTo>
                  <a:pt x="127" y="550"/>
                </a:lnTo>
                <a:lnTo>
                  <a:pt x="124" y="572"/>
                </a:lnTo>
                <a:lnTo>
                  <a:pt x="118" y="593"/>
                </a:lnTo>
                <a:lnTo>
                  <a:pt x="105" y="612"/>
                </a:lnTo>
                <a:lnTo>
                  <a:pt x="89" y="628"/>
                </a:lnTo>
                <a:lnTo>
                  <a:pt x="71" y="640"/>
                </a:lnTo>
                <a:lnTo>
                  <a:pt x="50" y="651"/>
                </a:lnTo>
                <a:lnTo>
                  <a:pt x="25" y="658"/>
                </a:lnTo>
                <a:lnTo>
                  <a:pt x="0" y="659"/>
                </a:lnTo>
                <a:lnTo>
                  <a:pt x="25" y="661"/>
                </a:lnTo>
                <a:lnTo>
                  <a:pt x="50" y="669"/>
                </a:lnTo>
                <a:lnTo>
                  <a:pt x="71" y="678"/>
                </a:lnTo>
                <a:lnTo>
                  <a:pt x="89" y="692"/>
                </a:lnTo>
                <a:lnTo>
                  <a:pt x="105" y="708"/>
                </a:lnTo>
                <a:lnTo>
                  <a:pt x="118" y="727"/>
                </a:lnTo>
                <a:lnTo>
                  <a:pt x="124" y="747"/>
                </a:lnTo>
                <a:lnTo>
                  <a:pt x="127" y="769"/>
                </a:lnTo>
                <a:lnTo>
                  <a:pt x="127" y="1209"/>
                </a:lnTo>
                <a:lnTo>
                  <a:pt x="130" y="1231"/>
                </a:lnTo>
                <a:lnTo>
                  <a:pt x="138" y="1252"/>
                </a:lnTo>
                <a:lnTo>
                  <a:pt x="149" y="1271"/>
                </a:lnTo>
                <a:lnTo>
                  <a:pt x="165" y="1288"/>
                </a:lnTo>
                <a:lnTo>
                  <a:pt x="184" y="1301"/>
                </a:lnTo>
                <a:lnTo>
                  <a:pt x="206" y="1312"/>
                </a:lnTo>
                <a:lnTo>
                  <a:pt x="231" y="1318"/>
                </a:lnTo>
                <a:lnTo>
                  <a:pt x="256" y="1320"/>
                </a:lnTo>
              </a:path>
            </a:pathLst>
          </a:custGeom>
          <a:noFill/>
          <a:ln w="19050"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75788" name="Rectangle 12"/>
          <p:cNvSpPr>
            <a:spLocks noChangeArrowheads="1"/>
          </p:cNvSpPr>
          <p:nvPr/>
        </p:nvSpPr>
        <p:spPr bwMode="auto">
          <a:xfrm>
            <a:off x="5761038" y="2460625"/>
            <a:ext cx="151765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5789" name="Rectangle 13"/>
          <p:cNvSpPr>
            <a:spLocks noChangeArrowheads="1"/>
          </p:cNvSpPr>
          <p:nvPr/>
        </p:nvSpPr>
        <p:spPr bwMode="auto">
          <a:xfrm>
            <a:off x="5832475" y="2517775"/>
            <a:ext cx="8556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200" b="0"/>
              <a:t>moeda</a:t>
            </a:r>
            <a:endParaRPr lang="pt-PT" sz="2000" b="0"/>
          </a:p>
        </p:txBody>
      </p:sp>
      <p:sp>
        <p:nvSpPr>
          <p:cNvPr id="75790" name="Rectangle 14"/>
          <p:cNvSpPr>
            <a:spLocks noChangeArrowheads="1"/>
          </p:cNvSpPr>
          <p:nvPr/>
        </p:nvSpPr>
        <p:spPr bwMode="auto">
          <a:xfrm>
            <a:off x="5832475" y="2922588"/>
            <a:ext cx="7461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200" b="0"/>
              <a:t>títulos</a:t>
            </a:r>
            <a:endParaRPr lang="pt-PT" sz="2000" b="0"/>
          </a:p>
        </p:txBody>
      </p:sp>
      <p:sp>
        <p:nvSpPr>
          <p:cNvPr id="75791" name="Rectangle 15"/>
          <p:cNvSpPr>
            <a:spLocks noChangeArrowheads="1"/>
          </p:cNvSpPr>
          <p:nvPr/>
        </p:nvSpPr>
        <p:spPr bwMode="auto">
          <a:xfrm>
            <a:off x="5832475" y="3325813"/>
            <a:ext cx="147637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sz="2200" b="0"/>
              <a:t>bens físicos</a:t>
            </a:r>
            <a:endParaRPr lang="pt-PT" sz="2000" b="0"/>
          </a:p>
        </p:txBody>
      </p:sp>
      <p:sp>
        <p:nvSpPr>
          <p:cNvPr id="75792" name="Freeform 16"/>
          <p:cNvSpPr>
            <a:spLocks/>
          </p:cNvSpPr>
          <p:nvPr/>
        </p:nvSpPr>
        <p:spPr bwMode="auto">
          <a:xfrm>
            <a:off x="2408238" y="1998663"/>
            <a:ext cx="273050" cy="1614487"/>
          </a:xfrm>
          <a:custGeom>
            <a:avLst/>
            <a:gdLst>
              <a:gd name="T0" fmla="*/ 273050 w 343"/>
              <a:gd name="T1" fmla="*/ 0 h 2035"/>
              <a:gd name="T2" fmla="*/ 259517 w 343"/>
              <a:gd name="T3" fmla="*/ 1587 h 2035"/>
              <a:gd name="T4" fmla="*/ 245984 w 343"/>
              <a:gd name="T5" fmla="*/ 3173 h 2035"/>
              <a:gd name="T6" fmla="*/ 233247 w 343"/>
              <a:gd name="T7" fmla="*/ 6347 h 2035"/>
              <a:gd name="T8" fmla="*/ 220510 w 343"/>
              <a:gd name="T9" fmla="*/ 10314 h 2035"/>
              <a:gd name="T10" fmla="*/ 196628 w 343"/>
              <a:gd name="T11" fmla="*/ 23007 h 2035"/>
              <a:gd name="T12" fmla="*/ 176726 w 343"/>
              <a:gd name="T13" fmla="*/ 40461 h 2035"/>
              <a:gd name="T14" fmla="*/ 160009 w 343"/>
              <a:gd name="T15" fmla="*/ 59502 h 2035"/>
              <a:gd name="T16" fmla="*/ 148068 w 343"/>
              <a:gd name="T17" fmla="*/ 82509 h 2035"/>
              <a:gd name="T18" fmla="*/ 142495 w 343"/>
              <a:gd name="T19" fmla="*/ 95203 h 2035"/>
              <a:gd name="T20" fmla="*/ 139311 w 343"/>
              <a:gd name="T21" fmla="*/ 107897 h 2035"/>
              <a:gd name="T22" fmla="*/ 137719 w 343"/>
              <a:gd name="T23" fmla="*/ 121384 h 2035"/>
              <a:gd name="T24" fmla="*/ 136127 w 343"/>
              <a:gd name="T25" fmla="*/ 135665 h 2035"/>
              <a:gd name="T26" fmla="*/ 136127 w 343"/>
              <a:gd name="T27" fmla="*/ 672769 h 2035"/>
              <a:gd name="T28" fmla="*/ 135331 w 343"/>
              <a:gd name="T29" fmla="*/ 687050 h 2035"/>
              <a:gd name="T30" fmla="*/ 133739 w 343"/>
              <a:gd name="T31" fmla="*/ 700537 h 2035"/>
              <a:gd name="T32" fmla="*/ 130555 w 343"/>
              <a:gd name="T33" fmla="*/ 713230 h 2035"/>
              <a:gd name="T34" fmla="*/ 124982 w 343"/>
              <a:gd name="T35" fmla="*/ 725924 h 2035"/>
              <a:gd name="T36" fmla="*/ 113041 w 343"/>
              <a:gd name="T37" fmla="*/ 748138 h 2035"/>
              <a:gd name="T38" fmla="*/ 96324 w 343"/>
              <a:gd name="T39" fmla="*/ 767972 h 2035"/>
              <a:gd name="T40" fmla="*/ 76422 w 343"/>
              <a:gd name="T41" fmla="*/ 784633 h 2035"/>
              <a:gd name="T42" fmla="*/ 52540 w 343"/>
              <a:gd name="T43" fmla="*/ 797327 h 2035"/>
              <a:gd name="T44" fmla="*/ 39803 w 343"/>
              <a:gd name="T45" fmla="*/ 800500 h 2035"/>
              <a:gd name="T46" fmla="*/ 27066 w 343"/>
              <a:gd name="T47" fmla="*/ 804467 h 2035"/>
              <a:gd name="T48" fmla="*/ 13533 w 343"/>
              <a:gd name="T49" fmla="*/ 806053 h 2035"/>
              <a:gd name="T50" fmla="*/ 0 w 343"/>
              <a:gd name="T51" fmla="*/ 806847 h 2035"/>
              <a:gd name="T52" fmla="*/ 13533 w 343"/>
              <a:gd name="T53" fmla="*/ 808434 h 2035"/>
              <a:gd name="T54" fmla="*/ 27066 w 343"/>
              <a:gd name="T55" fmla="*/ 809227 h 2035"/>
              <a:gd name="T56" fmla="*/ 39803 w 343"/>
              <a:gd name="T57" fmla="*/ 813194 h 2035"/>
              <a:gd name="T58" fmla="*/ 52540 w 343"/>
              <a:gd name="T59" fmla="*/ 817954 h 2035"/>
              <a:gd name="T60" fmla="*/ 76422 w 343"/>
              <a:gd name="T61" fmla="*/ 830648 h 2035"/>
              <a:gd name="T62" fmla="*/ 96324 w 343"/>
              <a:gd name="T63" fmla="*/ 847308 h 2035"/>
              <a:gd name="T64" fmla="*/ 113041 w 343"/>
              <a:gd name="T65" fmla="*/ 867142 h 2035"/>
              <a:gd name="T66" fmla="*/ 124982 w 343"/>
              <a:gd name="T67" fmla="*/ 889356 h 2035"/>
              <a:gd name="T68" fmla="*/ 130555 w 343"/>
              <a:gd name="T69" fmla="*/ 902050 h 2035"/>
              <a:gd name="T70" fmla="*/ 133739 w 343"/>
              <a:gd name="T71" fmla="*/ 914744 h 2035"/>
              <a:gd name="T72" fmla="*/ 135331 w 343"/>
              <a:gd name="T73" fmla="*/ 928231 h 2035"/>
              <a:gd name="T74" fmla="*/ 136127 w 343"/>
              <a:gd name="T75" fmla="*/ 941718 h 2035"/>
              <a:gd name="T76" fmla="*/ 136127 w 343"/>
              <a:gd name="T77" fmla="*/ 1479616 h 2035"/>
              <a:gd name="T78" fmla="*/ 137719 w 343"/>
              <a:gd name="T79" fmla="*/ 1493103 h 2035"/>
              <a:gd name="T80" fmla="*/ 139311 w 343"/>
              <a:gd name="T81" fmla="*/ 1507383 h 2035"/>
              <a:gd name="T82" fmla="*/ 142495 w 343"/>
              <a:gd name="T83" fmla="*/ 1520077 h 2035"/>
              <a:gd name="T84" fmla="*/ 148068 w 343"/>
              <a:gd name="T85" fmla="*/ 1531978 h 2035"/>
              <a:gd name="T86" fmla="*/ 160009 w 343"/>
              <a:gd name="T87" fmla="*/ 1555778 h 2035"/>
              <a:gd name="T88" fmla="*/ 176726 w 343"/>
              <a:gd name="T89" fmla="*/ 1575612 h 2035"/>
              <a:gd name="T90" fmla="*/ 196628 w 343"/>
              <a:gd name="T91" fmla="*/ 1592273 h 2035"/>
              <a:gd name="T92" fmla="*/ 220510 w 343"/>
              <a:gd name="T93" fmla="*/ 1604967 h 2035"/>
              <a:gd name="T94" fmla="*/ 233247 w 343"/>
              <a:gd name="T95" fmla="*/ 1608140 h 2035"/>
              <a:gd name="T96" fmla="*/ 245984 w 343"/>
              <a:gd name="T97" fmla="*/ 1612107 h 2035"/>
              <a:gd name="T98" fmla="*/ 259517 w 343"/>
              <a:gd name="T99" fmla="*/ 1613694 h 2035"/>
              <a:gd name="T100" fmla="*/ 273050 w 343"/>
              <a:gd name="T101" fmla="*/ 1614487 h 203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3" h="2035">
                <a:moveTo>
                  <a:pt x="343" y="0"/>
                </a:moveTo>
                <a:lnTo>
                  <a:pt x="326" y="2"/>
                </a:lnTo>
                <a:lnTo>
                  <a:pt x="309" y="4"/>
                </a:lnTo>
                <a:lnTo>
                  <a:pt x="293" y="8"/>
                </a:lnTo>
                <a:lnTo>
                  <a:pt x="277" y="13"/>
                </a:lnTo>
                <a:lnTo>
                  <a:pt x="247" y="29"/>
                </a:lnTo>
                <a:lnTo>
                  <a:pt x="222" y="51"/>
                </a:lnTo>
                <a:lnTo>
                  <a:pt x="201" y="75"/>
                </a:lnTo>
                <a:lnTo>
                  <a:pt x="186" y="104"/>
                </a:lnTo>
                <a:lnTo>
                  <a:pt x="179" y="120"/>
                </a:lnTo>
                <a:lnTo>
                  <a:pt x="175" y="136"/>
                </a:lnTo>
                <a:lnTo>
                  <a:pt x="173" y="153"/>
                </a:lnTo>
                <a:lnTo>
                  <a:pt x="171" y="171"/>
                </a:lnTo>
                <a:lnTo>
                  <a:pt x="171" y="848"/>
                </a:lnTo>
                <a:lnTo>
                  <a:pt x="170" y="866"/>
                </a:lnTo>
                <a:lnTo>
                  <a:pt x="168" y="883"/>
                </a:lnTo>
                <a:lnTo>
                  <a:pt x="164" y="899"/>
                </a:lnTo>
                <a:lnTo>
                  <a:pt x="157" y="915"/>
                </a:lnTo>
                <a:lnTo>
                  <a:pt x="142" y="943"/>
                </a:lnTo>
                <a:lnTo>
                  <a:pt x="121" y="968"/>
                </a:lnTo>
                <a:lnTo>
                  <a:pt x="96" y="989"/>
                </a:lnTo>
                <a:lnTo>
                  <a:pt x="66" y="1005"/>
                </a:lnTo>
                <a:lnTo>
                  <a:pt x="50" y="1009"/>
                </a:lnTo>
                <a:lnTo>
                  <a:pt x="34" y="1014"/>
                </a:lnTo>
                <a:lnTo>
                  <a:pt x="17" y="1016"/>
                </a:lnTo>
                <a:lnTo>
                  <a:pt x="0" y="1017"/>
                </a:lnTo>
                <a:lnTo>
                  <a:pt x="17" y="1019"/>
                </a:lnTo>
                <a:lnTo>
                  <a:pt x="34" y="1020"/>
                </a:lnTo>
                <a:lnTo>
                  <a:pt x="50" y="1025"/>
                </a:lnTo>
                <a:lnTo>
                  <a:pt x="66" y="1031"/>
                </a:lnTo>
                <a:lnTo>
                  <a:pt x="96" y="1047"/>
                </a:lnTo>
                <a:lnTo>
                  <a:pt x="121" y="1068"/>
                </a:lnTo>
                <a:lnTo>
                  <a:pt x="142" y="1093"/>
                </a:lnTo>
                <a:lnTo>
                  <a:pt x="157" y="1121"/>
                </a:lnTo>
                <a:lnTo>
                  <a:pt x="164" y="1137"/>
                </a:lnTo>
                <a:lnTo>
                  <a:pt x="168" y="1153"/>
                </a:lnTo>
                <a:lnTo>
                  <a:pt x="170" y="1170"/>
                </a:lnTo>
                <a:lnTo>
                  <a:pt x="171" y="1187"/>
                </a:lnTo>
                <a:lnTo>
                  <a:pt x="171" y="1865"/>
                </a:lnTo>
                <a:lnTo>
                  <a:pt x="173" y="1882"/>
                </a:lnTo>
                <a:lnTo>
                  <a:pt x="175" y="1900"/>
                </a:lnTo>
                <a:lnTo>
                  <a:pt x="179" y="1916"/>
                </a:lnTo>
                <a:lnTo>
                  <a:pt x="186" y="1931"/>
                </a:lnTo>
                <a:lnTo>
                  <a:pt x="201" y="1961"/>
                </a:lnTo>
                <a:lnTo>
                  <a:pt x="222" y="1986"/>
                </a:lnTo>
                <a:lnTo>
                  <a:pt x="247" y="2007"/>
                </a:lnTo>
                <a:lnTo>
                  <a:pt x="277" y="2023"/>
                </a:lnTo>
                <a:lnTo>
                  <a:pt x="293" y="2027"/>
                </a:lnTo>
                <a:lnTo>
                  <a:pt x="309" y="2032"/>
                </a:lnTo>
                <a:lnTo>
                  <a:pt x="326" y="2034"/>
                </a:lnTo>
                <a:lnTo>
                  <a:pt x="343" y="2035"/>
                </a:lnTo>
              </a:path>
            </a:pathLst>
          </a:custGeom>
          <a:noFill/>
          <a:ln w="19050"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910353" name="Line 17"/>
          <p:cNvSpPr>
            <a:spLocks noChangeShapeType="1"/>
          </p:cNvSpPr>
          <p:nvPr/>
        </p:nvSpPr>
        <p:spPr bwMode="auto">
          <a:xfrm>
            <a:off x="2927350" y="4462463"/>
            <a:ext cx="72231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0354" name="Rectangle 18"/>
          <p:cNvSpPr>
            <a:spLocks noChangeArrowheads="1"/>
          </p:cNvSpPr>
          <p:nvPr/>
        </p:nvSpPr>
        <p:spPr bwMode="auto">
          <a:xfrm>
            <a:off x="2720975" y="438467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P</a:t>
            </a:r>
          </a:p>
        </p:txBody>
      </p:sp>
      <p:sp>
        <p:nvSpPr>
          <p:cNvPr id="910355" name="Rectangle 19"/>
          <p:cNvSpPr>
            <a:spLocks noChangeArrowheads="1"/>
          </p:cNvSpPr>
          <p:nvPr/>
        </p:nvSpPr>
        <p:spPr bwMode="auto">
          <a:xfrm>
            <a:off x="3790950" y="4027488"/>
            <a:ext cx="30622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  ƒ(y, </a:t>
            </a:r>
            <a:r>
              <a:rPr lang="pt-BR" sz="2800" b="0">
                <a:sym typeface="Symbol" pitchFamily="18" charset="2"/>
              </a:rPr>
              <a:t></a:t>
            </a:r>
            <a:r>
              <a:rPr lang="pt-BR" sz="2800" b="0"/>
              <a:t>, r, P</a:t>
            </a:r>
            <a:r>
              <a:rPr lang="pt-BR" sz="2800" b="0" baseline="30000"/>
              <a:t>e</a:t>
            </a:r>
            <a:r>
              <a:rPr lang="pt-BR" sz="2800" b="0"/>
              <a:t>)</a:t>
            </a:r>
          </a:p>
        </p:txBody>
      </p:sp>
      <p:sp>
        <p:nvSpPr>
          <p:cNvPr id="910356" name="Rectangle 20"/>
          <p:cNvSpPr>
            <a:spLocks noChangeArrowheads="1"/>
          </p:cNvSpPr>
          <p:nvPr/>
        </p:nvSpPr>
        <p:spPr bwMode="auto">
          <a:xfrm>
            <a:off x="2684463" y="3838575"/>
            <a:ext cx="3779837" cy="1096963"/>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0357" name="Text Box 21"/>
          <p:cNvSpPr txBox="1">
            <a:spLocks noChangeArrowheads="1"/>
          </p:cNvSpPr>
          <p:nvPr/>
        </p:nvSpPr>
        <p:spPr bwMode="auto">
          <a:xfrm>
            <a:off x="5762625" y="3957638"/>
            <a:ext cx="3762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000" b="0"/>
              <a:t>O</a:t>
            </a:r>
            <a:endParaRPr lang="pt-BR" sz="2000" b="0"/>
          </a:p>
        </p:txBody>
      </p:sp>
      <p:sp>
        <p:nvSpPr>
          <p:cNvPr id="910358" name="Text Box 22"/>
          <p:cNvSpPr txBox="1">
            <a:spLocks noChangeArrowheads="1"/>
          </p:cNvSpPr>
          <p:nvPr/>
        </p:nvSpPr>
        <p:spPr bwMode="auto">
          <a:xfrm>
            <a:off x="1703388" y="5308600"/>
            <a:ext cx="73834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y = renda permanente em valores reais [</a:t>
            </a:r>
            <a:r>
              <a:rPr lang="pt-BR" sz="2000" b="0" i="1"/>
              <a:t>proxy</a:t>
            </a:r>
            <a:r>
              <a:rPr lang="pt-BR" sz="2000" b="0"/>
              <a:t> da riqueza (W)]</a:t>
            </a:r>
          </a:p>
        </p:txBody>
      </p:sp>
      <p:sp>
        <p:nvSpPr>
          <p:cNvPr id="910359" name="Text Box 23"/>
          <p:cNvSpPr txBox="1">
            <a:spLocks noChangeArrowheads="1"/>
          </p:cNvSpPr>
          <p:nvPr/>
        </p:nvSpPr>
        <p:spPr bwMode="auto">
          <a:xfrm>
            <a:off x="1684338" y="5621338"/>
            <a:ext cx="7440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sym typeface="Symbol" pitchFamily="18" charset="2"/>
              </a:rPr>
              <a:t></a:t>
            </a:r>
            <a:r>
              <a:rPr lang="pt-BR" sz="2000" b="0"/>
              <a:t> = proporção entre a riqueza humana e a riqueza não humana</a:t>
            </a:r>
          </a:p>
        </p:txBody>
      </p:sp>
      <p:sp>
        <p:nvSpPr>
          <p:cNvPr id="910360" name="Text Box 24"/>
          <p:cNvSpPr txBox="1">
            <a:spLocks noChangeArrowheads="1"/>
          </p:cNvSpPr>
          <p:nvPr/>
        </p:nvSpPr>
        <p:spPr bwMode="auto">
          <a:xfrm>
            <a:off x="1703388" y="5937250"/>
            <a:ext cx="672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r = taxa de remuneração dos títulos</a:t>
            </a:r>
          </a:p>
        </p:txBody>
      </p:sp>
      <p:sp>
        <p:nvSpPr>
          <p:cNvPr id="910361" name="Text Box 25"/>
          <p:cNvSpPr txBox="1">
            <a:spLocks noChangeArrowheads="1"/>
          </p:cNvSpPr>
          <p:nvPr/>
        </p:nvSpPr>
        <p:spPr bwMode="auto">
          <a:xfrm>
            <a:off x="1703388" y="6261100"/>
            <a:ext cx="952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P</a:t>
            </a:r>
          </a:p>
        </p:txBody>
      </p:sp>
      <p:sp>
        <p:nvSpPr>
          <p:cNvPr id="910362" name="Text Box 26"/>
          <p:cNvSpPr txBox="1">
            <a:spLocks noChangeArrowheads="1"/>
          </p:cNvSpPr>
          <p:nvPr/>
        </p:nvSpPr>
        <p:spPr bwMode="auto">
          <a:xfrm>
            <a:off x="1733550" y="6210300"/>
            <a:ext cx="266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900" b="0"/>
              <a:t>o</a:t>
            </a:r>
          </a:p>
        </p:txBody>
      </p:sp>
      <p:sp>
        <p:nvSpPr>
          <p:cNvPr id="910363" name="Text Box 27"/>
          <p:cNvSpPr txBox="1">
            <a:spLocks noChangeArrowheads="1"/>
          </p:cNvSpPr>
          <p:nvPr/>
        </p:nvSpPr>
        <p:spPr bwMode="auto">
          <a:xfrm>
            <a:off x="1874838" y="6242050"/>
            <a:ext cx="4095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baseline="30000"/>
              <a:t>e</a:t>
            </a:r>
            <a:r>
              <a:rPr lang="pt-BR" sz="2000" b="0"/>
              <a:t> = taxa esperada de inflação</a:t>
            </a:r>
          </a:p>
        </p:txBody>
      </p:sp>
      <p:sp>
        <p:nvSpPr>
          <p:cNvPr id="910364" name="Text Box 28"/>
          <p:cNvSpPr txBox="1">
            <a:spLocks noChangeArrowheads="1"/>
          </p:cNvSpPr>
          <p:nvPr/>
        </p:nvSpPr>
        <p:spPr bwMode="auto">
          <a:xfrm>
            <a:off x="1684338" y="5041900"/>
            <a:ext cx="672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000" b="0"/>
              <a:t>M</a:t>
            </a:r>
            <a:r>
              <a:rPr lang="pt-BR" sz="2000" b="0" baseline="30000"/>
              <a:t>C</a:t>
            </a:r>
            <a:r>
              <a:rPr lang="pt-BR" sz="2000" b="0"/>
              <a:t> = demanda de moeda dos consumidores</a:t>
            </a:r>
          </a:p>
        </p:txBody>
      </p:sp>
      <p:sp>
        <p:nvSpPr>
          <p:cNvPr id="910365" name="Line 29"/>
          <p:cNvSpPr>
            <a:spLocks noChangeShapeType="1"/>
          </p:cNvSpPr>
          <p:nvPr/>
        </p:nvSpPr>
        <p:spPr bwMode="auto">
          <a:xfrm>
            <a:off x="8437563" y="5384800"/>
            <a:ext cx="160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75806" name="Rectangle 30"/>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10338">
                                            <p:txEl>
                                              <p:pRg st="0" end="0"/>
                                            </p:txEl>
                                          </p:spTgt>
                                        </p:tgtEl>
                                        <p:attrNameLst>
                                          <p:attrName>style.visibility</p:attrName>
                                        </p:attrNameLst>
                                      </p:cBhvr>
                                      <p:to>
                                        <p:strVal val="visible"/>
                                      </p:to>
                                    </p:set>
                                    <p:animEffect transition="in" filter="strips(downRight)">
                                      <p:cBhvr>
                                        <p:cTn id="7" dur="500"/>
                                        <p:tgtEl>
                                          <p:spTgt spid="910338">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10353"/>
                                        </p:tgtEl>
                                        <p:attrNameLst>
                                          <p:attrName>style.visibility</p:attrName>
                                        </p:attrNameLst>
                                      </p:cBhvr>
                                      <p:to>
                                        <p:strVal val="visible"/>
                                      </p:to>
                                    </p:set>
                                    <p:animEffect transition="in" filter="wipe(left)">
                                      <p:cBhvr>
                                        <p:cTn id="11" dur="500"/>
                                        <p:tgtEl>
                                          <p:spTgt spid="910353"/>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10354"/>
                                        </p:tgtEl>
                                        <p:attrNameLst>
                                          <p:attrName>style.visibility</p:attrName>
                                        </p:attrNameLst>
                                      </p:cBhvr>
                                      <p:to>
                                        <p:strVal val="visible"/>
                                      </p:to>
                                    </p:set>
                                    <p:animEffect transition="in" filter="wipe(left)">
                                      <p:cBhvr>
                                        <p:cTn id="15" dur="500"/>
                                        <p:tgtEl>
                                          <p:spTgt spid="910354"/>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10355"/>
                                        </p:tgtEl>
                                        <p:attrNameLst>
                                          <p:attrName>style.visibility</p:attrName>
                                        </p:attrNameLst>
                                      </p:cBhvr>
                                      <p:to>
                                        <p:strVal val="visible"/>
                                      </p:to>
                                    </p:set>
                                    <p:animEffect transition="in" filter="wipe(left)">
                                      <p:cBhvr>
                                        <p:cTn id="19" dur="500"/>
                                        <p:tgtEl>
                                          <p:spTgt spid="910355"/>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10357"/>
                                        </p:tgtEl>
                                        <p:attrNameLst>
                                          <p:attrName>style.visibility</p:attrName>
                                        </p:attrNameLst>
                                      </p:cBhvr>
                                      <p:to>
                                        <p:strVal val="visible"/>
                                      </p:to>
                                    </p:set>
                                    <p:animEffect transition="in" filter="wipe(left)">
                                      <p:cBhvr>
                                        <p:cTn id="23" dur="500"/>
                                        <p:tgtEl>
                                          <p:spTgt spid="910357"/>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10356"/>
                                        </p:tgtEl>
                                        <p:attrNameLst>
                                          <p:attrName>style.visibility</p:attrName>
                                        </p:attrNameLst>
                                      </p:cBhvr>
                                      <p:to>
                                        <p:strVal val="visible"/>
                                      </p:to>
                                    </p:set>
                                    <p:animEffect transition="in" filter="wipe(left)">
                                      <p:cBhvr>
                                        <p:cTn id="27" dur="500"/>
                                        <p:tgtEl>
                                          <p:spTgt spid="910356"/>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10364"/>
                                        </p:tgtEl>
                                        <p:attrNameLst>
                                          <p:attrName>style.visibility</p:attrName>
                                        </p:attrNameLst>
                                      </p:cBhvr>
                                      <p:to>
                                        <p:strVal val="visible"/>
                                      </p:to>
                                    </p:set>
                                    <p:animEffect transition="in" filter="wipe(left)">
                                      <p:cBhvr>
                                        <p:cTn id="31" dur="500"/>
                                        <p:tgtEl>
                                          <p:spTgt spid="910364"/>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10358"/>
                                        </p:tgtEl>
                                        <p:attrNameLst>
                                          <p:attrName>style.visibility</p:attrName>
                                        </p:attrNameLst>
                                      </p:cBhvr>
                                      <p:to>
                                        <p:strVal val="visible"/>
                                      </p:to>
                                    </p:set>
                                    <p:animEffect transition="in" filter="wipe(left)">
                                      <p:cBhvr>
                                        <p:cTn id="35" dur="500"/>
                                        <p:tgtEl>
                                          <p:spTgt spid="910358"/>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910365"/>
                                        </p:tgtEl>
                                        <p:attrNameLst>
                                          <p:attrName>style.visibility</p:attrName>
                                        </p:attrNameLst>
                                      </p:cBhvr>
                                      <p:to>
                                        <p:strVal val="visible"/>
                                      </p:to>
                                    </p:set>
                                    <p:animEffect transition="in" filter="wipe(left)">
                                      <p:cBhvr>
                                        <p:cTn id="38" dur="500"/>
                                        <p:tgtEl>
                                          <p:spTgt spid="910365"/>
                                        </p:tgtEl>
                                      </p:cBhvr>
                                    </p:animEffect>
                                  </p:childTnLst>
                                </p:cTn>
                              </p:par>
                            </p:childTnLst>
                          </p:cTn>
                        </p:par>
                        <p:par>
                          <p:cTn id="39" fill="hold" nodeType="afterGroup">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910359"/>
                                        </p:tgtEl>
                                        <p:attrNameLst>
                                          <p:attrName>style.visibility</p:attrName>
                                        </p:attrNameLst>
                                      </p:cBhvr>
                                      <p:to>
                                        <p:strVal val="visible"/>
                                      </p:to>
                                    </p:set>
                                    <p:animEffect transition="in" filter="wipe(left)">
                                      <p:cBhvr>
                                        <p:cTn id="42" dur="500"/>
                                        <p:tgtEl>
                                          <p:spTgt spid="910359"/>
                                        </p:tgtEl>
                                      </p:cBhvr>
                                    </p:animEffect>
                                  </p:childTnLst>
                                </p:cTn>
                              </p:par>
                            </p:childTnLst>
                          </p:cTn>
                        </p:par>
                        <p:par>
                          <p:cTn id="43" fill="hold" nodeType="afterGroup">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910360"/>
                                        </p:tgtEl>
                                        <p:attrNameLst>
                                          <p:attrName>style.visibility</p:attrName>
                                        </p:attrNameLst>
                                      </p:cBhvr>
                                      <p:to>
                                        <p:strVal val="visible"/>
                                      </p:to>
                                    </p:set>
                                    <p:animEffect transition="in" filter="wipe(left)">
                                      <p:cBhvr>
                                        <p:cTn id="46" dur="500"/>
                                        <p:tgtEl>
                                          <p:spTgt spid="910360"/>
                                        </p:tgtEl>
                                      </p:cBhvr>
                                    </p:animEffect>
                                  </p:childTnLst>
                                </p:cTn>
                              </p:par>
                            </p:childTnLst>
                          </p:cTn>
                        </p:par>
                        <p:par>
                          <p:cTn id="47" fill="hold" nodeType="afterGroup">
                            <p:stCondLst>
                              <p:cond delay="5000"/>
                            </p:stCondLst>
                            <p:childTnLst>
                              <p:par>
                                <p:cTn id="48" presetID="22" presetClass="entr" presetSubtype="8" fill="hold" grpId="0" nodeType="afterEffect">
                                  <p:stCondLst>
                                    <p:cond delay="0"/>
                                  </p:stCondLst>
                                  <p:childTnLst>
                                    <p:set>
                                      <p:cBhvr>
                                        <p:cTn id="49" dur="1" fill="hold">
                                          <p:stCondLst>
                                            <p:cond delay="0"/>
                                          </p:stCondLst>
                                        </p:cTn>
                                        <p:tgtEl>
                                          <p:spTgt spid="910361"/>
                                        </p:tgtEl>
                                        <p:attrNameLst>
                                          <p:attrName>style.visibility</p:attrName>
                                        </p:attrNameLst>
                                      </p:cBhvr>
                                      <p:to>
                                        <p:strVal val="visible"/>
                                      </p:to>
                                    </p:set>
                                    <p:animEffect transition="in" filter="wipe(left)">
                                      <p:cBhvr>
                                        <p:cTn id="50" dur="500"/>
                                        <p:tgtEl>
                                          <p:spTgt spid="910361"/>
                                        </p:tgtEl>
                                      </p:cBhvr>
                                    </p:animEffect>
                                  </p:childTnLst>
                                </p:cTn>
                              </p:par>
                            </p:childTnLst>
                          </p:cTn>
                        </p:par>
                        <p:par>
                          <p:cTn id="51" fill="hold" nodeType="afterGroup">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910362"/>
                                        </p:tgtEl>
                                        <p:attrNameLst>
                                          <p:attrName>style.visibility</p:attrName>
                                        </p:attrNameLst>
                                      </p:cBhvr>
                                      <p:to>
                                        <p:strVal val="visible"/>
                                      </p:to>
                                    </p:set>
                                    <p:animEffect transition="in" filter="wipe(left)">
                                      <p:cBhvr>
                                        <p:cTn id="54" dur="500"/>
                                        <p:tgtEl>
                                          <p:spTgt spid="910362"/>
                                        </p:tgtEl>
                                      </p:cBhvr>
                                    </p:animEffect>
                                  </p:childTnLst>
                                </p:cTn>
                              </p:par>
                            </p:childTnLst>
                          </p:cTn>
                        </p:par>
                        <p:par>
                          <p:cTn id="55" fill="hold" nodeType="afterGroup">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910363"/>
                                        </p:tgtEl>
                                        <p:attrNameLst>
                                          <p:attrName>style.visibility</p:attrName>
                                        </p:attrNameLst>
                                      </p:cBhvr>
                                      <p:to>
                                        <p:strVal val="visible"/>
                                      </p:to>
                                    </p:set>
                                    <p:animEffect transition="in" filter="wipe(left)">
                                      <p:cBhvr>
                                        <p:cTn id="58" dur="500"/>
                                        <p:tgtEl>
                                          <p:spTgt spid="910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0338" grpId="0" build="p" autoUpdateAnimBg="0"/>
      <p:bldP spid="910353" grpId="0" animBg="1"/>
      <p:bldP spid="910354" grpId="0" autoUpdateAnimBg="0"/>
      <p:bldP spid="910355" grpId="0" autoUpdateAnimBg="0"/>
      <p:bldP spid="910356" grpId="0" animBg="1"/>
      <p:bldP spid="910357" grpId="0" autoUpdateAnimBg="0"/>
      <p:bldP spid="910358" grpId="0" autoUpdateAnimBg="0"/>
      <p:bldP spid="910359" grpId="0" autoUpdateAnimBg="0"/>
      <p:bldP spid="910360" grpId="0" autoUpdateAnimBg="0"/>
      <p:bldP spid="910361" grpId="0" autoUpdateAnimBg="0"/>
      <p:bldP spid="910362" grpId="0" autoUpdateAnimBg="0"/>
      <p:bldP spid="910363" grpId="0" autoUpdateAnimBg="0"/>
      <p:bldP spid="910364" grpId="0" autoUpdateAnimBg="0"/>
      <p:bldP spid="910365" grpId="0" animBg="1"/>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 name="Espaço Reservado para Número de Slide 6"/>
          <p:cNvSpPr>
            <a:spLocks noGrp="1"/>
          </p:cNvSpPr>
          <p:nvPr>
            <p:ph type="sldNum" sz="quarter" idx="12"/>
          </p:nvPr>
        </p:nvSpPr>
        <p:spPr/>
        <p:txBody>
          <a:bodyPr/>
          <a:lstStyle/>
          <a:p>
            <a:pPr>
              <a:defRPr/>
            </a:pPr>
            <a:fld id="{9F29CDA0-7B77-47E7-A01E-6E49A8FED098}" type="slidenum">
              <a:rPr lang="pt-PT"/>
              <a:pPr>
                <a:defRPr/>
              </a:pPr>
              <a:t>74</a:t>
            </a:fld>
            <a:endParaRPr lang="pt-PT"/>
          </a:p>
        </p:txBody>
      </p:sp>
      <p:sp>
        <p:nvSpPr>
          <p:cNvPr id="911362" name="Rectangle 2"/>
          <p:cNvSpPr>
            <a:spLocks noGrp="1" noChangeArrowheads="1"/>
          </p:cNvSpPr>
          <p:nvPr>
            <p:ph type="body" sz="half" idx="1"/>
          </p:nvPr>
        </p:nvSpPr>
        <p:spPr>
          <a:xfrm>
            <a:off x="2978150" y="1935163"/>
            <a:ext cx="796925" cy="757237"/>
          </a:xfrm>
        </p:spPr>
        <p:txBody>
          <a:bodyPr/>
          <a:lstStyle/>
          <a:p>
            <a:pPr eaLnBrk="1" hangingPunct="1">
              <a:buFontTx/>
              <a:buNone/>
            </a:pPr>
            <a:r>
              <a:rPr lang="pt-BR" sz="2800" smtClean="0">
                <a:solidFill>
                  <a:srgbClr val="FFFFFF"/>
                </a:solidFill>
                <a:latin typeface="Arial" charset="0"/>
              </a:rPr>
              <a:t>M</a:t>
            </a:r>
            <a:r>
              <a:rPr lang="pt-BR" sz="2800" baseline="30000" smtClean="0">
                <a:solidFill>
                  <a:srgbClr val="FFFFFF"/>
                </a:solidFill>
                <a:latin typeface="Arial" charset="0"/>
              </a:rPr>
              <a:t>C</a:t>
            </a:r>
            <a:endParaRPr lang="pt-BR" sz="2800" smtClean="0">
              <a:solidFill>
                <a:srgbClr val="FFFFFF"/>
              </a:solidFill>
              <a:latin typeface="Arial" charset="0"/>
            </a:endParaRPr>
          </a:p>
        </p:txBody>
      </p:sp>
      <p:sp>
        <p:nvSpPr>
          <p:cNvPr id="911363" name="Line 3"/>
          <p:cNvSpPr>
            <a:spLocks noChangeShapeType="1"/>
          </p:cNvSpPr>
          <p:nvPr/>
        </p:nvSpPr>
        <p:spPr bwMode="auto">
          <a:xfrm>
            <a:off x="2870200" y="2481263"/>
            <a:ext cx="722313"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1364" name="Rectangle 4"/>
          <p:cNvSpPr>
            <a:spLocks noChangeArrowheads="1"/>
          </p:cNvSpPr>
          <p:nvPr/>
        </p:nvSpPr>
        <p:spPr bwMode="auto">
          <a:xfrm>
            <a:off x="2720975" y="247967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solidFill>
                  <a:srgbClr val="FFFFFF"/>
                </a:solidFill>
              </a:rPr>
              <a:t>P</a:t>
            </a:r>
          </a:p>
        </p:txBody>
      </p:sp>
      <p:sp>
        <p:nvSpPr>
          <p:cNvPr id="911365" name="Rectangle 5"/>
          <p:cNvSpPr>
            <a:spLocks noChangeArrowheads="1"/>
          </p:cNvSpPr>
          <p:nvPr/>
        </p:nvSpPr>
        <p:spPr bwMode="auto">
          <a:xfrm>
            <a:off x="3790950" y="2122488"/>
            <a:ext cx="30622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rPr>
              <a:t>=  ƒ(y, </a:t>
            </a:r>
            <a:r>
              <a:rPr lang="pt-BR" sz="2800" b="0">
                <a:solidFill>
                  <a:srgbClr val="FFFFFF"/>
                </a:solidFill>
                <a:sym typeface="Symbol" pitchFamily="18" charset="2"/>
              </a:rPr>
              <a:t></a:t>
            </a:r>
            <a:r>
              <a:rPr lang="pt-BR" sz="2800" b="0">
                <a:solidFill>
                  <a:srgbClr val="FFFFFF"/>
                </a:solidFill>
              </a:rPr>
              <a:t>, r, P</a:t>
            </a:r>
            <a:r>
              <a:rPr lang="pt-BR" sz="2800" b="0" baseline="30000">
                <a:solidFill>
                  <a:srgbClr val="FFFFFF"/>
                </a:solidFill>
              </a:rPr>
              <a:t>e</a:t>
            </a:r>
            <a:r>
              <a:rPr lang="pt-BR" sz="2800" b="0">
                <a:solidFill>
                  <a:srgbClr val="FFFFFF"/>
                </a:solidFill>
              </a:rPr>
              <a:t>)</a:t>
            </a:r>
          </a:p>
        </p:txBody>
      </p:sp>
      <p:sp>
        <p:nvSpPr>
          <p:cNvPr id="911366" name="Rectangle 6"/>
          <p:cNvSpPr>
            <a:spLocks noChangeArrowheads="1"/>
          </p:cNvSpPr>
          <p:nvPr/>
        </p:nvSpPr>
        <p:spPr bwMode="auto">
          <a:xfrm>
            <a:off x="2684463" y="1933575"/>
            <a:ext cx="3779837" cy="10969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1367" name="Text Box 7"/>
          <p:cNvSpPr txBox="1">
            <a:spLocks noChangeArrowheads="1"/>
          </p:cNvSpPr>
          <p:nvPr/>
        </p:nvSpPr>
        <p:spPr bwMode="auto">
          <a:xfrm>
            <a:off x="5734050" y="2052638"/>
            <a:ext cx="3762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000" b="0">
                <a:solidFill>
                  <a:srgbClr val="FFFFFF"/>
                </a:solidFill>
              </a:rPr>
              <a:t>O</a:t>
            </a:r>
            <a:endParaRPr lang="pt-BR" sz="2000" b="0">
              <a:solidFill>
                <a:srgbClr val="FFFFFF"/>
              </a:solidFill>
            </a:endParaRPr>
          </a:p>
        </p:txBody>
      </p:sp>
      <p:sp>
        <p:nvSpPr>
          <p:cNvPr id="911368" name="Text Box 8"/>
          <p:cNvSpPr txBox="1">
            <a:spLocks noChangeArrowheads="1"/>
          </p:cNvSpPr>
          <p:nvPr/>
        </p:nvSpPr>
        <p:spPr bwMode="auto">
          <a:xfrm>
            <a:off x="203200" y="3551238"/>
            <a:ext cx="8845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y = renda permanente em valores reais [</a:t>
            </a:r>
            <a:r>
              <a:rPr lang="pt-BR" sz="2400" b="0" i="1">
                <a:solidFill>
                  <a:srgbClr val="FFFFFF"/>
                </a:solidFill>
              </a:rPr>
              <a:t>proxy</a:t>
            </a:r>
            <a:r>
              <a:rPr lang="pt-BR" sz="2400" b="0">
                <a:solidFill>
                  <a:srgbClr val="FFFFFF"/>
                </a:solidFill>
              </a:rPr>
              <a:t> da riqueza (W)]</a:t>
            </a:r>
          </a:p>
        </p:txBody>
      </p:sp>
      <p:sp>
        <p:nvSpPr>
          <p:cNvPr id="911369" name="Text Box 9"/>
          <p:cNvSpPr txBox="1">
            <a:spLocks noChangeArrowheads="1"/>
          </p:cNvSpPr>
          <p:nvPr/>
        </p:nvSpPr>
        <p:spPr bwMode="auto">
          <a:xfrm>
            <a:off x="133350" y="3940175"/>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sym typeface="Symbol" pitchFamily="18" charset="2"/>
              </a:rPr>
              <a:t></a:t>
            </a:r>
            <a:r>
              <a:rPr lang="pt-BR" sz="2400" b="0">
                <a:solidFill>
                  <a:srgbClr val="FFFFFF"/>
                </a:solidFill>
              </a:rPr>
              <a:t> = proporção entre a riqueza humana e a riqueza não humana</a:t>
            </a:r>
          </a:p>
        </p:txBody>
      </p:sp>
      <p:sp>
        <p:nvSpPr>
          <p:cNvPr id="911370" name="Text Box 10"/>
          <p:cNvSpPr txBox="1">
            <a:spLocks noChangeArrowheads="1"/>
          </p:cNvSpPr>
          <p:nvPr/>
        </p:nvSpPr>
        <p:spPr bwMode="auto">
          <a:xfrm>
            <a:off x="279400" y="4313238"/>
            <a:ext cx="8220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r = taxa de remuneração dos títulos</a:t>
            </a:r>
          </a:p>
        </p:txBody>
      </p:sp>
      <p:sp>
        <p:nvSpPr>
          <p:cNvPr id="911371" name="Text Box 11"/>
          <p:cNvSpPr txBox="1">
            <a:spLocks noChangeArrowheads="1"/>
          </p:cNvSpPr>
          <p:nvPr/>
        </p:nvSpPr>
        <p:spPr bwMode="auto">
          <a:xfrm>
            <a:off x="203200" y="4751388"/>
            <a:ext cx="952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P</a:t>
            </a:r>
            <a:r>
              <a:rPr lang="pt-BR" sz="2400" b="0" baseline="30000">
                <a:solidFill>
                  <a:srgbClr val="FFFFFF"/>
                </a:solidFill>
              </a:rPr>
              <a:t>e</a:t>
            </a:r>
          </a:p>
        </p:txBody>
      </p:sp>
      <p:sp>
        <p:nvSpPr>
          <p:cNvPr id="911372" name="Text Box 12"/>
          <p:cNvSpPr txBox="1">
            <a:spLocks noChangeArrowheads="1"/>
          </p:cNvSpPr>
          <p:nvPr/>
        </p:nvSpPr>
        <p:spPr bwMode="auto">
          <a:xfrm>
            <a:off x="271463" y="4681538"/>
            <a:ext cx="266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000" b="0">
                <a:solidFill>
                  <a:srgbClr val="FFFFFF"/>
                </a:solidFill>
              </a:rPr>
              <a:t>o</a:t>
            </a:r>
          </a:p>
        </p:txBody>
      </p:sp>
      <p:sp>
        <p:nvSpPr>
          <p:cNvPr id="911373" name="Text Box 13"/>
          <p:cNvSpPr txBox="1">
            <a:spLocks noChangeArrowheads="1"/>
          </p:cNvSpPr>
          <p:nvPr/>
        </p:nvSpPr>
        <p:spPr bwMode="auto">
          <a:xfrm>
            <a:off x="565150" y="4751388"/>
            <a:ext cx="7888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 taxa esperada de inflação</a:t>
            </a:r>
          </a:p>
        </p:txBody>
      </p:sp>
      <p:sp>
        <p:nvSpPr>
          <p:cNvPr id="911374" name="Text Box 14"/>
          <p:cNvSpPr txBox="1">
            <a:spLocks noChangeArrowheads="1"/>
          </p:cNvSpPr>
          <p:nvPr/>
        </p:nvSpPr>
        <p:spPr bwMode="auto">
          <a:xfrm>
            <a:off x="184150" y="3179763"/>
            <a:ext cx="804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400" b="0">
                <a:solidFill>
                  <a:srgbClr val="FFFFFF"/>
                </a:solidFill>
              </a:rPr>
              <a:t>M</a:t>
            </a:r>
            <a:r>
              <a:rPr lang="pt-BR" sz="2400" b="0" baseline="30000">
                <a:solidFill>
                  <a:srgbClr val="FFFFFF"/>
                </a:solidFill>
              </a:rPr>
              <a:t>C</a:t>
            </a:r>
            <a:r>
              <a:rPr lang="pt-BR" sz="2400" b="0">
                <a:solidFill>
                  <a:srgbClr val="FFFFFF"/>
                </a:solidFill>
              </a:rPr>
              <a:t> = demanda de moeda dos consumidores</a:t>
            </a:r>
          </a:p>
        </p:txBody>
      </p:sp>
      <p:sp>
        <p:nvSpPr>
          <p:cNvPr id="911375" name="Line 15"/>
          <p:cNvSpPr>
            <a:spLocks noChangeShapeType="1"/>
          </p:cNvSpPr>
          <p:nvPr/>
        </p:nvSpPr>
        <p:spPr bwMode="auto">
          <a:xfrm>
            <a:off x="8218488" y="3608388"/>
            <a:ext cx="274637"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76817" name="Rectangle 16"/>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grpSp>
        <p:nvGrpSpPr>
          <p:cNvPr id="911377" name="Group 17"/>
          <p:cNvGrpSpPr>
            <a:grpSpLocks/>
          </p:cNvGrpSpPr>
          <p:nvPr/>
        </p:nvGrpSpPr>
        <p:grpSpPr bwMode="auto">
          <a:xfrm>
            <a:off x="419100" y="5456238"/>
            <a:ext cx="8281988" cy="1328737"/>
            <a:chOff x="288" y="3185"/>
            <a:chExt cx="5217" cy="837"/>
          </a:xfrm>
        </p:grpSpPr>
        <p:sp>
          <p:nvSpPr>
            <p:cNvPr id="76819" name="Rectangle 18"/>
            <p:cNvSpPr>
              <a:spLocks noChangeArrowheads="1"/>
            </p:cNvSpPr>
            <p:nvPr/>
          </p:nvSpPr>
          <p:spPr bwMode="auto">
            <a:xfrm>
              <a:off x="300" y="3185"/>
              <a:ext cx="40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ƒ</a:t>
              </a:r>
            </a:p>
          </p:txBody>
        </p:sp>
        <p:sp>
          <p:nvSpPr>
            <p:cNvPr id="76820" name="Line 19"/>
            <p:cNvSpPr>
              <a:spLocks noChangeShapeType="1"/>
            </p:cNvSpPr>
            <p:nvPr/>
          </p:nvSpPr>
          <p:spPr bwMode="auto">
            <a:xfrm>
              <a:off x="288" y="3540"/>
              <a:ext cx="384"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6821" name="Rectangle 20"/>
            <p:cNvSpPr>
              <a:spLocks noChangeArrowheads="1"/>
            </p:cNvSpPr>
            <p:nvPr/>
          </p:nvSpPr>
          <p:spPr bwMode="auto">
            <a:xfrm>
              <a:off x="288" y="3497"/>
              <a:ext cx="381"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y</a:t>
              </a:r>
            </a:p>
          </p:txBody>
        </p:sp>
        <p:sp>
          <p:nvSpPr>
            <p:cNvPr id="76822" name="Rectangle 21"/>
            <p:cNvSpPr>
              <a:spLocks noChangeArrowheads="1"/>
            </p:cNvSpPr>
            <p:nvPr/>
          </p:nvSpPr>
          <p:spPr bwMode="auto">
            <a:xfrm>
              <a:off x="720" y="3341"/>
              <a:ext cx="54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&gt; 0</a:t>
              </a:r>
            </a:p>
          </p:txBody>
        </p:sp>
        <p:sp>
          <p:nvSpPr>
            <p:cNvPr id="76823" name="Rectangle 22"/>
            <p:cNvSpPr>
              <a:spLocks noChangeArrowheads="1"/>
            </p:cNvSpPr>
            <p:nvPr/>
          </p:nvSpPr>
          <p:spPr bwMode="auto">
            <a:xfrm>
              <a:off x="1692" y="3185"/>
              <a:ext cx="40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ƒ</a:t>
              </a:r>
            </a:p>
          </p:txBody>
        </p:sp>
        <p:sp>
          <p:nvSpPr>
            <p:cNvPr id="76824" name="Line 23"/>
            <p:cNvSpPr>
              <a:spLocks noChangeShapeType="1"/>
            </p:cNvSpPr>
            <p:nvPr/>
          </p:nvSpPr>
          <p:spPr bwMode="auto">
            <a:xfrm>
              <a:off x="1680" y="3540"/>
              <a:ext cx="384"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6825" name="Rectangle 24"/>
            <p:cNvSpPr>
              <a:spLocks noChangeArrowheads="1"/>
            </p:cNvSpPr>
            <p:nvPr/>
          </p:nvSpPr>
          <p:spPr bwMode="auto">
            <a:xfrm>
              <a:off x="1680" y="3509"/>
              <a:ext cx="561"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latin typeface="Symbol" pitchFamily="18" charset="2"/>
                </a:rPr>
                <a:t>W</a:t>
              </a:r>
            </a:p>
          </p:txBody>
        </p:sp>
        <p:sp>
          <p:nvSpPr>
            <p:cNvPr id="76826" name="Rectangle 25"/>
            <p:cNvSpPr>
              <a:spLocks noChangeArrowheads="1"/>
            </p:cNvSpPr>
            <p:nvPr/>
          </p:nvSpPr>
          <p:spPr bwMode="auto">
            <a:xfrm>
              <a:off x="2112" y="3341"/>
              <a:ext cx="54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&gt; 0</a:t>
              </a:r>
            </a:p>
          </p:txBody>
        </p:sp>
        <p:sp>
          <p:nvSpPr>
            <p:cNvPr id="76827" name="Rectangle 26"/>
            <p:cNvSpPr>
              <a:spLocks noChangeArrowheads="1"/>
            </p:cNvSpPr>
            <p:nvPr/>
          </p:nvSpPr>
          <p:spPr bwMode="auto">
            <a:xfrm>
              <a:off x="3144" y="3185"/>
              <a:ext cx="40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ƒ</a:t>
              </a:r>
            </a:p>
          </p:txBody>
        </p:sp>
        <p:sp>
          <p:nvSpPr>
            <p:cNvPr id="76828" name="Line 27"/>
            <p:cNvSpPr>
              <a:spLocks noChangeShapeType="1"/>
            </p:cNvSpPr>
            <p:nvPr/>
          </p:nvSpPr>
          <p:spPr bwMode="auto">
            <a:xfrm>
              <a:off x="3132" y="3540"/>
              <a:ext cx="384"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6829" name="Rectangle 28"/>
            <p:cNvSpPr>
              <a:spLocks noChangeArrowheads="1"/>
            </p:cNvSpPr>
            <p:nvPr/>
          </p:nvSpPr>
          <p:spPr bwMode="auto">
            <a:xfrm>
              <a:off x="3132" y="3497"/>
              <a:ext cx="381"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r</a:t>
              </a:r>
            </a:p>
          </p:txBody>
        </p:sp>
        <p:sp>
          <p:nvSpPr>
            <p:cNvPr id="76830" name="Rectangle 29"/>
            <p:cNvSpPr>
              <a:spLocks noChangeArrowheads="1"/>
            </p:cNvSpPr>
            <p:nvPr/>
          </p:nvSpPr>
          <p:spPr bwMode="auto">
            <a:xfrm>
              <a:off x="3564" y="3341"/>
              <a:ext cx="54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&lt; 0</a:t>
              </a:r>
            </a:p>
          </p:txBody>
        </p:sp>
        <p:sp>
          <p:nvSpPr>
            <p:cNvPr id="76831" name="Rectangle 30"/>
            <p:cNvSpPr>
              <a:spLocks noChangeArrowheads="1"/>
            </p:cNvSpPr>
            <p:nvPr/>
          </p:nvSpPr>
          <p:spPr bwMode="auto">
            <a:xfrm>
              <a:off x="4536" y="3185"/>
              <a:ext cx="40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ƒ</a:t>
              </a:r>
            </a:p>
          </p:txBody>
        </p:sp>
        <p:sp>
          <p:nvSpPr>
            <p:cNvPr id="76832" name="Line 31"/>
            <p:cNvSpPr>
              <a:spLocks noChangeShapeType="1"/>
            </p:cNvSpPr>
            <p:nvPr/>
          </p:nvSpPr>
          <p:spPr bwMode="auto">
            <a:xfrm>
              <a:off x="4524" y="3540"/>
              <a:ext cx="384"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6833" name="Rectangle 32"/>
            <p:cNvSpPr>
              <a:spLocks noChangeArrowheads="1"/>
            </p:cNvSpPr>
            <p:nvPr/>
          </p:nvSpPr>
          <p:spPr bwMode="auto">
            <a:xfrm>
              <a:off x="4512" y="3593"/>
              <a:ext cx="46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P</a:t>
              </a:r>
              <a:r>
                <a:rPr lang="pt-BR" sz="2800" b="0" baseline="30000"/>
                <a:t>e</a:t>
              </a:r>
            </a:p>
          </p:txBody>
        </p:sp>
        <p:sp>
          <p:nvSpPr>
            <p:cNvPr id="76834" name="Rectangle 33"/>
            <p:cNvSpPr>
              <a:spLocks noChangeArrowheads="1"/>
            </p:cNvSpPr>
            <p:nvPr/>
          </p:nvSpPr>
          <p:spPr bwMode="auto">
            <a:xfrm>
              <a:off x="4956" y="3341"/>
              <a:ext cx="54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&lt; 0</a:t>
              </a:r>
            </a:p>
          </p:txBody>
        </p:sp>
        <p:sp>
          <p:nvSpPr>
            <p:cNvPr id="76835" name="Text Box 34"/>
            <p:cNvSpPr txBox="1">
              <a:spLocks noChangeArrowheads="1"/>
            </p:cNvSpPr>
            <p:nvPr/>
          </p:nvSpPr>
          <p:spPr bwMode="auto">
            <a:xfrm>
              <a:off x="4680" y="3501"/>
              <a:ext cx="16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400" b="0">
                  <a:solidFill>
                    <a:srgbClr val="FFFF00"/>
                  </a:solidFill>
                </a:rPr>
                <a:t>o</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11362">
                                            <p:txEl>
                                              <p:pRg st="0" end="0"/>
                                            </p:txEl>
                                          </p:spTgt>
                                        </p:tgtEl>
                                        <p:attrNameLst>
                                          <p:attrName>style.visibility</p:attrName>
                                        </p:attrNameLst>
                                      </p:cBhvr>
                                      <p:to>
                                        <p:strVal val="visible"/>
                                      </p:to>
                                    </p:set>
                                    <p:animEffect transition="in" filter="dissolve">
                                      <p:cBhvr>
                                        <p:cTn id="7" dur="500"/>
                                        <p:tgtEl>
                                          <p:spTgt spid="91136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11363"/>
                                        </p:tgtEl>
                                        <p:attrNameLst>
                                          <p:attrName>style.visibility</p:attrName>
                                        </p:attrNameLst>
                                      </p:cBhvr>
                                      <p:to>
                                        <p:strVal val="visible"/>
                                      </p:to>
                                    </p:set>
                                    <p:animEffect transition="in" filter="dissolve">
                                      <p:cBhvr>
                                        <p:cTn id="10" dur="500"/>
                                        <p:tgtEl>
                                          <p:spTgt spid="91136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11364"/>
                                        </p:tgtEl>
                                        <p:attrNameLst>
                                          <p:attrName>style.visibility</p:attrName>
                                        </p:attrNameLst>
                                      </p:cBhvr>
                                      <p:to>
                                        <p:strVal val="visible"/>
                                      </p:to>
                                    </p:set>
                                    <p:animEffect transition="in" filter="dissolve">
                                      <p:cBhvr>
                                        <p:cTn id="13" dur="500"/>
                                        <p:tgtEl>
                                          <p:spTgt spid="91136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11365"/>
                                        </p:tgtEl>
                                        <p:attrNameLst>
                                          <p:attrName>style.visibility</p:attrName>
                                        </p:attrNameLst>
                                      </p:cBhvr>
                                      <p:to>
                                        <p:strVal val="visible"/>
                                      </p:to>
                                    </p:set>
                                    <p:animEffect transition="in" filter="dissolve">
                                      <p:cBhvr>
                                        <p:cTn id="16" dur="500"/>
                                        <p:tgtEl>
                                          <p:spTgt spid="91136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11366"/>
                                        </p:tgtEl>
                                        <p:attrNameLst>
                                          <p:attrName>style.visibility</p:attrName>
                                        </p:attrNameLst>
                                      </p:cBhvr>
                                      <p:to>
                                        <p:strVal val="visible"/>
                                      </p:to>
                                    </p:set>
                                    <p:animEffect transition="in" filter="dissolve">
                                      <p:cBhvr>
                                        <p:cTn id="19" dur="500"/>
                                        <p:tgtEl>
                                          <p:spTgt spid="91136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11367"/>
                                        </p:tgtEl>
                                        <p:attrNameLst>
                                          <p:attrName>style.visibility</p:attrName>
                                        </p:attrNameLst>
                                      </p:cBhvr>
                                      <p:to>
                                        <p:strVal val="visible"/>
                                      </p:to>
                                    </p:set>
                                    <p:animEffect transition="in" filter="dissolve">
                                      <p:cBhvr>
                                        <p:cTn id="22" dur="500"/>
                                        <p:tgtEl>
                                          <p:spTgt spid="91136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11368"/>
                                        </p:tgtEl>
                                        <p:attrNameLst>
                                          <p:attrName>style.visibility</p:attrName>
                                        </p:attrNameLst>
                                      </p:cBhvr>
                                      <p:to>
                                        <p:strVal val="visible"/>
                                      </p:to>
                                    </p:set>
                                    <p:animEffect transition="in" filter="dissolve">
                                      <p:cBhvr>
                                        <p:cTn id="25" dur="500"/>
                                        <p:tgtEl>
                                          <p:spTgt spid="911368"/>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911369"/>
                                        </p:tgtEl>
                                        <p:attrNameLst>
                                          <p:attrName>style.visibility</p:attrName>
                                        </p:attrNameLst>
                                      </p:cBhvr>
                                      <p:to>
                                        <p:strVal val="visible"/>
                                      </p:to>
                                    </p:set>
                                    <p:animEffect transition="in" filter="dissolve">
                                      <p:cBhvr>
                                        <p:cTn id="28" dur="500"/>
                                        <p:tgtEl>
                                          <p:spTgt spid="911369"/>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911370"/>
                                        </p:tgtEl>
                                        <p:attrNameLst>
                                          <p:attrName>style.visibility</p:attrName>
                                        </p:attrNameLst>
                                      </p:cBhvr>
                                      <p:to>
                                        <p:strVal val="visible"/>
                                      </p:to>
                                    </p:set>
                                    <p:animEffect transition="in" filter="dissolve">
                                      <p:cBhvr>
                                        <p:cTn id="31" dur="500"/>
                                        <p:tgtEl>
                                          <p:spTgt spid="91137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911371"/>
                                        </p:tgtEl>
                                        <p:attrNameLst>
                                          <p:attrName>style.visibility</p:attrName>
                                        </p:attrNameLst>
                                      </p:cBhvr>
                                      <p:to>
                                        <p:strVal val="visible"/>
                                      </p:to>
                                    </p:set>
                                    <p:animEffect transition="in" filter="dissolve">
                                      <p:cBhvr>
                                        <p:cTn id="34" dur="500"/>
                                        <p:tgtEl>
                                          <p:spTgt spid="911371"/>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911372"/>
                                        </p:tgtEl>
                                        <p:attrNameLst>
                                          <p:attrName>style.visibility</p:attrName>
                                        </p:attrNameLst>
                                      </p:cBhvr>
                                      <p:to>
                                        <p:strVal val="visible"/>
                                      </p:to>
                                    </p:set>
                                    <p:animEffect transition="in" filter="dissolve">
                                      <p:cBhvr>
                                        <p:cTn id="37" dur="500"/>
                                        <p:tgtEl>
                                          <p:spTgt spid="911372"/>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911373"/>
                                        </p:tgtEl>
                                        <p:attrNameLst>
                                          <p:attrName>style.visibility</p:attrName>
                                        </p:attrNameLst>
                                      </p:cBhvr>
                                      <p:to>
                                        <p:strVal val="visible"/>
                                      </p:to>
                                    </p:set>
                                    <p:animEffect transition="in" filter="dissolve">
                                      <p:cBhvr>
                                        <p:cTn id="40" dur="500"/>
                                        <p:tgtEl>
                                          <p:spTgt spid="911373"/>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911374"/>
                                        </p:tgtEl>
                                        <p:attrNameLst>
                                          <p:attrName>style.visibility</p:attrName>
                                        </p:attrNameLst>
                                      </p:cBhvr>
                                      <p:to>
                                        <p:strVal val="visible"/>
                                      </p:to>
                                    </p:set>
                                    <p:animEffect transition="in" filter="dissolve">
                                      <p:cBhvr>
                                        <p:cTn id="43" dur="500"/>
                                        <p:tgtEl>
                                          <p:spTgt spid="911374"/>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911375"/>
                                        </p:tgtEl>
                                        <p:attrNameLst>
                                          <p:attrName>style.visibility</p:attrName>
                                        </p:attrNameLst>
                                      </p:cBhvr>
                                      <p:to>
                                        <p:strVal val="visible"/>
                                      </p:to>
                                    </p:set>
                                    <p:animEffect transition="in" filter="dissolve">
                                      <p:cBhvr>
                                        <p:cTn id="46" dur="500"/>
                                        <p:tgtEl>
                                          <p:spTgt spid="911375"/>
                                        </p:tgtEl>
                                      </p:cBhvr>
                                    </p:animEffect>
                                  </p:childTnLst>
                                </p:cTn>
                              </p:par>
                            </p:childTnLst>
                          </p:cTn>
                        </p:par>
                        <p:par>
                          <p:cTn id="47" fill="hold" nodeType="afterGroup">
                            <p:stCondLst>
                              <p:cond delay="500"/>
                            </p:stCondLst>
                            <p:childTnLst>
                              <p:par>
                                <p:cTn id="48" presetID="18" presetClass="entr" presetSubtype="6" fill="hold" nodeType="afterEffect">
                                  <p:stCondLst>
                                    <p:cond delay="0"/>
                                  </p:stCondLst>
                                  <p:childTnLst>
                                    <p:set>
                                      <p:cBhvr>
                                        <p:cTn id="49" dur="1" fill="hold">
                                          <p:stCondLst>
                                            <p:cond delay="0"/>
                                          </p:stCondLst>
                                        </p:cTn>
                                        <p:tgtEl>
                                          <p:spTgt spid="911377"/>
                                        </p:tgtEl>
                                        <p:attrNameLst>
                                          <p:attrName>style.visibility</p:attrName>
                                        </p:attrNameLst>
                                      </p:cBhvr>
                                      <p:to>
                                        <p:strVal val="visible"/>
                                      </p:to>
                                    </p:set>
                                    <p:animEffect transition="in" filter="strips(downRight)">
                                      <p:cBhvr>
                                        <p:cTn id="50" dur="500"/>
                                        <p:tgtEl>
                                          <p:spTgt spid="911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62" grpId="0" build="p"/>
      <p:bldP spid="911363" grpId="0" animBg="1"/>
      <p:bldP spid="911364" grpId="0"/>
      <p:bldP spid="911365" grpId="0"/>
      <p:bldP spid="911366" grpId="0" animBg="1"/>
      <p:bldP spid="911367" grpId="0"/>
      <p:bldP spid="911368" grpId="0"/>
      <p:bldP spid="911369" grpId="0"/>
      <p:bldP spid="911370" grpId="0"/>
      <p:bldP spid="911371" grpId="0"/>
      <p:bldP spid="911372" grpId="0"/>
      <p:bldP spid="911373" grpId="0"/>
      <p:bldP spid="911374" grpId="0"/>
      <p:bldP spid="911375" grpId="0" animBg="1"/>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62BB6F0B-F0EB-4B8A-9A58-091C8AF90ED9}" type="slidenum">
              <a:rPr lang="pt-PT"/>
              <a:pPr>
                <a:defRPr/>
              </a:pPr>
              <a:t>75</a:t>
            </a:fld>
            <a:endParaRPr lang="pt-PT"/>
          </a:p>
        </p:txBody>
      </p:sp>
      <p:sp>
        <p:nvSpPr>
          <p:cNvPr id="912386" name="Rectangle 2"/>
          <p:cNvSpPr>
            <a:spLocks noGrp="1" noChangeArrowheads="1"/>
          </p:cNvSpPr>
          <p:nvPr>
            <p:ph type="body" idx="1"/>
          </p:nvPr>
        </p:nvSpPr>
        <p:spPr>
          <a:xfrm>
            <a:off x="366713" y="1619250"/>
            <a:ext cx="8396287" cy="4114800"/>
          </a:xfrm>
        </p:spPr>
        <p:txBody>
          <a:bodyPr/>
          <a:lstStyle/>
          <a:p>
            <a:pPr marL="0" indent="0" eaLnBrk="1" hangingPunct="1">
              <a:spcBef>
                <a:spcPct val="0"/>
              </a:spcBef>
              <a:buFontTx/>
              <a:buNone/>
            </a:pPr>
            <a:r>
              <a:rPr lang="pt-BR" sz="2800" i="1" smtClean="0">
                <a:solidFill>
                  <a:srgbClr val="FFFFFF"/>
                </a:solidFill>
                <a:latin typeface="Arial" charset="0"/>
              </a:rPr>
              <a:t>“Enquanto as unidades familiares vêem a moeda como uma espécie de disponibilidade líquida que integra a sua carteira de ativos financeiros, as empresas vêem a moeda como um elemento que interage com seus fatores de produção. Assim, para aquele primeiro grupo de agentes, a moeda não passa de um ativo transformável em outras formas alternativas de ativos (bem de consumo durável), enquanto para esse grupo  moeda assume certa analogia com os recursos básicos de produção (bem de produção).”</a:t>
            </a:r>
          </a:p>
          <a:p>
            <a:pPr marL="0" indent="0" algn="r" eaLnBrk="1" hangingPunct="1">
              <a:spcBef>
                <a:spcPct val="0"/>
              </a:spcBef>
              <a:buFontTx/>
              <a:buNone/>
            </a:pPr>
            <a:r>
              <a:rPr lang="pt-BR" sz="2000" smtClean="0">
                <a:solidFill>
                  <a:srgbClr val="FFFFFF"/>
                </a:solidFill>
                <a:latin typeface="Arial" charset="0"/>
              </a:rPr>
              <a:t>Lopes &amp; Rosseti (1998, p.104)</a:t>
            </a:r>
          </a:p>
        </p:txBody>
      </p:sp>
      <p:sp>
        <p:nvSpPr>
          <p:cNvPr id="77828" name="Rectangle 3"/>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912386">
                                            <p:txEl>
                                              <p:pRg st="0" end="0"/>
                                            </p:txEl>
                                          </p:spTgt>
                                        </p:tgtEl>
                                        <p:attrNameLst>
                                          <p:attrName>style.visibility</p:attrName>
                                        </p:attrNameLst>
                                      </p:cBhvr>
                                      <p:to>
                                        <p:strVal val="visible"/>
                                      </p:to>
                                    </p:set>
                                    <p:animEffect transition="in" filter="box(out)">
                                      <p:cBhvr>
                                        <p:cTn id="7" dur="500"/>
                                        <p:tgtEl>
                                          <p:spTgt spid="912386">
                                            <p:txEl>
                                              <p:pRg st="0" end="0"/>
                                            </p:txEl>
                                          </p:spTgt>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912386">
                                            <p:txEl>
                                              <p:pRg st="1" end="1"/>
                                            </p:txEl>
                                          </p:spTgt>
                                        </p:tgtEl>
                                        <p:attrNameLst>
                                          <p:attrName>style.visibility</p:attrName>
                                        </p:attrNameLst>
                                      </p:cBhvr>
                                      <p:to>
                                        <p:strVal val="visible"/>
                                      </p:to>
                                    </p:set>
                                    <p:animEffect transition="in" filter="box(out)">
                                      <p:cBhvr>
                                        <p:cTn id="11" dur="500"/>
                                        <p:tgtEl>
                                          <p:spTgt spid="9123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2386" grpId="0" build="p" advAuto="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 name="Espaço Reservado para Número de Slide 5"/>
          <p:cNvSpPr>
            <a:spLocks noGrp="1"/>
          </p:cNvSpPr>
          <p:nvPr>
            <p:ph type="sldNum" sz="quarter" idx="12"/>
          </p:nvPr>
        </p:nvSpPr>
        <p:spPr/>
        <p:txBody>
          <a:bodyPr/>
          <a:lstStyle/>
          <a:p>
            <a:pPr>
              <a:defRPr/>
            </a:pPr>
            <a:fld id="{3593B7DA-D831-4F50-A2F1-28C1D52D6FCC}" type="slidenum">
              <a:rPr lang="pt-PT"/>
              <a:pPr>
                <a:defRPr/>
              </a:pPr>
              <a:t>76</a:t>
            </a:fld>
            <a:endParaRPr lang="pt-PT"/>
          </a:p>
        </p:txBody>
      </p:sp>
      <p:sp>
        <p:nvSpPr>
          <p:cNvPr id="913410" name="Rectangle 2"/>
          <p:cNvSpPr>
            <a:spLocks noGrp="1" noChangeArrowheads="1"/>
          </p:cNvSpPr>
          <p:nvPr>
            <p:ph type="body" idx="1"/>
          </p:nvPr>
        </p:nvSpPr>
        <p:spPr>
          <a:xfrm>
            <a:off x="3392488" y="2433638"/>
            <a:ext cx="1076325" cy="681037"/>
          </a:xfrm>
        </p:spPr>
        <p:txBody>
          <a:bodyPr/>
          <a:lstStyle/>
          <a:p>
            <a:pPr eaLnBrk="1" hangingPunct="1">
              <a:buFontTx/>
              <a:buNone/>
            </a:pPr>
            <a:r>
              <a:rPr lang="pt-BR" sz="2800" smtClean="0">
                <a:latin typeface="Arial" charset="0"/>
              </a:rPr>
              <a:t>M</a:t>
            </a:r>
            <a:r>
              <a:rPr lang="pt-BR" sz="2800" baseline="30000" smtClean="0">
                <a:latin typeface="Arial" charset="0"/>
              </a:rPr>
              <a:t>EM</a:t>
            </a:r>
            <a:endParaRPr lang="pt-BR" sz="2800" smtClean="0">
              <a:latin typeface="Arial" charset="0"/>
            </a:endParaRPr>
          </a:p>
        </p:txBody>
      </p:sp>
      <p:sp>
        <p:nvSpPr>
          <p:cNvPr id="913411" name="Line 3"/>
          <p:cNvSpPr>
            <a:spLocks noChangeShapeType="1"/>
          </p:cNvSpPr>
          <p:nvPr/>
        </p:nvSpPr>
        <p:spPr bwMode="auto">
          <a:xfrm>
            <a:off x="3346450" y="2881313"/>
            <a:ext cx="79851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12" name="Rectangle 4"/>
          <p:cNvSpPr>
            <a:spLocks noChangeArrowheads="1"/>
          </p:cNvSpPr>
          <p:nvPr/>
        </p:nvSpPr>
        <p:spPr bwMode="auto">
          <a:xfrm>
            <a:off x="3235325" y="2822575"/>
            <a:ext cx="1076325"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P</a:t>
            </a:r>
          </a:p>
        </p:txBody>
      </p:sp>
      <p:sp>
        <p:nvSpPr>
          <p:cNvPr id="913413" name="Rectangle 5"/>
          <p:cNvSpPr>
            <a:spLocks noChangeArrowheads="1"/>
          </p:cNvSpPr>
          <p:nvPr/>
        </p:nvSpPr>
        <p:spPr bwMode="auto">
          <a:xfrm>
            <a:off x="4191000" y="2636838"/>
            <a:ext cx="21097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  </a:t>
            </a:r>
            <a:r>
              <a:rPr lang="pt-BR" sz="2800" b="0" i="1"/>
              <a:t>g</a:t>
            </a:r>
            <a:r>
              <a:rPr lang="pt-BR" sz="2800" b="0"/>
              <a:t>(y, r, P</a:t>
            </a:r>
            <a:r>
              <a:rPr lang="pt-BR" sz="2800" b="0" baseline="30000"/>
              <a:t>e</a:t>
            </a:r>
            <a:r>
              <a:rPr lang="pt-BR" sz="2800" b="0"/>
              <a:t>)</a:t>
            </a:r>
          </a:p>
        </p:txBody>
      </p:sp>
      <p:sp>
        <p:nvSpPr>
          <p:cNvPr id="913414" name="Text Box 6"/>
          <p:cNvSpPr txBox="1">
            <a:spLocks noChangeArrowheads="1"/>
          </p:cNvSpPr>
          <p:nvPr/>
        </p:nvSpPr>
        <p:spPr bwMode="auto">
          <a:xfrm>
            <a:off x="5657850" y="2566988"/>
            <a:ext cx="3762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000" b="0">
                <a:solidFill>
                  <a:srgbClr val="FFFF00"/>
                </a:solidFill>
              </a:rPr>
              <a:t>O</a:t>
            </a:r>
          </a:p>
        </p:txBody>
      </p:sp>
      <p:sp>
        <p:nvSpPr>
          <p:cNvPr id="913415" name="Rectangle 7"/>
          <p:cNvSpPr>
            <a:spLocks noChangeArrowheads="1"/>
          </p:cNvSpPr>
          <p:nvPr/>
        </p:nvSpPr>
        <p:spPr bwMode="auto">
          <a:xfrm>
            <a:off x="1181100" y="3398838"/>
            <a:ext cx="6429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i="1"/>
              <a:t>g</a:t>
            </a:r>
            <a:endParaRPr lang="pt-BR" sz="2800" b="0"/>
          </a:p>
        </p:txBody>
      </p:sp>
      <p:sp>
        <p:nvSpPr>
          <p:cNvPr id="913416" name="Line 8"/>
          <p:cNvSpPr>
            <a:spLocks noChangeShapeType="1"/>
          </p:cNvSpPr>
          <p:nvPr/>
        </p:nvSpPr>
        <p:spPr bwMode="auto">
          <a:xfrm>
            <a:off x="1162050" y="3962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17" name="Rectangle 9"/>
          <p:cNvSpPr>
            <a:spLocks noChangeArrowheads="1"/>
          </p:cNvSpPr>
          <p:nvPr/>
        </p:nvSpPr>
        <p:spPr bwMode="auto">
          <a:xfrm>
            <a:off x="1162050" y="3894138"/>
            <a:ext cx="6048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y</a:t>
            </a:r>
          </a:p>
        </p:txBody>
      </p:sp>
      <p:sp>
        <p:nvSpPr>
          <p:cNvPr id="913418" name="Rectangle 10"/>
          <p:cNvSpPr>
            <a:spLocks noChangeArrowheads="1"/>
          </p:cNvSpPr>
          <p:nvPr/>
        </p:nvSpPr>
        <p:spPr bwMode="auto">
          <a:xfrm>
            <a:off x="1847850" y="3646488"/>
            <a:ext cx="8715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&gt; 0</a:t>
            </a:r>
          </a:p>
        </p:txBody>
      </p:sp>
      <p:sp>
        <p:nvSpPr>
          <p:cNvPr id="913419" name="Rectangle 11"/>
          <p:cNvSpPr>
            <a:spLocks noChangeArrowheads="1"/>
          </p:cNvSpPr>
          <p:nvPr/>
        </p:nvSpPr>
        <p:spPr bwMode="auto">
          <a:xfrm>
            <a:off x="4014788" y="3398838"/>
            <a:ext cx="642937"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i="1"/>
              <a:t>g</a:t>
            </a:r>
          </a:p>
        </p:txBody>
      </p:sp>
      <p:sp>
        <p:nvSpPr>
          <p:cNvPr id="913420" name="Line 12"/>
          <p:cNvSpPr>
            <a:spLocks noChangeShapeType="1"/>
          </p:cNvSpPr>
          <p:nvPr/>
        </p:nvSpPr>
        <p:spPr bwMode="auto">
          <a:xfrm>
            <a:off x="3995738" y="3962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21" name="Rectangle 13"/>
          <p:cNvSpPr>
            <a:spLocks noChangeArrowheads="1"/>
          </p:cNvSpPr>
          <p:nvPr/>
        </p:nvSpPr>
        <p:spPr bwMode="auto">
          <a:xfrm>
            <a:off x="3995738" y="3894138"/>
            <a:ext cx="604837"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r</a:t>
            </a:r>
          </a:p>
        </p:txBody>
      </p:sp>
      <p:sp>
        <p:nvSpPr>
          <p:cNvPr id="913422" name="Rectangle 14"/>
          <p:cNvSpPr>
            <a:spLocks noChangeArrowheads="1"/>
          </p:cNvSpPr>
          <p:nvPr/>
        </p:nvSpPr>
        <p:spPr bwMode="auto">
          <a:xfrm>
            <a:off x="4681538" y="3646488"/>
            <a:ext cx="871537"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&lt; 0</a:t>
            </a:r>
          </a:p>
        </p:txBody>
      </p:sp>
      <p:sp>
        <p:nvSpPr>
          <p:cNvPr id="913423" name="Rectangle 15"/>
          <p:cNvSpPr>
            <a:spLocks noChangeArrowheads="1"/>
          </p:cNvSpPr>
          <p:nvPr/>
        </p:nvSpPr>
        <p:spPr bwMode="auto">
          <a:xfrm>
            <a:off x="6724650" y="3398838"/>
            <a:ext cx="6429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i="1"/>
              <a:t>g</a:t>
            </a:r>
          </a:p>
        </p:txBody>
      </p:sp>
      <p:sp>
        <p:nvSpPr>
          <p:cNvPr id="913424" name="Line 16"/>
          <p:cNvSpPr>
            <a:spLocks noChangeShapeType="1"/>
          </p:cNvSpPr>
          <p:nvPr/>
        </p:nvSpPr>
        <p:spPr bwMode="auto">
          <a:xfrm>
            <a:off x="6705600" y="3962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25" name="Rectangle 17"/>
          <p:cNvSpPr>
            <a:spLocks noChangeArrowheads="1"/>
          </p:cNvSpPr>
          <p:nvPr/>
        </p:nvSpPr>
        <p:spPr bwMode="auto">
          <a:xfrm>
            <a:off x="6705600" y="4027488"/>
            <a:ext cx="7381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P</a:t>
            </a:r>
            <a:r>
              <a:rPr lang="pt-BR" sz="2800" b="0" baseline="30000"/>
              <a:t>e</a:t>
            </a:r>
          </a:p>
        </p:txBody>
      </p:sp>
      <p:sp>
        <p:nvSpPr>
          <p:cNvPr id="913426" name="Rectangle 18"/>
          <p:cNvSpPr>
            <a:spLocks noChangeArrowheads="1"/>
          </p:cNvSpPr>
          <p:nvPr/>
        </p:nvSpPr>
        <p:spPr bwMode="auto">
          <a:xfrm>
            <a:off x="7391400" y="3646488"/>
            <a:ext cx="8715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&lt; 0</a:t>
            </a:r>
          </a:p>
        </p:txBody>
      </p:sp>
      <p:sp>
        <p:nvSpPr>
          <p:cNvPr id="913427" name="Text Box 19"/>
          <p:cNvSpPr txBox="1">
            <a:spLocks noChangeArrowheads="1"/>
          </p:cNvSpPr>
          <p:nvPr/>
        </p:nvSpPr>
        <p:spPr bwMode="auto">
          <a:xfrm>
            <a:off x="6991350" y="3924300"/>
            <a:ext cx="361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200" b="0"/>
              <a:t>o</a:t>
            </a:r>
          </a:p>
        </p:txBody>
      </p:sp>
      <p:sp>
        <p:nvSpPr>
          <p:cNvPr id="913428" name="Text Box 20"/>
          <p:cNvSpPr txBox="1">
            <a:spLocks noChangeArrowheads="1"/>
          </p:cNvSpPr>
          <p:nvPr/>
        </p:nvSpPr>
        <p:spPr bwMode="auto">
          <a:xfrm>
            <a:off x="533400" y="1885950"/>
            <a:ext cx="8058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A moeda é um fator de produção das empresas:</a:t>
            </a:r>
          </a:p>
        </p:txBody>
      </p:sp>
      <p:sp>
        <p:nvSpPr>
          <p:cNvPr id="913429" name="Rectangle 21"/>
          <p:cNvSpPr>
            <a:spLocks noChangeArrowheads="1"/>
          </p:cNvSpPr>
          <p:nvPr/>
        </p:nvSpPr>
        <p:spPr bwMode="auto">
          <a:xfrm>
            <a:off x="2825750" y="446722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M</a:t>
            </a:r>
            <a:r>
              <a:rPr lang="pt-BR" sz="2800" b="0" baseline="30000"/>
              <a:t>d</a:t>
            </a:r>
            <a:endParaRPr lang="pt-BR" sz="2800" b="0"/>
          </a:p>
        </p:txBody>
      </p:sp>
      <p:sp>
        <p:nvSpPr>
          <p:cNvPr id="913430" name="Line 22"/>
          <p:cNvSpPr>
            <a:spLocks noChangeShapeType="1"/>
          </p:cNvSpPr>
          <p:nvPr/>
        </p:nvSpPr>
        <p:spPr bwMode="auto">
          <a:xfrm>
            <a:off x="2679700" y="4919663"/>
            <a:ext cx="79851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31" name="Rectangle 23"/>
          <p:cNvSpPr>
            <a:spLocks noChangeArrowheads="1"/>
          </p:cNvSpPr>
          <p:nvPr/>
        </p:nvSpPr>
        <p:spPr bwMode="auto">
          <a:xfrm>
            <a:off x="2568575" y="482282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P</a:t>
            </a:r>
          </a:p>
        </p:txBody>
      </p:sp>
      <p:sp>
        <p:nvSpPr>
          <p:cNvPr id="913432" name="Rectangle 24"/>
          <p:cNvSpPr>
            <a:spLocks noChangeArrowheads="1"/>
          </p:cNvSpPr>
          <p:nvPr/>
        </p:nvSpPr>
        <p:spPr bwMode="auto">
          <a:xfrm>
            <a:off x="4254500" y="446722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M</a:t>
            </a:r>
            <a:r>
              <a:rPr lang="pt-BR" sz="2800" b="0" baseline="30000"/>
              <a:t>C</a:t>
            </a:r>
            <a:endParaRPr lang="pt-BR" sz="2800" b="0"/>
          </a:p>
        </p:txBody>
      </p:sp>
      <p:sp>
        <p:nvSpPr>
          <p:cNvPr id="913433" name="Line 25"/>
          <p:cNvSpPr>
            <a:spLocks noChangeShapeType="1"/>
          </p:cNvSpPr>
          <p:nvPr/>
        </p:nvSpPr>
        <p:spPr bwMode="auto">
          <a:xfrm>
            <a:off x="4108450" y="4919663"/>
            <a:ext cx="79851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34" name="Rectangle 26"/>
          <p:cNvSpPr>
            <a:spLocks noChangeArrowheads="1"/>
          </p:cNvSpPr>
          <p:nvPr/>
        </p:nvSpPr>
        <p:spPr bwMode="auto">
          <a:xfrm>
            <a:off x="4035425" y="482282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P</a:t>
            </a:r>
          </a:p>
        </p:txBody>
      </p:sp>
      <p:sp>
        <p:nvSpPr>
          <p:cNvPr id="913435" name="Rectangle 27"/>
          <p:cNvSpPr>
            <a:spLocks noChangeArrowheads="1"/>
          </p:cNvSpPr>
          <p:nvPr/>
        </p:nvSpPr>
        <p:spPr bwMode="auto">
          <a:xfrm>
            <a:off x="5454650" y="446722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M</a:t>
            </a:r>
            <a:r>
              <a:rPr lang="pt-BR" sz="2800" b="0" baseline="30000"/>
              <a:t>EM</a:t>
            </a:r>
            <a:endParaRPr lang="pt-BR" sz="2800" b="0"/>
          </a:p>
        </p:txBody>
      </p:sp>
      <p:sp>
        <p:nvSpPr>
          <p:cNvPr id="913436" name="Line 28"/>
          <p:cNvSpPr>
            <a:spLocks noChangeShapeType="1"/>
          </p:cNvSpPr>
          <p:nvPr/>
        </p:nvSpPr>
        <p:spPr bwMode="auto">
          <a:xfrm>
            <a:off x="5480050" y="4919663"/>
            <a:ext cx="79851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37" name="Rectangle 29"/>
          <p:cNvSpPr>
            <a:spLocks noChangeArrowheads="1"/>
          </p:cNvSpPr>
          <p:nvPr/>
        </p:nvSpPr>
        <p:spPr bwMode="auto">
          <a:xfrm>
            <a:off x="5407025" y="482282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P</a:t>
            </a:r>
          </a:p>
        </p:txBody>
      </p:sp>
      <p:sp>
        <p:nvSpPr>
          <p:cNvPr id="913438" name="Rectangle 30"/>
          <p:cNvSpPr>
            <a:spLocks noChangeArrowheads="1"/>
          </p:cNvSpPr>
          <p:nvPr/>
        </p:nvSpPr>
        <p:spPr bwMode="auto">
          <a:xfrm>
            <a:off x="3600450" y="4598988"/>
            <a:ext cx="5095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a:t>
            </a:r>
          </a:p>
        </p:txBody>
      </p:sp>
      <p:sp>
        <p:nvSpPr>
          <p:cNvPr id="913439" name="Rectangle 31"/>
          <p:cNvSpPr>
            <a:spLocks noChangeArrowheads="1"/>
          </p:cNvSpPr>
          <p:nvPr/>
        </p:nvSpPr>
        <p:spPr bwMode="auto">
          <a:xfrm>
            <a:off x="4953000" y="4656138"/>
            <a:ext cx="5095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a:t>
            </a:r>
          </a:p>
        </p:txBody>
      </p:sp>
      <p:sp>
        <p:nvSpPr>
          <p:cNvPr id="913440" name="Rectangle 32"/>
          <p:cNvSpPr>
            <a:spLocks noChangeArrowheads="1"/>
          </p:cNvSpPr>
          <p:nvPr/>
        </p:nvSpPr>
        <p:spPr bwMode="auto">
          <a:xfrm>
            <a:off x="2921000" y="545782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M</a:t>
            </a:r>
            <a:r>
              <a:rPr lang="pt-BR" sz="2800" b="0" baseline="30000"/>
              <a:t>d</a:t>
            </a:r>
            <a:endParaRPr lang="pt-BR" sz="2800" b="0"/>
          </a:p>
        </p:txBody>
      </p:sp>
      <p:sp>
        <p:nvSpPr>
          <p:cNvPr id="913441" name="Line 33"/>
          <p:cNvSpPr>
            <a:spLocks noChangeShapeType="1"/>
          </p:cNvSpPr>
          <p:nvPr/>
        </p:nvSpPr>
        <p:spPr bwMode="auto">
          <a:xfrm>
            <a:off x="2870200" y="5986463"/>
            <a:ext cx="72231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42" name="Rectangle 34"/>
          <p:cNvSpPr>
            <a:spLocks noChangeArrowheads="1"/>
          </p:cNvSpPr>
          <p:nvPr/>
        </p:nvSpPr>
        <p:spPr bwMode="auto">
          <a:xfrm>
            <a:off x="2720975" y="5984875"/>
            <a:ext cx="1076325"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P</a:t>
            </a:r>
          </a:p>
        </p:txBody>
      </p:sp>
      <p:sp>
        <p:nvSpPr>
          <p:cNvPr id="913443" name="Rectangle 35"/>
          <p:cNvSpPr>
            <a:spLocks noChangeArrowheads="1"/>
          </p:cNvSpPr>
          <p:nvPr/>
        </p:nvSpPr>
        <p:spPr bwMode="auto">
          <a:xfrm>
            <a:off x="3790950" y="5627688"/>
            <a:ext cx="30622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  ƒ(y, </a:t>
            </a:r>
            <a:r>
              <a:rPr lang="pt-BR" sz="2800" b="0">
                <a:sym typeface="Symbol" pitchFamily="18" charset="2"/>
              </a:rPr>
              <a:t></a:t>
            </a:r>
            <a:r>
              <a:rPr lang="pt-BR" sz="2800" b="0"/>
              <a:t>, r, P</a:t>
            </a:r>
            <a:r>
              <a:rPr lang="pt-BR" sz="2800" b="0" baseline="30000"/>
              <a:t>e</a:t>
            </a:r>
            <a:r>
              <a:rPr lang="pt-BR" sz="2800" b="0"/>
              <a:t>)</a:t>
            </a:r>
          </a:p>
        </p:txBody>
      </p:sp>
      <p:sp>
        <p:nvSpPr>
          <p:cNvPr id="913444" name="Rectangle 36"/>
          <p:cNvSpPr>
            <a:spLocks noChangeArrowheads="1"/>
          </p:cNvSpPr>
          <p:nvPr/>
        </p:nvSpPr>
        <p:spPr bwMode="auto">
          <a:xfrm>
            <a:off x="2684463" y="5438775"/>
            <a:ext cx="3779837" cy="1096963"/>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3445" name="Text Box 37"/>
          <p:cNvSpPr txBox="1">
            <a:spLocks noChangeArrowheads="1"/>
          </p:cNvSpPr>
          <p:nvPr/>
        </p:nvSpPr>
        <p:spPr bwMode="auto">
          <a:xfrm>
            <a:off x="5734050" y="5538788"/>
            <a:ext cx="3762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000" b="0">
                <a:solidFill>
                  <a:srgbClr val="FFFF00"/>
                </a:solidFill>
              </a:rPr>
              <a:t>O</a:t>
            </a:r>
          </a:p>
        </p:txBody>
      </p:sp>
      <p:sp>
        <p:nvSpPr>
          <p:cNvPr id="78887" name="Rectangle 38"/>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13428"/>
                                        </p:tgtEl>
                                        <p:attrNameLst>
                                          <p:attrName>style.visibility</p:attrName>
                                        </p:attrNameLst>
                                      </p:cBhvr>
                                      <p:to>
                                        <p:strVal val="visible"/>
                                      </p:to>
                                    </p:set>
                                    <p:animEffect transition="in" filter="strips(downRight)">
                                      <p:cBhvr>
                                        <p:cTn id="7" dur="500"/>
                                        <p:tgtEl>
                                          <p:spTgt spid="9134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13410">
                                            <p:txEl>
                                              <p:pRg st="0" end="0"/>
                                            </p:txEl>
                                          </p:spTgt>
                                        </p:tgtEl>
                                        <p:attrNameLst>
                                          <p:attrName>style.visibility</p:attrName>
                                        </p:attrNameLst>
                                      </p:cBhvr>
                                      <p:to>
                                        <p:strVal val="visible"/>
                                      </p:to>
                                    </p:set>
                                    <p:animEffect transition="in" filter="strips(downRight)">
                                      <p:cBhvr>
                                        <p:cTn id="12" dur="500"/>
                                        <p:tgtEl>
                                          <p:spTgt spid="913410">
                                            <p:txEl>
                                              <p:pRg st="0" end="0"/>
                                            </p:txEl>
                                          </p:spTgt>
                                        </p:tgtEl>
                                      </p:cBhvr>
                                    </p:animEffec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913411"/>
                                        </p:tgtEl>
                                        <p:attrNameLst>
                                          <p:attrName>style.visibility</p:attrName>
                                        </p:attrNameLst>
                                      </p:cBhvr>
                                      <p:to>
                                        <p:strVal val="visible"/>
                                      </p:to>
                                    </p:set>
                                  </p:childTnLst>
                                </p:cTn>
                              </p:par>
                            </p:childTnLst>
                          </p:cTn>
                        </p:par>
                        <p:par>
                          <p:cTn id="16" fill="hold" nodeType="afterGroup">
                            <p:stCondLst>
                              <p:cond delay="1000"/>
                            </p:stCondLst>
                            <p:childTnLst>
                              <p:par>
                                <p:cTn id="17" presetID="18" presetClass="entr" presetSubtype="6" fill="hold" grpId="0" nodeType="afterEffect">
                                  <p:stCondLst>
                                    <p:cond delay="0"/>
                                  </p:stCondLst>
                                  <p:childTnLst>
                                    <p:set>
                                      <p:cBhvr>
                                        <p:cTn id="18" dur="1" fill="hold">
                                          <p:stCondLst>
                                            <p:cond delay="0"/>
                                          </p:stCondLst>
                                        </p:cTn>
                                        <p:tgtEl>
                                          <p:spTgt spid="913412"/>
                                        </p:tgtEl>
                                        <p:attrNameLst>
                                          <p:attrName>style.visibility</p:attrName>
                                        </p:attrNameLst>
                                      </p:cBhvr>
                                      <p:to>
                                        <p:strVal val="visible"/>
                                      </p:to>
                                    </p:set>
                                    <p:animEffect transition="in" filter="strips(downRight)">
                                      <p:cBhvr>
                                        <p:cTn id="19" dur="500"/>
                                        <p:tgtEl>
                                          <p:spTgt spid="913412"/>
                                        </p:tgtEl>
                                      </p:cBhvr>
                                    </p:animEffect>
                                  </p:childTnLst>
                                </p:cTn>
                              </p:par>
                            </p:childTnLst>
                          </p:cTn>
                        </p:par>
                        <p:par>
                          <p:cTn id="20" fill="hold" nodeType="afterGroup">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913413"/>
                                        </p:tgtEl>
                                        <p:attrNameLst>
                                          <p:attrName>style.visibility</p:attrName>
                                        </p:attrNameLst>
                                      </p:cBhvr>
                                      <p:to>
                                        <p:strVal val="visible"/>
                                      </p:to>
                                    </p:set>
                                    <p:animEffect transition="in" filter="strips(downRight)">
                                      <p:cBhvr>
                                        <p:cTn id="23" dur="500"/>
                                        <p:tgtEl>
                                          <p:spTgt spid="913413"/>
                                        </p:tgtEl>
                                      </p:cBhvr>
                                    </p:animEffect>
                                  </p:childTnLst>
                                </p:cTn>
                              </p:par>
                            </p:childTnLst>
                          </p:cTn>
                        </p:par>
                        <p:par>
                          <p:cTn id="24" fill="hold" nodeType="afterGroup">
                            <p:stCondLst>
                              <p:cond delay="2000"/>
                            </p:stCondLst>
                            <p:childTnLst>
                              <p:par>
                                <p:cTn id="25" presetID="1" presetClass="entr" presetSubtype="0" fill="hold" grpId="0" nodeType="afterEffect">
                                  <p:stCondLst>
                                    <p:cond delay="0"/>
                                  </p:stCondLst>
                                  <p:childTnLst>
                                    <p:set>
                                      <p:cBhvr>
                                        <p:cTn id="26" dur="1" fill="hold">
                                          <p:stCondLst>
                                            <p:cond delay="499"/>
                                          </p:stCondLst>
                                        </p:cTn>
                                        <p:tgtEl>
                                          <p:spTgt spid="913414"/>
                                        </p:tgtEl>
                                        <p:attrNameLst>
                                          <p:attrName>style.visibility</p:attrName>
                                        </p:attrNameLst>
                                      </p:cBhvr>
                                      <p:to>
                                        <p:strVal val="visible"/>
                                      </p:to>
                                    </p:set>
                                  </p:childTnLst>
                                </p:cTn>
                              </p:par>
                            </p:childTnLst>
                          </p:cTn>
                        </p:par>
                        <p:par>
                          <p:cTn id="27" fill="hold" nodeType="afterGroup">
                            <p:stCondLst>
                              <p:cond delay="2500"/>
                            </p:stCondLst>
                            <p:childTnLst>
                              <p:par>
                                <p:cTn id="28" presetID="18" presetClass="entr" presetSubtype="6" fill="hold" grpId="0" nodeType="afterEffect">
                                  <p:stCondLst>
                                    <p:cond delay="0"/>
                                  </p:stCondLst>
                                  <p:childTnLst>
                                    <p:set>
                                      <p:cBhvr>
                                        <p:cTn id="29" dur="1" fill="hold">
                                          <p:stCondLst>
                                            <p:cond delay="0"/>
                                          </p:stCondLst>
                                        </p:cTn>
                                        <p:tgtEl>
                                          <p:spTgt spid="913415"/>
                                        </p:tgtEl>
                                        <p:attrNameLst>
                                          <p:attrName>style.visibility</p:attrName>
                                        </p:attrNameLst>
                                      </p:cBhvr>
                                      <p:to>
                                        <p:strVal val="visible"/>
                                      </p:to>
                                    </p:set>
                                    <p:animEffect transition="in" filter="strips(downRight)">
                                      <p:cBhvr>
                                        <p:cTn id="30" dur="500"/>
                                        <p:tgtEl>
                                          <p:spTgt spid="913415"/>
                                        </p:tgtEl>
                                      </p:cBhvr>
                                    </p:animEffect>
                                  </p:childTnLst>
                                </p:cTn>
                              </p:par>
                            </p:childTnLst>
                          </p:cTn>
                        </p:par>
                        <p:par>
                          <p:cTn id="31" fill="hold" nodeType="afterGroup">
                            <p:stCondLst>
                              <p:cond delay="3000"/>
                            </p:stCondLst>
                            <p:childTnLst>
                              <p:par>
                                <p:cTn id="32" presetID="1" presetClass="entr" presetSubtype="0" fill="hold" grpId="0" nodeType="afterEffect">
                                  <p:stCondLst>
                                    <p:cond delay="0"/>
                                  </p:stCondLst>
                                  <p:childTnLst>
                                    <p:set>
                                      <p:cBhvr>
                                        <p:cTn id="33" dur="1" fill="hold">
                                          <p:stCondLst>
                                            <p:cond delay="499"/>
                                          </p:stCondLst>
                                        </p:cTn>
                                        <p:tgtEl>
                                          <p:spTgt spid="913416"/>
                                        </p:tgtEl>
                                        <p:attrNameLst>
                                          <p:attrName>style.visibility</p:attrName>
                                        </p:attrNameLst>
                                      </p:cBhvr>
                                      <p:to>
                                        <p:strVal val="visible"/>
                                      </p:to>
                                    </p:set>
                                  </p:childTnLst>
                                </p:cTn>
                              </p:par>
                            </p:childTnLst>
                          </p:cTn>
                        </p:par>
                        <p:par>
                          <p:cTn id="34" fill="hold" nodeType="afterGroup">
                            <p:stCondLst>
                              <p:cond delay="3500"/>
                            </p:stCondLst>
                            <p:childTnLst>
                              <p:par>
                                <p:cTn id="35" presetID="18" presetClass="entr" presetSubtype="6" fill="hold" grpId="0" nodeType="afterEffect">
                                  <p:stCondLst>
                                    <p:cond delay="0"/>
                                  </p:stCondLst>
                                  <p:childTnLst>
                                    <p:set>
                                      <p:cBhvr>
                                        <p:cTn id="36" dur="1" fill="hold">
                                          <p:stCondLst>
                                            <p:cond delay="0"/>
                                          </p:stCondLst>
                                        </p:cTn>
                                        <p:tgtEl>
                                          <p:spTgt spid="913417"/>
                                        </p:tgtEl>
                                        <p:attrNameLst>
                                          <p:attrName>style.visibility</p:attrName>
                                        </p:attrNameLst>
                                      </p:cBhvr>
                                      <p:to>
                                        <p:strVal val="visible"/>
                                      </p:to>
                                    </p:set>
                                    <p:animEffect transition="in" filter="strips(downRight)">
                                      <p:cBhvr>
                                        <p:cTn id="37" dur="500"/>
                                        <p:tgtEl>
                                          <p:spTgt spid="913417"/>
                                        </p:tgtEl>
                                      </p:cBhvr>
                                    </p:animEffect>
                                  </p:childTnLst>
                                </p:cTn>
                              </p:par>
                            </p:childTnLst>
                          </p:cTn>
                        </p:par>
                        <p:par>
                          <p:cTn id="38" fill="hold" nodeType="afterGroup">
                            <p:stCondLst>
                              <p:cond delay="4000"/>
                            </p:stCondLst>
                            <p:childTnLst>
                              <p:par>
                                <p:cTn id="39" presetID="18" presetClass="entr" presetSubtype="6" fill="hold" grpId="0" nodeType="afterEffect">
                                  <p:stCondLst>
                                    <p:cond delay="0"/>
                                  </p:stCondLst>
                                  <p:childTnLst>
                                    <p:set>
                                      <p:cBhvr>
                                        <p:cTn id="40" dur="1" fill="hold">
                                          <p:stCondLst>
                                            <p:cond delay="0"/>
                                          </p:stCondLst>
                                        </p:cTn>
                                        <p:tgtEl>
                                          <p:spTgt spid="913418"/>
                                        </p:tgtEl>
                                        <p:attrNameLst>
                                          <p:attrName>style.visibility</p:attrName>
                                        </p:attrNameLst>
                                      </p:cBhvr>
                                      <p:to>
                                        <p:strVal val="visible"/>
                                      </p:to>
                                    </p:set>
                                    <p:animEffect transition="in" filter="strips(downRight)">
                                      <p:cBhvr>
                                        <p:cTn id="41" dur="500"/>
                                        <p:tgtEl>
                                          <p:spTgt spid="913418"/>
                                        </p:tgtEl>
                                      </p:cBhvr>
                                    </p:animEffect>
                                  </p:childTnLst>
                                </p:cTn>
                              </p:par>
                            </p:childTnLst>
                          </p:cTn>
                        </p:par>
                        <p:par>
                          <p:cTn id="42" fill="hold" nodeType="afterGroup">
                            <p:stCondLst>
                              <p:cond delay="4500"/>
                            </p:stCondLst>
                            <p:childTnLst>
                              <p:par>
                                <p:cTn id="43" presetID="18" presetClass="entr" presetSubtype="6" fill="hold" grpId="0" nodeType="afterEffect">
                                  <p:stCondLst>
                                    <p:cond delay="0"/>
                                  </p:stCondLst>
                                  <p:childTnLst>
                                    <p:set>
                                      <p:cBhvr>
                                        <p:cTn id="44" dur="1" fill="hold">
                                          <p:stCondLst>
                                            <p:cond delay="0"/>
                                          </p:stCondLst>
                                        </p:cTn>
                                        <p:tgtEl>
                                          <p:spTgt spid="913419"/>
                                        </p:tgtEl>
                                        <p:attrNameLst>
                                          <p:attrName>style.visibility</p:attrName>
                                        </p:attrNameLst>
                                      </p:cBhvr>
                                      <p:to>
                                        <p:strVal val="visible"/>
                                      </p:to>
                                    </p:set>
                                    <p:animEffect transition="in" filter="strips(downRight)">
                                      <p:cBhvr>
                                        <p:cTn id="45" dur="500"/>
                                        <p:tgtEl>
                                          <p:spTgt spid="913419"/>
                                        </p:tgtEl>
                                      </p:cBhvr>
                                    </p:animEffect>
                                  </p:childTnLst>
                                </p:cTn>
                              </p:par>
                            </p:childTnLst>
                          </p:cTn>
                        </p:par>
                        <p:par>
                          <p:cTn id="46" fill="hold" nodeType="afterGroup">
                            <p:stCondLst>
                              <p:cond delay="5000"/>
                            </p:stCondLst>
                            <p:childTnLst>
                              <p:par>
                                <p:cTn id="47" presetID="1" presetClass="entr" presetSubtype="0" fill="hold" grpId="0" nodeType="afterEffect">
                                  <p:stCondLst>
                                    <p:cond delay="0"/>
                                  </p:stCondLst>
                                  <p:childTnLst>
                                    <p:set>
                                      <p:cBhvr>
                                        <p:cTn id="48" dur="1" fill="hold">
                                          <p:stCondLst>
                                            <p:cond delay="499"/>
                                          </p:stCondLst>
                                        </p:cTn>
                                        <p:tgtEl>
                                          <p:spTgt spid="913420"/>
                                        </p:tgtEl>
                                        <p:attrNameLst>
                                          <p:attrName>style.visibility</p:attrName>
                                        </p:attrNameLst>
                                      </p:cBhvr>
                                      <p:to>
                                        <p:strVal val="visible"/>
                                      </p:to>
                                    </p:set>
                                  </p:childTnLst>
                                </p:cTn>
                              </p:par>
                            </p:childTnLst>
                          </p:cTn>
                        </p:par>
                        <p:par>
                          <p:cTn id="49" fill="hold" nodeType="afterGroup">
                            <p:stCondLst>
                              <p:cond delay="5500"/>
                            </p:stCondLst>
                            <p:childTnLst>
                              <p:par>
                                <p:cTn id="50" presetID="18" presetClass="entr" presetSubtype="6" fill="hold" grpId="0" nodeType="afterEffect">
                                  <p:stCondLst>
                                    <p:cond delay="0"/>
                                  </p:stCondLst>
                                  <p:childTnLst>
                                    <p:set>
                                      <p:cBhvr>
                                        <p:cTn id="51" dur="1" fill="hold">
                                          <p:stCondLst>
                                            <p:cond delay="0"/>
                                          </p:stCondLst>
                                        </p:cTn>
                                        <p:tgtEl>
                                          <p:spTgt spid="913421"/>
                                        </p:tgtEl>
                                        <p:attrNameLst>
                                          <p:attrName>style.visibility</p:attrName>
                                        </p:attrNameLst>
                                      </p:cBhvr>
                                      <p:to>
                                        <p:strVal val="visible"/>
                                      </p:to>
                                    </p:set>
                                    <p:animEffect transition="in" filter="strips(downRight)">
                                      <p:cBhvr>
                                        <p:cTn id="52" dur="500"/>
                                        <p:tgtEl>
                                          <p:spTgt spid="913421"/>
                                        </p:tgtEl>
                                      </p:cBhvr>
                                    </p:animEffect>
                                  </p:childTnLst>
                                </p:cTn>
                              </p:par>
                            </p:childTnLst>
                          </p:cTn>
                        </p:par>
                        <p:par>
                          <p:cTn id="53" fill="hold" nodeType="afterGroup">
                            <p:stCondLst>
                              <p:cond delay="6000"/>
                            </p:stCondLst>
                            <p:childTnLst>
                              <p:par>
                                <p:cTn id="54" presetID="18" presetClass="entr" presetSubtype="6" fill="hold" grpId="0" nodeType="afterEffect">
                                  <p:stCondLst>
                                    <p:cond delay="0"/>
                                  </p:stCondLst>
                                  <p:childTnLst>
                                    <p:set>
                                      <p:cBhvr>
                                        <p:cTn id="55" dur="1" fill="hold">
                                          <p:stCondLst>
                                            <p:cond delay="0"/>
                                          </p:stCondLst>
                                        </p:cTn>
                                        <p:tgtEl>
                                          <p:spTgt spid="913422"/>
                                        </p:tgtEl>
                                        <p:attrNameLst>
                                          <p:attrName>style.visibility</p:attrName>
                                        </p:attrNameLst>
                                      </p:cBhvr>
                                      <p:to>
                                        <p:strVal val="visible"/>
                                      </p:to>
                                    </p:set>
                                    <p:animEffect transition="in" filter="strips(downRight)">
                                      <p:cBhvr>
                                        <p:cTn id="56" dur="500"/>
                                        <p:tgtEl>
                                          <p:spTgt spid="913422"/>
                                        </p:tgtEl>
                                      </p:cBhvr>
                                    </p:animEffect>
                                  </p:childTnLst>
                                </p:cTn>
                              </p:par>
                            </p:childTnLst>
                          </p:cTn>
                        </p:par>
                        <p:par>
                          <p:cTn id="57" fill="hold" nodeType="afterGroup">
                            <p:stCondLst>
                              <p:cond delay="6500"/>
                            </p:stCondLst>
                            <p:childTnLst>
                              <p:par>
                                <p:cTn id="58" presetID="18" presetClass="entr" presetSubtype="6" fill="hold" grpId="0" nodeType="afterEffect">
                                  <p:stCondLst>
                                    <p:cond delay="0"/>
                                  </p:stCondLst>
                                  <p:childTnLst>
                                    <p:set>
                                      <p:cBhvr>
                                        <p:cTn id="59" dur="1" fill="hold">
                                          <p:stCondLst>
                                            <p:cond delay="0"/>
                                          </p:stCondLst>
                                        </p:cTn>
                                        <p:tgtEl>
                                          <p:spTgt spid="913423"/>
                                        </p:tgtEl>
                                        <p:attrNameLst>
                                          <p:attrName>style.visibility</p:attrName>
                                        </p:attrNameLst>
                                      </p:cBhvr>
                                      <p:to>
                                        <p:strVal val="visible"/>
                                      </p:to>
                                    </p:set>
                                    <p:animEffect transition="in" filter="strips(downRight)">
                                      <p:cBhvr>
                                        <p:cTn id="60" dur="500"/>
                                        <p:tgtEl>
                                          <p:spTgt spid="913423"/>
                                        </p:tgtEl>
                                      </p:cBhvr>
                                    </p:animEffect>
                                  </p:childTnLst>
                                </p:cTn>
                              </p:par>
                            </p:childTnLst>
                          </p:cTn>
                        </p:par>
                        <p:par>
                          <p:cTn id="61" fill="hold" nodeType="afterGroup">
                            <p:stCondLst>
                              <p:cond delay="7000"/>
                            </p:stCondLst>
                            <p:childTnLst>
                              <p:par>
                                <p:cTn id="62" presetID="1" presetClass="entr" presetSubtype="0" fill="hold" grpId="0" nodeType="afterEffect">
                                  <p:stCondLst>
                                    <p:cond delay="0"/>
                                  </p:stCondLst>
                                  <p:childTnLst>
                                    <p:set>
                                      <p:cBhvr>
                                        <p:cTn id="63" dur="1" fill="hold">
                                          <p:stCondLst>
                                            <p:cond delay="499"/>
                                          </p:stCondLst>
                                        </p:cTn>
                                        <p:tgtEl>
                                          <p:spTgt spid="913424"/>
                                        </p:tgtEl>
                                        <p:attrNameLst>
                                          <p:attrName>style.visibility</p:attrName>
                                        </p:attrNameLst>
                                      </p:cBhvr>
                                      <p:to>
                                        <p:strVal val="visible"/>
                                      </p:to>
                                    </p:set>
                                  </p:childTnLst>
                                </p:cTn>
                              </p:par>
                            </p:childTnLst>
                          </p:cTn>
                        </p:par>
                        <p:par>
                          <p:cTn id="64" fill="hold" nodeType="afterGroup">
                            <p:stCondLst>
                              <p:cond delay="7500"/>
                            </p:stCondLst>
                            <p:childTnLst>
                              <p:par>
                                <p:cTn id="65" presetID="18" presetClass="entr" presetSubtype="6" fill="hold" grpId="0" nodeType="afterEffect">
                                  <p:stCondLst>
                                    <p:cond delay="0"/>
                                  </p:stCondLst>
                                  <p:childTnLst>
                                    <p:set>
                                      <p:cBhvr>
                                        <p:cTn id="66" dur="1" fill="hold">
                                          <p:stCondLst>
                                            <p:cond delay="0"/>
                                          </p:stCondLst>
                                        </p:cTn>
                                        <p:tgtEl>
                                          <p:spTgt spid="913425"/>
                                        </p:tgtEl>
                                        <p:attrNameLst>
                                          <p:attrName>style.visibility</p:attrName>
                                        </p:attrNameLst>
                                      </p:cBhvr>
                                      <p:to>
                                        <p:strVal val="visible"/>
                                      </p:to>
                                    </p:set>
                                    <p:animEffect transition="in" filter="strips(downRight)">
                                      <p:cBhvr>
                                        <p:cTn id="67" dur="500"/>
                                        <p:tgtEl>
                                          <p:spTgt spid="913425"/>
                                        </p:tgtEl>
                                      </p:cBhvr>
                                    </p:animEffect>
                                  </p:childTnLst>
                                </p:cTn>
                              </p:par>
                            </p:childTnLst>
                          </p:cTn>
                        </p:par>
                        <p:par>
                          <p:cTn id="68" fill="hold" nodeType="afterGroup">
                            <p:stCondLst>
                              <p:cond delay="8000"/>
                            </p:stCondLst>
                            <p:childTnLst>
                              <p:par>
                                <p:cTn id="69" presetID="1" presetClass="entr" presetSubtype="0" fill="hold" grpId="0" nodeType="afterEffect">
                                  <p:stCondLst>
                                    <p:cond delay="0"/>
                                  </p:stCondLst>
                                  <p:childTnLst>
                                    <p:set>
                                      <p:cBhvr>
                                        <p:cTn id="70" dur="1" fill="hold">
                                          <p:stCondLst>
                                            <p:cond delay="499"/>
                                          </p:stCondLst>
                                        </p:cTn>
                                        <p:tgtEl>
                                          <p:spTgt spid="913427"/>
                                        </p:tgtEl>
                                        <p:attrNameLst>
                                          <p:attrName>style.visibility</p:attrName>
                                        </p:attrNameLst>
                                      </p:cBhvr>
                                      <p:to>
                                        <p:strVal val="visible"/>
                                      </p:to>
                                    </p:set>
                                  </p:childTnLst>
                                </p:cTn>
                              </p:par>
                            </p:childTnLst>
                          </p:cTn>
                        </p:par>
                        <p:par>
                          <p:cTn id="71" fill="hold" nodeType="afterGroup">
                            <p:stCondLst>
                              <p:cond delay="8500"/>
                            </p:stCondLst>
                            <p:childTnLst>
                              <p:par>
                                <p:cTn id="72" presetID="18" presetClass="entr" presetSubtype="6" fill="hold" grpId="0" nodeType="afterEffect">
                                  <p:stCondLst>
                                    <p:cond delay="0"/>
                                  </p:stCondLst>
                                  <p:childTnLst>
                                    <p:set>
                                      <p:cBhvr>
                                        <p:cTn id="73" dur="1" fill="hold">
                                          <p:stCondLst>
                                            <p:cond delay="0"/>
                                          </p:stCondLst>
                                        </p:cTn>
                                        <p:tgtEl>
                                          <p:spTgt spid="913426"/>
                                        </p:tgtEl>
                                        <p:attrNameLst>
                                          <p:attrName>style.visibility</p:attrName>
                                        </p:attrNameLst>
                                      </p:cBhvr>
                                      <p:to>
                                        <p:strVal val="visible"/>
                                      </p:to>
                                    </p:set>
                                    <p:animEffect transition="in" filter="strips(downRight)">
                                      <p:cBhvr>
                                        <p:cTn id="74" dur="500"/>
                                        <p:tgtEl>
                                          <p:spTgt spid="91342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6" fill="hold" grpId="0" nodeType="clickEffect">
                                  <p:stCondLst>
                                    <p:cond delay="0"/>
                                  </p:stCondLst>
                                  <p:childTnLst>
                                    <p:set>
                                      <p:cBhvr>
                                        <p:cTn id="78" dur="1" fill="hold">
                                          <p:stCondLst>
                                            <p:cond delay="0"/>
                                          </p:stCondLst>
                                        </p:cTn>
                                        <p:tgtEl>
                                          <p:spTgt spid="913429"/>
                                        </p:tgtEl>
                                        <p:attrNameLst>
                                          <p:attrName>style.visibility</p:attrName>
                                        </p:attrNameLst>
                                      </p:cBhvr>
                                      <p:to>
                                        <p:strVal val="visible"/>
                                      </p:to>
                                    </p:set>
                                    <p:animEffect transition="in" filter="strips(downRight)">
                                      <p:cBhvr>
                                        <p:cTn id="79" dur="500"/>
                                        <p:tgtEl>
                                          <p:spTgt spid="913429"/>
                                        </p:tgtEl>
                                      </p:cBhvr>
                                    </p:animEffect>
                                  </p:childTnLst>
                                </p:cTn>
                              </p:par>
                            </p:childTnLst>
                          </p:cTn>
                        </p:par>
                        <p:par>
                          <p:cTn id="80" fill="hold" nodeType="afterGroup">
                            <p:stCondLst>
                              <p:cond delay="500"/>
                            </p:stCondLst>
                            <p:childTnLst>
                              <p:par>
                                <p:cTn id="81" presetID="1" presetClass="entr" presetSubtype="0" fill="hold" grpId="0" nodeType="afterEffect">
                                  <p:stCondLst>
                                    <p:cond delay="0"/>
                                  </p:stCondLst>
                                  <p:childTnLst>
                                    <p:set>
                                      <p:cBhvr>
                                        <p:cTn id="82" dur="1" fill="hold">
                                          <p:stCondLst>
                                            <p:cond delay="499"/>
                                          </p:stCondLst>
                                        </p:cTn>
                                        <p:tgtEl>
                                          <p:spTgt spid="913430"/>
                                        </p:tgtEl>
                                        <p:attrNameLst>
                                          <p:attrName>style.visibility</p:attrName>
                                        </p:attrNameLst>
                                      </p:cBhvr>
                                      <p:to>
                                        <p:strVal val="visible"/>
                                      </p:to>
                                    </p:set>
                                  </p:childTnLst>
                                </p:cTn>
                              </p:par>
                            </p:childTnLst>
                          </p:cTn>
                        </p:par>
                        <p:par>
                          <p:cTn id="83" fill="hold" nodeType="afterGroup">
                            <p:stCondLst>
                              <p:cond delay="1000"/>
                            </p:stCondLst>
                            <p:childTnLst>
                              <p:par>
                                <p:cTn id="84" presetID="18" presetClass="entr" presetSubtype="6" fill="hold" grpId="0" nodeType="afterEffect">
                                  <p:stCondLst>
                                    <p:cond delay="0"/>
                                  </p:stCondLst>
                                  <p:childTnLst>
                                    <p:set>
                                      <p:cBhvr>
                                        <p:cTn id="85" dur="1" fill="hold">
                                          <p:stCondLst>
                                            <p:cond delay="0"/>
                                          </p:stCondLst>
                                        </p:cTn>
                                        <p:tgtEl>
                                          <p:spTgt spid="913431"/>
                                        </p:tgtEl>
                                        <p:attrNameLst>
                                          <p:attrName>style.visibility</p:attrName>
                                        </p:attrNameLst>
                                      </p:cBhvr>
                                      <p:to>
                                        <p:strVal val="visible"/>
                                      </p:to>
                                    </p:set>
                                    <p:animEffect transition="in" filter="strips(downRight)">
                                      <p:cBhvr>
                                        <p:cTn id="86" dur="500"/>
                                        <p:tgtEl>
                                          <p:spTgt spid="913431"/>
                                        </p:tgtEl>
                                      </p:cBhvr>
                                    </p:animEffect>
                                  </p:childTnLst>
                                </p:cTn>
                              </p:par>
                            </p:childTnLst>
                          </p:cTn>
                        </p:par>
                        <p:par>
                          <p:cTn id="87" fill="hold" nodeType="afterGroup">
                            <p:stCondLst>
                              <p:cond delay="1500"/>
                            </p:stCondLst>
                            <p:childTnLst>
                              <p:par>
                                <p:cTn id="88" presetID="18" presetClass="entr" presetSubtype="6" fill="hold" grpId="0" nodeType="afterEffect">
                                  <p:stCondLst>
                                    <p:cond delay="0"/>
                                  </p:stCondLst>
                                  <p:childTnLst>
                                    <p:set>
                                      <p:cBhvr>
                                        <p:cTn id="89" dur="1" fill="hold">
                                          <p:stCondLst>
                                            <p:cond delay="0"/>
                                          </p:stCondLst>
                                        </p:cTn>
                                        <p:tgtEl>
                                          <p:spTgt spid="913438"/>
                                        </p:tgtEl>
                                        <p:attrNameLst>
                                          <p:attrName>style.visibility</p:attrName>
                                        </p:attrNameLst>
                                      </p:cBhvr>
                                      <p:to>
                                        <p:strVal val="visible"/>
                                      </p:to>
                                    </p:set>
                                    <p:animEffect transition="in" filter="strips(downRight)">
                                      <p:cBhvr>
                                        <p:cTn id="90" dur="500"/>
                                        <p:tgtEl>
                                          <p:spTgt spid="913438"/>
                                        </p:tgtEl>
                                      </p:cBhvr>
                                    </p:animEffect>
                                  </p:childTnLst>
                                </p:cTn>
                              </p:par>
                            </p:childTnLst>
                          </p:cTn>
                        </p:par>
                        <p:par>
                          <p:cTn id="91" fill="hold" nodeType="afterGroup">
                            <p:stCondLst>
                              <p:cond delay="2000"/>
                            </p:stCondLst>
                            <p:childTnLst>
                              <p:par>
                                <p:cTn id="92" presetID="18" presetClass="entr" presetSubtype="6" fill="hold" grpId="0" nodeType="afterEffect">
                                  <p:stCondLst>
                                    <p:cond delay="0"/>
                                  </p:stCondLst>
                                  <p:childTnLst>
                                    <p:set>
                                      <p:cBhvr>
                                        <p:cTn id="93" dur="1" fill="hold">
                                          <p:stCondLst>
                                            <p:cond delay="0"/>
                                          </p:stCondLst>
                                        </p:cTn>
                                        <p:tgtEl>
                                          <p:spTgt spid="913432"/>
                                        </p:tgtEl>
                                        <p:attrNameLst>
                                          <p:attrName>style.visibility</p:attrName>
                                        </p:attrNameLst>
                                      </p:cBhvr>
                                      <p:to>
                                        <p:strVal val="visible"/>
                                      </p:to>
                                    </p:set>
                                    <p:animEffect transition="in" filter="strips(downRight)">
                                      <p:cBhvr>
                                        <p:cTn id="94" dur="500"/>
                                        <p:tgtEl>
                                          <p:spTgt spid="913432"/>
                                        </p:tgtEl>
                                      </p:cBhvr>
                                    </p:animEffect>
                                  </p:childTnLst>
                                </p:cTn>
                              </p:par>
                            </p:childTnLst>
                          </p:cTn>
                        </p:par>
                        <p:par>
                          <p:cTn id="95" fill="hold" nodeType="afterGroup">
                            <p:stCondLst>
                              <p:cond delay="2500"/>
                            </p:stCondLst>
                            <p:childTnLst>
                              <p:par>
                                <p:cTn id="96" presetID="1" presetClass="entr" presetSubtype="0" fill="hold" grpId="0" nodeType="afterEffect">
                                  <p:stCondLst>
                                    <p:cond delay="0"/>
                                  </p:stCondLst>
                                  <p:childTnLst>
                                    <p:set>
                                      <p:cBhvr>
                                        <p:cTn id="97" dur="1" fill="hold">
                                          <p:stCondLst>
                                            <p:cond delay="499"/>
                                          </p:stCondLst>
                                        </p:cTn>
                                        <p:tgtEl>
                                          <p:spTgt spid="913433"/>
                                        </p:tgtEl>
                                        <p:attrNameLst>
                                          <p:attrName>style.visibility</p:attrName>
                                        </p:attrNameLst>
                                      </p:cBhvr>
                                      <p:to>
                                        <p:strVal val="visible"/>
                                      </p:to>
                                    </p:set>
                                  </p:childTnLst>
                                </p:cTn>
                              </p:par>
                            </p:childTnLst>
                          </p:cTn>
                        </p:par>
                        <p:par>
                          <p:cTn id="98" fill="hold" nodeType="afterGroup">
                            <p:stCondLst>
                              <p:cond delay="3000"/>
                            </p:stCondLst>
                            <p:childTnLst>
                              <p:par>
                                <p:cTn id="99" presetID="18" presetClass="entr" presetSubtype="6" fill="hold" grpId="0" nodeType="afterEffect">
                                  <p:stCondLst>
                                    <p:cond delay="0"/>
                                  </p:stCondLst>
                                  <p:childTnLst>
                                    <p:set>
                                      <p:cBhvr>
                                        <p:cTn id="100" dur="1" fill="hold">
                                          <p:stCondLst>
                                            <p:cond delay="0"/>
                                          </p:stCondLst>
                                        </p:cTn>
                                        <p:tgtEl>
                                          <p:spTgt spid="913434"/>
                                        </p:tgtEl>
                                        <p:attrNameLst>
                                          <p:attrName>style.visibility</p:attrName>
                                        </p:attrNameLst>
                                      </p:cBhvr>
                                      <p:to>
                                        <p:strVal val="visible"/>
                                      </p:to>
                                    </p:set>
                                    <p:animEffect transition="in" filter="strips(downRight)">
                                      <p:cBhvr>
                                        <p:cTn id="101" dur="500"/>
                                        <p:tgtEl>
                                          <p:spTgt spid="913434"/>
                                        </p:tgtEl>
                                      </p:cBhvr>
                                    </p:animEffect>
                                  </p:childTnLst>
                                </p:cTn>
                              </p:par>
                            </p:childTnLst>
                          </p:cTn>
                        </p:par>
                        <p:par>
                          <p:cTn id="102" fill="hold" nodeType="afterGroup">
                            <p:stCondLst>
                              <p:cond delay="3500"/>
                            </p:stCondLst>
                            <p:childTnLst>
                              <p:par>
                                <p:cTn id="103" presetID="18" presetClass="entr" presetSubtype="6" fill="hold" grpId="0" nodeType="afterEffect">
                                  <p:stCondLst>
                                    <p:cond delay="0"/>
                                  </p:stCondLst>
                                  <p:childTnLst>
                                    <p:set>
                                      <p:cBhvr>
                                        <p:cTn id="104" dur="1" fill="hold">
                                          <p:stCondLst>
                                            <p:cond delay="0"/>
                                          </p:stCondLst>
                                        </p:cTn>
                                        <p:tgtEl>
                                          <p:spTgt spid="913439"/>
                                        </p:tgtEl>
                                        <p:attrNameLst>
                                          <p:attrName>style.visibility</p:attrName>
                                        </p:attrNameLst>
                                      </p:cBhvr>
                                      <p:to>
                                        <p:strVal val="visible"/>
                                      </p:to>
                                    </p:set>
                                    <p:animEffect transition="in" filter="strips(downRight)">
                                      <p:cBhvr>
                                        <p:cTn id="105" dur="500"/>
                                        <p:tgtEl>
                                          <p:spTgt spid="913439"/>
                                        </p:tgtEl>
                                      </p:cBhvr>
                                    </p:animEffect>
                                  </p:childTnLst>
                                </p:cTn>
                              </p:par>
                            </p:childTnLst>
                          </p:cTn>
                        </p:par>
                        <p:par>
                          <p:cTn id="106" fill="hold" nodeType="afterGroup">
                            <p:stCondLst>
                              <p:cond delay="4000"/>
                            </p:stCondLst>
                            <p:childTnLst>
                              <p:par>
                                <p:cTn id="107" presetID="18" presetClass="entr" presetSubtype="6" fill="hold" grpId="0" nodeType="afterEffect">
                                  <p:stCondLst>
                                    <p:cond delay="0"/>
                                  </p:stCondLst>
                                  <p:childTnLst>
                                    <p:set>
                                      <p:cBhvr>
                                        <p:cTn id="108" dur="1" fill="hold">
                                          <p:stCondLst>
                                            <p:cond delay="0"/>
                                          </p:stCondLst>
                                        </p:cTn>
                                        <p:tgtEl>
                                          <p:spTgt spid="913435"/>
                                        </p:tgtEl>
                                        <p:attrNameLst>
                                          <p:attrName>style.visibility</p:attrName>
                                        </p:attrNameLst>
                                      </p:cBhvr>
                                      <p:to>
                                        <p:strVal val="visible"/>
                                      </p:to>
                                    </p:set>
                                    <p:animEffect transition="in" filter="strips(downRight)">
                                      <p:cBhvr>
                                        <p:cTn id="109" dur="500"/>
                                        <p:tgtEl>
                                          <p:spTgt spid="913435"/>
                                        </p:tgtEl>
                                      </p:cBhvr>
                                    </p:animEffect>
                                  </p:childTnLst>
                                </p:cTn>
                              </p:par>
                            </p:childTnLst>
                          </p:cTn>
                        </p:par>
                        <p:par>
                          <p:cTn id="110" fill="hold" nodeType="afterGroup">
                            <p:stCondLst>
                              <p:cond delay="4500"/>
                            </p:stCondLst>
                            <p:childTnLst>
                              <p:par>
                                <p:cTn id="111" presetID="1" presetClass="entr" presetSubtype="0" fill="hold" grpId="0" nodeType="afterEffect">
                                  <p:stCondLst>
                                    <p:cond delay="0"/>
                                  </p:stCondLst>
                                  <p:childTnLst>
                                    <p:set>
                                      <p:cBhvr>
                                        <p:cTn id="112" dur="1" fill="hold">
                                          <p:stCondLst>
                                            <p:cond delay="499"/>
                                          </p:stCondLst>
                                        </p:cTn>
                                        <p:tgtEl>
                                          <p:spTgt spid="913436"/>
                                        </p:tgtEl>
                                        <p:attrNameLst>
                                          <p:attrName>style.visibility</p:attrName>
                                        </p:attrNameLst>
                                      </p:cBhvr>
                                      <p:to>
                                        <p:strVal val="visible"/>
                                      </p:to>
                                    </p:set>
                                  </p:childTnLst>
                                </p:cTn>
                              </p:par>
                            </p:childTnLst>
                          </p:cTn>
                        </p:par>
                        <p:par>
                          <p:cTn id="113" fill="hold" nodeType="afterGroup">
                            <p:stCondLst>
                              <p:cond delay="5000"/>
                            </p:stCondLst>
                            <p:childTnLst>
                              <p:par>
                                <p:cTn id="114" presetID="18" presetClass="entr" presetSubtype="6" fill="hold" grpId="0" nodeType="afterEffect">
                                  <p:stCondLst>
                                    <p:cond delay="0"/>
                                  </p:stCondLst>
                                  <p:childTnLst>
                                    <p:set>
                                      <p:cBhvr>
                                        <p:cTn id="115" dur="1" fill="hold">
                                          <p:stCondLst>
                                            <p:cond delay="0"/>
                                          </p:stCondLst>
                                        </p:cTn>
                                        <p:tgtEl>
                                          <p:spTgt spid="913437"/>
                                        </p:tgtEl>
                                        <p:attrNameLst>
                                          <p:attrName>style.visibility</p:attrName>
                                        </p:attrNameLst>
                                      </p:cBhvr>
                                      <p:to>
                                        <p:strVal val="visible"/>
                                      </p:to>
                                    </p:set>
                                    <p:animEffect transition="in" filter="strips(downRight)">
                                      <p:cBhvr>
                                        <p:cTn id="116" dur="500"/>
                                        <p:tgtEl>
                                          <p:spTgt spid="913437"/>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8" presetClass="entr" presetSubtype="6" fill="hold" grpId="0" nodeType="clickEffect">
                                  <p:stCondLst>
                                    <p:cond delay="0"/>
                                  </p:stCondLst>
                                  <p:childTnLst>
                                    <p:set>
                                      <p:cBhvr>
                                        <p:cTn id="120" dur="1" fill="hold">
                                          <p:stCondLst>
                                            <p:cond delay="0"/>
                                          </p:stCondLst>
                                        </p:cTn>
                                        <p:tgtEl>
                                          <p:spTgt spid="913440"/>
                                        </p:tgtEl>
                                        <p:attrNameLst>
                                          <p:attrName>style.visibility</p:attrName>
                                        </p:attrNameLst>
                                      </p:cBhvr>
                                      <p:to>
                                        <p:strVal val="visible"/>
                                      </p:to>
                                    </p:set>
                                    <p:animEffect transition="in" filter="strips(downRight)">
                                      <p:cBhvr>
                                        <p:cTn id="121" dur="500"/>
                                        <p:tgtEl>
                                          <p:spTgt spid="913440"/>
                                        </p:tgtEl>
                                      </p:cBhvr>
                                    </p:animEffect>
                                  </p:childTnLst>
                                </p:cTn>
                              </p:par>
                            </p:childTnLst>
                          </p:cTn>
                        </p:par>
                        <p:par>
                          <p:cTn id="122" fill="hold" nodeType="afterGroup">
                            <p:stCondLst>
                              <p:cond delay="500"/>
                            </p:stCondLst>
                            <p:childTnLst>
                              <p:par>
                                <p:cTn id="123" presetID="1" presetClass="entr" presetSubtype="0" fill="hold" grpId="0" nodeType="afterEffect">
                                  <p:stCondLst>
                                    <p:cond delay="0"/>
                                  </p:stCondLst>
                                  <p:childTnLst>
                                    <p:set>
                                      <p:cBhvr>
                                        <p:cTn id="124" dur="1" fill="hold">
                                          <p:stCondLst>
                                            <p:cond delay="499"/>
                                          </p:stCondLst>
                                        </p:cTn>
                                        <p:tgtEl>
                                          <p:spTgt spid="913441"/>
                                        </p:tgtEl>
                                        <p:attrNameLst>
                                          <p:attrName>style.visibility</p:attrName>
                                        </p:attrNameLst>
                                      </p:cBhvr>
                                      <p:to>
                                        <p:strVal val="visible"/>
                                      </p:to>
                                    </p:set>
                                  </p:childTnLst>
                                </p:cTn>
                              </p:par>
                            </p:childTnLst>
                          </p:cTn>
                        </p:par>
                        <p:par>
                          <p:cTn id="125" fill="hold" nodeType="afterGroup">
                            <p:stCondLst>
                              <p:cond delay="1000"/>
                            </p:stCondLst>
                            <p:childTnLst>
                              <p:par>
                                <p:cTn id="126" presetID="18" presetClass="entr" presetSubtype="6" fill="hold" grpId="0" nodeType="afterEffect">
                                  <p:stCondLst>
                                    <p:cond delay="0"/>
                                  </p:stCondLst>
                                  <p:childTnLst>
                                    <p:set>
                                      <p:cBhvr>
                                        <p:cTn id="127" dur="1" fill="hold">
                                          <p:stCondLst>
                                            <p:cond delay="0"/>
                                          </p:stCondLst>
                                        </p:cTn>
                                        <p:tgtEl>
                                          <p:spTgt spid="913442"/>
                                        </p:tgtEl>
                                        <p:attrNameLst>
                                          <p:attrName>style.visibility</p:attrName>
                                        </p:attrNameLst>
                                      </p:cBhvr>
                                      <p:to>
                                        <p:strVal val="visible"/>
                                      </p:to>
                                    </p:set>
                                    <p:animEffect transition="in" filter="strips(downRight)">
                                      <p:cBhvr>
                                        <p:cTn id="128" dur="500"/>
                                        <p:tgtEl>
                                          <p:spTgt spid="913442"/>
                                        </p:tgtEl>
                                      </p:cBhvr>
                                    </p:animEffect>
                                  </p:childTnLst>
                                </p:cTn>
                              </p:par>
                            </p:childTnLst>
                          </p:cTn>
                        </p:par>
                        <p:par>
                          <p:cTn id="129" fill="hold" nodeType="afterGroup">
                            <p:stCondLst>
                              <p:cond delay="1500"/>
                            </p:stCondLst>
                            <p:childTnLst>
                              <p:par>
                                <p:cTn id="130" presetID="18" presetClass="entr" presetSubtype="6" fill="hold" grpId="0" nodeType="afterEffect">
                                  <p:stCondLst>
                                    <p:cond delay="0"/>
                                  </p:stCondLst>
                                  <p:childTnLst>
                                    <p:set>
                                      <p:cBhvr>
                                        <p:cTn id="131" dur="1" fill="hold">
                                          <p:stCondLst>
                                            <p:cond delay="0"/>
                                          </p:stCondLst>
                                        </p:cTn>
                                        <p:tgtEl>
                                          <p:spTgt spid="913443"/>
                                        </p:tgtEl>
                                        <p:attrNameLst>
                                          <p:attrName>style.visibility</p:attrName>
                                        </p:attrNameLst>
                                      </p:cBhvr>
                                      <p:to>
                                        <p:strVal val="visible"/>
                                      </p:to>
                                    </p:set>
                                    <p:animEffect transition="in" filter="strips(downRight)">
                                      <p:cBhvr>
                                        <p:cTn id="132" dur="500"/>
                                        <p:tgtEl>
                                          <p:spTgt spid="913443"/>
                                        </p:tgtEl>
                                      </p:cBhvr>
                                    </p:animEffect>
                                  </p:childTnLst>
                                </p:cTn>
                              </p:par>
                            </p:childTnLst>
                          </p:cTn>
                        </p:par>
                        <p:par>
                          <p:cTn id="133" fill="hold" nodeType="afterGroup">
                            <p:stCondLst>
                              <p:cond delay="2000"/>
                            </p:stCondLst>
                            <p:childTnLst>
                              <p:par>
                                <p:cTn id="134" presetID="1" presetClass="entr" presetSubtype="0" fill="hold" grpId="0" nodeType="afterEffect">
                                  <p:stCondLst>
                                    <p:cond delay="0"/>
                                  </p:stCondLst>
                                  <p:childTnLst>
                                    <p:set>
                                      <p:cBhvr>
                                        <p:cTn id="135" dur="1" fill="hold">
                                          <p:stCondLst>
                                            <p:cond delay="499"/>
                                          </p:stCondLst>
                                        </p:cTn>
                                        <p:tgtEl>
                                          <p:spTgt spid="913445"/>
                                        </p:tgtEl>
                                        <p:attrNameLst>
                                          <p:attrName>style.visibility</p:attrName>
                                        </p:attrNameLst>
                                      </p:cBhvr>
                                      <p:to>
                                        <p:strVal val="visible"/>
                                      </p:to>
                                    </p:set>
                                  </p:childTnLst>
                                </p:cTn>
                              </p:par>
                            </p:childTnLst>
                          </p:cTn>
                        </p:par>
                        <p:par>
                          <p:cTn id="136" fill="hold" nodeType="afterGroup">
                            <p:stCondLst>
                              <p:cond delay="2500"/>
                            </p:stCondLst>
                            <p:childTnLst>
                              <p:par>
                                <p:cTn id="137" presetID="1" presetClass="entr" presetSubtype="0" fill="hold" grpId="0" nodeType="afterEffect">
                                  <p:stCondLst>
                                    <p:cond delay="0"/>
                                  </p:stCondLst>
                                  <p:childTnLst>
                                    <p:set>
                                      <p:cBhvr>
                                        <p:cTn id="138" dur="1" fill="hold">
                                          <p:stCondLst>
                                            <p:cond delay="499"/>
                                          </p:stCondLst>
                                        </p:cTn>
                                        <p:tgtEl>
                                          <p:spTgt spid="913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3410" grpId="0" build="p" autoUpdateAnimBg="0"/>
      <p:bldP spid="913411" grpId="0" animBg="1"/>
      <p:bldP spid="913412" grpId="0" autoUpdateAnimBg="0"/>
      <p:bldP spid="913413" grpId="0" autoUpdateAnimBg="0"/>
      <p:bldP spid="913414" grpId="0" autoUpdateAnimBg="0"/>
      <p:bldP spid="913415" grpId="0" autoUpdateAnimBg="0"/>
      <p:bldP spid="913416" grpId="0" animBg="1"/>
      <p:bldP spid="913417" grpId="0" autoUpdateAnimBg="0"/>
      <p:bldP spid="913418" grpId="0" autoUpdateAnimBg="0"/>
      <p:bldP spid="913419" grpId="0" autoUpdateAnimBg="0"/>
      <p:bldP spid="913420" grpId="0" animBg="1"/>
      <p:bldP spid="913421" grpId="0" autoUpdateAnimBg="0"/>
      <p:bldP spid="913422" grpId="0" autoUpdateAnimBg="0"/>
      <p:bldP spid="913423" grpId="0" autoUpdateAnimBg="0"/>
      <p:bldP spid="913424" grpId="0" animBg="1"/>
      <p:bldP spid="913425" grpId="0" autoUpdateAnimBg="0"/>
      <p:bldP spid="913426" grpId="0" autoUpdateAnimBg="0"/>
      <p:bldP spid="913427" grpId="0" autoUpdateAnimBg="0"/>
      <p:bldP spid="913428" grpId="0" autoUpdateAnimBg="0"/>
      <p:bldP spid="913429" grpId="0" autoUpdateAnimBg="0"/>
      <p:bldP spid="913430" grpId="0" animBg="1"/>
      <p:bldP spid="913431" grpId="0" autoUpdateAnimBg="0"/>
      <p:bldP spid="913432" grpId="0" autoUpdateAnimBg="0"/>
      <p:bldP spid="913433" grpId="0" animBg="1"/>
      <p:bldP spid="913434" grpId="0" autoUpdateAnimBg="0"/>
      <p:bldP spid="913435" grpId="0" autoUpdateAnimBg="0"/>
      <p:bldP spid="913436" grpId="0" animBg="1"/>
      <p:bldP spid="913437" grpId="0" autoUpdateAnimBg="0"/>
      <p:bldP spid="913438" grpId="0" autoUpdateAnimBg="0"/>
      <p:bldP spid="913439" grpId="0" autoUpdateAnimBg="0"/>
      <p:bldP spid="913440" grpId="0" autoUpdateAnimBg="0"/>
      <p:bldP spid="913441" grpId="0" animBg="1"/>
      <p:bldP spid="913442" grpId="0" autoUpdateAnimBg="0"/>
      <p:bldP spid="913443" grpId="0" autoUpdateAnimBg="0"/>
      <p:bldP spid="913444" grpId="0" animBg="1"/>
      <p:bldP spid="913445"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 name="Espaço Reservado para Número de Slide 5"/>
          <p:cNvSpPr>
            <a:spLocks noGrp="1"/>
          </p:cNvSpPr>
          <p:nvPr>
            <p:ph type="sldNum" sz="quarter" idx="12"/>
          </p:nvPr>
        </p:nvSpPr>
        <p:spPr/>
        <p:txBody>
          <a:bodyPr/>
          <a:lstStyle/>
          <a:p>
            <a:pPr>
              <a:defRPr/>
            </a:pPr>
            <a:fld id="{A40F05A2-BE2C-480A-9F1B-59A91A92867E}" type="slidenum">
              <a:rPr lang="pt-PT"/>
              <a:pPr>
                <a:defRPr/>
              </a:pPr>
              <a:t>77</a:t>
            </a:fld>
            <a:endParaRPr lang="pt-PT"/>
          </a:p>
        </p:txBody>
      </p:sp>
      <p:grpSp>
        <p:nvGrpSpPr>
          <p:cNvPr id="914472" name="Group 40"/>
          <p:cNvGrpSpPr>
            <a:grpSpLocks/>
          </p:cNvGrpSpPr>
          <p:nvPr/>
        </p:nvGrpSpPr>
        <p:grpSpPr bwMode="auto">
          <a:xfrm>
            <a:off x="2501900" y="1697038"/>
            <a:ext cx="4138613" cy="1176337"/>
            <a:chOff x="1576" y="1069"/>
            <a:chExt cx="2607" cy="741"/>
          </a:xfrm>
        </p:grpSpPr>
        <p:sp>
          <p:nvSpPr>
            <p:cNvPr id="79902" name="AutoShape 25"/>
            <p:cNvSpPr>
              <a:spLocks noChangeAspect="1" noChangeArrowheads="1" noTextEdit="1"/>
            </p:cNvSpPr>
            <p:nvPr/>
          </p:nvSpPr>
          <p:spPr bwMode="auto">
            <a:xfrm>
              <a:off x="1576" y="1069"/>
              <a:ext cx="2607" cy="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9903" name="Rectangle 27"/>
            <p:cNvSpPr>
              <a:spLocks noChangeArrowheads="1"/>
            </p:cNvSpPr>
            <p:nvPr/>
          </p:nvSpPr>
          <p:spPr bwMode="auto">
            <a:xfrm>
              <a:off x="1704" y="1071"/>
              <a:ext cx="679"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9904" name="Rectangle 28"/>
            <p:cNvSpPr>
              <a:spLocks noChangeArrowheads="1"/>
            </p:cNvSpPr>
            <p:nvPr/>
          </p:nvSpPr>
          <p:spPr bwMode="auto">
            <a:xfrm>
              <a:off x="1762" y="1119"/>
              <a:ext cx="213"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M</a:t>
              </a:r>
              <a:endParaRPr lang="pt-BR">
                <a:solidFill>
                  <a:srgbClr val="FFFFFF"/>
                </a:solidFill>
              </a:endParaRPr>
            </a:p>
          </p:txBody>
        </p:sp>
        <p:sp>
          <p:nvSpPr>
            <p:cNvPr id="79905" name="Rectangle 29"/>
            <p:cNvSpPr>
              <a:spLocks noChangeArrowheads="1"/>
            </p:cNvSpPr>
            <p:nvPr/>
          </p:nvSpPr>
          <p:spPr bwMode="auto">
            <a:xfrm>
              <a:off x="1990" y="1117"/>
              <a:ext cx="9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100" b="0">
                  <a:solidFill>
                    <a:srgbClr val="FFFFFF"/>
                  </a:solidFill>
                </a:rPr>
                <a:t>d</a:t>
              </a:r>
              <a:endParaRPr lang="pt-BR">
                <a:solidFill>
                  <a:srgbClr val="FFFFFF"/>
                </a:solidFill>
              </a:endParaRPr>
            </a:p>
          </p:txBody>
        </p:sp>
        <p:sp>
          <p:nvSpPr>
            <p:cNvPr id="79906" name="Line 30"/>
            <p:cNvSpPr>
              <a:spLocks noChangeShapeType="1"/>
            </p:cNvSpPr>
            <p:nvPr/>
          </p:nvSpPr>
          <p:spPr bwMode="auto">
            <a:xfrm>
              <a:off x="1672" y="1404"/>
              <a:ext cx="455"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79907" name="Rectangle 31"/>
            <p:cNvSpPr>
              <a:spLocks noChangeArrowheads="1"/>
            </p:cNvSpPr>
            <p:nvPr/>
          </p:nvSpPr>
          <p:spPr bwMode="auto">
            <a:xfrm>
              <a:off x="1578" y="1379"/>
              <a:ext cx="679"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9908" name="Rectangle 32"/>
            <p:cNvSpPr>
              <a:spLocks noChangeArrowheads="1"/>
            </p:cNvSpPr>
            <p:nvPr/>
          </p:nvSpPr>
          <p:spPr bwMode="auto">
            <a:xfrm>
              <a:off x="1846" y="1427"/>
              <a:ext cx="171"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P</a:t>
              </a:r>
              <a:endParaRPr lang="pt-BR">
                <a:solidFill>
                  <a:srgbClr val="FFFFFF"/>
                </a:solidFill>
              </a:endParaRPr>
            </a:p>
          </p:txBody>
        </p:sp>
        <p:sp>
          <p:nvSpPr>
            <p:cNvPr id="79909" name="Rectangle 33"/>
            <p:cNvSpPr>
              <a:spLocks noChangeArrowheads="1"/>
            </p:cNvSpPr>
            <p:nvPr/>
          </p:nvSpPr>
          <p:spPr bwMode="auto">
            <a:xfrm>
              <a:off x="2252" y="1178"/>
              <a:ext cx="1930"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9910" name="Rectangle 34"/>
            <p:cNvSpPr>
              <a:spLocks noChangeArrowheads="1"/>
            </p:cNvSpPr>
            <p:nvPr/>
          </p:nvSpPr>
          <p:spPr bwMode="auto">
            <a:xfrm>
              <a:off x="2310" y="1231"/>
              <a:ext cx="78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  ƒ(y, </a:t>
              </a:r>
              <a:endParaRPr lang="pt-BR">
                <a:solidFill>
                  <a:srgbClr val="FFFFFF"/>
                </a:solidFill>
              </a:endParaRPr>
            </a:p>
          </p:txBody>
        </p:sp>
        <p:sp>
          <p:nvSpPr>
            <p:cNvPr id="79911" name="Rectangle 35"/>
            <p:cNvSpPr>
              <a:spLocks noChangeArrowheads="1"/>
            </p:cNvSpPr>
            <p:nvPr/>
          </p:nvSpPr>
          <p:spPr bwMode="auto">
            <a:xfrm>
              <a:off x="3051" y="1202"/>
              <a:ext cx="197"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latin typeface="Symbol" pitchFamily="18" charset="2"/>
                </a:rPr>
                <a:t>W</a:t>
              </a:r>
              <a:endParaRPr lang="pt-BR">
                <a:solidFill>
                  <a:srgbClr val="FFFFFF"/>
                </a:solidFill>
                <a:latin typeface="Symbol" pitchFamily="18" charset="2"/>
              </a:endParaRPr>
            </a:p>
          </p:txBody>
        </p:sp>
        <p:sp>
          <p:nvSpPr>
            <p:cNvPr id="79912" name="Rectangle 36"/>
            <p:cNvSpPr>
              <a:spLocks noChangeArrowheads="1"/>
            </p:cNvSpPr>
            <p:nvPr/>
          </p:nvSpPr>
          <p:spPr bwMode="auto">
            <a:xfrm>
              <a:off x="3248" y="1231"/>
              <a:ext cx="62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3200" b="0">
                  <a:solidFill>
                    <a:srgbClr val="FFFFFF"/>
                  </a:solidFill>
                </a:rPr>
                <a:t>, r, P)</a:t>
              </a:r>
              <a:endParaRPr lang="pt-BR">
                <a:solidFill>
                  <a:srgbClr val="FFFFFF"/>
                </a:solidFill>
              </a:endParaRPr>
            </a:p>
          </p:txBody>
        </p:sp>
        <p:sp>
          <p:nvSpPr>
            <p:cNvPr id="79913" name="Rectangle 37"/>
            <p:cNvSpPr>
              <a:spLocks noChangeArrowheads="1"/>
            </p:cNvSpPr>
            <p:nvPr/>
          </p:nvSpPr>
          <p:spPr bwMode="auto">
            <a:xfrm>
              <a:off x="3620" y="1158"/>
              <a:ext cx="23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9914" name="Rectangle 38"/>
            <p:cNvSpPr>
              <a:spLocks noChangeArrowheads="1"/>
            </p:cNvSpPr>
            <p:nvPr/>
          </p:nvSpPr>
          <p:spPr bwMode="auto">
            <a:xfrm>
              <a:off x="3678" y="1193"/>
              <a:ext cx="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000" b="0">
                  <a:solidFill>
                    <a:srgbClr val="FFFFFF"/>
                  </a:solidFill>
                </a:rPr>
                <a:t>O</a:t>
              </a:r>
              <a:endParaRPr lang="pt-BR">
                <a:solidFill>
                  <a:srgbClr val="FFFFFF"/>
                </a:solidFill>
              </a:endParaRPr>
            </a:p>
          </p:txBody>
        </p:sp>
      </p:grpSp>
      <p:sp>
        <p:nvSpPr>
          <p:cNvPr id="914434" name="Rectangle 2"/>
          <p:cNvSpPr>
            <a:spLocks noChangeArrowheads="1"/>
          </p:cNvSpPr>
          <p:nvPr/>
        </p:nvSpPr>
        <p:spPr bwMode="auto">
          <a:xfrm>
            <a:off x="1181100" y="5475288"/>
            <a:ext cx="7953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i="1"/>
              <a:t>m</a:t>
            </a:r>
          </a:p>
        </p:txBody>
      </p:sp>
      <p:sp>
        <p:nvSpPr>
          <p:cNvPr id="914435" name="Line 3"/>
          <p:cNvSpPr>
            <a:spLocks noChangeShapeType="1"/>
          </p:cNvSpPr>
          <p:nvPr/>
        </p:nvSpPr>
        <p:spPr bwMode="auto">
          <a:xfrm>
            <a:off x="1162050" y="5981700"/>
            <a:ext cx="6096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4436" name="Rectangle 4"/>
          <p:cNvSpPr>
            <a:spLocks noChangeArrowheads="1"/>
          </p:cNvSpPr>
          <p:nvPr/>
        </p:nvSpPr>
        <p:spPr bwMode="auto">
          <a:xfrm>
            <a:off x="1162050" y="5913438"/>
            <a:ext cx="6048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y</a:t>
            </a:r>
          </a:p>
        </p:txBody>
      </p:sp>
      <p:sp>
        <p:nvSpPr>
          <p:cNvPr id="914437" name="Rectangle 5"/>
          <p:cNvSpPr>
            <a:spLocks noChangeArrowheads="1"/>
          </p:cNvSpPr>
          <p:nvPr/>
        </p:nvSpPr>
        <p:spPr bwMode="auto">
          <a:xfrm>
            <a:off x="1847850" y="5722938"/>
            <a:ext cx="8715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&gt; 0</a:t>
            </a:r>
          </a:p>
        </p:txBody>
      </p:sp>
      <p:sp>
        <p:nvSpPr>
          <p:cNvPr id="914438" name="Rectangle 6"/>
          <p:cNvSpPr>
            <a:spLocks noChangeArrowheads="1"/>
          </p:cNvSpPr>
          <p:nvPr/>
        </p:nvSpPr>
        <p:spPr bwMode="auto">
          <a:xfrm>
            <a:off x="4014788" y="5475288"/>
            <a:ext cx="946150"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i="1"/>
              <a:t>m</a:t>
            </a:r>
          </a:p>
        </p:txBody>
      </p:sp>
      <p:sp>
        <p:nvSpPr>
          <p:cNvPr id="914439" name="Line 7"/>
          <p:cNvSpPr>
            <a:spLocks noChangeShapeType="1"/>
          </p:cNvSpPr>
          <p:nvPr/>
        </p:nvSpPr>
        <p:spPr bwMode="auto">
          <a:xfrm>
            <a:off x="3995738" y="5981700"/>
            <a:ext cx="6096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4440" name="Rectangle 8"/>
          <p:cNvSpPr>
            <a:spLocks noChangeArrowheads="1"/>
          </p:cNvSpPr>
          <p:nvPr/>
        </p:nvSpPr>
        <p:spPr bwMode="auto">
          <a:xfrm>
            <a:off x="3995738" y="5913438"/>
            <a:ext cx="604837"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r</a:t>
            </a:r>
          </a:p>
        </p:txBody>
      </p:sp>
      <p:sp>
        <p:nvSpPr>
          <p:cNvPr id="914441" name="Rectangle 9"/>
          <p:cNvSpPr>
            <a:spLocks noChangeArrowheads="1"/>
          </p:cNvSpPr>
          <p:nvPr/>
        </p:nvSpPr>
        <p:spPr bwMode="auto">
          <a:xfrm>
            <a:off x="4681538" y="5722938"/>
            <a:ext cx="871537"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&lt; 0</a:t>
            </a:r>
          </a:p>
        </p:txBody>
      </p:sp>
      <p:sp>
        <p:nvSpPr>
          <p:cNvPr id="914442" name="Rectangle 10"/>
          <p:cNvSpPr>
            <a:spLocks noChangeArrowheads="1"/>
          </p:cNvSpPr>
          <p:nvPr/>
        </p:nvSpPr>
        <p:spPr bwMode="auto">
          <a:xfrm>
            <a:off x="6724650" y="5475288"/>
            <a:ext cx="7381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i="1"/>
              <a:t>m</a:t>
            </a:r>
          </a:p>
        </p:txBody>
      </p:sp>
      <p:sp>
        <p:nvSpPr>
          <p:cNvPr id="914443" name="Line 11"/>
          <p:cNvSpPr>
            <a:spLocks noChangeShapeType="1"/>
          </p:cNvSpPr>
          <p:nvPr/>
        </p:nvSpPr>
        <p:spPr bwMode="auto">
          <a:xfrm>
            <a:off x="6705600" y="5981700"/>
            <a:ext cx="6096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4444" name="Rectangle 12"/>
          <p:cNvSpPr>
            <a:spLocks noChangeArrowheads="1"/>
          </p:cNvSpPr>
          <p:nvPr/>
        </p:nvSpPr>
        <p:spPr bwMode="auto">
          <a:xfrm>
            <a:off x="6705600" y="6046788"/>
            <a:ext cx="7381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ym typeface="Symbol" pitchFamily="18" charset="2"/>
              </a:rPr>
              <a:t></a:t>
            </a:r>
            <a:r>
              <a:rPr lang="pt-BR" sz="2800" b="0"/>
              <a:t>P</a:t>
            </a:r>
          </a:p>
        </p:txBody>
      </p:sp>
      <p:sp>
        <p:nvSpPr>
          <p:cNvPr id="914445" name="Rectangle 13"/>
          <p:cNvSpPr>
            <a:spLocks noChangeArrowheads="1"/>
          </p:cNvSpPr>
          <p:nvPr/>
        </p:nvSpPr>
        <p:spPr bwMode="auto">
          <a:xfrm>
            <a:off x="7391400" y="5722938"/>
            <a:ext cx="8715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&lt; 0</a:t>
            </a:r>
          </a:p>
        </p:txBody>
      </p:sp>
      <p:sp>
        <p:nvSpPr>
          <p:cNvPr id="914446" name="Text Box 14"/>
          <p:cNvSpPr txBox="1">
            <a:spLocks noChangeArrowheads="1"/>
          </p:cNvSpPr>
          <p:nvPr/>
        </p:nvSpPr>
        <p:spPr bwMode="auto">
          <a:xfrm>
            <a:off x="6934200" y="600075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000" b="0">
                <a:solidFill>
                  <a:srgbClr val="FFFF00"/>
                </a:solidFill>
              </a:rPr>
              <a:t>o</a:t>
            </a:r>
          </a:p>
        </p:txBody>
      </p:sp>
      <p:sp>
        <p:nvSpPr>
          <p:cNvPr id="914447" name="Text Box 15"/>
          <p:cNvSpPr txBox="1">
            <a:spLocks noChangeArrowheads="1"/>
          </p:cNvSpPr>
          <p:nvPr/>
        </p:nvSpPr>
        <p:spPr bwMode="auto">
          <a:xfrm>
            <a:off x="552450" y="2857500"/>
            <a:ext cx="80581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Como é difícil mensurar a riqueza humana (</a:t>
            </a:r>
            <a:r>
              <a:rPr lang="pt-BR" sz="2800" b="0">
                <a:solidFill>
                  <a:srgbClr val="FFFF00"/>
                </a:solidFill>
                <a:latin typeface="Symbol" pitchFamily="18" charset="2"/>
              </a:rPr>
              <a:t>W</a:t>
            </a:r>
            <a:r>
              <a:rPr lang="pt-BR" sz="2800" b="0">
                <a:solidFill>
                  <a:srgbClr val="FFFF00"/>
                </a:solidFill>
              </a:rPr>
              <a:t> não é operacional), pode-se considerar:</a:t>
            </a:r>
          </a:p>
        </p:txBody>
      </p:sp>
      <p:sp>
        <p:nvSpPr>
          <p:cNvPr id="914449" name="Rectangle 17"/>
          <p:cNvSpPr>
            <a:spLocks noGrp="1" noChangeArrowheads="1"/>
          </p:cNvSpPr>
          <p:nvPr>
            <p:ph type="body" idx="1"/>
          </p:nvPr>
        </p:nvSpPr>
        <p:spPr>
          <a:xfrm>
            <a:off x="3132138" y="4070350"/>
            <a:ext cx="1076325" cy="681038"/>
          </a:xfrm>
          <a:noFill/>
        </p:spPr>
        <p:txBody>
          <a:bodyPr/>
          <a:lstStyle/>
          <a:p>
            <a:pPr eaLnBrk="1" hangingPunct="1">
              <a:buFontTx/>
              <a:buNone/>
            </a:pPr>
            <a:r>
              <a:rPr lang="pt-BR" smtClean="0">
                <a:latin typeface="Arial" charset="0"/>
              </a:rPr>
              <a:t>M</a:t>
            </a:r>
            <a:r>
              <a:rPr lang="pt-BR" baseline="30000" smtClean="0">
                <a:latin typeface="Arial" charset="0"/>
              </a:rPr>
              <a:t>d</a:t>
            </a:r>
            <a:endParaRPr lang="pt-BR" smtClean="0">
              <a:latin typeface="Arial" charset="0"/>
            </a:endParaRPr>
          </a:p>
        </p:txBody>
      </p:sp>
      <p:sp>
        <p:nvSpPr>
          <p:cNvPr id="914450" name="Line 18"/>
          <p:cNvSpPr>
            <a:spLocks noChangeShapeType="1"/>
          </p:cNvSpPr>
          <p:nvPr/>
        </p:nvSpPr>
        <p:spPr bwMode="auto">
          <a:xfrm>
            <a:off x="3022600" y="4595813"/>
            <a:ext cx="72231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4451" name="Rectangle 19"/>
          <p:cNvSpPr>
            <a:spLocks noChangeArrowheads="1"/>
          </p:cNvSpPr>
          <p:nvPr/>
        </p:nvSpPr>
        <p:spPr bwMode="auto">
          <a:xfrm>
            <a:off x="2892425" y="4556125"/>
            <a:ext cx="1076325"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3200" b="0"/>
              <a:t>P</a:t>
            </a:r>
          </a:p>
        </p:txBody>
      </p:sp>
      <p:sp>
        <p:nvSpPr>
          <p:cNvPr id="914452" name="Rectangle 20"/>
          <p:cNvSpPr>
            <a:spLocks noChangeArrowheads="1"/>
          </p:cNvSpPr>
          <p:nvPr/>
        </p:nvSpPr>
        <p:spPr bwMode="auto">
          <a:xfrm>
            <a:off x="3943350" y="4294188"/>
            <a:ext cx="306228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3200" b="0"/>
              <a:t>=  </a:t>
            </a:r>
            <a:r>
              <a:rPr lang="pt-BR" sz="3200" b="0" i="1"/>
              <a:t>m</a:t>
            </a:r>
            <a:r>
              <a:rPr lang="pt-BR" sz="3200" b="0"/>
              <a:t>(y, r, P)</a:t>
            </a:r>
          </a:p>
        </p:txBody>
      </p:sp>
      <p:sp>
        <p:nvSpPr>
          <p:cNvPr id="914453" name="Rectangle 21"/>
          <p:cNvSpPr>
            <a:spLocks noChangeArrowheads="1"/>
          </p:cNvSpPr>
          <p:nvPr/>
        </p:nvSpPr>
        <p:spPr bwMode="auto">
          <a:xfrm>
            <a:off x="2855913" y="4105275"/>
            <a:ext cx="3398837" cy="963613"/>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4454" name="Text Box 22"/>
          <p:cNvSpPr txBox="1">
            <a:spLocks noChangeArrowheads="1"/>
          </p:cNvSpPr>
          <p:nvPr/>
        </p:nvSpPr>
        <p:spPr bwMode="auto">
          <a:xfrm>
            <a:off x="5734050" y="4224338"/>
            <a:ext cx="3762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1000" b="0">
                <a:solidFill>
                  <a:srgbClr val="FFFF00"/>
                </a:solidFill>
              </a:rPr>
              <a:t>O</a:t>
            </a:r>
            <a:endParaRPr lang="pt-BR" sz="2000" b="0">
              <a:solidFill>
                <a:srgbClr val="FFFF00"/>
              </a:solidFill>
            </a:endParaRPr>
          </a:p>
        </p:txBody>
      </p:sp>
      <p:sp>
        <p:nvSpPr>
          <p:cNvPr id="914455" name="Text Box 23"/>
          <p:cNvSpPr txBox="1">
            <a:spLocks noChangeArrowheads="1"/>
          </p:cNvSpPr>
          <p:nvPr/>
        </p:nvSpPr>
        <p:spPr bwMode="auto">
          <a:xfrm>
            <a:off x="6362700" y="4000500"/>
            <a:ext cx="2590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t>Equação geral de Milton Friedman para a demanda de moeda</a:t>
            </a:r>
          </a:p>
        </p:txBody>
      </p:sp>
      <p:sp>
        <p:nvSpPr>
          <p:cNvPr id="79897" name="Rectangle 24"/>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grpSp>
        <p:nvGrpSpPr>
          <p:cNvPr id="914476" name="Group 44"/>
          <p:cNvGrpSpPr>
            <a:grpSpLocks/>
          </p:cNvGrpSpPr>
          <p:nvPr/>
        </p:nvGrpSpPr>
        <p:grpSpPr bwMode="auto">
          <a:xfrm>
            <a:off x="6934200" y="1638300"/>
            <a:ext cx="1924050" cy="1311275"/>
            <a:chOff x="4368" y="1032"/>
            <a:chExt cx="1212" cy="826"/>
          </a:xfrm>
        </p:grpSpPr>
        <p:sp>
          <p:nvSpPr>
            <p:cNvPr id="79899" name="Text Box 41"/>
            <p:cNvSpPr txBox="1">
              <a:spLocks noChangeArrowheads="1"/>
            </p:cNvSpPr>
            <p:nvPr/>
          </p:nvSpPr>
          <p:spPr bwMode="auto">
            <a:xfrm>
              <a:off x="4368" y="1032"/>
              <a:ext cx="1212"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spcBef>
                  <a:spcPct val="50000"/>
                </a:spcBef>
              </a:pPr>
              <a:r>
                <a:rPr lang="pt-BR" sz="2000">
                  <a:solidFill>
                    <a:srgbClr val="FFFFFF"/>
                  </a:solidFill>
                </a:rPr>
                <a:t>Para efeito de estimação, considera-se P</a:t>
              </a:r>
              <a:r>
                <a:rPr lang="pt-BR" sz="2000" baseline="30000">
                  <a:solidFill>
                    <a:srgbClr val="FFFFFF"/>
                  </a:solidFill>
                </a:rPr>
                <a:t>e</a:t>
              </a:r>
              <a:r>
                <a:rPr lang="pt-BR" sz="2000">
                  <a:solidFill>
                    <a:srgbClr val="FFFFFF"/>
                  </a:solidFill>
                </a:rPr>
                <a:t> </a:t>
              </a:r>
              <a:r>
                <a:rPr lang="pt-BR" sz="2000">
                  <a:solidFill>
                    <a:srgbClr val="FFFFFF"/>
                  </a:solidFill>
                  <a:sym typeface="Symbol" pitchFamily="18" charset="2"/>
                </a:rPr>
                <a:t>P</a:t>
              </a:r>
            </a:p>
          </p:txBody>
        </p:sp>
        <p:sp>
          <p:nvSpPr>
            <p:cNvPr id="79900" name="Text Box 42"/>
            <p:cNvSpPr txBox="1">
              <a:spLocks noChangeArrowheads="1"/>
            </p:cNvSpPr>
            <p:nvPr/>
          </p:nvSpPr>
          <p:spPr bwMode="auto">
            <a:xfrm>
              <a:off x="4396" y="1573"/>
              <a:ext cx="237" cy="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700" b="0">
                  <a:solidFill>
                    <a:srgbClr val="FFFFFF"/>
                  </a:solidFill>
                </a:rPr>
                <a:t>O</a:t>
              </a:r>
              <a:endParaRPr lang="pt-BR" sz="1400" b="0">
                <a:solidFill>
                  <a:srgbClr val="FFFFFF"/>
                </a:solidFill>
              </a:endParaRPr>
            </a:p>
          </p:txBody>
        </p:sp>
        <p:sp>
          <p:nvSpPr>
            <p:cNvPr id="79901" name="Text Box 43"/>
            <p:cNvSpPr txBox="1">
              <a:spLocks noChangeArrowheads="1"/>
            </p:cNvSpPr>
            <p:nvPr/>
          </p:nvSpPr>
          <p:spPr bwMode="auto">
            <a:xfrm>
              <a:off x="4700" y="1577"/>
              <a:ext cx="237" cy="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700" b="0">
                  <a:solidFill>
                    <a:srgbClr val="FFFFFF"/>
                  </a:solidFill>
                </a:rPr>
                <a:t>O</a:t>
              </a:r>
              <a:endParaRPr lang="pt-BR" sz="1400" b="0">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14472"/>
                                        </p:tgtEl>
                                        <p:attrNameLst>
                                          <p:attrName>style.visibility</p:attrName>
                                        </p:attrNameLst>
                                      </p:cBhvr>
                                      <p:to>
                                        <p:strVal val="visible"/>
                                      </p:to>
                                    </p:set>
                                    <p:animEffect transition="in" filter="wipe(left)">
                                      <p:cBhvr>
                                        <p:cTn id="7" dur="500"/>
                                        <p:tgtEl>
                                          <p:spTgt spid="914472"/>
                                        </p:tgtEl>
                                      </p:cBhvr>
                                    </p:animEffect>
                                  </p:childTnLst>
                                </p:cTn>
                              </p:par>
                            </p:childTnLst>
                          </p:cTn>
                        </p:par>
                        <p:par>
                          <p:cTn id="8" fill="hold" nodeType="afterGroup">
                            <p:stCondLst>
                              <p:cond delay="500"/>
                            </p:stCondLst>
                            <p:childTnLst>
                              <p:par>
                                <p:cTn id="9" presetID="23" presetClass="entr" presetSubtype="16" fill="hold" nodeType="afterEffect">
                                  <p:stCondLst>
                                    <p:cond delay="0"/>
                                  </p:stCondLst>
                                  <p:childTnLst>
                                    <p:set>
                                      <p:cBhvr>
                                        <p:cTn id="10" dur="1" fill="hold">
                                          <p:stCondLst>
                                            <p:cond delay="0"/>
                                          </p:stCondLst>
                                        </p:cTn>
                                        <p:tgtEl>
                                          <p:spTgt spid="914476"/>
                                        </p:tgtEl>
                                        <p:attrNameLst>
                                          <p:attrName>style.visibility</p:attrName>
                                        </p:attrNameLst>
                                      </p:cBhvr>
                                      <p:to>
                                        <p:strVal val="visible"/>
                                      </p:to>
                                    </p:set>
                                    <p:anim calcmode="lin" valueType="num">
                                      <p:cBhvr>
                                        <p:cTn id="11" dur="500" fill="hold"/>
                                        <p:tgtEl>
                                          <p:spTgt spid="914476"/>
                                        </p:tgtEl>
                                        <p:attrNameLst>
                                          <p:attrName>ppt_w</p:attrName>
                                        </p:attrNameLst>
                                      </p:cBhvr>
                                      <p:tavLst>
                                        <p:tav tm="0">
                                          <p:val>
                                            <p:fltVal val="0"/>
                                          </p:val>
                                        </p:tav>
                                        <p:tav tm="100000">
                                          <p:val>
                                            <p:strVal val="#ppt_w"/>
                                          </p:val>
                                        </p:tav>
                                      </p:tavLst>
                                    </p:anim>
                                    <p:anim calcmode="lin" valueType="num">
                                      <p:cBhvr>
                                        <p:cTn id="12" dur="500" fill="hold"/>
                                        <p:tgtEl>
                                          <p:spTgt spid="914476"/>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914476"/>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14447"/>
                                        </p:tgtEl>
                                        <p:attrNameLst>
                                          <p:attrName>style.visibility</p:attrName>
                                        </p:attrNameLst>
                                      </p:cBhvr>
                                      <p:to>
                                        <p:strVal val="visible"/>
                                      </p:to>
                                    </p:set>
                                    <p:animEffect transition="in" filter="strips(downRight)">
                                      <p:cBhvr>
                                        <p:cTn id="17" dur="500"/>
                                        <p:tgtEl>
                                          <p:spTgt spid="9144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14449">
                                            <p:txEl>
                                              <p:pRg st="0" end="0"/>
                                            </p:txEl>
                                          </p:spTgt>
                                        </p:tgtEl>
                                        <p:attrNameLst>
                                          <p:attrName>style.visibility</p:attrName>
                                        </p:attrNameLst>
                                      </p:cBhvr>
                                      <p:to>
                                        <p:strVal val="visible"/>
                                      </p:to>
                                    </p:set>
                                    <p:animEffect transition="in" filter="strips(downRight)">
                                      <p:cBhvr>
                                        <p:cTn id="22" dur="500"/>
                                        <p:tgtEl>
                                          <p:spTgt spid="914449">
                                            <p:txEl>
                                              <p:pRg st="0" end="0"/>
                                            </p:txEl>
                                          </p:spTgt>
                                        </p:tgtEl>
                                      </p:cBhvr>
                                    </p:animEffec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914450"/>
                                        </p:tgtEl>
                                        <p:attrNameLst>
                                          <p:attrName>style.visibility</p:attrName>
                                        </p:attrNameLst>
                                      </p:cBhvr>
                                      <p:to>
                                        <p:strVal val="visible"/>
                                      </p:to>
                                    </p:set>
                                  </p:childTnLst>
                                </p:cTn>
                              </p:par>
                            </p:childTnLst>
                          </p:cTn>
                        </p:par>
                        <p:par>
                          <p:cTn id="26" fill="hold" nodeType="afterGroup">
                            <p:stCondLst>
                              <p:cond delay="1000"/>
                            </p:stCondLst>
                            <p:childTnLst>
                              <p:par>
                                <p:cTn id="27" presetID="18" presetClass="entr" presetSubtype="6" fill="hold" grpId="0" nodeType="afterEffect">
                                  <p:stCondLst>
                                    <p:cond delay="0"/>
                                  </p:stCondLst>
                                  <p:childTnLst>
                                    <p:set>
                                      <p:cBhvr>
                                        <p:cTn id="28" dur="1" fill="hold">
                                          <p:stCondLst>
                                            <p:cond delay="0"/>
                                          </p:stCondLst>
                                        </p:cTn>
                                        <p:tgtEl>
                                          <p:spTgt spid="914451"/>
                                        </p:tgtEl>
                                        <p:attrNameLst>
                                          <p:attrName>style.visibility</p:attrName>
                                        </p:attrNameLst>
                                      </p:cBhvr>
                                      <p:to>
                                        <p:strVal val="visible"/>
                                      </p:to>
                                    </p:set>
                                    <p:animEffect transition="in" filter="strips(downRight)">
                                      <p:cBhvr>
                                        <p:cTn id="29" dur="500"/>
                                        <p:tgtEl>
                                          <p:spTgt spid="914451"/>
                                        </p:tgtEl>
                                      </p:cBhvr>
                                    </p:animEffect>
                                  </p:childTnLst>
                                </p:cTn>
                              </p:par>
                            </p:childTnLst>
                          </p:cTn>
                        </p:par>
                        <p:par>
                          <p:cTn id="30" fill="hold" nodeType="afterGroup">
                            <p:stCondLst>
                              <p:cond delay="1500"/>
                            </p:stCondLst>
                            <p:childTnLst>
                              <p:par>
                                <p:cTn id="31" presetID="18" presetClass="entr" presetSubtype="6" fill="hold" grpId="0" nodeType="afterEffect">
                                  <p:stCondLst>
                                    <p:cond delay="0"/>
                                  </p:stCondLst>
                                  <p:childTnLst>
                                    <p:set>
                                      <p:cBhvr>
                                        <p:cTn id="32" dur="1" fill="hold">
                                          <p:stCondLst>
                                            <p:cond delay="0"/>
                                          </p:stCondLst>
                                        </p:cTn>
                                        <p:tgtEl>
                                          <p:spTgt spid="914452"/>
                                        </p:tgtEl>
                                        <p:attrNameLst>
                                          <p:attrName>style.visibility</p:attrName>
                                        </p:attrNameLst>
                                      </p:cBhvr>
                                      <p:to>
                                        <p:strVal val="visible"/>
                                      </p:to>
                                    </p:set>
                                    <p:animEffect transition="in" filter="strips(downRight)">
                                      <p:cBhvr>
                                        <p:cTn id="33" dur="500"/>
                                        <p:tgtEl>
                                          <p:spTgt spid="914452"/>
                                        </p:tgtEl>
                                      </p:cBhvr>
                                    </p:animEffect>
                                  </p:childTnLst>
                                </p:cTn>
                              </p:par>
                            </p:childTnLst>
                          </p:cTn>
                        </p:par>
                        <p:par>
                          <p:cTn id="34" fill="hold" nodeType="afterGroup">
                            <p:stCondLst>
                              <p:cond delay="2000"/>
                            </p:stCondLst>
                            <p:childTnLst>
                              <p:par>
                                <p:cTn id="35" presetID="1" presetClass="entr" presetSubtype="0" fill="hold" grpId="0" nodeType="afterEffect">
                                  <p:stCondLst>
                                    <p:cond delay="0"/>
                                  </p:stCondLst>
                                  <p:childTnLst>
                                    <p:set>
                                      <p:cBhvr>
                                        <p:cTn id="36" dur="1" fill="hold">
                                          <p:stCondLst>
                                            <p:cond delay="499"/>
                                          </p:stCondLst>
                                        </p:cTn>
                                        <p:tgtEl>
                                          <p:spTgt spid="914454"/>
                                        </p:tgtEl>
                                        <p:attrNameLst>
                                          <p:attrName>style.visibility</p:attrName>
                                        </p:attrNameLst>
                                      </p:cBhvr>
                                      <p:to>
                                        <p:strVal val="visible"/>
                                      </p:to>
                                    </p:set>
                                  </p:childTnLst>
                                </p:cTn>
                              </p:par>
                            </p:childTnLst>
                          </p:cTn>
                        </p:par>
                        <p:par>
                          <p:cTn id="37" fill="hold" nodeType="afterGroup">
                            <p:stCondLst>
                              <p:cond delay="2500"/>
                            </p:stCondLst>
                            <p:childTnLst>
                              <p:par>
                                <p:cTn id="38" presetID="1" presetClass="entr" presetSubtype="0" fill="hold" grpId="0" nodeType="afterEffect">
                                  <p:stCondLst>
                                    <p:cond delay="0"/>
                                  </p:stCondLst>
                                  <p:childTnLst>
                                    <p:set>
                                      <p:cBhvr>
                                        <p:cTn id="39" dur="1" fill="hold">
                                          <p:stCondLst>
                                            <p:cond delay="499"/>
                                          </p:stCondLst>
                                        </p:cTn>
                                        <p:tgtEl>
                                          <p:spTgt spid="914453"/>
                                        </p:tgtEl>
                                        <p:attrNameLst>
                                          <p:attrName>style.visibility</p:attrName>
                                        </p:attrNameLst>
                                      </p:cBhvr>
                                      <p:to>
                                        <p:strVal val="visible"/>
                                      </p:to>
                                    </p:set>
                                  </p:childTnLst>
                                </p:cTn>
                              </p:par>
                            </p:childTnLst>
                          </p:cTn>
                        </p:par>
                        <p:par>
                          <p:cTn id="40" fill="hold" nodeType="afterGroup">
                            <p:stCondLst>
                              <p:cond delay="3000"/>
                            </p:stCondLst>
                            <p:childTnLst>
                              <p:par>
                                <p:cTn id="41" presetID="23" presetClass="entr" presetSubtype="288" fill="hold" grpId="0" nodeType="afterEffect">
                                  <p:stCondLst>
                                    <p:cond delay="0"/>
                                  </p:stCondLst>
                                  <p:childTnLst>
                                    <p:set>
                                      <p:cBhvr>
                                        <p:cTn id="42" dur="1" fill="hold">
                                          <p:stCondLst>
                                            <p:cond delay="0"/>
                                          </p:stCondLst>
                                        </p:cTn>
                                        <p:tgtEl>
                                          <p:spTgt spid="914455"/>
                                        </p:tgtEl>
                                        <p:attrNameLst>
                                          <p:attrName>style.visibility</p:attrName>
                                        </p:attrNameLst>
                                      </p:cBhvr>
                                      <p:to>
                                        <p:strVal val="visible"/>
                                      </p:to>
                                    </p:set>
                                    <p:anim calcmode="lin" valueType="num">
                                      <p:cBhvr>
                                        <p:cTn id="43" dur="500" fill="hold"/>
                                        <p:tgtEl>
                                          <p:spTgt spid="914455"/>
                                        </p:tgtEl>
                                        <p:attrNameLst>
                                          <p:attrName>ppt_w</p:attrName>
                                        </p:attrNameLst>
                                      </p:cBhvr>
                                      <p:tavLst>
                                        <p:tav tm="0">
                                          <p:val>
                                            <p:strVal val="4/3*#ppt_w"/>
                                          </p:val>
                                        </p:tav>
                                        <p:tav tm="100000">
                                          <p:val>
                                            <p:strVal val="#ppt_w"/>
                                          </p:val>
                                        </p:tav>
                                      </p:tavLst>
                                    </p:anim>
                                    <p:anim calcmode="lin" valueType="num">
                                      <p:cBhvr>
                                        <p:cTn id="44" dur="500" fill="hold"/>
                                        <p:tgtEl>
                                          <p:spTgt spid="914455"/>
                                        </p:tgtEl>
                                        <p:attrNameLst>
                                          <p:attrName>ppt_h</p:attrName>
                                        </p:attrNameLst>
                                      </p:cBhvr>
                                      <p:tavLst>
                                        <p:tav tm="0">
                                          <p:val>
                                            <p:strVal val="4/3*#ppt_h"/>
                                          </p:val>
                                        </p:tav>
                                        <p:tav tm="100000">
                                          <p:val>
                                            <p:strVal val="#ppt_h"/>
                                          </p:val>
                                        </p:tav>
                                      </p:tavLst>
                                    </p:anim>
                                  </p:childTnLst>
                                </p:cTn>
                              </p:par>
                            </p:childTnLst>
                          </p:cTn>
                        </p:par>
                        <p:par>
                          <p:cTn id="45" fill="hold" nodeType="afterGroup">
                            <p:stCondLst>
                              <p:cond delay="3500"/>
                            </p:stCondLst>
                            <p:childTnLst>
                              <p:par>
                                <p:cTn id="46" presetID="18" presetClass="entr" presetSubtype="6" fill="hold" grpId="0" nodeType="afterEffect">
                                  <p:stCondLst>
                                    <p:cond delay="0"/>
                                  </p:stCondLst>
                                  <p:childTnLst>
                                    <p:set>
                                      <p:cBhvr>
                                        <p:cTn id="47" dur="1" fill="hold">
                                          <p:stCondLst>
                                            <p:cond delay="0"/>
                                          </p:stCondLst>
                                        </p:cTn>
                                        <p:tgtEl>
                                          <p:spTgt spid="914434"/>
                                        </p:tgtEl>
                                        <p:attrNameLst>
                                          <p:attrName>style.visibility</p:attrName>
                                        </p:attrNameLst>
                                      </p:cBhvr>
                                      <p:to>
                                        <p:strVal val="visible"/>
                                      </p:to>
                                    </p:set>
                                    <p:animEffect transition="in" filter="strips(downRight)">
                                      <p:cBhvr>
                                        <p:cTn id="48" dur="500"/>
                                        <p:tgtEl>
                                          <p:spTgt spid="914434"/>
                                        </p:tgtEl>
                                      </p:cBhvr>
                                    </p:animEffect>
                                  </p:childTnLst>
                                </p:cTn>
                              </p:par>
                            </p:childTnLst>
                          </p:cTn>
                        </p:par>
                        <p:par>
                          <p:cTn id="49" fill="hold" nodeType="afterGroup">
                            <p:stCondLst>
                              <p:cond delay="4000"/>
                            </p:stCondLst>
                            <p:childTnLst>
                              <p:par>
                                <p:cTn id="50" presetID="1" presetClass="entr" presetSubtype="0" fill="hold" grpId="0" nodeType="afterEffect">
                                  <p:stCondLst>
                                    <p:cond delay="0"/>
                                  </p:stCondLst>
                                  <p:childTnLst>
                                    <p:set>
                                      <p:cBhvr>
                                        <p:cTn id="51" dur="1" fill="hold">
                                          <p:stCondLst>
                                            <p:cond delay="499"/>
                                          </p:stCondLst>
                                        </p:cTn>
                                        <p:tgtEl>
                                          <p:spTgt spid="914435"/>
                                        </p:tgtEl>
                                        <p:attrNameLst>
                                          <p:attrName>style.visibility</p:attrName>
                                        </p:attrNameLst>
                                      </p:cBhvr>
                                      <p:to>
                                        <p:strVal val="visible"/>
                                      </p:to>
                                    </p:set>
                                  </p:childTnLst>
                                </p:cTn>
                              </p:par>
                            </p:childTnLst>
                          </p:cTn>
                        </p:par>
                        <p:par>
                          <p:cTn id="52" fill="hold" nodeType="afterGroup">
                            <p:stCondLst>
                              <p:cond delay="4500"/>
                            </p:stCondLst>
                            <p:childTnLst>
                              <p:par>
                                <p:cTn id="53" presetID="18" presetClass="entr" presetSubtype="6" fill="hold" grpId="0" nodeType="afterEffect">
                                  <p:stCondLst>
                                    <p:cond delay="0"/>
                                  </p:stCondLst>
                                  <p:childTnLst>
                                    <p:set>
                                      <p:cBhvr>
                                        <p:cTn id="54" dur="1" fill="hold">
                                          <p:stCondLst>
                                            <p:cond delay="0"/>
                                          </p:stCondLst>
                                        </p:cTn>
                                        <p:tgtEl>
                                          <p:spTgt spid="914436"/>
                                        </p:tgtEl>
                                        <p:attrNameLst>
                                          <p:attrName>style.visibility</p:attrName>
                                        </p:attrNameLst>
                                      </p:cBhvr>
                                      <p:to>
                                        <p:strVal val="visible"/>
                                      </p:to>
                                    </p:set>
                                    <p:animEffect transition="in" filter="strips(downRight)">
                                      <p:cBhvr>
                                        <p:cTn id="55" dur="500"/>
                                        <p:tgtEl>
                                          <p:spTgt spid="914436"/>
                                        </p:tgtEl>
                                      </p:cBhvr>
                                    </p:animEffect>
                                  </p:childTnLst>
                                </p:cTn>
                              </p:par>
                            </p:childTnLst>
                          </p:cTn>
                        </p:par>
                        <p:par>
                          <p:cTn id="56" fill="hold" nodeType="afterGroup">
                            <p:stCondLst>
                              <p:cond delay="5000"/>
                            </p:stCondLst>
                            <p:childTnLst>
                              <p:par>
                                <p:cTn id="57" presetID="18" presetClass="entr" presetSubtype="6" fill="hold" grpId="0" nodeType="afterEffect">
                                  <p:stCondLst>
                                    <p:cond delay="0"/>
                                  </p:stCondLst>
                                  <p:childTnLst>
                                    <p:set>
                                      <p:cBhvr>
                                        <p:cTn id="58" dur="1" fill="hold">
                                          <p:stCondLst>
                                            <p:cond delay="0"/>
                                          </p:stCondLst>
                                        </p:cTn>
                                        <p:tgtEl>
                                          <p:spTgt spid="914437"/>
                                        </p:tgtEl>
                                        <p:attrNameLst>
                                          <p:attrName>style.visibility</p:attrName>
                                        </p:attrNameLst>
                                      </p:cBhvr>
                                      <p:to>
                                        <p:strVal val="visible"/>
                                      </p:to>
                                    </p:set>
                                    <p:animEffect transition="in" filter="strips(downRight)">
                                      <p:cBhvr>
                                        <p:cTn id="59" dur="500"/>
                                        <p:tgtEl>
                                          <p:spTgt spid="914437"/>
                                        </p:tgtEl>
                                      </p:cBhvr>
                                    </p:animEffect>
                                  </p:childTnLst>
                                </p:cTn>
                              </p:par>
                            </p:childTnLst>
                          </p:cTn>
                        </p:par>
                        <p:par>
                          <p:cTn id="60" fill="hold" nodeType="afterGroup">
                            <p:stCondLst>
                              <p:cond delay="5500"/>
                            </p:stCondLst>
                            <p:childTnLst>
                              <p:par>
                                <p:cTn id="61" presetID="18" presetClass="entr" presetSubtype="6" fill="hold" grpId="0" nodeType="afterEffect">
                                  <p:stCondLst>
                                    <p:cond delay="0"/>
                                  </p:stCondLst>
                                  <p:childTnLst>
                                    <p:set>
                                      <p:cBhvr>
                                        <p:cTn id="62" dur="1" fill="hold">
                                          <p:stCondLst>
                                            <p:cond delay="0"/>
                                          </p:stCondLst>
                                        </p:cTn>
                                        <p:tgtEl>
                                          <p:spTgt spid="914438"/>
                                        </p:tgtEl>
                                        <p:attrNameLst>
                                          <p:attrName>style.visibility</p:attrName>
                                        </p:attrNameLst>
                                      </p:cBhvr>
                                      <p:to>
                                        <p:strVal val="visible"/>
                                      </p:to>
                                    </p:set>
                                    <p:animEffect transition="in" filter="strips(downRight)">
                                      <p:cBhvr>
                                        <p:cTn id="63" dur="500"/>
                                        <p:tgtEl>
                                          <p:spTgt spid="914438"/>
                                        </p:tgtEl>
                                      </p:cBhvr>
                                    </p:animEffect>
                                  </p:childTnLst>
                                </p:cTn>
                              </p:par>
                            </p:childTnLst>
                          </p:cTn>
                        </p:par>
                        <p:par>
                          <p:cTn id="64" fill="hold" nodeType="afterGroup">
                            <p:stCondLst>
                              <p:cond delay="6000"/>
                            </p:stCondLst>
                            <p:childTnLst>
                              <p:par>
                                <p:cTn id="65" presetID="1" presetClass="entr" presetSubtype="0" fill="hold" grpId="0" nodeType="afterEffect">
                                  <p:stCondLst>
                                    <p:cond delay="0"/>
                                  </p:stCondLst>
                                  <p:childTnLst>
                                    <p:set>
                                      <p:cBhvr>
                                        <p:cTn id="66" dur="1" fill="hold">
                                          <p:stCondLst>
                                            <p:cond delay="499"/>
                                          </p:stCondLst>
                                        </p:cTn>
                                        <p:tgtEl>
                                          <p:spTgt spid="914439"/>
                                        </p:tgtEl>
                                        <p:attrNameLst>
                                          <p:attrName>style.visibility</p:attrName>
                                        </p:attrNameLst>
                                      </p:cBhvr>
                                      <p:to>
                                        <p:strVal val="visible"/>
                                      </p:to>
                                    </p:set>
                                  </p:childTnLst>
                                </p:cTn>
                              </p:par>
                            </p:childTnLst>
                          </p:cTn>
                        </p:par>
                        <p:par>
                          <p:cTn id="67" fill="hold" nodeType="afterGroup">
                            <p:stCondLst>
                              <p:cond delay="6500"/>
                            </p:stCondLst>
                            <p:childTnLst>
                              <p:par>
                                <p:cTn id="68" presetID="18" presetClass="entr" presetSubtype="6" fill="hold" grpId="0" nodeType="afterEffect">
                                  <p:stCondLst>
                                    <p:cond delay="0"/>
                                  </p:stCondLst>
                                  <p:childTnLst>
                                    <p:set>
                                      <p:cBhvr>
                                        <p:cTn id="69" dur="1" fill="hold">
                                          <p:stCondLst>
                                            <p:cond delay="0"/>
                                          </p:stCondLst>
                                        </p:cTn>
                                        <p:tgtEl>
                                          <p:spTgt spid="914440"/>
                                        </p:tgtEl>
                                        <p:attrNameLst>
                                          <p:attrName>style.visibility</p:attrName>
                                        </p:attrNameLst>
                                      </p:cBhvr>
                                      <p:to>
                                        <p:strVal val="visible"/>
                                      </p:to>
                                    </p:set>
                                    <p:animEffect transition="in" filter="strips(downRight)">
                                      <p:cBhvr>
                                        <p:cTn id="70" dur="500"/>
                                        <p:tgtEl>
                                          <p:spTgt spid="914440"/>
                                        </p:tgtEl>
                                      </p:cBhvr>
                                    </p:animEffect>
                                  </p:childTnLst>
                                </p:cTn>
                              </p:par>
                            </p:childTnLst>
                          </p:cTn>
                        </p:par>
                        <p:par>
                          <p:cTn id="71" fill="hold" nodeType="afterGroup">
                            <p:stCondLst>
                              <p:cond delay="7000"/>
                            </p:stCondLst>
                            <p:childTnLst>
                              <p:par>
                                <p:cTn id="72" presetID="18" presetClass="entr" presetSubtype="6" fill="hold" grpId="0" nodeType="afterEffect">
                                  <p:stCondLst>
                                    <p:cond delay="0"/>
                                  </p:stCondLst>
                                  <p:childTnLst>
                                    <p:set>
                                      <p:cBhvr>
                                        <p:cTn id="73" dur="1" fill="hold">
                                          <p:stCondLst>
                                            <p:cond delay="0"/>
                                          </p:stCondLst>
                                        </p:cTn>
                                        <p:tgtEl>
                                          <p:spTgt spid="914441"/>
                                        </p:tgtEl>
                                        <p:attrNameLst>
                                          <p:attrName>style.visibility</p:attrName>
                                        </p:attrNameLst>
                                      </p:cBhvr>
                                      <p:to>
                                        <p:strVal val="visible"/>
                                      </p:to>
                                    </p:set>
                                    <p:animEffect transition="in" filter="strips(downRight)">
                                      <p:cBhvr>
                                        <p:cTn id="74" dur="500"/>
                                        <p:tgtEl>
                                          <p:spTgt spid="914441"/>
                                        </p:tgtEl>
                                      </p:cBhvr>
                                    </p:animEffect>
                                  </p:childTnLst>
                                </p:cTn>
                              </p:par>
                            </p:childTnLst>
                          </p:cTn>
                        </p:par>
                        <p:par>
                          <p:cTn id="75" fill="hold" nodeType="afterGroup">
                            <p:stCondLst>
                              <p:cond delay="7500"/>
                            </p:stCondLst>
                            <p:childTnLst>
                              <p:par>
                                <p:cTn id="76" presetID="18" presetClass="entr" presetSubtype="6" fill="hold" grpId="0" nodeType="afterEffect">
                                  <p:stCondLst>
                                    <p:cond delay="0"/>
                                  </p:stCondLst>
                                  <p:childTnLst>
                                    <p:set>
                                      <p:cBhvr>
                                        <p:cTn id="77" dur="1" fill="hold">
                                          <p:stCondLst>
                                            <p:cond delay="0"/>
                                          </p:stCondLst>
                                        </p:cTn>
                                        <p:tgtEl>
                                          <p:spTgt spid="914442"/>
                                        </p:tgtEl>
                                        <p:attrNameLst>
                                          <p:attrName>style.visibility</p:attrName>
                                        </p:attrNameLst>
                                      </p:cBhvr>
                                      <p:to>
                                        <p:strVal val="visible"/>
                                      </p:to>
                                    </p:set>
                                    <p:animEffect transition="in" filter="strips(downRight)">
                                      <p:cBhvr>
                                        <p:cTn id="78" dur="500"/>
                                        <p:tgtEl>
                                          <p:spTgt spid="914442"/>
                                        </p:tgtEl>
                                      </p:cBhvr>
                                    </p:animEffect>
                                  </p:childTnLst>
                                </p:cTn>
                              </p:par>
                            </p:childTnLst>
                          </p:cTn>
                        </p:par>
                        <p:par>
                          <p:cTn id="79" fill="hold" nodeType="afterGroup">
                            <p:stCondLst>
                              <p:cond delay="8000"/>
                            </p:stCondLst>
                            <p:childTnLst>
                              <p:par>
                                <p:cTn id="80" presetID="1" presetClass="entr" presetSubtype="0" fill="hold" grpId="0" nodeType="afterEffect">
                                  <p:stCondLst>
                                    <p:cond delay="0"/>
                                  </p:stCondLst>
                                  <p:childTnLst>
                                    <p:set>
                                      <p:cBhvr>
                                        <p:cTn id="81" dur="1" fill="hold">
                                          <p:stCondLst>
                                            <p:cond delay="499"/>
                                          </p:stCondLst>
                                        </p:cTn>
                                        <p:tgtEl>
                                          <p:spTgt spid="914443"/>
                                        </p:tgtEl>
                                        <p:attrNameLst>
                                          <p:attrName>style.visibility</p:attrName>
                                        </p:attrNameLst>
                                      </p:cBhvr>
                                      <p:to>
                                        <p:strVal val="visible"/>
                                      </p:to>
                                    </p:set>
                                  </p:childTnLst>
                                </p:cTn>
                              </p:par>
                            </p:childTnLst>
                          </p:cTn>
                        </p:par>
                        <p:par>
                          <p:cTn id="82" fill="hold" nodeType="afterGroup">
                            <p:stCondLst>
                              <p:cond delay="8500"/>
                            </p:stCondLst>
                            <p:childTnLst>
                              <p:par>
                                <p:cTn id="83" presetID="18" presetClass="entr" presetSubtype="6" fill="hold" grpId="0" nodeType="afterEffect">
                                  <p:stCondLst>
                                    <p:cond delay="0"/>
                                  </p:stCondLst>
                                  <p:childTnLst>
                                    <p:set>
                                      <p:cBhvr>
                                        <p:cTn id="84" dur="1" fill="hold">
                                          <p:stCondLst>
                                            <p:cond delay="0"/>
                                          </p:stCondLst>
                                        </p:cTn>
                                        <p:tgtEl>
                                          <p:spTgt spid="914444"/>
                                        </p:tgtEl>
                                        <p:attrNameLst>
                                          <p:attrName>style.visibility</p:attrName>
                                        </p:attrNameLst>
                                      </p:cBhvr>
                                      <p:to>
                                        <p:strVal val="visible"/>
                                      </p:to>
                                    </p:set>
                                    <p:animEffect transition="in" filter="strips(downRight)">
                                      <p:cBhvr>
                                        <p:cTn id="85" dur="500"/>
                                        <p:tgtEl>
                                          <p:spTgt spid="914444"/>
                                        </p:tgtEl>
                                      </p:cBhvr>
                                    </p:animEffect>
                                  </p:childTnLst>
                                </p:cTn>
                              </p:par>
                            </p:childTnLst>
                          </p:cTn>
                        </p:par>
                        <p:par>
                          <p:cTn id="86" fill="hold" nodeType="afterGroup">
                            <p:stCondLst>
                              <p:cond delay="9000"/>
                            </p:stCondLst>
                            <p:childTnLst>
                              <p:par>
                                <p:cTn id="87" presetID="1" presetClass="entr" presetSubtype="0" fill="hold" grpId="0" nodeType="afterEffect">
                                  <p:stCondLst>
                                    <p:cond delay="0"/>
                                  </p:stCondLst>
                                  <p:childTnLst>
                                    <p:set>
                                      <p:cBhvr>
                                        <p:cTn id="88" dur="1" fill="hold">
                                          <p:stCondLst>
                                            <p:cond delay="499"/>
                                          </p:stCondLst>
                                        </p:cTn>
                                        <p:tgtEl>
                                          <p:spTgt spid="914446"/>
                                        </p:tgtEl>
                                        <p:attrNameLst>
                                          <p:attrName>style.visibility</p:attrName>
                                        </p:attrNameLst>
                                      </p:cBhvr>
                                      <p:to>
                                        <p:strVal val="visible"/>
                                      </p:to>
                                    </p:set>
                                  </p:childTnLst>
                                </p:cTn>
                              </p:par>
                            </p:childTnLst>
                          </p:cTn>
                        </p:par>
                        <p:par>
                          <p:cTn id="89" fill="hold" nodeType="afterGroup">
                            <p:stCondLst>
                              <p:cond delay="9500"/>
                            </p:stCondLst>
                            <p:childTnLst>
                              <p:par>
                                <p:cTn id="90" presetID="18" presetClass="entr" presetSubtype="6" fill="hold" grpId="0" nodeType="afterEffect">
                                  <p:stCondLst>
                                    <p:cond delay="0"/>
                                  </p:stCondLst>
                                  <p:childTnLst>
                                    <p:set>
                                      <p:cBhvr>
                                        <p:cTn id="91" dur="1" fill="hold">
                                          <p:stCondLst>
                                            <p:cond delay="0"/>
                                          </p:stCondLst>
                                        </p:cTn>
                                        <p:tgtEl>
                                          <p:spTgt spid="914445"/>
                                        </p:tgtEl>
                                        <p:attrNameLst>
                                          <p:attrName>style.visibility</p:attrName>
                                        </p:attrNameLst>
                                      </p:cBhvr>
                                      <p:to>
                                        <p:strVal val="visible"/>
                                      </p:to>
                                    </p:set>
                                    <p:animEffect transition="in" filter="strips(downRight)">
                                      <p:cBhvr>
                                        <p:cTn id="92" dur="500"/>
                                        <p:tgtEl>
                                          <p:spTgt spid="914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4434" grpId="0" autoUpdateAnimBg="0"/>
      <p:bldP spid="914435" grpId="0" animBg="1"/>
      <p:bldP spid="914436" grpId="0" autoUpdateAnimBg="0"/>
      <p:bldP spid="914437" grpId="0" autoUpdateAnimBg="0"/>
      <p:bldP spid="914438" grpId="0" autoUpdateAnimBg="0"/>
      <p:bldP spid="914439" grpId="0" animBg="1"/>
      <p:bldP spid="914440" grpId="0" autoUpdateAnimBg="0"/>
      <p:bldP spid="914441" grpId="0" autoUpdateAnimBg="0"/>
      <p:bldP spid="914442" grpId="0" autoUpdateAnimBg="0"/>
      <p:bldP spid="914443" grpId="0" animBg="1"/>
      <p:bldP spid="914444" grpId="0" autoUpdateAnimBg="0"/>
      <p:bldP spid="914445" grpId="0" autoUpdateAnimBg="0"/>
      <p:bldP spid="914446" grpId="0" autoUpdateAnimBg="0"/>
      <p:bldP spid="914447" grpId="0" autoUpdateAnimBg="0"/>
      <p:bldP spid="914449" grpId="0" build="p" autoUpdateAnimBg="0"/>
      <p:bldP spid="914450" grpId="0" animBg="1"/>
      <p:bldP spid="914451" grpId="0" autoUpdateAnimBg="0"/>
      <p:bldP spid="914452" grpId="0" autoUpdateAnimBg="0"/>
      <p:bldP spid="914453" grpId="0" animBg="1"/>
      <p:bldP spid="914454" grpId="0" autoUpdateAnimBg="0"/>
      <p:bldP spid="914455"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9C26AD1F-32F1-4AA5-990D-F9DF4630514E}" type="slidenum">
              <a:rPr lang="pt-PT"/>
              <a:pPr>
                <a:defRPr/>
              </a:pPr>
              <a:t>78</a:t>
            </a:fld>
            <a:endParaRPr lang="pt-PT"/>
          </a:p>
        </p:txBody>
      </p:sp>
      <p:sp>
        <p:nvSpPr>
          <p:cNvPr id="915458" name="Rectangle 2"/>
          <p:cNvSpPr>
            <a:spLocks noGrp="1" noChangeArrowheads="1"/>
          </p:cNvSpPr>
          <p:nvPr>
            <p:ph type="body" idx="1"/>
          </p:nvPr>
        </p:nvSpPr>
        <p:spPr>
          <a:xfrm>
            <a:off x="685800" y="1978025"/>
            <a:ext cx="7772400" cy="3565525"/>
          </a:xfrm>
        </p:spPr>
        <p:txBody>
          <a:bodyPr/>
          <a:lstStyle/>
          <a:p>
            <a:pPr algn="just" eaLnBrk="1" hangingPunct="1"/>
            <a:r>
              <a:rPr lang="pt-BR" sz="2800" smtClean="0">
                <a:latin typeface="Arial" charset="0"/>
              </a:rPr>
              <a:t>Muitas vezes ocorre de autores, desenvolvendo modelos com hipóteses diferentes e caminhando em sentido distintos, chegarem a conclusão semelhante.</a:t>
            </a:r>
          </a:p>
          <a:p>
            <a:pPr algn="just" eaLnBrk="1" hangingPunct="1"/>
            <a:r>
              <a:rPr lang="pt-BR" sz="2800" smtClean="0">
                <a:solidFill>
                  <a:srgbClr val="FFFFFF"/>
                </a:solidFill>
                <a:latin typeface="Arial" charset="0"/>
              </a:rPr>
              <a:t>Com algumas hipóteses, o Modelo de Friedman reproduz o Modelo Clássico da Demanda de Moeda (Teoria Quantitativa).</a:t>
            </a:r>
          </a:p>
        </p:txBody>
      </p:sp>
      <p:sp>
        <p:nvSpPr>
          <p:cNvPr id="80900" name="Rectangle 3"/>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15458">
                                            <p:txEl>
                                              <p:pRg st="0" end="0"/>
                                            </p:txEl>
                                          </p:spTgt>
                                        </p:tgtEl>
                                        <p:attrNameLst>
                                          <p:attrName>style.visibility</p:attrName>
                                        </p:attrNameLst>
                                      </p:cBhvr>
                                      <p:to>
                                        <p:strVal val="visible"/>
                                      </p:to>
                                    </p:set>
                                    <p:animEffect transition="in" filter="strips(downRight)">
                                      <p:cBhvr>
                                        <p:cTn id="7" dur="500"/>
                                        <p:tgtEl>
                                          <p:spTgt spid="9154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15458">
                                            <p:txEl>
                                              <p:pRg st="1" end="1"/>
                                            </p:txEl>
                                          </p:spTgt>
                                        </p:tgtEl>
                                        <p:attrNameLst>
                                          <p:attrName>style.visibility</p:attrName>
                                        </p:attrNameLst>
                                      </p:cBhvr>
                                      <p:to>
                                        <p:strVal val="visible"/>
                                      </p:to>
                                    </p:set>
                                    <p:animEffect transition="in" filter="strips(downRight)">
                                      <p:cBhvr>
                                        <p:cTn id="12" dur="500"/>
                                        <p:tgtEl>
                                          <p:spTgt spid="915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5458"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Espaço Reservado para Número de Slide 5"/>
          <p:cNvSpPr>
            <a:spLocks noGrp="1"/>
          </p:cNvSpPr>
          <p:nvPr>
            <p:ph type="sldNum" sz="quarter" idx="12"/>
          </p:nvPr>
        </p:nvSpPr>
        <p:spPr/>
        <p:txBody>
          <a:bodyPr/>
          <a:lstStyle/>
          <a:p>
            <a:pPr>
              <a:defRPr/>
            </a:pPr>
            <a:fld id="{9D0037B0-8795-4F4C-B44E-CFB51BC7F7D2}" type="slidenum">
              <a:rPr lang="pt-PT"/>
              <a:pPr>
                <a:defRPr/>
              </a:pPr>
              <a:t>79</a:t>
            </a:fld>
            <a:endParaRPr lang="pt-PT"/>
          </a:p>
        </p:txBody>
      </p:sp>
      <p:sp>
        <p:nvSpPr>
          <p:cNvPr id="916482" name="Rectangle 2"/>
          <p:cNvSpPr>
            <a:spLocks noGrp="1" noChangeArrowheads="1"/>
          </p:cNvSpPr>
          <p:nvPr>
            <p:ph type="body" idx="1"/>
          </p:nvPr>
        </p:nvSpPr>
        <p:spPr>
          <a:xfrm>
            <a:off x="685800" y="1901825"/>
            <a:ext cx="7772400" cy="709613"/>
          </a:xfrm>
        </p:spPr>
        <p:txBody>
          <a:bodyPr/>
          <a:lstStyle/>
          <a:p>
            <a:pPr eaLnBrk="1" hangingPunct="1">
              <a:buFontTx/>
              <a:buNone/>
            </a:pPr>
            <a:r>
              <a:rPr lang="pt-BR" sz="2800" smtClean="0">
                <a:latin typeface="Arial" charset="0"/>
              </a:rPr>
              <a:t>Hipóteses formuladas por Friedman:</a:t>
            </a:r>
          </a:p>
        </p:txBody>
      </p:sp>
      <p:sp>
        <p:nvSpPr>
          <p:cNvPr id="916483" name="Rectangle 3"/>
          <p:cNvSpPr>
            <a:spLocks noChangeArrowheads="1"/>
          </p:cNvSpPr>
          <p:nvPr/>
        </p:nvSpPr>
        <p:spPr bwMode="auto">
          <a:xfrm>
            <a:off x="695325" y="2682875"/>
            <a:ext cx="7772400"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rPr>
              <a:t>1</a:t>
            </a:r>
            <a:r>
              <a:rPr lang="pt-BR" sz="2800" b="0" u="sng" baseline="30000">
                <a:solidFill>
                  <a:srgbClr val="FFFFFF"/>
                </a:solidFill>
              </a:rPr>
              <a:t>o</a:t>
            </a:r>
            <a:r>
              <a:rPr lang="pt-BR" sz="2800" b="0">
                <a:solidFill>
                  <a:srgbClr val="FFFFFF"/>
                </a:solidFill>
              </a:rPr>
              <a:t>) </a:t>
            </a:r>
            <a:r>
              <a:rPr lang="pt-BR" sz="2700" b="0">
                <a:solidFill>
                  <a:srgbClr val="FFFFFF"/>
                </a:solidFill>
              </a:rPr>
              <a:t>a relação entre a demanda de saldos reais de moeda e a renda real não apresenta tendência significativa ao longo do tempo e essa relação depende de outros ativos e da taxa de inflação. Isto é:</a:t>
            </a:r>
          </a:p>
        </p:txBody>
      </p:sp>
      <p:sp>
        <p:nvSpPr>
          <p:cNvPr id="916484" name="Text Box 4"/>
          <p:cNvSpPr txBox="1">
            <a:spLocks noChangeArrowheads="1"/>
          </p:cNvSpPr>
          <p:nvPr/>
        </p:nvSpPr>
        <p:spPr bwMode="auto">
          <a:xfrm>
            <a:off x="1644650" y="5021263"/>
            <a:ext cx="809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M</a:t>
            </a:r>
            <a:r>
              <a:rPr lang="pt-BR" sz="2800" b="0" baseline="30000">
                <a:solidFill>
                  <a:srgbClr val="FFFF00"/>
                </a:solidFill>
              </a:rPr>
              <a:t>d</a:t>
            </a:r>
            <a:endParaRPr lang="pt-BR" sz="2800" b="0">
              <a:solidFill>
                <a:srgbClr val="FFFF00"/>
              </a:solidFill>
            </a:endParaRPr>
          </a:p>
        </p:txBody>
      </p:sp>
      <p:sp>
        <p:nvSpPr>
          <p:cNvPr id="916485" name="Line 5"/>
          <p:cNvSpPr>
            <a:spLocks noChangeShapeType="1"/>
          </p:cNvSpPr>
          <p:nvPr/>
        </p:nvSpPr>
        <p:spPr bwMode="auto">
          <a:xfrm>
            <a:off x="1616075" y="5481638"/>
            <a:ext cx="606425"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6486" name="Text Box 6"/>
          <p:cNvSpPr txBox="1">
            <a:spLocks noChangeArrowheads="1"/>
          </p:cNvSpPr>
          <p:nvPr/>
        </p:nvSpPr>
        <p:spPr bwMode="auto">
          <a:xfrm>
            <a:off x="1538288" y="5403850"/>
            <a:ext cx="809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P</a:t>
            </a:r>
          </a:p>
        </p:txBody>
      </p:sp>
      <p:sp>
        <p:nvSpPr>
          <p:cNvPr id="916487" name="Line 7"/>
          <p:cNvSpPr>
            <a:spLocks noChangeShapeType="1"/>
          </p:cNvSpPr>
          <p:nvPr/>
        </p:nvSpPr>
        <p:spPr bwMode="auto">
          <a:xfrm>
            <a:off x="1298575" y="5829300"/>
            <a:ext cx="1096963"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6488" name="Text Box 8"/>
          <p:cNvSpPr txBox="1">
            <a:spLocks noChangeArrowheads="1"/>
          </p:cNvSpPr>
          <p:nvPr/>
        </p:nvSpPr>
        <p:spPr bwMode="auto">
          <a:xfrm>
            <a:off x="1536700" y="5722938"/>
            <a:ext cx="809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y</a:t>
            </a:r>
          </a:p>
        </p:txBody>
      </p:sp>
      <p:sp>
        <p:nvSpPr>
          <p:cNvPr id="916489" name="Text Box 9"/>
          <p:cNvSpPr txBox="1">
            <a:spLocks noChangeArrowheads="1"/>
          </p:cNvSpPr>
          <p:nvPr/>
        </p:nvSpPr>
        <p:spPr bwMode="auto">
          <a:xfrm>
            <a:off x="2516188" y="5548313"/>
            <a:ext cx="17033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sym typeface="Symbol" pitchFamily="18" charset="2"/>
              </a:rPr>
              <a:t>=  k(r, P) </a:t>
            </a:r>
            <a:endParaRPr lang="pt-BR" sz="2800" b="0">
              <a:solidFill>
                <a:srgbClr val="FFFF00"/>
              </a:solidFill>
            </a:endParaRPr>
          </a:p>
        </p:txBody>
      </p:sp>
      <p:sp>
        <p:nvSpPr>
          <p:cNvPr id="916490" name="Text Box 10"/>
          <p:cNvSpPr txBox="1">
            <a:spLocks noChangeArrowheads="1"/>
          </p:cNvSpPr>
          <p:nvPr/>
        </p:nvSpPr>
        <p:spPr bwMode="auto">
          <a:xfrm>
            <a:off x="3443288" y="5470525"/>
            <a:ext cx="5715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900" b="0">
                <a:solidFill>
                  <a:srgbClr val="FFFF00"/>
                </a:solidFill>
              </a:rPr>
              <a:t>o</a:t>
            </a:r>
          </a:p>
        </p:txBody>
      </p:sp>
      <p:sp>
        <p:nvSpPr>
          <p:cNvPr id="916491" name="Text Box 11"/>
          <p:cNvSpPr txBox="1">
            <a:spLocks noChangeArrowheads="1"/>
          </p:cNvSpPr>
          <p:nvPr/>
        </p:nvSpPr>
        <p:spPr bwMode="auto">
          <a:xfrm>
            <a:off x="5945188" y="5316538"/>
            <a:ext cx="809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M</a:t>
            </a:r>
            <a:r>
              <a:rPr lang="pt-BR" sz="2800" b="0" baseline="30000">
                <a:solidFill>
                  <a:srgbClr val="FFFF00"/>
                </a:solidFill>
              </a:rPr>
              <a:t>d</a:t>
            </a:r>
            <a:endParaRPr lang="pt-BR" sz="2800" b="0">
              <a:solidFill>
                <a:srgbClr val="FFFF00"/>
              </a:solidFill>
            </a:endParaRPr>
          </a:p>
        </p:txBody>
      </p:sp>
      <p:sp>
        <p:nvSpPr>
          <p:cNvPr id="916492" name="Line 12"/>
          <p:cNvSpPr>
            <a:spLocks noChangeShapeType="1"/>
          </p:cNvSpPr>
          <p:nvPr/>
        </p:nvSpPr>
        <p:spPr bwMode="auto">
          <a:xfrm>
            <a:off x="5937250" y="5797550"/>
            <a:ext cx="5778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6493" name="Text Box 13"/>
          <p:cNvSpPr txBox="1">
            <a:spLocks noChangeArrowheads="1"/>
          </p:cNvSpPr>
          <p:nvPr/>
        </p:nvSpPr>
        <p:spPr bwMode="auto">
          <a:xfrm>
            <a:off x="6115050" y="5749925"/>
            <a:ext cx="809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P</a:t>
            </a:r>
          </a:p>
        </p:txBody>
      </p:sp>
      <p:sp>
        <p:nvSpPr>
          <p:cNvPr id="916494" name="Text Box 14"/>
          <p:cNvSpPr txBox="1">
            <a:spLocks noChangeArrowheads="1"/>
          </p:cNvSpPr>
          <p:nvPr/>
        </p:nvSpPr>
        <p:spPr bwMode="auto">
          <a:xfrm>
            <a:off x="6523038" y="5554663"/>
            <a:ext cx="19351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sym typeface="Symbol" pitchFamily="18" charset="2"/>
              </a:rPr>
              <a:t>=  k(r, P) </a:t>
            </a:r>
            <a:endParaRPr lang="pt-BR" sz="2800" b="0">
              <a:solidFill>
                <a:srgbClr val="FFFF00"/>
              </a:solidFill>
            </a:endParaRPr>
          </a:p>
        </p:txBody>
      </p:sp>
      <p:sp>
        <p:nvSpPr>
          <p:cNvPr id="916495" name="Text Box 15"/>
          <p:cNvSpPr txBox="1">
            <a:spLocks noChangeArrowheads="1"/>
          </p:cNvSpPr>
          <p:nvPr/>
        </p:nvSpPr>
        <p:spPr bwMode="auto">
          <a:xfrm>
            <a:off x="7459663" y="5476875"/>
            <a:ext cx="5715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900" b="0">
                <a:solidFill>
                  <a:srgbClr val="FFFF00"/>
                </a:solidFill>
              </a:rPr>
              <a:t>o</a:t>
            </a:r>
          </a:p>
        </p:txBody>
      </p:sp>
      <p:sp>
        <p:nvSpPr>
          <p:cNvPr id="916496" name="Text Box 16"/>
          <p:cNvSpPr txBox="1">
            <a:spLocks noChangeArrowheads="1"/>
          </p:cNvSpPr>
          <p:nvPr/>
        </p:nvSpPr>
        <p:spPr bwMode="auto">
          <a:xfrm>
            <a:off x="7783513" y="5556250"/>
            <a:ext cx="809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y</a:t>
            </a:r>
          </a:p>
        </p:txBody>
      </p:sp>
      <p:sp>
        <p:nvSpPr>
          <p:cNvPr id="916497" name="Text Box 17"/>
          <p:cNvSpPr txBox="1">
            <a:spLocks noChangeArrowheads="1"/>
          </p:cNvSpPr>
          <p:nvPr/>
        </p:nvSpPr>
        <p:spPr bwMode="auto">
          <a:xfrm>
            <a:off x="4567238" y="5557838"/>
            <a:ext cx="809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ou,</a:t>
            </a:r>
          </a:p>
        </p:txBody>
      </p:sp>
      <p:sp>
        <p:nvSpPr>
          <p:cNvPr id="81939" name="Rectangle 18"/>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16482">
                                            <p:txEl>
                                              <p:pRg st="0" end="0"/>
                                            </p:txEl>
                                          </p:spTgt>
                                        </p:tgtEl>
                                        <p:attrNameLst>
                                          <p:attrName>style.visibility</p:attrName>
                                        </p:attrNameLst>
                                      </p:cBhvr>
                                      <p:to>
                                        <p:strVal val="visible"/>
                                      </p:to>
                                    </p:set>
                                    <p:animEffect transition="in" filter="strips(downRight)">
                                      <p:cBhvr>
                                        <p:cTn id="7" dur="500"/>
                                        <p:tgtEl>
                                          <p:spTgt spid="916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16483"/>
                                        </p:tgtEl>
                                        <p:attrNameLst>
                                          <p:attrName>style.visibility</p:attrName>
                                        </p:attrNameLst>
                                      </p:cBhvr>
                                      <p:to>
                                        <p:strVal val="visible"/>
                                      </p:to>
                                    </p:set>
                                    <p:animEffect transition="in" filter="strips(downRight)">
                                      <p:cBhvr>
                                        <p:cTn id="12" dur="500"/>
                                        <p:tgtEl>
                                          <p:spTgt spid="916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16484"/>
                                        </p:tgtEl>
                                        <p:attrNameLst>
                                          <p:attrName>style.visibility</p:attrName>
                                        </p:attrNameLst>
                                      </p:cBhvr>
                                      <p:to>
                                        <p:strVal val="visible"/>
                                      </p:to>
                                    </p:set>
                                    <p:animEffect transition="in" filter="strips(downRight)">
                                      <p:cBhvr>
                                        <p:cTn id="17" dur="500"/>
                                        <p:tgtEl>
                                          <p:spTgt spid="916484"/>
                                        </p:tgtEl>
                                      </p:cBhvr>
                                    </p:animEffec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916485"/>
                                        </p:tgtEl>
                                        <p:attrNameLst>
                                          <p:attrName>style.visibility</p:attrName>
                                        </p:attrNameLst>
                                      </p:cBhvr>
                                      <p:to>
                                        <p:strVal val="visible"/>
                                      </p:to>
                                    </p:set>
                                  </p:childTnLst>
                                </p:cTn>
                              </p:par>
                            </p:childTnLst>
                          </p:cTn>
                        </p:par>
                        <p:par>
                          <p:cTn id="21" fill="hold" nodeType="afterGroup">
                            <p:stCondLst>
                              <p:cond delay="1000"/>
                            </p:stCondLst>
                            <p:childTnLst>
                              <p:par>
                                <p:cTn id="22" presetID="18" presetClass="entr" presetSubtype="6" fill="hold" grpId="0" nodeType="afterEffect">
                                  <p:stCondLst>
                                    <p:cond delay="0"/>
                                  </p:stCondLst>
                                  <p:childTnLst>
                                    <p:set>
                                      <p:cBhvr>
                                        <p:cTn id="23" dur="1" fill="hold">
                                          <p:stCondLst>
                                            <p:cond delay="0"/>
                                          </p:stCondLst>
                                        </p:cTn>
                                        <p:tgtEl>
                                          <p:spTgt spid="916486"/>
                                        </p:tgtEl>
                                        <p:attrNameLst>
                                          <p:attrName>style.visibility</p:attrName>
                                        </p:attrNameLst>
                                      </p:cBhvr>
                                      <p:to>
                                        <p:strVal val="visible"/>
                                      </p:to>
                                    </p:set>
                                    <p:animEffect transition="in" filter="strips(downRight)">
                                      <p:cBhvr>
                                        <p:cTn id="24" dur="500"/>
                                        <p:tgtEl>
                                          <p:spTgt spid="916486"/>
                                        </p:tgtEl>
                                      </p:cBhvr>
                                    </p:animEffect>
                                  </p:childTnLst>
                                </p:cTn>
                              </p:par>
                            </p:childTnLst>
                          </p:cTn>
                        </p:par>
                        <p:par>
                          <p:cTn id="25" fill="hold" nodeType="afterGroup">
                            <p:stCondLst>
                              <p:cond delay="1500"/>
                            </p:stCondLst>
                            <p:childTnLst>
                              <p:par>
                                <p:cTn id="26" presetID="1" presetClass="entr" presetSubtype="0" fill="hold" grpId="0" nodeType="afterEffect">
                                  <p:stCondLst>
                                    <p:cond delay="0"/>
                                  </p:stCondLst>
                                  <p:childTnLst>
                                    <p:set>
                                      <p:cBhvr>
                                        <p:cTn id="27" dur="1" fill="hold">
                                          <p:stCondLst>
                                            <p:cond delay="499"/>
                                          </p:stCondLst>
                                        </p:cTn>
                                        <p:tgtEl>
                                          <p:spTgt spid="916487"/>
                                        </p:tgtEl>
                                        <p:attrNameLst>
                                          <p:attrName>style.visibility</p:attrName>
                                        </p:attrNameLst>
                                      </p:cBhvr>
                                      <p:to>
                                        <p:strVal val="visible"/>
                                      </p:to>
                                    </p:set>
                                  </p:childTnLst>
                                </p:cTn>
                              </p:par>
                            </p:childTnLst>
                          </p:cTn>
                        </p:par>
                        <p:par>
                          <p:cTn id="28" fill="hold" nodeType="afterGroup">
                            <p:stCondLst>
                              <p:cond delay="2000"/>
                            </p:stCondLst>
                            <p:childTnLst>
                              <p:par>
                                <p:cTn id="29" presetID="18" presetClass="entr" presetSubtype="6" fill="hold" grpId="0" nodeType="afterEffect">
                                  <p:stCondLst>
                                    <p:cond delay="0"/>
                                  </p:stCondLst>
                                  <p:childTnLst>
                                    <p:set>
                                      <p:cBhvr>
                                        <p:cTn id="30" dur="1" fill="hold">
                                          <p:stCondLst>
                                            <p:cond delay="0"/>
                                          </p:stCondLst>
                                        </p:cTn>
                                        <p:tgtEl>
                                          <p:spTgt spid="916488"/>
                                        </p:tgtEl>
                                        <p:attrNameLst>
                                          <p:attrName>style.visibility</p:attrName>
                                        </p:attrNameLst>
                                      </p:cBhvr>
                                      <p:to>
                                        <p:strVal val="visible"/>
                                      </p:to>
                                    </p:set>
                                    <p:animEffect transition="in" filter="strips(downRight)">
                                      <p:cBhvr>
                                        <p:cTn id="31" dur="500"/>
                                        <p:tgtEl>
                                          <p:spTgt spid="916488"/>
                                        </p:tgtEl>
                                      </p:cBhvr>
                                    </p:animEffect>
                                  </p:childTnLst>
                                </p:cTn>
                              </p:par>
                            </p:childTnLst>
                          </p:cTn>
                        </p:par>
                        <p:par>
                          <p:cTn id="32" fill="hold" nodeType="afterGroup">
                            <p:stCondLst>
                              <p:cond delay="2500"/>
                            </p:stCondLst>
                            <p:childTnLst>
                              <p:par>
                                <p:cTn id="33" presetID="18" presetClass="entr" presetSubtype="6" fill="hold" grpId="0" nodeType="afterEffect">
                                  <p:stCondLst>
                                    <p:cond delay="0"/>
                                  </p:stCondLst>
                                  <p:childTnLst>
                                    <p:set>
                                      <p:cBhvr>
                                        <p:cTn id="34" dur="1" fill="hold">
                                          <p:stCondLst>
                                            <p:cond delay="0"/>
                                          </p:stCondLst>
                                        </p:cTn>
                                        <p:tgtEl>
                                          <p:spTgt spid="916489"/>
                                        </p:tgtEl>
                                        <p:attrNameLst>
                                          <p:attrName>style.visibility</p:attrName>
                                        </p:attrNameLst>
                                      </p:cBhvr>
                                      <p:to>
                                        <p:strVal val="visible"/>
                                      </p:to>
                                    </p:set>
                                    <p:animEffect transition="in" filter="strips(downRight)">
                                      <p:cBhvr>
                                        <p:cTn id="35" dur="500"/>
                                        <p:tgtEl>
                                          <p:spTgt spid="916489"/>
                                        </p:tgtEl>
                                      </p:cBhvr>
                                    </p:animEffect>
                                  </p:childTnLst>
                                </p:cTn>
                              </p:par>
                            </p:childTnLst>
                          </p:cTn>
                        </p:par>
                        <p:par>
                          <p:cTn id="36" fill="hold" nodeType="afterGroup">
                            <p:stCondLst>
                              <p:cond delay="3000"/>
                            </p:stCondLst>
                            <p:childTnLst>
                              <p:par>
                                <p:cTn id="37" presetID="1" presetClass="entr" presetSubtype="0" fill="hold" grpId="0" nodeType="afterEffect">
                                  <p:stCondLst>
                                    <p:cond delay="0"/>
                                  </p:stCondLst>
                                  <p:childTnLst>
                                    <p:set>
                                      <p:cBhvr>
                                        <p:cTn id="38" dur="1" fill="hold">
                                          <p:stCondLst>
                                            <p:cond delay="499"/>
                                          </p:stCondLst>
                                        </p:cTn>
                                        <p:tgtEl>
                                          <p:spTgt spid="916490"/>
                                        </p:tgtEl>
                                        <p:attrNameLst>
                                          <p:attrName>style.visibility</p:attrName>
                                        </p:attrNameLst>
                                      </p:cBhvr>
                                      <p:to>
                                        <p:strVal val="visible"/>
                                      </p:to>
                                    </p:set>
                                  </p:childTnLst>
                                </p:cTn>
                              </p:par>
                            </p:childTnLst>
                          </p:cTn>
                        </p:par>
                        <p:par>
                          <p:cTn id="39" fill="hold" nodeType="afterGroup">
                            <p:stCondLst>
                              <p:cond delay="3500"/>
                            </p:stCondLst>
                            <p:childTnLst>
                              <p:par>
                                <p:cTn id="40" presetID="18" presetClass="entr" presetSubtype="6" fill="hold" grpId="0" nodeType="afterEffect">
                                  <p:stCondLst>
                                    <p:cond delay="0"/>
                                  </p:stCondLst>
                                  <p:childTnLst>
                                    <p:set>
                                      <p:cBhvr>
                                        <p:cTn id="41" dur="1" fill="hold">
                                          <p:stCondLst>
                                            <p:cond delay="0"/>
                                          </p:stCondLst>
                                        </p:cTn>
                                        <p:tgtEl>
                                          <p:spTgt spid="916497"/>
                                        </p:tgtEl>
                                        <p:attrNameLst>
                                          <p:attrName>style.visibility</p:attrName>
                                        </p:attrNameLst>
                                      </p:cBhvr>
                                      <p:to>
                                        <p:strVal val="visible"/>
                                      </p:to>
                                    </p:set>
                                    <p:animEffect transition="in" filter="strips(downRight)">
                                      <p:cBhvr>
                                        <p:cTn id="42" dur="500"/>
                                        <p:tgtEl>
                                          <p:spTgt spid="916497"/>
                                        </p:tgtEl>
                                      </p:cBhvr>
                                    </p:animEffect>
                                  </p:childTnLst>
                                </p:cTn>
                              </p:par>
                            </p:childTnLst>
                          </p:cTn>
                        </p:par>
                        <p:par>
                          <p:cTn id="43" fill="hold" nodeType="afterGroup">
                            <p:stCondLst>
                              <p:cond delay="4000"/>
                            </p:stCondLst>
                            <p:childTnLst>
                              <p:par>
                                <p:cTn id="44" presetID="18" presetClass="entr" presetSubtype="6" fill="hold" grpId="0" nodeType="afterEffect">
                                  <p:stCondLst>
                                    <p:cond delay="0"/>
                                  </p:stCondLst>
                                  <p:childTnLst>
                                    <p:set>
                                      <p:cBhvr>
                                        <p:cTn id="45" dur="1" fill="hold">
                                          <p:stCondLst>
                                            <p:cond delay="0"/>
                                          </p:stCondLst>
                                        </p:cTn>
                                        <p:tgtEl>
                                          <p:spTgt spid="916491"/>
                                        </p:tgtEl>
                                        <p:attrNameLst>
                                          <p:attrName>style.visibility</p:attrName>
                                        </p:attrNameLst>
                                      </p:cBhvr>
                                      <p:to>
                                        <p:strVal val="visible"/>
                                      </p:to>
                                    </p:set>
                                    <p:animEffect transition="in" filter="strips(downRight)">
                                      <p:cBhvr>
                                        <p:cTn id="46" dur="500"/>
                                        <p:tgtEl>
                                          <p:spTgt spid="916491"/>
                                        </p:tgtEl>
                                      </p:cBhvr>
                                    </p:animEffect>
                                  </p:childTnLst>
                                </p:cTn>
                              </p:par>
                            </p:childTnLst>
                          </p:cTn>
                        </p:par>
                        <p:par>
                          <p:cTn id="47" fill="hold" nodeType="afterGroup">
                            <p:stCondLst>
                              <p:cond delay="4500"/>
                            </p:stCondLst>
                            <p:childTnLst>
                              <p:par>
                                <p:cTn id="48" presetID="1" presetClass="entr" presetSubtype="0" fill="hold" grpId="0" nodeType="afterEffect">
                                  <p:stCondLst>
                                    <p:cond delay="0"/>
                                  </p:stCondLst>
                                  <p:childTnLst>
                                    <p:set>
                                      <p:cBhvr>
                                        <p:cTn id="49" dur="1" fill="hold">
                                          <p:stCondLst>
                                            <p:cond delay="499"/>
                                          </p:stCondLst>
                                        </p:cTn>
                                        <p:tgtEl>
                                          <p:spTgt spid="916492"/>
                                        </p:tgtEl>
                                        <p:attrNameLst>
                                          <p:attrName>style.visibility</p:attrName>
                                        </p:attrNameLst>
                                      </p:cBhvr>
                                      <p:to>
                                        <p:strVal val="visible"/>
                                      </p:to>
                                    </p:set>
                                  </p:childTnLst>
                                </p:cTn>
                              </p:par>
                            </p:childTnLst>
                          </p:cTn>
                        </p:par>
                        <p:par>
                          <p:cTn id="50" fill="hold" nodeType="afterGroup">
                            <p:stCondLst>
                              <p:cond delay="5000"/>
                            </p:stCondLst>
                            <p:childTnLst>
                              <p:par>
                                <p:cTn id="51" presetID="18" presetClass="entr" presetSubtype="6" fill="hold" grpId="0" nodeType="afterEffect">
                                  <p:stCondLst>
                                    <p:cond delay="0"/>
                                  </p:stCondLst>
                                  <p:childTnLst>
                                    <p:set>
                                      <p:cBhvr>
                                        <p:cTn id="52" dur="1" fill="hold">
                                          <p:stCondLst>
                                            <p:cond delay="0"/>
                                          </p:stCondLst>
                                        </p:cTn>
                                        <p:tgtEl>
                                          <p:spTgt spid="916493"/>
                                        </p:tgtEl>
                                        <p:attrNameLst>
                                          <p:attrName>style.visibility</p:attrName>
                                        </p:attrNameLst>
                                      </p:cBhvr>
                                      <p:to>
                                        <p:strVal val="visible"/>
                                      </p:to>
                                    </p:set>
                                    <p:animEffect transition="in" filter="strips(downRight)">
                                      <p:cBhvr>
                                        <p:cTn id="53" dur="500"/>
                                        <p:tgtEl>
                                          <p:spTgt spid="916493"/>
                                        </p:tgtEl>
                                      </p:cBhvr>
                                    </p:animEffect>
                                  </p:childTnLst>
                                </p:cTn>
                              </p:par>
                            </p:childTnLst>
                          </p:cTn>
                        </p:par>
                        <p:par>
                          <p:cTn id="54" fill="hold" nodeType="afterGroup">
                            <p:stCondLst>
                              <p:cond delay="5500"/>
                            </p:stCondLst>
                            <p:childTnLst>
                              <p:par>
                                <p:cTn id="55" presetID="18" presetClass="entr" presetSubtype="6" fill="hold" grpId="0" nodeType="afterEffect">
                                  <p:stCondLst>
                                    <p:cond delay="0"/>
                                  </p:stCondLst>
                                  <p:childTnLst>
                                    <p:set>
                                      <p:cBhvr>
                                        <p:cTn id="56" dur="1" fill="hold">
                                          <p:stCondLst>
                                            <p:cond delay="0"/>
                                          </p:stCondLst>
                                        </p:cTn>
                                        <p:tgtEl>
                                          <p:spTgt spid="916494"/>
                                        </p:tgtEl>
                                        <p:attrNameLst>
                                          <p:attrName>style.visibility</p:attrName>
                                        </p:attrNameLst>
                                      </p:cBhvr>
                                      <p:to>
                                        <p:strVal val="visible"/>
                                      </p:to>
                                    </p:set>
                                    <p:animEffect transition="in" filter="strips(downRight)">
                                      <p:cBhvr>
                                        <p:cTn id="57" dur="500"/>
                                        <p:tgtEl>
                                          <p:spTgt spid="916494"/>
                                        </p:tgtEl>
                                      </p:cBhvr>
                                    </p:animEffect>
                                  </p:childTnLst>
                                </p:cTn>
                              </p:par>
                              <p:par>
                                <p:cTn id="58" presetID="1" presetClass="entr" presetSubtype="0" fill="hold" grpId="0" nodeType="withEffect">
                                  <p:stCondLst>
                                    <p:cond delay="0"/>
                                  </p:stCondLst>
                                  <p:childTnLst>
                                    <p:set>
                                      <p:cBhvr>
                                        <p:cTn id="59" dur="1" fill="hold">
                                          <p:stCondLst>
                                            <p:cond delay="499"/>
                                          </p:stCondLst>
                                        </p:cTn>
                                        <p:tgtEl>
                                          <p:spTgt spid="916495"/>
                                        </p:tgtEl>
                                        <p:attrNameLst>
                                          <p:attrName>style.visibility</p:attrName>
                                        </p:attrNameLst>
                                      </p:cBhvr>
                                      <p:to>
                                        <p:strVal val="visible"/>
                                      </p:to>
                                    </p:set>
                                  </p:childTnLst>
                                </p:cTn>
                              </p:par>
                            </p:childTnLst>
                          </p:cTn>
                        </p:par>
                        <p:par>
                          <p:cTn id="60" fill="hold" nodeType="afterGroup">
                            <p:stCondLst>
                              <p:cond delay="6000"/>
                            </p:stCondLst>
                            <p:childTnLst>
                              <p:par>
                                <p:cTn id="61" presetID="18" presetClass="entr" presetSubtype="6" fill="hold" grpId="0" nodeType="afterEffect">
                                  <p:stCondLst>
                                    <p:cond delay="0"/>
                                  </p:stCondLst>
                                  <p:childTnLst>
                                    <p:set>
                                      <p:cBhvr>
                                        <p:cTn id="62" dur="1" fill="hold">
                                          <p:stCondLst>
                                            <p:cond delay="0"/>
                                          </p:stCondLst>
                                        </p:cTn>
                                        <p:tgtEl>
                                          <p:spTgt spid="916496"/>
                                        </p:tgtEl>
                                        <p:attrNameLst>
                                          <p:attrName>style.visibility</p:attrName>
                                        </p:attrNameLst>
                                      </p:cBhvr>
                                      <p:to>
                                        <p:strVal val="visible"/>
                                      </p:to>
                                    </p:set>
                                    <p:animEffect transition="in" filter="strips(downRight)">
                                      <p:cBhvr>
                                        <p:cTn id="63" dur="500"/>
                                        <p:tgtEl>
                                          <p:spTgt spid="916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6482" grpId="0" build="p" autoUpdateAnimBg="0"/>
      <p:bldP spid="916483" grpId="0" autoUpdateAnimBg="0"/>
      <p:bldP spid="916484" grpId="0" autoUpdateAnimBg="0"/>
      <p:bldP spid="916485" grpId="0" animBg="1"/>
      <p:bldP spid="916486" grpId="0" autoUpdateAnimBg="0"/>
      <p:bldP spid="916487" grpId="0" animBg="1"/>
      <p:bldP spid="916488" grpId="0" autoUpdateAnimBg="0"/>
      <p:bldP spid="916489" grpId="0" autoUpdateAnimBg="0"/>
      <p:bldP spid="916490" grpId="0" autoUpdateAnimBg="0"/>
      <p:bldP spid="916491" grpId="0" autoUpdateAnimBg="0"/>
      <p:bldP spid="916492" grpId="0" animBg="1"/>
      <p:bldP spid="916493" grpId="0" autoUpdateAnimBg="0"/>
      <p:bldP spid="916494" grpId="0" autoUpdateAnimBg="0"/>
      <p:bldP spid="916495" grpId="0" autoUpdateAnimBg="0"/>
      <p:bldP spid="916496" grpId="0" autoUpdateAnimBg="0"/>
      <p:bldP spid="91649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Número de Slide 5"/>
          <p:cNvSpPr>
            <a:spLocks noGrp="1"/>
          </p:cNvSpPr>
          <p:nvPr>
            <p:ph type="sldNum" sz="quarter" idx="12"/>
          </p:nvPr>
        </p:nvSpPr>
        <p:spPr/>
        <p:txBody>
          <a:bodyPr/>
          <a:lstStyle/>
          <a:p>
            <a:pPr>
              <a:defRPr/>
            </a:pPr>
            <a:fld id="{17D0D922-2157-4DA7-9A86-8716696D4A09}" type="slidenum">
              <a:rPr lang="pt-PT"/>
              <a:pPr>
                <a:defRPr/>
              </a:pPr>
              <a:t>8</a:t>
            </a:fld>
            <a:endParaRPr lang="pt-PT"/>
          </a:p>
        </p:txBody>
      </p:sp>
      <p:sp>
        <p:nvSpPr>
          <p:cNvPr id="9219" name="Rectangle 2"/>
          <p:cNvSpPr>
            <a:spLocks noGrp="1" noChangeArrowheads="1"/>
          </p:cNvSpPr>
          <p:nvPr>
            <p:ph type="title"/>
          </p:nvPr>
        </p:nvSpPr>
        <p:spPr>
          <a:xfrm>
            <a:off x="0" y="152400"/>
            <a:ext cx="9144000" cy="1143000"/>
          </a:xfrm>
        </p:spPr>
        <p:txBody>
          <a:bodyPr/>
          <a:lstStyle/>
          <a:p>
            <a:pPr eaLnBrk="1" hangingPunct="1"/>
            <a:r>
              <a:rPr lang="pt-BR" sz="3600" smtClean="0">
                <a:latin typeface="Arial" charset="0"/>
              </a:rPr>
              <a:t>O modelo clássico de demanda de moeda</a:t>
            </a:r>
          </a:p>
        </p:txBody>
      </p:sp>
      <p:sp>
        <p:nvSpPr>
          <p:cNvPr id="9220" name="Rectangle 3"/>
          <p:cNvSpPr>
            <a:spLocks noGrp="1" noChangeArrowheads="1"/>
          </p:cNvSpPr>
          <p:nvPr>
            <p:ph type="body" idx="1"/>
          </p:nvPr>
        </p:nvSpPr>
        <p:spPr>
          <a:xfrm>
            <a:off x="1243013" y="1403350"/>
            <a:ext cx="6629400" cy="661988"/>
          </a:xfrm>
        </p:spPr>
        <p:txBody>
          <a:bodyPr/>
          <a:lstStyle/>
          <a:p>
            <a:pPr algn="ctr" eaLnBrk="1" hangingPunct="1">
              <a:buFontTx/>
              <a:buNone/>
            </a:pPr>
            <a:r>
              <a:rPr lang="pt-BR" smtClean="0">
                <a:latin typeface="Arial" charset="0"/>
              </a:rPr>
              <a:t>O que é um economista clássico ?</a:t>
            </a:r>
          </a:p>
        </p:txBody>
      </p:sp>
      <p:sp>
        <p:nvSpPr>
          <p:cNvPr id="933892" name="Text Box 4"/>
          <p:cNvSpPr txBox="1">
            <a:spLocks noChangeArrowheads="1"/>
          </p:cNvSpPr>
          <p:nvPr/>
        </p:nvSpPr>
        <p:spPr bwMode="auto">
          <a:xfrm>
            <a:off x="100013" y="3644900"/>
            <a:ext cx="2767012"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r>
              <a:rPr lang="pt-BR" sz="2800" b="0"/>
              <a:t>Definição dos manuais de Macroeconomia</a:t>
            </a:r>
            <a:r>
              <a:rPr lang="pt-BR" sz="2800"/>
              <a:t> </a:t>
            </a:r>
          </a:p>
        </p:txBody>
      </p:sp>
      <p:sp>
        <p:nvSpPr>
          <p:cNvPr id="933893" name="Text Box 5"/>
          <p:cNvSpPr txBox="1">
            <a:spLocks noChangeArrowheads="1"/>
          </p:cNvSpPr>
          <p:nvPr/>
        </p:nvSpPr>
        <p:spPr bwMode="auto">
          <a:xfrm>
            <a:off x="3148013" y="2095500"/>
            <a:ext cx="5924550" cy="457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tabLst>
                <a:tab pos="1800225" algn="l"/>
                <a:tab pos="2095500" algn="l"/>
              </a:tabLst>
              <a:defRPr sz="4800" b="1">
                <a:solidFill>
                  <a:schemeClr val="tx1"/>
                </a:solidFill>
                <a:latin typeface="Arial" charset="0"/>
              </a:defRPr>
            </a:lvl1pPr>
            <a:lvl2pPr marL="742950" indent="-285750" eaLnBrk="0" hangingPunct="0">
              <a:tabLst>
                <a:tab pos="1800225" algn="l"/>
                <a:tab pos="2095500" algn="l"/>
              </a:tabLst>
              <a:defRPr sz="4800" b="1">
                <a:solidFill>
                  <a:schemeClr val="tx1"/>
                </a:solidFill>
                <a:latin typeface="Arial" charset="0"/>
              </a:defRPr>
            </a:lvl2pPr>
            <a:lvl3pPr marL="1143000" indent="-228600" eaLnBrk="0" hangingPunct="0">
              <a:tabLst>
                <a:tab pos="1800225" algn="l"/>
                <a:tab pos="2095500" algn="l"/>
              </a:tabLst>
              <a:defRPr sz="4800" b="1">
                <a:solidFill>
                  <a:schemeClr val="tx1"/>
                </a:solidFill>
                <a:latin typeface="Arial" charset="0"/>
              </a:defRPr>
            </a:lvl3pPr>
            <a:lvl4pPr marL="1600200" indent="-228600" eaLnBrk="0" hangingPunct="0">
              <a:tabLst>
                <a:tab pos="1800225" algn="l"/>
                <a:tab pos="2095500" algn="l"/>
              </a:tabLst>
              <a:defRPr sz="4800" b="1">
                <a:solidFill>
                  <a:schemeClr val="tx1"/>
                </a:solidFill>
                <a:latin typeface="Arial" charset="0"/>
              </a:defRPr>
            </a:lvl4pPr>
            <a:lvl5pPr marL="2057400" indent="-228600" eaLnBrk="0" hangingPunct="0">
              <a:tabLst>
                <a:tab pos="1800225" algn="l"/>
                <a:tab pos="2095500" algn="l"/>
              </a:tabLst>
              <a:defRPr sz="4800" b="1">
                <a:solidFill>
                  <a:schemeClr val="tx1"/>
                </a:solidFill>
                <a:latin typeface="Arial" charset="0"/>
              </a:defRPr>
            </a:lvl5pPr>
            <a:lvl6pPr marL="2514600" indent="-228600" eaLnBrk="0" fontAlgn="base" hangingPunct="0">
              <a:spcBef>
                <a:spcPct val="0"/>
              </a:spcBef>
              <a:spcAft>
                <a:spcPct val="0"/>
              </a:spcAft>
              <a:tabLst>
                <a:tab pos="1800225" algn="l"/>
                <a:tab pos="2095500" algn="l"/>
              </a:tabLst>
              <a:defRPr sz="4800" b="1">
                <a:solidFill>
                  <a:schemeClr val="tx1"/>
                </a:solidFill>
                <a:latin typeface="Arial" charset="0"/>
              </a:defRPr>
            </a:lvl6pPr>
            <a:lvl7pPr marL="2971800" indent="-228600" eaLnBrk="0" fontAlgn="base" hangingPunct="0">
              <a:spcBef>
                <a:spcPct val="0"/>
              </a:spcBef>
              <a:spcAft>
                <a:spcPct val="0"/>
              </a:spcAft>
              <a:tabLst>
                <a:tab pos="1800225" algn="l"/>
                <a:tab pos="2095500" algn="l"/>
              </a:tabLst>
              <a:defRPr sz="4800" b="1">
                <a:solidFill>
                  <a:schemeClr val="tx1"/>
                </a:solidFill>
                <a:latin typeface="Arial" charset="0"/>
              </a:defRPr>
            </a:lvl7pPr>
            <a:lvl8pPr marL="3429000" indent="-228600" eaLnBrk="0" fontAlgn="base" hangingPunct="0">
              <a:spcBef>
                <a:spcPct val="0"/>
              </a:spcBef>
              <a:spcAft>
                <a:spcPct val="0"/>
              </a:spcAft>
              <a:tabLst>
                <a:tab pos="1800225" algn="l"/>
                <a:tab pos="2095500" algn="l"/>
              </a:tabLst>
              <a:defRPr sz="4800" b="1">
                <a:solidFill>
                  <a:schemeClr val="tx1"/>
                </a:solidFill>
                <a:latin typeface="Arial" charset="0"/>
              </a:defRPr>
            </a:lvl8pPr>
            <a:lvl9pPr marL="3886200" indent="-228600" eaLnBrk="0" fontAlgn="base" hangingPunct="0">
              <a:spcBef>
                <a:spcPct val="0"/>
              </a:spcBef>
              <a:spcAft>
                <a:spcPct val="0"/>
              </a:spcAft>
              <a:tabLst>
                <a:tab pos="1800225" algn="l"/>
                <a:tab pos="2095500" algn="l"/>
              </a:tabLst>
              <a:defRPr sz="4800" b="1">
                <a:solidFill>
                  <a:schemeClr val="tx1"/>
                </a:solidFill>
                <a:latin typeface="Arial" charset="0"/>
              </a:defRPr>
            </a:lvl9pPr>
          </a:lstStyle>
          <a:p>
            <a:pPr>
              <a:spcBef>
                <a:spcPct val="50000"/>
              </a:spcBef>
              <a:buFontTx/>
              <a:buChar char="•"/>
            </a:pPr>
            <a:r>
              <a:rPr lang="pt-BR" sz="2800"/>
              <a:t>Clássicos</a:t>
            </a:r>
            <a:r>
              <a:rPr lang="pt-BR" sz="2800" b="0"/>
              <a:t>:     eram    aqueles    que    até    o surgimento da Teoria Geral do Emprego, do Juro e da Moeda (1936), de John Maynard Keynes, defendiam um conjunto coerente de idéias e princípios liberais na condução da economia.</a:t>
            </a:r>
          </a:p>
          <a:p>
            <a:pPr>
              <a:spcBef>
                <a:spcPct val="50000"/>
              </a:spcBef>
            </a:pPr>
            <a:r>
              <a:rPr lang="pt-BR" sz="2800" b="0">
                <a:solidFill>
                  <a:srgbClr val="FFFFFF"/>
                </a:solidFill>
              </a:rPr>
              <a:t>– </a:t>
            </a:r>
            <a:r>
              <a:rPr lang="pt-BR" sz="2800">
                <a:solidFill>
                  <a:srgbClr val="FFFFFF"/>
                </a:solidFill>
              </a:rPr>
              <a:t>Princípios liberais</a:t>
            </a:r>
            <a:r>
              <a:rPr lang="pt-BR" sz="2800" b="0">
                <a:solidFill>
                  <a:srgbClr val="FFFFFF"/>
                </a:solidFill>
              </a:rPr>
              <a:t>: a economia se ajusta por si só.</a:t>
            </a:r>
          </a:p>
        </p:txBody>
      </p:sp>
      <p:sp>
        <p:nvSpPr>
          <p:cNvPr id="933895" name="AutoShape 7"/>
          <p:cNvSpPr>
            <a:spLocks/>
          </p:cNvSpPr>
          <p:nvPr/>
        </p:nvSpPr>
        <p:spPr bwMode="auto">
          <a:xfrm>
            <a:off x="2828925" y="2162175"/>
            <a:ext cx="266700" cy="4368800"/>
          </a:xfrm>
          <a:prstGeom prst="leftBrace">
            <a:avLst>
              <a:gd name="adj1" fmla="val 136508"/>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933892"/>
                                        </p:tgtEl>
                                        <p:attrNameLst>
                                          <p:attrName>style.visibility</p:attrName>
                                        </p:attrNameLst>
                                      </p:cBhvr>
                                      <p:to>
                                        <p:strVal val="visible"/>
                                      </p:to>
                                    </p:set>
                                    <p:animEffect transition="in" filter="box(out)">
                                      <p:cBhvr>
                                        <p:cTn id="7" dur="500"/>
                                        <p:tgtEl>
                                          <p:spTgt spid="9338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33895"/>
                                        </p:tgtEl>
                                        <p:attrNameLst>
                                          <p:attrName>style.visibility</p:attrName>
                                        </p:attrNameLst>
                                      </p:cBhvr>
                                      <p:to>
                                        <p:strVal val="visible"/>
                                      </p:to>
                                    </p:set>
                                    <p:animEffect transition="in" filter="box(out)">
                                      <p:cBhvr>
                                        <p:cTn id="12" dur="500"/>
                                        <p:tgtEl>
                                          <p:spTgt spid="933895"/>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933893"/>
                                        </p:tgtEl>
                                        <p:attrNameLst>
                                          <p:attrName>style.visibility</p:attrName>
                                        </p:attrNameLst>
                                      </p:cBhvr>
                                      <p:to>
                                        <p:strVal val="visible"/>
                                      </p:to>
                                    </p:set>
                                    <p:animEffect transition="in" filter="strips(downRight)">
                                      <p:cBhvr>
                                        <p:cTn id="16" dur="500"/>
                                        <p:tgtEl>
                                          <p:spTgt spid="933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3892" grpId="0" autoUpdateAnimBg="0"/>
      <p:bldP spid="933893" grpId="0" autoUpdateAnimBg="0"/>
      <p:bldP spid="933895"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Número de Slide 5"/>
          <p:cNvSpPr>
            <a:spLocks noGrp="1"/>
          </p:cNvSpPr>
          <p:nvPr>
            <p:ph type="sldNum" sz="quarter" idx="12"/>
          </p:nvPr>
        </p:nvSpPr>
        <p:spPr/>
        <p:txBody>
          <a:bodyPr/>
          <a:lstStyle/>
          <a:p>
            <a:pPr>
              <a:defRPr/>
            </a:pPr>
            <a:fld id="{15FEDFD5-0006-4C0C-A77D-43F3A2316324}" type="slidenum">
              <a:rPr lang="pt-PT"/>
              <a:pPr>
                <a:defRPr/>
              </a:pPr>
              <a:t>80</a:t>
            </a:fld>
            <a:endParaRPr lang="pt-PT"/>
          </a:p>
        </p:txBody>
      </p:sp>
      <p:sp>
        <p:nvSpPr>
          <p:cNvPr id="917506" name="Text Box 2"/>
          <p:cNvSpPr txBox="1">
            <a:spLocks noChangeArrowheads="1"/>
          </p:cNvSpPr>
          <p:nvPr/>
        </p:nvSpPr>
        <p:spPr bwMode="auto">
          <a:xfrm>
            <a:off x="3062288" y="3275013"/>
            <a:ext cx="809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m</a:t>
            </a:r>
            <a:r>
              <a:rPr lang="pt-BR" sz="2800" b="0" baseline="30000">
                <a:solidFill>
                  <a:srgbClr val="FFFF00"/>
                </a:solidFill>
              </a:rPr>
              <a:t>d</a:t>
            </a:r>
            <a:endParaRPr lang="pt-BR" sz="2800" b="0">
              <a:solidFill>
                <a:srgbClr val="FFFF00"/>
              </a:solidFill>
            </a:endParaRPr>
          </a:p>
        </p:txBody>
      </p:sp>
      <p:sp>
        <p:nvSpPr>
          <p:cNvPr id="917507" name="Text Box 3"/>
          <p:cNvSpPr txBox="1">
            <a:spLocks noChangeArrowheads="1"/>
          </p:cNvSpPr>
          <p:nvPr/>
        </p:nvSpPr>
        <p:spPr bwMode="auto">
          <a:xfrm>
            <a:off x="2951163" y="2824163"/>
            <a:ext cx="809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y</a:t>
            </a:r>
          </a:p>
        </p:txBody>
      </p:sp>
      <p:grpSp>
        <p:nvGrpSpPr>
          <p:cNvPr id="917508" name="Group 4"/>
          <p:cNvGrpSpPr>
            <a:grpSpLocks/>
          </p:cNvGrpSpPr>
          <p:nvPr/>
        </p:nvGrpSpPr>
        <p:grpSpPr bwMode="auto">
          <a:xfrm>
            <a:off x="1298575" y="1866900"/>
            <a:ext cx="6534150" cy="860425"/>
            <a:chOff x="818" y="1368"/>
            <a:chExt cx="4116" cy="542"/>
          </a:xfrm>
        </p:grpSpPr>
        <p:sp>
          <p:nvSpPr>
            <p:cNvPr id="82961" name="Rectangle 5"/>
            <p:cNvSpPr>
              <a:spLocks noChangeArrowheads="1"/>
            </p:cNvSpPr>
            <p:nvPr/>
          </p:nvSpPr>
          <p:spPr bwMode="auto">
            <a:xfrm>
              <a:off x="905" y="1368"/>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2800" b="0">
                  <a:solidFill>
                    <a:srgbClr val="FFFFFF"/>
                  </a:solidFill>
                </a:rPr>
                <a:t>M</a:t>
              </a:r>
              <a:r>
                <a:rPr lang="pt-BR" sz="2800" b="0" baseline="30000">
                  <a:solidFill>
                    <a:srgbClr val="FFFFFF"/>
                  </a:solidFill>
                </a:rPr>
                <a:t>d</a:t>
              </a:r>
            </a:p>
          </p:txBody>
        </p:sp>
        <p:sp>
          <p:nvSpPr>
            <p:cNvPr id="82962" name="Line 6"/>
            <p:cNvSpPr>
              <a:spLocks noChangeShapeType="1"/>
            </p:cNvSpPr>
            <p:nvPr/>
          </p:nvSpPr>
          <p:spPr bwMode="auto">
            <a:xfrm>
              <a:off x="818" y="1626"/>
              <a:ext cx="36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2963" name="Rectangle 7"/>
            <p:cNvSpPr>
              <a:spLocks noChangeArrowheads="1"/>
            </p:cNvSpPr>
            <p:nvPr/>
          </p:nvSpPr>
          <p:spPr bwMode="auto">
            <a:xfrm>
              <a:off x="988" y="1641"/>
              <a:ext cx="14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2800" b="0">
                  <a:solidFill>
                    <a:srgbClr val="FFFFFF"/>
                  </a:solidFill>
                </a:rPr>
                <a:t>P</a:t>
              </a:r>
              <a:endParaRPr lang="pt-BR" sz="2000" b="0">
                <a:solidFill>
                  <a:srgbClr val="FFFFFF"/>
                </a:solidFill>
              </a:endParaRPr>
            </a:p>
          </p:txBody>
        </p:sp>
        <p:sp>
          <p:nvSpPr>
            <p:cNvPr id="82964" name="Rectangle 8"/>
            <p:cNvSpPr>
              <a:spLocks noChangeArrowheads="1"/>
            </p:cNvSpPr>
            <p:nvPr/>
          </p:nvSpPr>
          <p:spPr bwMode="auto">
            <a:xfrm>
              <a:off x="1245" y="1518"/>
              <a:ext cx="101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pt-BR" sz="2800" b="0">
                  <a:solidFill>
                    <a:srgbClr val="FFFFFF"/>
                  </a:solidFill>
                </a:rPr>
                <a:t>= k(r, P)</a:t>
              </a:r>
              <a:r>
                <a:rPr lang="pt-BR" sz="2800" b="0">
                  <a:solidFill>
                    <a:srgbClr val="FFFFFF"/>
                  </a:solidFill>
                  <a:sym typeface="Symbol" pitchFamily="18" charset="2"/>
                </a:rPr>
                <a:t></a:t>
              </a:r>
              <a:endParaRPr lang="pt-BR" sz="2000" b="0">
                <a:solidFill>
                  <a:srgbClr val="FFFFFF"/>
                </a:solidFill>
              </a:endParaRPr>
            </a:p>
          </p:txBody>
        </p:sp>
        <p:sp>
          <p:nvSpPr>
            <p:cNvPr id="82965" name="Rectangle 9"/>
            <p:cNvSpPr>
              <a:spLocks noChangeArrowheads="1"/>
            </p:cNvSpPr>
            <p:nvPr/>
          </p:nvSpPr>
          <p:spPr bwMode="auto">
            <a:xfrm>
              <a:off x="1903" y="1470"/>
              <a:ext cx="4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900" b="0">
                  <a:solidFill>
                    <a:srgbClr val="FFFFFF"/>
                  </a:solidFill>
                </a:rPr>
                <a:t>o</a:t>
              </a:r>
              <a:endParaRPr lang="pt-BR" sz="2000" b="0">
                <a:solidFill>
                  <a:srgbClr val="FFFFFF"/>
                </a:solidFill>
              </a:endParaRPr>
            </a:p>
          </p:txBody>
        </p:sp>
        <p:sp>
          <p:nvSpPr>
            <p:cNvPr id="82966" name="Rectangle 10"/>
            <p:cNvSpPr>
              <a:spLocks noChangeArrowheads="1"/>
            </p:cNvSpPr>
            <p:nvPr/>
          </p:nvSpPr>
          <p:spPr bwMode="auto">
            <a:xfrm>
              <a:off x="2081" y="1519"/>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2800" b="0">
                  <a:solidFill>
                    <a:srgbClr val="FFFFFF"/>
                  </a:solidFill>
                </a:rPr>
                <a:t>y</a:t>
              </a:r>
              <a:endParaRPr lang="pt-BR" sz="2000" b="0">
                <a:solidFill>
                  <a:srgbClr val="FFFFFF"/>
                </a:solidFill>
              </a:endParaRPr>
            </a:p>
          </p:txBody>
        </p:sp>
        <p:sp>
          <p:nvSpPr>
            <p:cNvPr id="82967" name="Rectangle 11"/>
            <p:cNvSpPr>
              <a:spLocks noChangeArrowheads="1"/>
            </p:cNvSpPr>
            <p:nvPr/>
          </p:nvSpPr>
          <p:spPr bwMode="auto">
            <a:xfrm>
              <a:off x="3502" y="1508"/>
              <a:ext cx="18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2800" b="0">
                  <a:solidFill>
                    <a:srgbClr val="FFFFFF"/>
                  </a:solidFill>
                </a:rPr>
                <a:t>m</a:t>
              </a:r>
              <a:endParaRPr lang="pt-BR" sz="2000" b="0">
                <a:solidFill>
                  <a:srgbClr val="FFFFFF"/>
                </a:solidFill>
              </a:endParaRPr>
            </a:p>
          </p:txBody>
        </p:sp>
        <p:sp>
          <p:nvSpPr>
            <p:cNvPr id="82968" name="Rectangle 12"/>
            <p:cNvSpPr>
              <a:spLocks noChangeArrowheads="1"/>
            </p:cNvSpPr>
            <p:nvPr/>
          </p:nvSpPr>
          <p:spPr bwMode="auto">
            <a:xfrm>
              <a:off x="3676" y="1509"/>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1900" b="0">
                  <a:solidFill>
                    <a:srgbClr val="FFFFFF"/>
                  </a:solidFill>
                </a:rPr>
                <a:t>d</a:t>
              </a:r>
              <a:endParaRPr lang="pt-BR" sz="2000" b="0">
                <a:solidFill>
                  <a:srgbClr val="FFFFFF"/>
                </a:solidFill>
              </a:endParaRPr>
            </a:p>
          </p:txBody>
        </p:sp>
        <p:sp>
          <p:nvSpPr>
            <p:cNvPr id="82969" name="Rectangle 13"/>
            <p:cNvSpPr>
              <a:spLocks noChangeArrowheads="1"/>
            </p:cNvSpPr>
            <p:nvPr/>
          </p:nvSpPr>
          <p:spPr bwMode="auto">
            <a:xfrm>
              <a:off x="3865" y="1523"/>
              <a:ext cx="106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pt-BR" sz="2800" b="0">
                  <a:solidFill>
                    <a:srgbClr val="FFFFFF"/>
                  </a:solidFill>
                </a:rPr>
                <a:t>=  k(r, P)</a:t>
              </a:r>
              <a:r>
                <a:rPr lang="pt-BR" sz="2800" b="0">
                  <a:solidFill>
                    <a:srgbClr val="FFFFFF"/>
                  </a:solidFill>
                  <a:sym typeface="Symbol" pitchFamily="18" charset="2"/>
                </a:rPr>
                <a:t></a:t>
              </a:r>
              <a:endParaRPr lang="pt-BR" sz="2000" b="0">
                <a:solidFill>
                  <a:srgbClr val="FFFFFF"/>
                </a:solidFill>
              </a:endParaRPr>
            </a:p>
          </p:txBody>
        </p:sp>
        <p:sp>
          <p:nvSpPr>
            <p:cNvPr id="82970" name="Rectangle 14"/>
            <p:cNvSpPr>
              <a:spLocks noChangeArrowheads="1"/>
            </p:cNvSpPr>
            <p:nvPr/>
          </p:nvSpPr>
          <p:spPr bwMode="auto">
            <a:xfrm>
              <a:off x="4523" y="1475"/>
              <a:ext cx="4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900" b="0">
                  <a:solidFill>
                    <a:srgbClr val="FFFFFF"/>
                  </a:solidFill>
                </a:rPr>
                <a:t>o</a:t>
              </a:r>
              <a:endParaRPr lang="pt-BR" sz="2000" b="0">
                <a:solidFill>
                  <a:srgbClr val="FFFFFF"/>
                </a:solidFill>
              </a:endParaRPr>
            </a:p>
          </p:txBody>
        </p:sp>
        <p:sp>
          <p:nvSpPr>
            <p:cNvPr id="82971" name="Rectangle 15"/>
            <p:cNvSpPr>
              <a:spLocks noChangeArrowheads="1"/>
            </p:cNvSpPr>
            <p:nvPr/>
          </p:nvSpPr>
          <p:spPr bwMode="auto">
            <a:xfrm>
              <a:off x="4749" y="1524"/>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2800" b="0">
                  <a:solidFill>
                    <a:srgbClr val="FFFFFF"/>
                  </a:solidFill>
                </a:rPr>
                <a:t>y</a:t>
              </a:r>
              <a:endParaRPr lang="pt-BR" sz="2000" b="0">
                <a:solidFill>
                  <a:srgbClr val="FFFFFF"/>
                </a:solidFill>
              </a:endParaRPr>
            </a:p>
          </p:txBody>
        </p:sp>
      </p:grpSp>
      <p:sp>
        <p:nvSpPr>
          <p:cNvPr id="917520" name="Line 16"/>
          <p:cNvSpPr>
            <a:spLocks noChangeShapeType="1"/>
          </p:cNvSpPr>
          <p:nvPr/>
        </p:nvSpPr>
        <p:spPr bwMode="auto">
          <a:xfrm>
            <a:off x="3028950" y="3333750"/>
            <a:ext cx="6096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7521" name="Text Box 17"/>
          <p:cNvSpPr txBox="1">
            <a:spLocks noChangeArrowheads="1"/>
          </p:cNvSpPr>
          <p:nvPr/>
        </p:nvSpPr>
        <p:spPr bwMode="auto">
          <a:xfrm>
            <a:off x="3805238" y="3084513"/>
            <a:ext cx="4000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a:t>
            </a:r>
          </a:p>
        </p:txBody>
      </p:sp>
      <p:sp>
        <p:nvSpPr>
          <p:cNvPr id="917522" name="Text Box 18"/>
          <p:cNvSpPr txBox="1">
            <a:spLocks noChangeArrowheads="1"/>
          </p:cNvSpPr>
          <p:nvPr/>
        </p:nvSpPr>
        <p:spPr bwMode="auto">
          <a:xfrm>
            <a:off x="5484813" y="3090863"/>
            <a:ext cx="13049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  V</a:t>
            </a:r>
          </a:p>
        </p:txBody>
      </p:sp>
      <p:sp>
        <p:nvSpPr>
          <p:cNvPr id="917523" name="Text Box 19"/>
          <p:cNvSpPr txBox="1">
            <a:spLocks noChangeArrowheads="1"/>
          </p:cNvSpPr>
          <p:nvPr/>
        </p:nvSpPr>
        <p:spPr bwMode="auto">
          <a:xfrm>
            <a:off x="4624388" y="2913063"/>
            <a:ext cx="4000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1</a:t>
            </a:r>
          </a:p>
        </p:txBody>
      </p:sp>
      <p:sp>
        <p:nvSpPr>
          <p:cNvPr id="917524" name="Rectangle 20"/>
          <p:cNvSpPr>
            <a:spLocks noChangeArrowheads="1"/>
          </p:cNvSpPr>
          <p:nvPr/>
        </p:nvSpPr>
        <p:spPr bwMode="auto">
          <a:xfrm>
            <a:off x="4395788" y="3432175"/>
            <a:ext cx="9683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2800" b="0">
                <a:solidFill>
                  <a:srgbClr val="FFFF00"/>
                </a:solidFill>
              </a:rPr>
              <a:t>k(r, P)</a:t>
            </a:r>
            <a:endParaRPr lang="pt-BR" sz="2000" b="0">
              <a:solidFill>
                <a:srgbClr val="FFFF00"/>
              </a:solidFill>
            </a:endParaRPr>
          </a:p>
        </p:txBody>
      </p:sp>
      <p:sp>
        <p:nvSpPr>
          <p:cNvPr id="917525" name="Rectangle 21"/>
          <p:cNvSpPr>
            <a:spLocks noChangeArrowheads="1"/>
          </p:cNvSpPr>
          <p:nvPr/>
        </p:nvSpPr>
        <p:spPr bwMode="auto">
          <a:xfrm>
            <a:off x="5121275" y="3375025"/>
            <a:ext cx="63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BR" sz="900" b="0">
                <a:solidFill>
                  <a:srgbClr val="FFFF00"/>
                </a:solidFill>
              </a:rPr>
              <a:t>o</a:t>
            </a:r>
            <a:endParaRPr lang="pt-BR" sz="2000" b="0">
              <a:solidFill>
                <a:srgbClr val="FFFF00"/>
              </a:solidFill>
            </a:endParaRPr>
          </a:p>
        </p:txBody>
      </p:sp>
      <p:sp>
        <p:nvSpPr>
          <p:cNvPr id="917526" name="Line 22"/>
          <p:cNvSpPr>
            <a:spLocks noChangeShapeType="1"/>
          </p:cNvSpPr>
          <p:nvPr/>
        </p:nvSpPr>
        <p:spPr bwMode="auto">
          <a:xfrm>
            <a:off x="4186238" y="3352800"/>
            <a:ext cx="1147762"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7527" name="Text Box 23"/>
          <p:cNvSpPr txBox="1">
            <a:spLocks noChangeArrowheads="1"/>
          </p:cNvSpPr>
          <p:nvPr/>
        </p:nvSpPr>
        <p:spPr bwMode="auto">
          <a:xfrm>
            <a:off x="419100" y="4114800"/>
            <a:ext cx="82867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400" b="0"/>
              <a:t>V é a velocidade-renda de circulação da moeda, isto é, o número de vezes que cada unidade monetária deve passar de um agente econômico a outro, para permitir a geração do produto y.</a:t>
            </a:r>
          </a:p>
        </p:txBody>
      </p:sp>
      <p:sp>
        <p:nvSpPr>
          <p:cNvPr id="917528" name="Text Box 24"/>
          <p:cNvSpPr txBox="1">
            <a:spLocks noChangeArrowheads="1"/>
          </p:cNvSpPr>
          <p:nvPr/>
        </p:nvSpPr>
        <p:spPr bwMode="auto">
          <a:xfrm>
            <a:off x="2705100" y="5824538"/>
            <a:ext cx="37290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r</a:t>
            </a:r>
            <a:r>
              <a:rPr lang="pt-BR" sz="2800" b="0">
                <a:solidFill>
                  <a:srgbClr val="FFFF00"/>
                </a:solidFill>
                <a:sym typeface="Symbol" pitchFamily="18" charset="2"/>
              </a:rPr>
              <a:t> ou </a:t>
            </a:r>
            <a:r>
              <a:rPr lang="pt-BR" sz="2800" b="0">
                <a:solidFill>
                  <a:srgbClr val="FFFF00"/>
                </a:solidFill>
              </a:rPr>
              <a:t>P</a:t>
            </a:r>
            <a:r>
              <a:rPr lang="pt-BR" sz="2800" b="0">
                <a:solidFill>
                  <a:srgbClr val="FFFF00"/>
                </a:solidFill>
                <a:sym typeface="Symbol" pitchFamily="18" charset="2"/>
              </a:rPr>
              <a:t>   k  V</a:t>
            </a:r>
          </a:p>
        </p:txBody>
      </p:sp>
      <p:sp>
        <p:nvSpPr>
          <p:cNvPr id="917529" name="Text Box 25"/>
          <p:cNvSpPr txBox="1">
            <a:spLocks noChangeArrowheads="1"/>
          </p:cNvSpPr>
          <p:nvPr/>
        </p:nvSpPr>
        <p:spPr bwMode="auto">
          <a:xfrm>
            <a:off x="3781425" y="5786438"/>
            <a:ext cx="2889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900" b="0">
                <a:solidFill>
                  <a:srgbClr val="FFFF00"/>
                </a:solidFill>
              </a:rPr>
              <a:t>o</a:t>
            </a:r>
          </a:p>
        </p:txBody>
      </p:sp>
      <p:sp>
        <p:nvSpPr>
          <p:cNvPr id="82960" name="Rectangle 26"/>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17508"/>
                                        </p:tgtEl>
                                        <p:attrNameLst>
                                          <p:attrName>style.visibility</p:attrName>
                                        </p:attrNameLst>
                                      </p:cBhvr>
                                      <p:to>
                                        <p:strVal val="visible"/>
                                      </p:to>
                                    </p:set>
                                    <p:animEffect transition="in" filter="wipe(left)">
                                      <p:cBhvr>
                                        <p:cTn id="7" dur="500"/>
                                        <p:tgtEl>
                                          <p:spTgt spid="917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17507"/>
                                        </p:tgtEl>
                                        <p:attrNameLst>
                                          <p:attrName>style.visibility</p:attrName>
                                        </p:attrNameLst>
                                      </p:cBhvr>
                                      <p:to>
                                        <p:strVal val="visible"/>
                                      </p:to>
                                    </p:set>
                                    <p:animEffect transition="in" filter="strips(downRight)">
                                      <p:cBhvr>
                                        <p:cTn id="12" dur="500"/>
                                        <p:tgtEl>
                                          <p:spTgt spid="917507"/>
                                        </p:tgtEl>
                                      </p:cBhvr>
                                    </p:animEffec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917520"/>
                                        </p:tgtEl>
                                        <p:attrNameLst>
                                          <p:attrName>style.visibility</p:attrName>
                                        </p:attrNameLst>
                                      </p:cBhvr>
                                      <p:to>
                                        <p:strVal val="visible"/>
                                      </p:to>
                                    </p:set>
                                  </p:childTnLst>
                                </p:cTn>
                              </p:par>
                            </p:childTnLst>
                          </p:cTn>
                        </p:par>
                        <p:par>
                          <p:cTn id="16" fill="hold" nodeType="afterGroup">
                            <p:stCondLst>
                              <p:cond delay="1000"/>
                            </p:stCondLst>
                            <p:childTnLst>
                              <p:par>
                                <p:cTn id="17" presetID="18" presetClass="entr" presetSubtype="6" fill="hold" grpId="0" nodeType="afterEffect">
                                  <p:stCondLst>
                                    <p:cond delay="0"/>
                                  </p:stCondLst>
                                  <p:childTnLst>
                                    <p:set>
                                      <p:cBhvr>
                                        <p:cTn id="18" dur="1" fill="hold">
                                          <p:stCondLst>
                                            <p:cond delay="0"/>
                                          </p:stCondLst>
                                        </p:cTn>
                                        <p:tgtEl>
                                          <p:spTgt spid="917506"/>
                                        </p:tgtEl>
                                        <p:attrNameLst>
                                          <p:attrName>style.visibility</p:attrName>
                                        </p:attrNameLst>
                                      </p:cBhvr>
                                      <p:to>
                                        <p:strVal val="visible"/>
                                      </p:to>
                                    </p:set>
                                    <p:animEffect transition="in" filter="strips(downRight)">
                                      <p:cBhvr>
                                        <p:cTn id="19" dur="500"/>
                                        <p:tgtEl>
                                          <p:spTgt spid="917506"/>
                                        </p:tgtEl>
                                      </p:cBhvr>
                                    </p:animEffect>
                                  </p:childTnLst>
                                </p:cTn>
                              </p:par>
                            </p:childTnLst>
                          </p:cTn>
                        </p:par>
                        <p:par>
                          <p:cTn id="20" fill="hold" nodeType="afterGroup">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917521"/>
                                        </p:tgtEl>
                                        <p:attrNameLst>
                                          <p:attrName>style.visibility</p:attrName>
                                        </p:attrNameLst>
                                      </p:cBhvr>
                                      <p:to>
                                        <p:strVal val="visible"/>
                                      </p:to>
                                    </p:set>
                                    <p:animEffect transition="in" filter="strips(downRight)">
                                      <p:cBhvr>
                                        <p:cTn id="23" dur="500"/>
                                        <p:tgtEl>
                                          <p:spTgt spid="917521"/>
                                        </p:tgtEl>
                                      </p:cBhvr>
                                    </p:animEffect>
                                  </p:childTnLst>
                                </p:cTn>
                              </p:par>
                            </p:childTnLst>
                          </p:cTn>
                        </p:par>
                        <p:par>
                          <p:cTn id="24" fill="hold" nodeType="afterGroup">
                            <p:stCondLst>
                              <p:cond delay="2000"/>
                            </p:stCondLst>
                            <p:childTnLst>
                              <p:par>
                                <p:cTn id="25" presetID="18" presetClass="entr" presetSubtype="6" fill="hold" grpId="0" nodeType="afterEffect">
                                  <p:stCondLst>
                                    <p:cond delay="0"/>
                                  </p:stCondLst>
                                  <p:childTnLst>
                                    <p:set>
                                      <p:cBhvr>
                                        <p:cTn id="26" dur="1" fill="hold">
                                          <p:stCondLst>
                                            <p:cond delay="0"/>
                                          </p:stCondLst>
                                        </p:cTn>
                                        <p:tgtEl>
                                          <p:spTgt spid="917523"/>
                                        </p:tgtEl>
                                        <p:attrNameLst>
                                          <p:attrName>style.visibility</p:attrName>
                                        </p:attrNameLst>
                                      </p:cBhvr>
                                      <p:to>
                                        <p:strVal val="visible"/>
                                      </p:to>
                                    </p:set>
                                    <p:animEffect transition="in" filter="strips(downRight)">
                                      <p:cBhvr>
                                        <p:cTn id="27" dur="500"/>
                                        <p:tgtEl>
                                          <p:spTgt spid="917523"/>
                                        </p:tgtEl>
                                      </p:cBhvr>
                                    </p:animEffect>
                                  </p:childTnLst>
                                </p:cTn>
                              </p:par>
                            </p:childTnLst>
                          </p:cTn>
                        </p:par>
                        <p:par>
                          <p:cTn id="28" fill="hold" nodeType="afterGroup">
                            <p:stCondLst>
                              <p:cond delay="2500"/>
                            </p:stCondLst>
                            <p:childTnLst>
                              <p:par>
                                <p:cTn id="29" presetID="1" presetClass="entr" presetSubtype="0" fill="hold" grpId="0" nodeType="afterEffect">
                                  <p:stCondLst>
                                    <p:cond delay="0"/>
                                  </p:stCondLst>
                                  <p:childTnLst>
                                    <p:set>
                                      <p:cBhvr>
                                        <p:cTn id="30" dur="1" fill="hold">
                                          <p:stCondLst>
                                            <p:cond delay="499"/>
                                          </p:stCondLst>
                                        </p:cTn>
                                        <p:tgtEl>
                                          <p:spTgt spid="917526"/>
                                        </p:tgtEl>
                                        <p:attrNameLst>
                                          <p:attrName>style.visibility</p:attrName>
                                        </p:attrNameLst>
                                      </p:cBhvr>
                                      <p:to>
                                        <p:strVal val="visible"/>
                                      </p:to>
                                    </p:set>
                                  </p:childTnLst>
                                </p:cTn>
                              </p:par>
                            </p:childTnLst>
                          </p:cTn>
                        </p:par>
                        <p:par>
                          <p:cTn id="31" fill="hold" nodeType="afterGroup">
                            <p:stCondLst>
                              <p:cond delay="3000"/>
                            </p:stCondLst>
                            <p:childTnLst>
                              <p:par>
                                <p:cTn id="32" presetID="18" presetClass="entr" presetSubtype="3" fill="hold" grpId="0" nodeType="afterEffect">
                                  <p:stCondLst>
                                    <p:cond delay="0"/>
                                  </p:stCondLst>
                                  <p:childTnLst>
                                    <p:set>
                                      <p:cBhvr>
                                        <p:cTn id="33" dur="1" fill="hold">
                                          <p:stCondLst>
                                            <p:cond delay="0"/>
                                          </p:stCondLst>
                                        </p:cTn>
                                        <p:tgtEl>
                                          <p:spTgt spid="917524"/>
                                        </p:tgtEl>
                                        <p:attrNameLst>
                                          <p:attrName>style.visibility</p:attrName>
                                        </p:attrNameLst>
                                      </p:cBhvr>
                                      <p:to>
                                        <p:strVal val="visible"/>
                                      </p:to>
                                    </p:set>
                                    <p:animEffect transition="in" filter="strips(upRight)">
                                      <p:cBhvr>
                                        <p:cTn id="34" dur="500"/>
                                        <p:tgtEl>
                                          <p:spTgt spid="917524"/>
                                        </p:tgtEl>
                                      </p:cBhvr>
                                    </p:animEffect>
                                  </p:childTnLst>
                                </p:cTn>
                              </p:par>
                            </p:childTnLst>
                          </p:cTn>
                        </p:par>
                        <p:par>
                          <p:cTn id="35" fill="hold" nodeType="afterGroup">
                            <p:stCondLst>
                              <p:cond delay="3500"/>
                            </p:stCondLst>
                            <p:childTnLst>
                              <p:par>
                                <p:cTn id="36" presetID="18" presetClass="entr" presetSubtype="9" fill="hold" grpId="0" nodeType="afterEffect">
                                  <p:stCondLst>
                                    <p:cond delay="0"/>
                                  </p:stCondLst>
                                  <p:childTnLst>
                                    <p:set>
                                      <p:cBhvr>
                                        <p:cTn id="37" dur="1" fill="hold">
                                          <p:stCondLst>
                                            <p:cond delay="0"/>
                                          </p:stCondLst>
                                        </p:cTn>
                                        <p:tgtEl>
                                          <p:spTgt spid="917525"/>
                                        </p:tgtEl>
                                        <p:attrNameLst>
                                          <p:attrName>style.visibility</p:attrName>
                                        </p:attrNameLst>
                                      </p:cBhvr>
                                      <p:to>
                                        <p:strVal val="visible"/>
                                      </p:to>
                                    </p:set>
                                    <p:animEffect transition="in" filter="strips(upLeft)">
                                      <p:cBhvr>
                                        <p:cTn id="38" dur="500"/>
                                        <p:tgtEl>
                                          <p:spTgt spid="91752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917522"/>
                                        </p:tgtEl>
                                        <p:attrNameLst>
                                          <p:attrName>style.visibility</p:attrName>
                                        </p:attrNameLst>
                                      </p:cBhvr>
                                      <p:to>
                                        <p:strVal val="visible"/>
                                      </p:to>
                                    </p:set>
                                    <p:animEffect transition="in" filter="strips(downRight)">
                                      <p:cBhvr>
                                        <p:cTn id="43" dur="500"/>
                                        <p:tgtEl>
                                          <p:spTgt spid="917522"/>
                                        </p:tgtEl>
                                      </p:cBhvr>
                                    </p:animEffect>
                                  </p:childTnLst>
                                </p:cTn>
                              </p:par>
                            </p:childTnLst>
                          </p:cTn>
                        </p:par>
                        <p:par>
                          <p:cTn id="44" fill="hold" nodeType="afterGroup">
                            <p:stCondLst>
                              <p:cond delay="500"/>
                            </p:stCondLst>
                            <p:childTnLst>
                              <p:par>
                                <p:cTn id="45" presetID="18" presetClass="entr" presetSubtype="6" fill="hold" grpId="0" nodeType="afterEffect">
                                  <p:stCondLst>
                                    <p:cond delay="0"/>
                                  </p:stCondLst>
                                  <p:childTnLst>
                                    <p:set>
                                      <p:cBhvr>
                                        <p:cTn id="46" dur="1" fill="hold">
                                          <p:stCondLst>
                                            <p:cond delay="0"/>
                                          </p:stCondLst>
                                        </p:cTn>
                                        <p:tgtEl>
                                          <p:spTgt spid="917527"/>
                                        </p:tgtEl>
                                        <p:attrNameLst>
                                          <p:attrName>style.visibility</p:attrName>
                                        </p:attrNameLst>
                                      </p:cBhvr>
                                      <p:to>
                                        <p:strVal val="visible"/>
                                      </p:to>
                                    </p:set>
                                    <p:animEffect transition="in" filter="strips(downRight)">
                                      <p:cBhvr>
                                        <p:cTn id="47" dur="500"/>
                                        <p:tgtEl>
                                          <p:spTgt spid="91752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917528"/>
                                        </p:tgtEl>
                                        <p:attrNameLst>
                                          <p:attrName>style.visibility</p:attrName>
                                        </p:attrNameLst>
                                      </p:cBhvr>
                                      <p:to>
                                        <p:strVal val="visible"/>
                                      </p:to>
                                    </p:set>
                                    <p:animEffect transition="in" filter="strips(downRight)">
                                      <p:cBhvr>
                                        <p:cTn id="52" dur="500"/>
                                        <p:tgtEl>
                                          <p:spTgt spid="917528"/>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917529"/>
                                        </p:tgtEl>
                                        <p:attrNameLst>
                                          <p:attrName>style.visibility</p:attrName>
                                        </p:attrNameLst>
                                      </p:cBhvr>
                                      <p:to>
                                        <p:strVal val="visible"/>
                                      </p:to>
                                    </p:set>
                                    <p:animEffect transition="in" filter="wipe(down)">
                                      <p:cBhvr>
                                        <p:cTn id="55" dur="500"/>
                                        <p:tgtEl>
                                          <p:spTgt spid="917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7506" grpId="0" autoUpdateAnimBg="0"/>
      <p:bldP spid="917507" grpId="0" autoUpdateAnimBg="0"/>
      <p:bldP spid="917520" grpId="0" animBg="1"/>
      <p:bldP spid="917521" grpId="0" autoUpdateAnimBg="0"/>
      <p:bldP spid="917522" grpId="0" autoUpdateAnimBg="0"/>
      <p:bldP spid="917523" grpId="0" autoUpdateAnimBg="0"/>
      <p:bldP spid="917524" grpId="0" autoUpdateAnimBg="0"/>
      <p:bldP spid="917525" grpId="0" autoUpdateAnimBg="0"/>
      <p:bldP spid="917526" grpId="0" animBg="1"/>
      <p:bldP spid="917527" grpId="0" autoUpdateAnimBg="0"/>
      <p:bldP spid="917528" grpId="0" autoUpdateAnimBg="0"/>
      <p:bldP spid="917529" grpId="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Espaço Reservado para Número de Slide 5"/>
          <p:cNvSpPr>
            <a:spLocks noGrp="1"/>
          </p:cNvSpPr>
          <p:nvPr>
            <p:ph type="sldNum" sz="quarter" idx="12"/>
          </p:nvPr>
        </p:nvSpPr>
        <p:spPr/>
        <p:txBody>
          <a:bodyPr/>
          <a:lstStyle/>
          <a:p>
            <a:pPr>
              <a:defRPr/>
            </a:pPr>
            <a:fld id="{4780700A-D1EA-49B9-8862-C20BFE7A4701}" type="slidenum">
              <a:rPr lang="pt-PT"/>
              <a:pPr>
                <a:defRPr/>
              </a:pPr>
              <a:t>81</a:t>
            </a:fld>
            <a:endParaRPr lang="pt-PT"/>
          </a:p>
        </p:txBody>
      </p:sp>
      <p:sp>
        <p:nvSpPr>
          <p:cNvPr id="918530" name="Rectangle 2"/>
          <p:cNvSpPr>
            <a:spLocks noGrp="1" noChangeArrowheads="1"/>
          </p:cNvSpPr>
          <p:nvPr>
            <p:ph type="body" idx="1"/>
          </p:nvPr>
        </p:nvSpPr>
        <p:spPr>
          <a:xfrm>
            <a:off x="685800" y="1901825"/>
            <a:ext cx="7772400" cy="709613"/>
          </a:xfrm>
        </p:spPr>
        <p:txBody>
          <a:bodyPr/>
          <a:lstStyle/>
          <a:p>
            <a:pPr eaLnBrk="1" hangingPunct="1">
              <a:buFontTx/>
              <a:buNone/>
            </a:pPr>
            <a:r>
              <a:rPr lang="pt-BR" sz="2800" smtClean="0">
                <a:latin typeface="Arial" charset="0"/>
              </a:rPr>
              <a:t>Hipóteses formuladas por Friedman:</a:t>
            </a:r>
          </a:p>
        </p:txBody>
      </p:sp>
      <p:sp>
        <p:nvSpPr>
          <p:cNvPr id="918531" name="Rectangle 3"/>
          <p:cNvSpPr>
            <a:spLocks noChangeArrowheads="1"/>
          </p:cNvSpPr>
          <p:nvPr/>
        </p:nvSpPr>
        <p:spPr bwMode="auto">
          <a:xfrm>
            <a:off x="695325" y="2682875"/>
            <a:ext cx="7772400"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rPr>
              <a:t>2</a:t>
            </a:r>
            <a:r>
              <a:rPr lang="pt-BR" sz="2800" b="0" u="sng" baseline="30000">
                <a:solidFill>
                  <a:srgbClr val="FFFFFF"/>
                </a:solidFill>
              </a:rPr>
              <a:t>o</a:t>
            </a:r>
            <a:r>
              <a:rPr lang="pt-BR" sz="2800" b="0">
                <a:solidFill>
                  <a:srgbClr val="FFFFFF"/>
                </a:solidFill>
              </a:rPr>
              <a:t>) a elasticidade-juros da demanda de moeda é nula:</a:t>
            </a:r>
          </a:p>
        </p:txBody>
      </p:sp>
      <p:sp>
        <p:nvSpPr>
          <p:cNvPr id="918532" name="Text Box 4"/>
          <p:cNvSpPr txBox="1">
            <a:spLocks noChangeArrowheads="1"/>
          </p:cNvSpPr>
          <p:nvPr/>
        </p:nvSpPr>
        <p:spPr bwMode="auto">
          <a:xfrm>
            <a:off x="779463" y="4400550"/>
            <a:ext cx="8016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e =</a:t>
            </a:r>
          </a:p>
        </p:txBody>
      </p:sp>
      <p:sp>
        <p:nvSpPr>
          <p:cNvPr id="918533" name="Text Box 5"/>
          <p:cNvSpPr txBox="1">
            <a:spLocks noChangeArrowheads="1"/>
          </p:cNvSpPr>
          <p:nvPr/>
        </p:nvSpPr>
        <p:spPr bwMode="auto">
          <a:xfrm>
            <a:off x="1943100" y="379095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latin typeface="Symbol" pitchFamily="18" charset="2"/>
              </a:rPr>
              <a:t>D</a:t>
            </a:r>
            <a:r>
              <a:rPr lang="pt-BR" sz="2800" b="0">
                <a:solidFill>
                  <a:srgbClr val="FFFF00"/>
                </a:solidFill>
              </a:rPr>
              <a:t> m</a:t>
            </a:r>
            <a:r>
              <a:rPr lang="pt-BR" sz="2800" b="0" baseline="30000">
                <a:solidFill>
                  <a:srgbClr val="FFFF00"/>
                </a:solidFill>
              </a:rPr>
              <a:t>d</a:t>
            </a:r>
            <a:endParaRPr lang="pt-BR" sz="2800" b="0">
              <a:solidFill>
                <a:srgbClr val="FFFF00"/>
              </a:solidFill>
            </a:endParaRPr>
          </a:p>
        </p:txBody>
      </p:sp>
      <p:sp>
        <p:nvSpPr>
          <p:cNvPr id="918534" name="Line 6"/>
          <p:cNvSpPr>
            <a:spLocks noChangeShapeType="1"/>
          </p:cNvSpPr>
          <p:nvPr/>
        </p:nvSpPr>
        <p:spPr bwMode="auto">
          <a:xfrm>
            <a:off x="1905000" y="4267200"/>
            <a:ext cx="9334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8535" name="Text Box 7"/>
          <p:cNvSpPr txBox="1">
            <a:spLocks noChangeArrowheads="1"/>
          </p:cNvSpPr>
          <p:nvPr/>
        </p:nvSpPr>
        <p:spPr bwMode="auto">
          <a:xfrm>
            <a:off x="1905000" y="419100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m</a:t>
            </a:r>
            <a:r>
              <a:rPr lang="pt-BR" sz="2800" b="0" baseline="30000">
                <a:solidFill>
                  <a:srgbClr val="FFFF00"/>
                </a:solidFill>
              </a:rPr>
              <a:t>d</a:t>
            </a:r>
            <a:endParaRPr lang="pt-BR" sz="2800" b="0">
              <a:solidFill>
                <a:srgbClr val="FFFF00"/>
              </a:solidFill>
            </a:endParaRPr>
          </a:p>
        </p:txBody>
      </p:sp>
      <p:sp>
        <p:nvSpPr>
          <p:cNvPr id="918536" name="Line 8"/>
          <p:cNvSpPr>
            <a:spLocks noChangeShapeType="1"/>
          </p:cNvSpPr>
          <p:nvPr/>
        </p:nvSpPr>
        <p:spPr bwMode="auto">
          <a:xfrm>
            <a:off x="1676400" y="4686300"/>
            <a:ext cx="13716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8537" name="Text Box 9"/>
          <p:cNvSpPr txBox="1">
            <a:spLocks noChangeArrowheads="1"/>
          </p:cNvSpPr>
          <p:nvPr/>
        </p:nvSpPr>
        <p:spPr bwMode="auto">
          <a:xfrm>
            <a:off x="1866900" y="462915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latin typeface="Symbol" pitchFamily="18" charset="2"/>
              </a:rPr>
              <a:t>D</a:t>
            </a:r>
            <a:r>
              <a:rPr lang="pt-BR" sz="2800" b="0">
                <a:solidFill>
                  <a:srgbClr val="FFFF00"/>
                </a:solidFill>
              </a:rPr>
              <a:t> r</a:t>
            </a:r>
          </a:p>
        </p:txBody>
      </p:sp>
      <p:sp>
        <p:nvSpPr>
          <p:cNvPr id="918538" name="Line 10"/>
          <p:cNvSpPr>
            <a:spLocks noChangeShapeType="1"/>
          </p:cNvSpPr>
          <p:nvPr/>
        </p:nvSpPr>
        <p:spPr bwMode="auto">
          <a:xfrm>
            <a:off x="2057400" y="5086350"/>
            <a:ext cx="6667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8539" name="Text Box 11"/>
          <p:cNvSpPr txBox="1">
            <a:spLocks noChangeArrowheads="1"/>
          </p:cNvSpPr>
          <p:nvPr/>
        </p:nvSpPr>
        <p:spPr bwMode="auto">
          <a:xfrm>
            <a:off x="1885950" y="491490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r</a:t>
            </a:r>
          </a:p>
        </p:txBody>
      </p:sp>
      <p:sp>
        <p:nvSpPr>
          <p:cNvPr id="918540" name="Text Box 12"/>
          <p:cNvSpPr txBox="1">
            <a:spLocks noChangeArrowheads="1"/>
          </p:cNvSpPr>
          <p:nvPr/>
        </p:nvSpPr>
        <p:spPr bwMode="auto">
          <a:xfrm>
            <a:off x="3067050" y="440055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 =  0</a:t>
            </a:r>
          </a:p>
        </p:txBody>
      </p:sp>
      <p:sp>
        <p:nvSpPr>
          <p:cNvPr id="918541" name="AutoShape 13"/>
          <p:cNvSpPr>
            <a:spLocks/>
          </p:cNvSpPr>
          <p:nvPr/>
        </p:nvSpPr>
        <p:spPr bwMode="auto">
          <a:xfrm>
            <a:off x="4129088" y="4210050"/>
            <a:ext cx="476250" cy="933450"/>
          </a:xfrm>
          <a:prstGeom prst="leftBrace">
            <a:avLst>
              <a:gd name="adj1" fmla="val 16333"/>
              <a:gd name="adj2" fmla="val 50000"/>
            </a:avLst>
          </a:pr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8542" name="Text Box 14"/>
          <p:cNvSpPr txBox="1">
            <a:spLocks noChangeArrowheads="1"/>
          </p:cNvSpPr>
          <p:nvPr/>
        </p:nvSpPr>
        <p:spPr bwMode="auto">
          <a:xfrm>
            <a:off x="4476750" y="422910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latin typeface="Symbol" pitchFamily="18" charset="2"/>
              </a:rPr>
              <a:t>D</a:t>
            </a:r>
            <a:r>
              <a:rPr lang="pt-BR" sz="2800" b="0">
                <a:solidFill>
                  <a:srgbClr val="FFFF00"/>
                </a:solidFill>
              </a:rPr>
              <a:t> r</a:t>
            </a:r>
          </a:p>
        </p:txBody>
      </p:sp>
      <p:sp>
        <p:nvSpPr>
          <p:cNvPr id="918543" name="Line 15"/>
          <p:cNvSpPr>
            <a:spLocks noChangeShapeType="1"/>
          </p:cNvSpPr>
          <p:nvPr/>
        </p:nvSpPr>
        <p:spPr bwMode="auto">
          <a:xfrm>
            <a:off x="4667250" y="4686300"/>
            <a:ext cx="6667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8544" name="Text Box 16"/>
          <p:cNvSpPr txBox="1">
            <a:spLocks noChangeArrowheads="1"/>
          </p:cNvSpPr>
          <p:nvPr/>
        </p:nvSpPr>
        <p:spPr bwMode="auto">
          <a:xfrm>
            <a:off x="4495800" y="457200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r</a:t>
            </a:r>
          </a:p>
        </p:txBody>
      </p:sp>
      <p:sp>
        <p:nvSpPr>
          <p:cNvPr id="918545" name="Text Box 17"/>
          <p:cNvSpPr txBox="1">
            <a:spLocks noChangeArrowheads="1"/>
          </p:cNvSpPr>
          <p:nvPr/>
        </p:nvSpPr>
        <p:spPr bwMode="auto">
          <a:xfrm>
            <a:off x="5276850" y="438150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 </a:t>
            </a:r>
            <a:r>
              <a:rPr lang="pt-BR" sz="2800" b="0">
                <a:solidFill>
                  <a:srgbClr val="FFFF00"/>
                </a:solidFill>
                <a:sym typeface="Symbol" pitchFamily="18" charset="2"/>
              </a:rPr>
              <a:t></a:t>
            </a:r>
            <a:r>
              <a:rPr lang="pt-BR" sz="2800" b="0">
                <a:solidFill>
                  <a:srgbClr val="FFFF00"/>
                </a:solidFill>
              </a:rPr>
              <a:t>  0</a:t>
            </a:r>
          </a:p>
        </p:txBody>
      </p:sp>
      <p:sp>
        <p:nvSpPr>
          <p:cNvPr id="918546" name="Text Box 18"/>
          <p:cNvSpPr txBox="1">
            <a:spLocks noChangeArrowheads="1"/>
          </p:cNvSpPr>
          <p:nvPr/>
        </p:nvSpPr>
        <p:spPr bwMode="auto">
          <a:xfrm>
            <a:off x="6038850" y="4400550"/>
            <a:ext cx="781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 </a:t>
            </a:r>
            <a:r>
              <a:rPr lang="pt-BR" sz="2800" b="0">
                <a:solidFill>
                  <a:srgbClr val="FFFF00"/>
                </a:solidFill>
                <a:sym typeface="Symbol" pitchFamily="18" charset="2"/>
              </a:rPr>
              <a:t></a:t>
            </a:r>
            <a:endParaRPr lang="pt-BR" sz="2800" b="0">
              <a:solidFill>
                <a:srgbClr val="FFFF00"/>
              </a:solidFill>
            </a:endParaRPr>
          </a:p>
        </p:txBody>
      </p:sp>
      <p:sp>
        <p:nvSpPr>
          <p:cNvPr id="918547" name="Text Box 19"/>
          <p:cNvSpPr txBox="1">
            <a:spLocks noChangeArrowheads="1"/>
          </p:cNvSpPr>
          <p:nvPr/>
        </p:nvSpPr>
        <p:spPr bwMode="auto">
          <a:xfrm>
            <a:off x="6743700" y="421005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latin typeface="Symbol" pitchFamily="18" charset="2"/>
              </a:rPr>
              <a:t>D</a:t>
            </a:r>
            <a:r>
              <a:rPr lang="pt-BR" sz="2800" b="0">
                <a:solidFill>
                  <a:srgbClr val="FFFF00"/>
                </a:solidFill>
              </a:rPr>
              <a:t> m</a:t>
            </a:r>
            <a:r>
              <a:rPr lang="pt-BR" sz="2800" b="0" baseline="30000">
                <a:solidFill>
                  <a:srgbClr val="FFFF00"/>
                </a:solidFill>
              </a:rPr>
              <a:t>d</a:t>
            </a:r>
            <a:endParaRPr lang="pt-BR" sz="2800" b="0">
              <a:solidFill>
                <a:srgbClr val="FFFF00"/>
              </a:solidFill>
            </a:endParaRPr>
          </a:p>
        </p:txBody>
      </p:sp>
      <p:sp>
        <p:nvSpPr>
          <p:cNvPr id="918548" name="Line 20"/>
          <p:cNvSpPr>
            <a:spLocks noChangeShapeType="1"/>
          </p:cNvSpPr>
          <p:nvPr/>
        </p:nvSpPr>
        <p:spPr bwMode="auto">
          <a:xfrm>
            <a:off x="6705600" y="4686300"/>
            <a:ext cx="9334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8549" name="Text Box 21"/>
          <p:cNvSpPr txBox="1">
            <a:spLocks noChangeArrowheads="1"/>
          </p:cNvSpPr>
          <p:nvPr/>
        </p:nvSpPr>
        <p:spPr bwMode="auto">
          <a:xfrm>
            <a:off x="6705600" y="461010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m</a:t>
            </a:r>
            <a:r>
              <a:rPr lang="pt-BR" sz="2800" b="0" baseline="30000">
                <a:solidFill>
                  <a:srgbClr val="FFFF00"/>
                </a:solidFill>
              </a:rPr>
              <a:t>d</a:t>
            </a:r>
            <a:endParaRPr lang="pt-BR" sz="2800" b="0">
              <a:solidFill>
                <a:srgbClr val="FFFF00"/>
              </a:solidFill>
            </a:endParaRPr>
          </a:p>
        </p:txBody>
      </p:sp>
      <p:sp>
        <p:nvSpPr>
          <p:cNvPr id="918550" name="Text Box 22"/>
          <p:cNvSpPr txBox="1">
            <a:spLocks noChangeArrowheads="1"/>
          </p:cNvSpPr>
          <p:nvPr/>
        </p:nvSpPr>
        <p:spPr bwMode="auto">
          <a:xfrm>
            <a:off x="7581900" y="4400550"/>
            <a:ext cx="1085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 =  0</a:t>
            </a:r>
          </a:p>
        </p:txBody>
      </p:sp>
      <p:sp>
        <p:nvSpPr>
          <p:cNvPr id="83992" name="Rectangle 23"/>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8530">
                                            <p:txEl>
                                              <p:pRg st="0" end="0"/>
                                            </p:txEl>
                                          </p:spTgt>
                                        </p:tgtEl>
                                        <p:attrNameLst>
                                          <p:attrName>style.visibility</p:attrName>
                                        </p:attrNameLst>
                                      </p:cBhvr>
                                      <p:to>
                                        <p:strVal val="visible"/>
                                      </p:to>
                                    </p:set>
                                    <p:animEffect transition="in" filter="wipe(left)">
                                      <p:cBhvr>
                                        <p:cTn id="7" dur="500"/>
                                        <p:tgtEl>
                                          <p:spTgt spid="918530">
                                            <p:txEl>
                                              <p:pRg st="0" end="0"/>
                                            </p:txEl>
                                          </p:spTgt>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18531"/>
                                        </p:tgtEl>
                                        <p:attrNameLst>
                                          <p:attrName>style.visibility</p:attrName>
                                        </p:attrNameLst>
                                      </p:cBhvr>
                                      <p:to>
                                        <p:strVal val="visible"/>
                                      </p:to>
                                    </p:set>
                                    <p:animEffect transition="in" filter="strips(downRight)">
                                      <p:cBhvr>
                                        <p:cTn id="11" dur="500"/>
                                        <p:tgtEl>
                                          <p:spTgt spid="91853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918532"/>
                                        </p:tgtEl>
                                        <p:attrNameLst>
                                          <p:attrName>style.visibility</p:attrName>
                                        </p:attrNameLst>
                                      </p:cBhvr>
                                      <p:to>
                                        <p:strVal val="visible"/>
                                      </p:to>
                                    </p:set>
                                    <p:animEffect transition="in" filter="strips(downRight)">
                                      <p:cBhvr>
                                        <p:cTn id="16" dur="500"/>
                                        <p:tgtEl>
                                          <p:spTgt spid="918532"/>
                                        </p:tgtEl>
                                      </p:cBhvr>
                                    </p:animEffect>
                                  </p:childTnLst>
                                </p:cTn>
                              </p:par>
                            </p:childTnLst>
                          </p:cTn>
                        </p:par>
                        <p:par>
                          <p:cTn id="17" fill="hold" nodeType="afterGroup">
                            <p:stCondLst>
                              <p:cond delay="500"/>
                            </p:stCondLst>
                            <p:childTnLst>
                              <p:par>
                                <p:cTn id="18" presetID="18" presetClass="entr" presetSubtype="6" fill="hold" grpId="0" nodeType="afterEffect">
                                  <p:stCondLst>
                                    <p:cond delay="0"/>
                                  </p:stCondLst>
                                  <p:childTnLst>
                                    <p:set>
                                      <p:cBhvr>
                                        <p:cTn id="19" dur="1" fill="hold">
                                          <p:stCondLst>
                                            <p:cond delay="0"/>
                                          </p:stCondLst>
                                        </p:cTn>
                                        <p:tgtEl>
                                          <p:spTgt spid="918533"/>
                                        </p:tgtEl>
                                        <p:attrNameLst>
                                          <p:attrName>style.visibility</p:attrName>
                                        </p:attrNameLst>
                                      </p:cBhvr>
                                      <p:to>
                                        <p:strVal val="visible"/>
                                      </p:to>
                                    </p:set>
                                    <p:animEffect transition="in" filter="strips(downRight)">
                                      <p:cBhvr>
                                        <p:cTn id="20" dur="500"/>
                                        <p:tgtEl>
                                          <p:spTgt spid="918533"/>
                                        </p:tgtEl>
                                      </p:cBhvr>
                                    </p:animEffect>
                                  </p:childTnLst>
                                </p:cTn>
                              </p:par>
                            </p:childTnLst>
                          </p:cTn>
                        </p:par>
                        <p:par>
                          <p:cTn id="21" fill="hold" nodeType="afterGroup">
                            <p:stCondLst>
                              <p:cond delay="1000"/>
                            </p:stCondLst>
                            <p:childTnLst>
                              <p:par>
                                <p:cTn id="22" presetID="1" presetClass="entr" presetSubtype="0" fill="hold" grpId="0" nodeType="afterEffect">
                                  <p:stCondLst>
                                    <p:cond delay="0"/>
                                  </p:stCondLst>
                                  <p:childTnLst>
                                    <p:set>
                                      <p:cBhvr>
                                        <p:cTn id="23" dur="1" fill="hold">
                                          <p:stCondLst>
                                            <p:cond delay="499"/>
                                          </p:stCondLst>
                                        </p:cTn>
                                        <p:tgtEl>
                                          <p:spTgt spid="918534"/>
                                        </p:tgtEl>
                                        <p:attrNameLst>
                                          <p:attrName>style.visibility</p:attrName>
                                        </p:attrNameLst>
                                      </p:cBhvr>
                                      <p:to>
                                        <p:strVal val="visible"/>
                                      </p:to>
                                    </p:set>
                                  </p:childTnLst>
                                </p:cTn>
                              </p:par>
                            </p:childTnLst>
                          </p:cTn>
                        </p:par>
                        <p:par>
                          <p:cTn id="24" fill="hold" nodeType="afterGroup">
                            <p:stCondLst>
                              <p:cond delay="1500"/>
                            </p:stCondLst>
                            <p:childTnLst>
                              <p:par>
                                <p:cTn id="25" presetID="18" presetClass="entr" presetSubtype="6" fill="hold" grpId="0" nodeType="afterEffect">
                                  <p:stCondLst>
                                    <p:cond delay="0"/>
                                  </p:stCondLst>
                                  <p:childTnLst>
                                    <p:set>
                                      <p:cBhvr>
                                        <p:cTn id="26" dur="1" fill="hold">
                                          <p:stCondLst>
                                            <p:cond delay="0"/>
                                          </p:stCondLst>
                                        </p:cTn>
                                        <p:tgtEl>
                                          <p:spTgt spid="918535"/>
                                        </p:tgtEl>
                                        <p:attrNameLst>
                                          <p:attrName>style.visibility</p:attrName>
                                        </p:attrNameLst>
                                      </p:cBhvr>
                                      <p:to>
                                        <p:strVal val="visible"/>
                                      </p:to>
                                    </p:set>
                                    <p:animEffect transition="in" filter="strips(downRight)">
                                      <p:cBhvr>
                                        <p:cTn id="27" dur="500"/>
                                        <p:tgtEl>
                                          <p:spTgt spid="918535"/>
                                        </p:tgtEl>
                                      </p:cBhvr>
                                    </p:animEffect>
                                  </p:childTnLst>
                                </p:cTn>
                              </p:par>
                            </p:childTnLst>
                          </p:cTn>
                        </p:par>
                        <p:par>
                          <p:cTn id="28" fill="hold" nodeType="afterGroup">
                            <p:stCondLst>
                              <p:cond delay="2000"/>
                            </p:stCondLst>
                            <p:childTnLst>
                              <p:par>
                                <p:cTn id="29" presetID="1" presetClass="entr" presetSubtype="0" fill="hold" grpId="0" nodeType="afterEffect">
                                  <p:stCondLst>
                                    <p:cond delay="0"/>
                                  </p:stCondLst>
                                  <p:childTnLst>
                                    <p:set>
                                      <p:cBhvr>
                                        <p:cTn id="30" dur="1" fill="hold">
                                          <p:stCondLst>
                                            <p:cond delay="499"/>
                                          </p:stCondLst>
                                        </p:cTn>
                                        <p:tgtEl>
                                          <p:spTgt spid="918536"/>
                                        </p:tgtEl>
                                        <p:attrNameLst>
                                          <p:attrName>style.visibility</p:attrName>
                                        </p:attrNameLst>
                                      </p:cBhvr>
                                      <p:to>
                                        <p:strVal val="visible"/>
                                      </p:to>
                                    </p:set>
                                  </p:childTnLst>
                                </p:cTn>
                              </p:par>
                            </p:childTnLst>
                          </p:cTn>
                        </p:par>
                        <p:par>
                          <p:cTn id="31" fill="hold" nodeType="afterGroup">
                            <p:stCondLst>
                              <p:cond delay="2500"/>
                            </p:stCondLst>
                            <p:childTnLst>
                              <p:par>
                                <p:cTn id="32" presetID="18" presetClass="entr" presetSubtype="6" fill="hold" grpId="0" nodeType="afterEffect">
                                  <p:stCondLst>
                                    <p:cond delay="0"/>
                                  </p:stCondLst>
                                  <p:childTnLst>
                                    <p:set>
                                      <p:cBhvr>
                                        <p:cTn id="33" dur="1" fill="hold">
                                          <p:stCondLst>
                                            <p:cond delay="0"/>
                                          </p:stCondLst>
                                        </p:cTn>
                                        <p:tgtEl>
                                          <p:spTgt spid="918537"/>
                                        </p:tgtEl>
                                        <p:attrNameLst>
                                          <p:attrName>style.visibility</p:attrName>
                                        </p:attrNameLst>
                                      </p:cBhvr>
                                      <p:to>
                                        <p:strVal val="visible"/>
                                      </p:to>
                                    </p:set>
                                    <p:animEffect transition="in" filter="strips(downRight)">
                                      <p:cBhvr>
                                        <p:cTn id="34" dur="500"/>
                                        <p:tgtEl>
                                          <p:spTgt spid="918537"/>
                                        </p:tgtEl>
                                      </p:cBhvr>
                                    </p:animEffect>
                                  </p:childTnLst>
                                </p:cTn>
                              </p:par>
                            </p:childTnLst>
                          </p:cTn>
                        </p:par>
                        <p:par>
                          <p:cTn id="35" fill="hold" nodeType="afterGroup">
                            <p:stCondLst>
                              <p:cond delay="3000"/>
                            </p:stCondLst>
                            <p:childTnLst>
                              <p:par>
                                <p:cTn id="36" presetID="1" presetClass="entr" presetSubtype="0" fill="hold" grpId="0" nodeType="afterEffect">
                                  <p:stCondLst>
                                    <p:cond delay="0"/>
                                  </p:stCondLst>
                                  <p:childTnLst>
                                    <p:set>
                                      <p:cBhvr>
                                        <p:cTn id="37" dur="1" fill="hold">
                                          <p:stCondLst>
                                            <p:cond delay="499"/>
                                          </p:stCondLst>
                                        </p:cTn>
                                        <p:tgtEl>
                                          <p:spTgt spid="918538"/>
                                        </p:tgtEl>
                                        <p:attrNameLst>
                                          <p:attrName>style.visibility</p:attrName>
                                        </p:attrNameLst>
                                      </p:cBhvr>
                                      <p:to>
                                        <p:strVal val="visible"/>
                                      </p:to>
                                    </p:set>
                                  </p:childTnLst>
                                </p:cTn>
                              </p:par>
                            </p:childTnLst>
                          </p:cTn>
                        </p:par>
                        <p:par>
                          <p:cTn id="38" fill="hold" nodeType="afterGroup">
                            <p:stCondLst>
                              <p:cond delay="3500"/>
                            </p:stCondLst>
                            <p:childTnLst>
                              <p:par>
                                <p:cTn id="39" presetID="18" presetClass="entr" presetSubtype="6" fill="hold" grpId="0" nodeType="afterEffect">
                                  <p:stCondLst>
                                    <p:cond delay="0"/>
                                  </p:stCondLst>
                                  <p:childTnLst>
                                    <p:set>
                                      <p:cBhvr>
                                        <p:cTn id="40" dur="1" fill="hold">
                                          <p:stCondLst>
                                            <p:cond delay="0"/>
                                          </p:stCondLst>
                                        </p:cTn>
                                        <p:tgtEl>
                                          <p:spTgt spid="918539"/>
                                        </p:tgtEl>
                                        <p:attrNameLst>
                                          <p:attrName>style.visibility</p:attrName>
                                        </p:attrNameLst>
                                      </p:cBhvr>
                                      <p:to>
                                        <p:strVal val="visible"/>
                                      </p:to>
                                    </p:set>
                                    <p:animEffect transition="in" filter="strips(downRight)">
                                      <p:cBhvr>
                                        <p:cTn id="41" dur="500"/>
                                        <p:tgtEl>
                                          <p:spTgt spid="918539"/>
                                        </p:tgtEl>
                                      </p:cBhvr>
                                    </p:animEffect>
                                  </p:childTnLst>
                                </p:cTn>
                              </p:par>
                            </p:childTnLst>
                          </p:cTn>
                        </p:par>
                        <p:par>
                          <p:cTn id="42" fill="hold" nodeType="afterGroup">
                            <p:stCondLst>
                              <p:cond delay="4000"/>
                            </p:stCondLst>
                            <p:childTnLst>
                              <p:par>
                                <p:cTn id="43" presetID="18" presetClass="entr" presetSubtype="6" fill="hold" grpId="0" nodeType="afterEffect">
                                  <p:stCondLst>
                                    <p:cond delay="0"/>
                                  </p:stCondLst>
                                  <p:childTnLst>
                                    <p:set>
                                      <p:cBhvr>
                                        <p:cTn id="44" dur="1" fill="hold">
                                          <p:stCondLst>
                                            <p:cond delay="0"/>
                                          </p:stCondLst>
                                        </p:cTn>
                                        <p:tgtEl>
                                          <p:spTgt spid="918540"/>
                                        </p:tgtEl>
                                        <p:attrNameLst>
                                          <p:attrName>style.visibility</p:attrName>
                                        </p:attrNameLst>
                                      </p:cBhvr>
                                      <p:to>
                                        <p:strVal val="visible"/>
                                      </p:to>
                                    </p:set>
                                    <p:animEffect transition="in" filter="strips(downRight)">
                                      <p:cBhvr>
                                        <p:cTn id="45" dur="500"/>
                                        <p:tgtEl>
                                          <p:spTgt spid="91854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8" presetClass="entr" presetSubtype="6" fill="hold" grpId="0" nodeType="clickEffect">
                                  <p:stCondLst>
                                    <p:cond delay="0"/>
                                  </p:stCondLst>
                                  <p:childTnLst>
                                    <p:set>
                                      <p:cBhvr>
                                        <p:cTn id="49" dur="1" fill="hold">
                                          <p:stCondLst>
                                            <p:cond delay="0"/>
                                          </p:stCondLst>
                                        </p:cTn>
                                        <p:tgtEl>
                                          <p:spTgt spid="918541"/>
                                        </p:tgtEl>
                                        <p:attrNameLst>
                                          <p:attrName>style.visibility</p:attrName>
                                        </p:attrNameLst>
                                      </p:cBhvr>
                                      <p:to>
                                        <p:strVal val="visible"/>
                                      </p:to>
                                    </p:set>
                                    <p:animEffect transition="in" filter="strips(downRight)">
                                      <p:cBhvr>
                                        <p:cTn id="50" dur="500"/>
                                        <p:tgtEl>
                                          <p:spTgt spid="918541"/>
                                        </p:tgtEl>
                                      </p:cBhvr>
                                    </p:animEffect>
                                  </p:childTnLst>
                                </p:cTn>
                              </p:par>
                            </p:childTnLst>
                          </p:cTn>
                        </p:par>
                        <p:par>
                          <p:cTn id="51" fill="hold" nodeType="afterGroup">
                            <p:stCondLst>
                              <p:cond delay="500"/>
                            </p:stCondLst>
                            <p:childTnLst>
                              <p:par>
                                <p:cTn id="52" presetID="18" presetClass="entr" presetSubtype="6" fill="hold" grpId="0" nodeType="afterEffect">
                                  <p:stCondLst>
                                    <p:cond delay="0"/>
                                  </p:stCondLst>
                                  <p:childTnLst>
                                    <p:set>
                                      <p:cBhvr>
                                        <p:cTn id="53" dur="1" fill="hold">
                                          <p:stCondLst>
                                            <p:cond delay="0"/>
                                          </p:stCondLst>
                                        </p:cTn>
                                        <p:tgtEl>
                                          <p:spTgt spid="918542"/>
                                        </p:tgtEl>
                                        <p:attrNameLst>
                                          <p:attrName>style.visibility</p:attrName>
                                        </p:attrNameLst>
                                      </p:cBhvr>
                                      <p:to>
                                        <p:strVal val="visible"/>
                                      </p:to>
                                    </p:set>
                                    <p:animEffect transition="in" filter="strips(downRight)">
                                      <p:cBhvr>
                                        <p:cTn id="54" dur="500"/>
                                        <p:tgtEl>
                                          <p:spTgt spid="918542"/>
                                        </p:tgtEl>
                                      </p:cBhvr>
                                    </p:animEffect>
                                  </p:childTnLst>
                                </p:cTn>
                              </p:par>
                            </p:childTnLst>
                          </p:cTn>
                        </p:par>
                        <p:par>
                          <p:cTn id="55" fill="hold" nodeType="afterGroup">
                            <p:stCondLst>
                              <p:cond delay="1000"/>
                            </p:stCondLst>
                            <p:childTnLst>
                              <p:par>
                                <p:cTn id="56" presetID="1" presetClass="entr" presetSubtype="0" fill="hold" grpId="0" nodeType="afterEffect">
                                  <p:stCondLst>
                                    <p:cond delay="0"/>
                                  </p:stCondLst>
                                  <p:childTnLst>
                                    <p:set>
                                      <p:cBhvr>
                                        <p:cTn id="57" dur="1" fill="hold">
                                          <p:stCondLst>
                                            <p:cond delay="499"/>
                                          </p:stCondLst>
                                        </p:cTn>
                                        <p:tgtEl>
                                          <p:spTgt spid="918543"/>
                                        </p:tgtEl>
                                        <p:attrNameLst>
                                          <p:attrName>style.visibility</p:attrName>
                                        </p:attrNameLst>
                                      </p:cBhvr>
                                      <p:to>
                                        <p:strVal val="visible"/>
                                      </p:to>
                                    </p:set>
                                  </p:childTnLst>
                                </p:cTn>
                              </p:par>
                            </p:childTnLst>
                          </p:cTn>
                        </p:par>
                        <p:par>
                          <p:cTn id="58" fill="hold" nodeType="afterGroup">
                            <p:stCondLst>
                              <p:cond delay="1500"/>
                            </p:stCondLst>
                            <p:childTnLst>
                              <p:par>
                                <p:cTn id="59" presetID="18" presetClass="entr" presetSubtype="6" fill="hold" grpId="0" nodeType="afterEffect">
                                  <p:stCondLst>
                                    <p:cond delay="0"/>
                                  </p:stCondLst>
                                  <p:childTnLst>
                                    <p:set>
                                      <p:cBhvr>
                                        <p:cTn id="60" dur="1" fill="hold">
                                          <p:stCondLst>
                                            <p:cond delay="0"/>
                                          </p:stCondLst>
                                        </p:cTn>
                                        <p:tgtEl>
                                          <p:spTgt spid="918544"/>
                                        </p:tgtEl>
                                        <p:attrNameLst>
                                          <p:attrName>style.visibility</p:attrName>
                                        </p:attrNameLst>
                                      </p:cBhvr>
                                      <p:to>
                                        <p:strVal val="visible"/>
                                      </p:to>
                                    </p:set>
                                    <p:animEffect transition="in" filter="strips(downRight)">
                                      <p:cBhvr>
                                        <p:cTn id="61" dur="500"/>
                                        <p:tgtEl>
                                          <p:spTgt spid="918544"/>
                                        </p:tgtEl>
                                      </p:cBhvr>
                                    </p:animEffect>
                                  </p:childTnLst>
                                </p:cTn>
                              </p:par>
                            </p:childTnLst>
                          </p:cTn>
                        </p:par>
                        <p:par>
                          <p:cTn id="62" fill="hold" nodeType="afterGroup">
                            <p:stCondLst>
                              <p:cond delay="2000"/>
                            </p:stCondLst>
                            <p:childTnLst>
                              <p:par>
                                <p:cTn id="63" presetID="18" presetClass="entr" presetSubtype="6" fill="hold" grpId="0" nodeType="afterEffect">
                                  <p:stCondLst>
                                    <p:cond delay="0"/>
                                  </p:stCondLst>
                                  <p:childTnLst>
                                    <p:set>
                                      <p:cBhvr>
                                        <p:cTn id="64" dur="1" fill="hold">
                                          <p:stCondLst>
                                            <p:cond delay="0"/>
                                          </p:stCondLst>
                                        </p:cTn>
                                        <p:tgtEl>
                                          <p:spTgt spid="918545"/>
                                        </p:tgtEl>
                                        <p:attrNameLst>
                                          <p:attrName>style.visibility</p:attrName>
                                        </p:attrNameLst>
                                      </p:cBhvr>
                                      <p:to>
                                        <p:strVal val="visible"/>
                                      </p:to>
                                    </p:set>
                                    <p:animEffect transition="in" filter="strips(downRight)">
                                      <p:cBhvr>
                                        <p:cTn id="65" dur="500"/>
                                        <p:tgtEl>
                                          <p:spTgt spid="918545"/>
                                        </p:tgtEl>
                                      </p:cBhvr>
                                    </p:animEffect>
                                  </p:childTnLst>
                                </p:cTn>
                              </p:par>
                            </p:childTnLst>
                          </p:cTn>
                        </p:par>
                        <p:par>
                          <p:cTn id="66" fill="hold" nodeType="afterGroup">
                            <p:stCondLst>
                              <p:cond delay="2500"/>
                            </p:stCondLst>
                            <p:childTnLst>
                              <p:par>
                                <p:cTn id="67" presetID="18" presetClass="entr" presetSubtype="6" fill="hold" grpId="0" nodeType="afterEffect">
                                  <p:stCondLst>
                                    <p:cond delay="0"/>
                                  </p:stCondLst>
                                  <p:childTnLst>
                                    <p:set>
                                      <p:cBhvr>
                                        <p:cTn id="68" dur="1" fill="hold">
                                          <p:stCondLst>
                                            <p:cond delay="0"/>
                                          </p:stCondLst>
                                        </p:cTn>
                                        <p:tgtEl>
                                          <p:spTgt spid="918546"/>
                                        </p:tgtEl>
                                        <p:attrNameLst>
                                          <p:attrName>style.visibility</p:attrName>
                                        </p:attrNameLst>
                                      </p:cBhvr>
                                      <p:to>
                                        <p:strVal val="visible"/>
                                      </p:to>
                                    </p:set>
                                    <p:animEffect transition="in" filter="strips(downRight)">
                                      <p:cBhvr>
                                        <p:cTn id="69" dur="500"/>
                                        <p:tgtEl>
                                          <p:spTgt spid="918546"/>
                                        </p:tgtEl>
                                      </p:cBhvr>
                                    </p:animEffect>
                                  </p:childTnLst>
                                </p:cTn>
                              </p:par>
                            </p:childTnLst>
                          </p:cTn>
                        </p:par>
                        <p:par>
                          <p:cTn id="70" fill="hold" nodeType="afterGroup">
                            <p:stCondLst>
                              <p:cond delay="3000"/>
                            </p:stCondLst>
                            <p:childTnLst>
                              <p:par>
                                <p:cTn id="71" presetID="18" presetClass="entr" presetSubtype="6" fill="hold" grpId="0" nodeType="afterEffect">
                                  <p:stCondLst>
                                    <p:cond delay="0"/>
                                  </p:stCondLst>
                                  <p:childTnLst>
                                    <p:set>
                                      <p:cBhvr>
                                        <p:cTn id="72" dur="1" fill="hold">
                                          <p:stCondLst>
                                            <p:cond delay="0"/>
                                          </p:stCondLst>
                                        </p:cTn>
                                        <p:tgtEl>
                                          <p:spTgt spid="918547"/>
                                        </p:tgtEl>
                                        <p:attrNameLst>
                                          <p:attrName>style.visibility</p:attrName>
                                        </p:attrNameLst>
                                      </p:cBhvr>
                                      <p:to>
                                        <p:strVal val="visible"/>
                                      </p:to>
                                    </p:set>
                                    <p:animEffect transition="in" filter="strips(downRight)">
                                      <p:cBhvr>
                                        <p:cTn id="73" dur="500"/>
                                        <p:tgtEl>
                                          <p:spTgt spid="918547"/>
                                        </p:tgtEl>
                                      </p:cBhvr>
                                    </p:animEffect>
                                  </p:childTnLst>
                                </p:cTn>
                              </p:par>
                            </p:childTnLst>
                          </p:cTn>
                        </p:par>
                        <p:par>
                          <p:cTn id="74" fill="hold" nodeType="afterGroup">
                            <p:stCondLst>
                              <p:cond delay="3500"/>
                            </p:stCondLst>
                            <p:childTnLst>
                              <p:par>
                                <p:cTn id="75" presetID="1" presetClass="entr" presetSubtype="0" fill="hold" grpId="0" nodeType="afterEffect">
                                  <p:stCondLst>
                                    <p:cond delay="0"/>
                                  </p:stCondLst>
                                  <p:childTnLst>
                                    <p:set>
                                      <p:cBhvr>
                                        <p:cTn id="76" dur="1" fill="hold">
                                          <p:stCondLst>
                                            <p:cond delay="499"/>
                                          </p:stCondLst>
                                        </p:cTn>
                                        <p:tgtEl>
                                          <p:spTgt spid="918548"/>
                                        </p:tgtEl>
                                        <p:attrNameLst>
                                          <p:attrName>style.visibility</p:attrName>
                                        </p:attrNameLst>
                                      </p:cBhvr>
                                      <p:to>
                                        <p:strVal val="visible"/>
                                      </p:to>
                                    </p:set>
                                  </p:childTnLst>
                                </p:cTn>
                              </p:par>
                            </p:childTnLst>
                          </p:cTn>
                        </p:par>
                        <p:par>
                          <p:cTn id="77" fill="hold" nodeType="afterGroup">
                            <p:stCondLst>
                              <p:cond delay="4000"/>
                            </p:stCondLst>
                            <p:childTnLst>
                              <p:par>
                                <p:cTn id="78" presetID="18" presetClass="entr" presetSubtype="6" fill="hold" grpId="0" nodeType="afterEffect">
                                  <p:stCondLst>
                                    <p:cond delay="0"/>
                                  </p:stCondLst>
                                  <p:childTnLst>
                                    <p:set>
                                      <p:cBhvr>
                                        <p:cTn id="79" dur="1" fill="hold">
                                          <p:stCondLst>
                                            <p:cond delay="0"/>
                                          </p:stCondLst>
                                        </p:cTn>
                                        <p:tgtEl>
                                          <p:spTgt spid="918549"/>
                                        </p:tgtEl>
                                        <p:attrNameLst>
                                          <p:attrName>style.visibility</p:attrName>
                                        </p:attrNameLst>
                                      </p:cBhvr>
                                      <p:to>
                                        <p:strVal val="visible"/>
                                      </p:to>
                                    </p:set>
                                    <p:animEffect transition="in" filter="strips(downRight)">
                                      <p:cBhvr>
                                        <p:cTn id="80" dur="500"/>
                                        <p:tgtEl>
                                          <p:spTgt spid="918549"/>
                                        </p:tgtEl>
                                      </p:cBhvr>
                                    </p:animEffect>
                                  </p:childTnLst>
                                </p:cTn>
                              </p:par>
                            </p:childTnLst>
                          </p:cTn>
                        </p:par>
                        <p:par>
                          <p:cTn id="81" fill="hold" nodeType="afterGroup">
                            <p:stCondLst>
                              <p:cond delay="4500"/>
                            </p:stCondLst>
                            <p:childTnLst>
                              <p:par>
                                <p:cTn id="82" presetID="18" presetClass="entr" presetSubtype="6" fill="hold" grpId="0" nodeType="afterEffect">
                                  <p:stCondLst>
                                    <p:cond delay="0"/>
                                  </p:stCondLst>
                                  <p:childTnLst>
                                    <p:set>
                                      <p:cBhvr>
                                        <p:cTn id="83" dur="1" fill="hold">
                                          <p:stCondLst>
                                            <p:cond delay="0"/>
                                          </p:stCondLst>
                                        </p:cTn>
                                        <p:tgtEl>
                                          <p:spTgt spid="918550"/>
                                        </p:tgtEl>
                                        <p:attrNameLst>
                                          <p:attrName>style.visibility</p:attrName>
                                        </p:attrNameLst>
                                      </p:cBhvr>
                                      <p:to>
                                        <p:strVal val="visible"/>
                                      </p:to>
                                    </p:set>
                                    <p:animEffect transition="in" filter="strips(downRight)">
                                      <p:cBhvr>
                                        <p:cTn id="84" dur="500"/>
                                        <p:tgtEl>
                                          <p:spTgt spid="9185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8530" grpId="0" build="p"/>
      <p:bldP spid="918531" grpId="0" autoUpdateAnimBg="0"/>
      <p:bldP spid="918532" grpId="0" autoUpdateAnimBg="0"/>
      <p:bldP spid="918533" grpId="0" autoUpdateAnimBg="0"/>
      <p:bldP spid="918534" grpId="0" animBg="1"/>
      <p:bldP spid="918535" grpId="0" autoUpdateAnimBg="0"/>
      <p:bldP spid="918536" grpId="0" animBg="1"/>
      <p:bldP spid="918537" grpId="0" autoUpdateAnimBg="0"/>
      <p:bldP spid="918538" grpId="0" animBg="1"/>
      <p:bldP spid="918539" grpId="0" autoUpdateAnimBg="0"/>
      <p:bldP spid="918540" grpId="0" autoUpdateAnimBg="0"/>
      <p:bldP spid="918541" grpId="0" animBg="1"/>
      <p:bldP spid="918542" grpId="0" autoUpdateAnimBg="0"/>
      <p:bldP spid="918543" grpId="0" animBg="1"/>
      <p:bldP spid="918544" grpId="0" autoUpdateAnimBg="0"/>
      <p:bldP spid="918545" grpId="0" autoUpdateAnimBg="0"/>
      <p:bldP spid="918546" grpId="0" autoUpdateAnimBg="0"/>
      <p:bldP spid="918547" grpId="0" autoUpdateAnimBg="0"/>
      <p:bldP spid="918548" grpId="0" animBg="1"/>
      <p:bldP spid="918549" grpId="0" autoUpdateAnimBg="0"/>
      <p:bldP spid="918550"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Espaço Reservado para Número de Slide 5"/>
          <p:cNvSpPr>
            <a:spLocks noGrp="1"/>
          </p:cNvSpPr>
          <p:nvPr>
            <p:ph type="sldNum" sz="quarter" idx="12"/>
          </p:nvPr>
        </p:nvSpPr>
        <p:spPr/>
        <p:txBody>
          <a:bodyPr/>
          <a:lstStyle/>
          <a:p>
            <a:pPr>
              <a:defRPr/>
            </a:pPr>
            <a:fld id="{0B14E092-EDDD-49D9-9A7B-2ABD595CE7D7}" type="slidenum">
              <a:rPr lang="pt-PT"/>
              <a:pPr>
                <a:defRPr/>
              </a:pPr>
              <a:t>82</a:t>
            </a:fld>
            <a:endParaRPr lang="pt-PT"/>
          </a:p>
        </p:txBody>
      </p:sp>
      <p:sp>
        <p:nvSpPr>
          <p:cNvPr id="84995" name="Rectangle 2"/>
          <p:cNvSpPr>
            <a:spLocks noGrp="1" noChangeArrowheads="1"/>
          </p:cNvSpPr>
          <p:nvPr>
            <p:ph type="body" idx="1"/>
          </p:nvPr>
        </p:nvSpPr>
        <p:spPr>
          <a:xfrm>
            <a:off x="685800" y="1901825"/>
            <a:ext cx="7772400" cy="709613"/>
          </a:xfrm>
        </p:spPr>
        <p:txBody>
          <a:bodyPr/>
          <a:lstStyle/>
          <a:p>
            <a:pPr eaLnBrk="1" hangingPunct="1">
              <a:buFontTx/>
              <a:buNone/>
            </a:pPr>
            <a:r>
              <a:rPr lang="pt-BR" sz="2800" smtClean="0">
                <a:latin typeface="Arial" charset="0"/>
              </a:rPr>
              <a:t>Hipóteses formuladas por Friedman:</a:t>
            </a:r>
          </a:p>
        </p:txBody>
      </p:sp>
      <p:sp>
        <p:nvSpPr>
          <p:cNvPr id="919555" name="Rectangle 3"/>
          <p:cNvSpPr>
            <a:spLocks noChangeArrowheads="1"/>
          </p:cNvSpPr>
          <p:nvPr/>
        </p:nvSpPr>
        <p:spPr bwMode="auto">
          <a:xfrm>
            <a:off x="695325" y="2682875"/>
            <a:ext cx="7772400"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pPr>
            <a:r>
              <a:rPr lang="pt-BR" sz="2800" b="0">
                <a:solidFill>
                  <a:srgbClr val="FFFFFF"/>
                </a:solidFill>
              </a:rPr>
              <a:t>3</a:t>
            </a:r>
            <a:r>
              <a:rPr lang="pt-BR" sz="2800" b="0" u="sng" baseline="30000">
                <a:solidFill>
                  <a:srgbClr val="FFFFFF"/>
                </a:solidFill>
              </a:rPr>
              <a:t>o</a:t>
            </a:r>
            <a:r>
              <a:rPr lang="pt-BR" sz="2800" b="0">
                <a:solidFill>
                  <a:srgbClr val="FFFFFF"/>
                </a:solidFill>
              </a:rPr>
              <a:t>) a taxa de inflação é pequena, de modo a não afetar a demanda real por moeda.</a:t>
            </a:r>
          </a:p>
        </p:txBody>
      </p:sp>
      <p:sp>
        <p:nvSpPr>
          <p:cNvPr id="919556" name="Rectangle 4"/>
          <p:cNvSpPr>
            <a:spLocks noChangeArrowheads="1"/>
          </p:cNvSpPr>
          <p:nvPr/>
        </p:nvSpPr>
        <p:spPr bwMode="auto">
          <a:xfrm>
            <a:off x="628650" y="3844925"/>
            <a:ext cx="7772400"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Considerando as hipóteses 2 e 3:</a:t>
            </a:r>
          </a:p>
        </p:txBody>
      </p:sp>
      <p:sp>
        <p:nvSpPr>
          <p:cNvPr id="919557" name="Rectangle 5"/>
          <p:cNvSpPr>
            <a:spLocks noChangeArrowheads="1"/>
          </p:cNvSpPr>
          <p:nvPr/>
        </p:nvSpPr>
        <p:spPr bwMode="auto">
          <a:xfrm>
            <a:off x="2333625" y="4549775"/>
            <a:ext cx="2239963"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k (r, P) = K</a:t>
            </a:r>
          </a:p>
        </p:txBody>
      </p:sp>
      <p:sp>
        <p:nvSpPr>
          <p:cNvPr id="919558" name="Rectangle 6"/>
          <p:cNvSpPr>
            <a:spLocks noChangeArrowheads="1"/>
          </p:cNvSpPr>
          <p:nvPr/>
        </p:nvSpPr>
        <p:spPr bwMode="auto">
          <a:xfrm>
            <a:off x="4933950" y="4435475"/>
            <a:ext cx="723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M</a:t>
            </a:r>
            <a:r>
              <a:rPr lang="pt-BR" sz="2800" b="0" baseline="30000"/>
              <a:t>d</a:t>
            </a:r>
            <a:endParaRPr lang="pt-BR" sz="2800" b="0"/>
          </a:p>
        </p:txBody>
      </p:sp>
      <p:sp>
        <p:nvSpPr>
          <p:cNvPr id="919559" name="Line 7"/>
          <p:cNvSpPr>
            <a:spLocks noChangeShapeType="1"/>
          </p:cNvSpPr>
          <p:nvPr/>
        </p:nvSpPr>
        <p:spPr bwMode="auto">
          <a:xfrm>
            <a:off x="4876800" y="4895850"/>
            <a:ext cx="7239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9560" name="Rectangle 8"/>
          <p:cNvSpPr>
            <a:spLocks noChangeArrowheads="1"/>
          </p:cNvSpPr>
          <p:nvPr/>
        </p:nvSpPr>
        <p:spPr bwMode="auto">
          <a:xfrm>
            <a:off x="4872038" y="4816475"/>
            <a:ext cx="652462"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P</a:t>
            </a:r>
          </a:p>
        </p:txBody>
      </p:sp>
      <p:sp>
        <p:nvSpPr>
          <p:cNvPr id="919561" name="Rectangle 9"/>
          <p:cNvSpPr>
            <a:spLocks noChangeArrowheads="1"/>
          </p:cNvSpPr>
          <p:nvPr/>
        </p:nvSpPr>
        <p:spPr bwMode="auto">
          <a:xfrm>
            <a:off x="5695950" y="4625975"/>
            <a:ext cx="1638300"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t>=  K . y</a:t>
            </a:r>
          </a:p>
        </p:txBody>
      </p:sp>
      <p:sp>
        <p:nvSpPr>
          <p:cNvPr id="919562" name="Rectangle 10"/>
          <p:cNvSpPr>
            <a:spLocks noChangeArrowheads="1"/>
          </p:cNvSpPr>
          <p:nvPr/>
        </p:nvSpPr>
        <p:spPr bwMode="auto">
          <a:xfrm>
            <a:off x="3238500" y="5654675"/>
            <a:ext cx="2686050"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pt-BR" sz="2800" b="0">
                <a:solidFill>
                  <a:srgbClr val="FFFFFF"/>
                </a:solidFill>
              </a:rPr>
              <a:t>M</a:t>
            </a:r>
            <a:r>
              <a:rPr lang="pt-BR" sz="2800" b="0" baseline="30000">
                <a:solidFill>
                  <a:srgbClr val="FFFFFF"/>
                </a:solidFill>
              </a:rPr>
              <a:t>d</a:t>
            </a:r>
            <a:r>
              <a:rPr lang="pt-BR" sz="2800" b="0">
                <a:solidFill>
                  <a:srgbClr val="FFFFFF"/>
                </a:solidFill>
              </a:rPr>
              <a:t>  =  K . P . y</a:t>
            </a:r>
          </a:p>
        </p:txBody>
      </p:sp>
      <p:sp>
        <p:nvSpPr>
          <p:cNvPr id="919563" name="Text Box 11"/>
          <p:cNvSpPr txBox="1">
            <a:spLocks noChangeArrowheads="1"/>
          </p:cNvSpPr>
          <p:nvPr/>
        </p:nvSpPr>
        <p:spPr bwMode="auto">
          <a:xfrm>
            <a:off x="6115050" y="5276850"/>
            <a:ext cx="23241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000" b="0">
                <a:solidFill>
                  <a:srgbClr val="FFFFFF"/>
                </a:solidFill>
              </a:rPr>
              <a:t>Versão Cambridge de demanda quantitativa de moeda</a:t>
            </a:r>
          </a:p>
        </p:txBody>
      </p:sp>
      <p:sp>
        <p:nvSpPr>
          <p:cNvPr id="919564" name="Rectangle 12"/>
          <p:cNvSpPr>
            <a:spLocks noChangeArrowheads="1"/>
          </p:cNvSpPr>
          <p:nvPr/>
        </p:nvSpPr>
        <p:spPr bwMode="auto">
          <a:xfrm>
            <a:off x="3124200" y="5619750"/>
            <a:ext cx="2838450" cy="6858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9565" name="Line 13"/>
          <p:cNvSpPr>
            <a:spLocks noChangeShapeType="1"/>
          </p:cNvSpPr>
          <p:nvPr/>
        </p:nvSpPr>
        <p:spPr bwMode="auto">
          <a:xfrm>
            <a:off x="3867150" y="4629150"/>
            <a:ext cx="2476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9566" name="Line 14"/>
          <p:cNvSpPr>
            <a:spLocks noChangeShapeType="1"/>
          </p:cNvSpPr>
          <p:nvPr/>
        </p:nvSpPr>
        <p:spPr bwMode="auto">
          <a:xfrm>
            <a:off x="6210300" y="4705350"/>
            <a:ext cx="2095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9567" name="Line 15"/>
          <p:cNvSpPr>
            <a:spLocks noChangeShapeType="1"/>
          </p:cNvSpPr>
          <p:nvPr/>
        </p:nvSpPr>
        <p:spPr bwMode="auto">
          <a:xfrm>
            <a:off x="4338638" y="5715000"/>
            <a:ext cx="252412"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19568" name="Rectangle 16"/>
          <p:cNvSpPr>
            <a:spLocks noChangeArrowheads="1"/>
          </p:cNvSpPr>
          <p:nvPr/>
        </p:nvSpPr>
        <p:spPr bwMode="auto">
          <a:xfrm>
            <a:off x="3195638" y="4516438"/>
            <a:ext cx="1158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pt-BR" sz="1000" b="0">
                <a:solidFill>
                  <a:srgbClr val="FFFF00"/>
                </a:solidFill>
              </a:rPr>
              <a:t>o</a:t>
            </a:r>
            <a:endParaRPr lang="pt-BR" sz="2400" b="0"/>
          </a:p>
        </p:txBody>
      </p:sp>
      <p:sp>
        <p:nvSpPr>
          <p:cNvPr id="85010" name="Rectangle 17"/>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19555"/>
                                        </p:tgtEl>
                                        <p:attrNameLst>
                                          <p:attrName>style.visibility</p:attrName>
                                        </p:attrNameLst>
                                      </p:cBhvr>
                                      <p:to>
                                        <p:strVal val="visible"/>
                                      </p:to>
                                    </p:set>
                                    <p:animEffect transition="in" filter="strips(downRight)">
                                      <p:cBhvr>
                                        <p:cTn id="7" dur="500"/>
                                        <p:tgtEl>
                                          <p:spTgt spid="9195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19556"/>
                                        </p:tgtEl>
                                        <p:attrNameLst>
                                          <p:attrName>style.visibility</p:attrName>
                                        </p:attrNameLst>
                                      </p:cBhvr>
                                      <p:to>
                                        <p:strVal val="visible"/>
                                      </p:to>
                                    </p:set>
                                    <p:animEffect transition="in" filter="strips(downRight)">
                                      <p:cBhvr>
                                        <p:cTn id="12" dur="500"/>
                                        <p:tgtEl>
                                          <p:spTgt spid="9195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19557"/>
                                        </p:tgtEl>
                                        <p:attrNameLst>
                                          <p:attrName>style.visibility</p:attrName>
                                        </p:attrNameLst>
                                      </p:cBhvr>
                                      <p:to>
                                        <p:strVal val="visible"/>
                                      </p:to>
                                    </p:set>
                                    <p:animEffect transition="in" filter="strips(downRight)">
                                      <p:cBhvr>
                                        <p:cTn id="17" dur="500"/>
                                        <p:tgtEl>
                                          <p:spTgt spid="919557"/>
                                        </p:tgtEl>
                                      </p:cBhvr>
                                    </p:animEffec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919565"/>
                                        </p:tgtEl>
                                        <p:attrNameLst>
                                          <p:attrName>style.visibility</p:attrName>
                                        </p:attrNameLst>
                                      </p:cBhvr>
                                      <p:to>
                                        <p:strVal val="visible"/>
                                      </p:to>
                                    </p:set>
                                  </p:childTnLst>
                                </p:cTn>
                              </p:par>
                              <p:par>
                                <p:cTn id="21" presetID="22" presetClass="entr" presetSubtype="4" fill="hold" grpId="0" nodeType="withEffect">
                                  <p:stCondLst>
                                    <p:cond delay="0"/>
                                  </p:stCondLst>
                                  <p:childTnLst>
                                    <p:set>
                                      <p:cBhvr>
                                        <p:cTn id="22" dur="1" fill="hold">
                                          <p:stCondLst>
                                            <p:cond delay="0"/>
                                          </p:stCondLst>
                                        </p:cTn>
                                        <p:tgtEl>
                                          <p:spTgt spid="919568"/>
                                        </p:tgtEl>
                                        <p:attrNameLst>
                                          <p:attrName>style.visibility</p:attrName>
                                        </p:attrNameLst>
                                      </p:cBhvr>
                                      <p:to>
                                        <p:strVal val="visible"/>
                                      </p:to>
                                    </p:set>
                                    <p:animEffect transition="in" filter="wipe(down)">
                                      <p:cBhvr>
                                        <p:cTn id="23" dur="500"/>
                                        <p:tgtEl>
                                          <p:spTgt spid="919568"/>
                                        </p:tgtEl>
                                      </p:cBhvr>
                                    </p:animEffect>
                                  </p:childTnLst>
                                </p:cTn>
                              </p:par>
                            </p:childTnLst>
                          </p:cTn>
                        </p:par>
                        <p:par>
                          <p:cTn id="24" fill="hold" nodeType="afterGroup">
                            <p:stCondLst>
                              <p:cond delay="1000"/>
                            </p:stCondLst>
                            <p:childTnLst>
                              <p:par>
                                <p:cTn id="25" presetID="18" presetClass="entr" presetSubtype="6" fill="hold" grpId="0" nodeType="afterEffect">
                                  <p:stCondLst>
                                    <p:cond delay="0"/>
                                  </p:stCondLst>
                                  <p:childTnLst>
                                    <p:set>
                                      <p:cBhvr>
                                        <p:cTn id="26" dur="1" fill="hold">
                                          <p:stCondLst>
                                            <p:cond delay="0"/>
                                          </p:stCondLst>
                                        </p:cTn>
                                        <p:tgtEl>
                                          <p:spTgt spid="919558"/>
                                        </p:tgtEl>
                                        <p:attrNameLst>
                                          <p:attrName>style.visibility</p:attrName>
                                        </p:attrNameLst>
                                      </p:cBhvr>
                                      <p:to>
                                        <p:strVal val="visible"/>
                                      </p:to>
                                    </p:set>
                                    <p:animEffect transition="in" filter="strips(downRight)">
                                      <p:cBhvr>
                                        <p:cTn id="27" dur="500"/>
                                        <p:tgtEl>
                                          <p:spTgt spid="919558"/>
                                        </p:tgtEl>
                                      </p:cBhvr>
                                    </p:animEffect>
                                  </p:childTnLst>
                                </p:cTn>
                              </p:par>
                            </p:childTnLst>
                          </p:cTn>
                        </p:par>
                        <p:par>
                          <p:cTn id="28" fill="hold" nodeType="afterGroup">
                            <p:stCondLst>
                              <p:cond delay="1500"/>
                            </p:stCondLst>
                            <p:childTnLst>
                              <p:par>
                                <p:cTn id="29" presetID="1" presetClass="entr" presetSubtype="0" fill="hold" grpId="0" nodeType="afterEffect">
                                  <p:stCondLst>
                                    <p:cond delay="0"/>
                                  </p:stCondLst>
                                  <p:childTnLst>
                                    <p:set>
                                      <p:cBhvr>
                                        <p:cTn id="30" dur="1" fill="hold">
                                          <p:stCondLst>
                                            <p:cond delay="499"/>
                                          </p:stCondLst>
                                        </p:cTn>
                                        <p:tgtEl>
                                          <p:spTgt spid="919559"/>
                                        </p:tgtEl>
                                        <p:attrNameLst>
                                          <p:attrName>style.visibility</p:attrName>
                                        </p:attrNameLst>
                                      </p:cBhvr>
                                      <p:to>
                                        <p:strVal val="visible"/>
                                      </p:to>
                                    </p:set>
                                  </p:childTnLst>
                                </p:cTn>
                              </p:par>
                            </p:childTnLst>
                          </p:cTn>
                        </p:par>
                        <p:par>
                          <p:cTn id="31" fill="hold" nodeType="afterGroup">
                            <p:stCondLst>
                              <p:cond delay="2000"/>
                            </p:stCondLst>
                            <p:childTnLst>
                              <p:par>
                                <p:cTn id="32" presetID="18" presetClass="entr" presetSubtype="6" fill="hold" grpId="0" nodeType="afterEffect">
                                  <p:stCondLst>
                                    <p:cond delay="0"/>
                                  </p:stCondLst>
                                  <p:childTnLst>
                                    <p:set>
                                      <p:cBhvr>
                                        <p:cTn id="33" dur="1" fill="hold">
                                          <p:stCondLst>
                                            <p:cond delay="0"/>
                                          </p:stCondLst>
                                        </p:cTn>
                                        <p:tgtEl>
                                          <p:spTgt spid="919560"/>
                                        </p:tgtEl>
                                        <p:attrNameLst>
                                          <p:attrName>style.visibility</p:attrName>
                                        </p:attrNameLst>
                                      </p:cBhvr>
                                      <p:to>
                                        <p:strVal val="visible"/>
                                      </p:to>
                                    </p:set>
                                    <p:animEffect transition="in" filter="strips(downRight)">
                                      <p:cBhvr>
                                        <p:cTn id="34" dur="500"/>
                                        <p:tgtEl>
                                          <p:spTgt spid="919560"/>
                                        </p:tgtEl>
                                      </p:cBhvr>
                                    </p:animEffect>
                                  </p:childTnLst>
                                </p:cTn>
                              </p:par>
                            </p:childTnLst>
                          </p:cTn>
                        </p:par>
                        <p:par>
                          <p:cTn id="35" fill="hold" nodeType="afterGroup">
                            <p:stCondLst>
                              <p:cond delay="2500"/>
                            </p:stCondLst>
                            <p:childTnLst>
                              <p:par>
                                <p:cTn id="36" presetID="18" presetClass="entr" presetSubtype="6" fill="hold" grpId="0" nodeType="afterEffect">
                                  <p:stCondLst>
                                    <p:cond delay="0"/>
                                  </p:stCondLst>
                                  <p:childTnLst>
                                    <p:set>
                                      <p:cBhvr>
                                        <p:cTn id="37" dur="1" fill="hold">
                                          <p:stCondLst>
                                            <p:cond delay="0"/>
                                          </p:stCondLst>
                                        </p:cTn>
                                        <p:tgtEl>
                                          <p:spTgt spid="919561"/>
                                        </p:tgtEl>
                                        <p:attrNameLst>
                                          <p:attrName>style.visibility</p:attrName>
                                        </p:attrNameLst>
                                      </p:cBhvr>
                                      <p:to>
                                        <p:strVal val="visible"/>
                                      </p:to>
                                    </p:set>
                                    <p:animEffect transition="in" filter="strips(downRight)">
                                      <p:cBhvr>
                                        <p:cTn id="38" dur="500"/>
                                        <p:tgtEl>
                                          <p:spTgt spid="919561"/>
                                        </p:tgtEl>
                                      </p:cBhvr>
                                    </p:animEffect>
                                  </p:childTnLst>
                                </p:cTn>
                              </p:par>
                            </p:childTnLst>
                          </p:cTn>
                        </p:par>
                        <p:par>
                          <p:cTn id="39" fill="hold" nodeType="afterGroup">
                            <p:stCondLst>
                              <p:cond delay="3000"/>
                            </p:stCondLst>
                            <p:childTnLst>
                              <p:par>
                                <p:cTn id="40" presetID="1" presetClass="entr" presetSubtype="0" fill="hold" grpId="0" nodeType="afterEffect">
                                  <p:stCondLst>
                                    <p:cond delay="0"/>
                                  </p:stCondLst>
                                  <p:childTnLst>
                                    <p:set>
                                      <p:cBhvr>
                                        <p:cTn id="41" dur="1" fill="hold">
                                          <p:stCondLst>
                                            <p:cond delay="499"/>
                                          </p:stCondLst>
                                        </p:cTn>
                                        <p:tgtEl>
                                          <p:spTgt spid="919566"/>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919562"/>
                                        </p:tgtEl>
                                        <p:attrNameLst>
                                          <p:attrName>style.visibility</p:attrName>
                                        </p:attrNameLst>
                                      </p:cBhvr>
                                      <p:to>
                                        <p:strVal val="visible"/>
                                      </p:to>
                                    </p:set>
                                    <p:animEffect transition="in" filter="strips(downRight)">
                                      <p:cBhvr>
                                        <p:cTn id="46" dur="500"/>
                                        <p:tgtEl>
                                          <p:spTgt spid="919562"/>
                                        </p:tgtEl>
                                      </p:cBhvr>
                                    </p:animEffect>
                                  </p:childTnLst>
                                </p:cTn>
                              </p:par>
                            </p:childTnLst>
                          </p:cTn>
                        </p:par>
                        <p:par>
                          <p:cTn id="47" fill="hold" nodeType="afterGroup">
                            <p:stCondLst>
                              <p:cond delay="500"/>
                            </p:stCondLst>
                            <p:childTnLst>
                              <p:par>
                                <p:cTn id="48" presetID="1" presetClass="entr" presetSubtype="0" fill="hold" grpId="0" nodeType="afterEffect">
                                  <p:stCondLst>
                                    <p:cond delay="0"/>
                                  </p:stCondLst>
                                  <p:childTnLst>
                                    <p:set>
                                      <p:cBhvr>
                                        <p:cTn id="49" dur="1" fill="hold">
                                          <p:stCondLst>
                                            <p:cond delay="499"/>
                                          </p:stCondLst>
                                        </p:cTn>
                                        <p:tgtEl>
                                          <p:spTgt spid="919567"/>
                                        </p:tgtEl>
                                        <p:attrNameLst>
                                          <p:attrName>style.visibility</p:attrName>
                                        </p:attrNameLst>
                                      </p:cBhvr>
                                      <p:to>
                                        <p:strVal val="visible"/>
                                      </p:to>
                                    </p:set>
                                  </p:childTnLst>
                                </p:cTn>
                              </p:par>
                            </p:childTnLst>
                          </p:cTn>
                        </p:par>
                        <p:par>
                          <p:cTn id="50" fill="hold" nodeType="afterGroup">
                            <p:stCondLst>
                              <p:cond delay="1000"/>
                            </p:stCondLst>
                            <p:childTnLst>
                              <p:par>
                                <p:cTn id="51" presetID="1" presetClass="entr" presetSubtype="0" fill="hold" grpId="0" nodeType="afterEffect">
                                  <p:stCondLst>
                                    <p:cond delay="0"/>
                                  </p:stCondLst>
                                  <p:childTnLst>
                                    <p:set>
                                      <p:cBhvr>
                                        <p:cTn id="52" dur="1" fill="hold">
                                          <p:stCondLst>
                                            <p:cond delay="499"/>
                                          </p:stCondLst>
                                        </p:cTn>
                                        <p:tgtEl>
                                          <p:spTgt spid="919564"/>
                                        </p:tgtEl>
                                        <p:attrNameLst>
                                          <p:attrName>style.visibility</p:attrName>
                                        </p:attrNameLst>
                                      </p:cBhvr>
                                      <p:to>
                                        <p:strVal val="visible"/>
                                      </p:to>
                                    </p:set>
                                  </p:childTnLst>
                                </p:cTn>
                              </p:par>
                            </p:childTnLst>
                          </p:cTn>
                        </p:par>
                        <p:par>
                          <p:cTn id="53" fill="hold" nodeType="afterGroup">
                            <p:stCondLst>
                              <p:cond delay="1500"/>
                            </p:stCondLst>
                            <p:childTnLst>
                              <p:par>
                                <p:cTn id="54" presetID="23" presetClass="entr" presetSubtype="288" fill="hold" grpId="0" nodeType="afterEffect">
                                  <p:stCondLst>
                                    <p:cond delay="0"/>
                                  </p:stCondLst>
                                  <p:childTnLst>
                                    <p:set>
                                      <p:cBhvr>
                                        <p:cTn id="55" dur="1" fill="hold">
                                          <p:stCondLst>
                                            <p:cond delay="0"/>
                                          </p:stCondLst>
                                        </p:cTn>
                                        <p:tgtEl>
                                          <p:spTgt spid="919563"/>
                                        </p:tgtEl>
                                        <p:attrNameLst>
                                          <p:attrName>style.visibility</p:attrName>
                                        </p:attrNameLst>
                                      </p:cBhvr>
                                      <p:to>
                                        <p:strVal val="visible"/>
                                      </p:to>
                                    </p:set>
                                    <p:anim calcmode="lin" valueType="num">
                                      <p:cBhvr>
                                        <p:cTn id="56" dur="500" fill="hold"/>
                                        <p:tgtEl>
                                          <p:spTgt spid="919563"/>
                                        </p:tgtEl>
                                        <p:attrNameLst>
                                          <p:attrName>ppt_w</p:attrName>
                                        </p:attrNameLst>
                                      </p:cBhvr>
                                      <p:tavLst>
                                        <p:tav tm="0">
                                          <p:val>
                                            <p:strVal val="4/3*#ppt_w"/>
                                          </p:val>
                                        </p:tav>
                                        <p:tav tm="100000">
                                          <p:val>
                                            <p:strVal val="#ppt_w"/>
                                          </p:val>
                                        </p:tav>
                                      </p:tavLst>
                                    </p:anim>
                                    <p:anim calcmode="lin" valueType="num">
                                      <p:cBhvr>
                                        <p:cTn id="57" dur="500" fill="hold"/>
                                        <p:tgtEl>
                                          <p:spTgt spid="91956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9555" grpId="0" autoUpdateAnimBg="0"/>
      <p:bldP spid="919556" grpId="0" autoUpdateAnimBg="0"/>
      <p:bldP spid="919557" grpId="0" autoUpdateAnimBg="0"/>
      <p:bldP spid="919558" grpId="0" autoUpdateAnimBg="0"/>
      <p:bldP spid="919559" grpId="0" animBg="1"/>
      <p:bldP spid="919560" grpId="0" autoUpdateAnimBg="0"/>
      <p:bldP spid="919561" grpId="0" autoUpdateAnimBg="0"/>
      <p:bldP spid="919562" grpId="0" autoUpdateAnimBg="0"/>
      <p:bldP spid="919563" grpId="0" autoUpdateAnimBg="0"/>
      <p:bldP spid="919564" grpId="0" animBg="1"/>
      <p:bldP spid="919565" grpId="0" animBg="1"/>
      <p:bldP spid="919566" grpId="0" animBg="1"/>
      <p:bldP spid="919567" grpId="0" animBg="1"/>
      <p:bldP spid="91956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spaço Reservado para Número de Slide 5"/>
          <p:cNvSpPr>
            <a:spLocks noGrp="1"/>
          </p:cNvSpPr>
          <p:nvPr>
            <p:ph type="sldNum" sz="quarter" idx="12"/>
          </p:nvPr>
        </p:nvSpPr>
        <p:spPr/>
        <p:txBody>
          <a:bodyPr/>
          <a:lstStyle/>
          <a:p>
            <a:pPr>
              <a:defRPr/>
            </a:pPr>
            <a:fld id="{EF8C3A87-26FB-4DF3-BE70-D85CF61BB06A}" type="slidenum">
              <a:rPr lang="pt-PT"/>
              <a:pPr>
                <a:defRPr/>
              </a:pPr>
              <a:t>83</a:t>
            </a:fld>
            <a:endParaRPr lang="pt-PT"/>
          </a:p>
        </p:txBody>
      </p:sp>
      <p:sp>
        <p:nvSpPr>
          <p:cNvPr id="920578" name="Rectangle 2"/>
          <p:cNvSpPr>
            <a:spLocks noChangeArrowheads="1"/>
          </p:cNvSpPr>
          <p:nvPr/>
        </p:nvSpPr>
        <p:spPr bwMode="auto">
          <a:xfrm>
            <a:off x="342900" y="2035175"/>
            <a:ext cx="8420100"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Se for válida para a economia a seguinte equação:</a:t>
            </a:r>
          </a:p>
        </p:txBody>
      </p:sp>
      <p:sp>
        <p:nvSpPr>
          <p:cNvPr id="920580" name="Rectangle 4"/>
          <p:cNvSpPr>
            <a:spLocks noChangeArrowheads="1"/>
          </p:cNvSpPr>
          <p:nvPr/>
        </p:nvSpPr>
        <p:spPr bwMode="auto">
          <a:xfrm>
            <a:off x="114300" y="3916363"/>
            <a:ext cx="8915400" cy="70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pt-BR" sz="2800" b="0"/>
              <a:t>Então, a elasticidade-renda da demanda de saldos reais de moeda é unitária</a:t>
            </a:r>
          </a:p>
        </p:txBody>
      </p:sp>
      <p:sp>
        <p:nvSpPr>
          <p:cNvPr id="920581" name="Text Box 5"/>
          <p:cNvSpPr txBox="1">
            <a:spLocks noChangeArrowheads="1"/>
          </p:cNvSpPr>
          <p:nvPr/>
        </p:nvSpPr>
        <p:spPr bwMode="auto">
          <a:xfrm>
            <a:off x="2973388" y="5491163"/>
            <a:ext cx="8461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e =</a:t>
            </a:r>
          </a:p>
        </p:txBody>
      </p:sp>
      <p:sp>
        <p:nvSpPr>
          <p:cNvPr id="920582" name="Text Box 6"/>
          <p:cNvSpPr txBox="1">
            <a:spLocks noChangeArrowheads="1"/>
          </p:cNvSpPr>
          <p:nvPr/>
        </p:nvSpPr>
        <p:spPr bwMode="auto">
          <a:xfrm>
            <a:off x="4038600" y="4881563"/>
            <a:ext cx="1085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latin typeface="Symbol" pitchFamily="18" charset="2"/>
              </a:rPr>
              <a:t>D</a:t>
            </a:r>
            <a:r>
              <a:rPr lang="pt-BR" sz="2800" b="0">
                <a:solidFill>
                  <a:srgbClr val="FFFF00"/>
                </a:solidFill>
              </a:rPr>
              <a:t> m</a:t>
            </a:r>
            <a:r>
              <a:rPr lang="pt-BR" sz="2800" b="0" baseline="30000">
                <a:solidFill>
                  <a:srgbClr val="FFFF00"/>
                </a:solidFill>
              </a:rPr>
              <a:t>d</a:t>
            </a:r>
            <a:endParaRPr lang="pt-BR" sz="2800" b="0">
              <a:solidFill>
                <a:srgbClr val="FFFF00"/>
              </a:solidFill>
            </a:endParaRPr>
          </a:p>
        </p:txBody>
      </p:sp>
      <p:sp>
        <p:nvSpPr>
          <p:cNvPr id="920583" name="Line 7"/>
          <p:cNvSpPr>
            <a:spLocks noChangeShapeType="1"/>
          </p:cNvSpPr>
          <p:nvPr/>
        </p:nvSpPr>
        <p:spPr bwMode="auto">
          <a:xfrm>
            <a:off x="4000500" y="5357813"/>
            <a:ext cx="9334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0584" name="Text Box 8"/>
          <p:cNvSpPr txBox="1">
            <a:spLocks noChangeArrowheads="1"/>
          </p:cNvSpPr>
          <p:nvPr/>
        </p:nvSpPr>
        <p:spPr bwMode="auto">
          <a:xfrm>
            <a:off x="4000500" y="5281613"/>
            <a:ext cx="1085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m</a:t>
            </a:r>
            <a:r>
              <a:rPr lang="pt-BR" sz="2800" b="0" baseline="30000">
                <a:solidFill>
                  <a:srgbClr val="FFFF00"/>
                </a:solidFill>
              </a:rPr>
              <a:t>d</a:t>
            </a:r>
            <a:endParaRPr lang="pt-BR" sz="2800" b="0">
              <a:solidFill>
                <a:srgbClr val="FFFF00"/>
              </a:solidFill>
            </a:endParaRPr>
          </a:p>
        </p:txBody>
      </p:sp>
      <p:sp>
        <p:nvSpPr>
          <p:cNvPr id="920585" name="Line 9"/>
          <p:cNvSpPr>
            <a:spLocks noChangeShapeType="1"/>
          </p:cNvSpPr>
          <p:nvPr/>
        </p:nvSpPr>
        <p:spPr bwMode="auto">
          <a:xfrm>
            <a:off x="3771900" y="5776913"/>
            <a:ext cx="137160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0586" name="Text Box 10"/>
          <p:cNvSpPr txBox="1">
            <a:spLocks noChangeArrowheads="1"/>
          </p:cNvSpPr>
          <p:nvPr/>
        </p:nvSpPr>
        <p:spPr bwMode="auto">
          <a:xfrm>
            <a:off x="3962400" y="5719763"/>
            <a:ext cx="1085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latin typeface="Symbol" pitchFamily="18" charset="2"/>
              </a:rPr>
              <a:t>D</a:t>
            </a:r>
            <a:r>
              <a:rPr lang="pt-BR" sz="2800" b="0">
                <a:solidFill>
                  <a:srgbClr val="FFFF00"/>
                </a:solidFill>
              </a:rPr>
              <a:t> y</a:t>
            </a:r>
          </a:p>
        </p:txBody>
      </p:sp>
      <p:sp>
        <p:nvSpPr>
          <p:cNvPr id="920587" name="Line 11"/>
          <p:cNvSpPr>
            <a:spLocks noChangeShapeType="1"/>
          </p:cNvSpPr>
          <p:nvPr/>
        </p:nvSpPr>
        <p:spPr bwMode="auto">
          <a:xfrm>
            <a:off x="4152900" y="6176963"/>
            <a:ext cx="666750"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0588" name="Text Box 12"/>
          <p:cNvSpPr txBox="1">
            <a:spLocks noChangeArrowheads="1"/>
          </p:cNvSpPr>
          <p:nvPr/>
        </p:nvSpPr>
        <p:spPr bwMode="auto">
          <a:xfrm>
            <a:off x="3981450" y="6062663"/>
            <a:ext cx="1085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a:spcBef>
                <a:spcPct val="50000"/>
              </a:spcBef>
            </a:pPr>
            <a:r>
              <a:rPr lang="pt-BR" sz="2800" b="0">
                <a:solidFill>
                  <a:srgbClr val="FFFF00"/>
                </a:solidFill>
              </a:rPr>
              <a:t>y</a:t>
            </a:r>
          </a:p>
        </p:txBody>
      </p:sp>
      <p:sp>
        <p:nvSpPr>
          <p:cNvPr id="920589" name="Text Box 13"/>
          <p:cNvSpPr txBox="1">
            <a:spLocks noChangeArrowheads="1"/>
          </p:cNvSpPr>
          <p:nvPr/>
        </p:nvSpPr>
        <p:spPr bwMode="auto">
          <a:xfrm>
            <a:off x="5162550" y="5491163"/>
            <a:ext cx="1085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pPr>
            <a:r>
              <a:rPr lang="pt-BR" sz="2800" b="0">
                <a:solidFill>
                  <a:srgbClr val="FFFF00"/>
                </a:solidFill>
              </a:rPr>
              <a:t> =  1</a:t>
            </a:r>
          </a:p>
        </p:txBody>
      </p:sp>
      <p:sp>
        <p:nvSpPr>
          <p:cNvPr id="86030" name="Rectangle 14"/>
          <p:cNvSpPr>
            <a:spLocks noChangeArrowheads="1"/>
          </p:cNvSpPr>
          <p:nvPr/>
        </p:nvSpPr>
        <p:spPr bwMode="auto">
          <a:xfrm>
            <a:off x="0" y="4460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4000" b="0">
                <a:solidFill>
                  <a:schemeClr val="tx2"/>
                </a:solidFill>
              </a:rPr>
              <a:t>O modelo de Friedman para a demanda de moeda</a:t>
            </a:r>
          </a:p>
        </p:txBody>
      </p:sp>
      <p:grpSp>
        <p:nvGrpSpPr>
          <p:cNvPr id="920602" name="Group 26"/>
          <p:cNvGrpSpPr>
            <a:grpSpLocks/>
          </p:cNvGrpSpPr>
          <p:nvPr/>
        </p:nvGrpSpPr>
        <p:grpSpPr bwMode="auto">
          <a:xfrm>
            <a:off x="3336925" y="2755900"/>
            <a:ext cx="2470150" cy="925513"/>
            <a:chOff x="2102" y="1736"/>
            <a:chExt cx="1556" cy="583"/>
          </a:xfrm>
        </p:grpSpPr>
        <p:sp>
          <p:nvSpPr>
            <p:cNvPr id="86032" name="AutoShape 15"/>
            <p:cNvSpPr>
              <a:spLocks noChangeAspect="1" noChangeArrowheads="1" noTextEdit="1"/>
            </p:cNvSpPr>
            <p:nvPr/>
          </p:nvSpPr>
          <p:spPr bwMode="auto">
            <a:xfrm>
              <a:off x="2102" y="1736"/>
              <a:ext cx="1556"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86033" name="Rectangle 17"/>
            <p:cNvSpPr>
              <a:spLocks noChangeArrowheads="1"/>
            </p:cNvSpPr>
            <p:nvPr/>
          </p:nvSpPr>
          <p:spPr bwMode="auto">
            <a:xfrm>
              <a:off x="2144" y="1738"/>
              <a:ext cx="457"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86034" name="Rectangle 18"/>
            <p:cNvSpPr>
              <a:spLocks noChangeArrowheads="1"/>
            </p:cNvSpPr>
            <p:nvPr/>
          </p:nvSpPr>
          <p:spPr bwMode="auto">
            <a:xfrm>
              <a:off x="2202" y="1783"/>
              <a:ext cx="18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M</a:t>
              </a:r>
              <a:endParaRPr lang="pt-BR"/>
            </a:p>
          </p:txBody>
        </p:sp>
        <p:sp>
          <p:nvSpPr>
            <p:cNvPr id="86035" name="Rectangle 19"/>
            <p:cNvSpPr>
              <a:spLocks noChangeArrowheads="1"/>
            </p:cNvSpPr>
            <p:nvPr/>
          </p:nvSpPr>
          <p:spPr bwMode="auto">
            <a:xfrm>
              <a:off x="2401" y="1784"/>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1900" b="0">
                  <a:solidFill>
                    <a:srgbClr val="FFFF00"/>
                  </a:solidFill>
                </a:rPr>
                <a:t>d</a:t>
              </a:r>
              <a:endParaRPr lang="pt-BR"/>
            </a:p>
          </p:txBody>
        </p:sp>
        <p:sp>
          <p:nvSpPr>
            <p:cNvPr id="86036" name="Line 20"/>
            <p:cNvSpPr>
              <a:spLocks noChangeShapeType="1"/>
            </p:cNvSpPr>
            <p:nvPr/>
          </p:nvSpPr>
          <p:spPr bwMode="auto">
            <a:xfrm>
              <a:off x="2108" y="2028"/>
              <a:ext cx="456" cy="1"/>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6037" name="Rectangle 21"/>
            <p:cNvSpPr>
              <a:spLocks noChangeArrowheads="1"/>
            </p:cNvSpPr>
            <p:nvPr/>
          </p:nvSpPr>
          <p:spPr bwMode="auto">
            <a:xfrm>
              <a:off x="2105" y="1978"/>
              <a:ext cx="412"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86038" name="Rectangle 22"/>
            <p:cNvSpPr>
              <a:spLocks noChangeArrowheads="1"/>
            </p:cNvSpPr>
            <p:nvPr/>
          </p:nvSpPr>
          <p:spPr bwMode="auto">
            <a:xfrm>
              <a:off x="2248" y="2023"/>
              <a:ext cx="14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P</a:t>
              </a:r>
              <a:endParaRPr lang="pt-BR"/>
            </a:p>
          </p:txBody>
        </p:sp>
        <p:sp>
          <p:nvSpPr>
            <p:cNvPr id="86039" name="Rectangle 23"/>
            <p:cNvSpPr>
              <a:spLocks noChangeArrowheads="1"/>
            </p:cNvSpPr>
            <p:nvPr/>
          </p:nvSpPr>
          <p:spPr bwMode="auto">
            <a:xfrm>
              <a:off x="2624" y="1858"/>
              <a:ext cx="1033"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86040" name="Rectangle 24"/>
            <p:cNvSpPr>
              <a:spLocks noChangeArrowheads="1"/>
            </p:cNvSpPr>
            <p:nvPr/>
          </p:nvSpPr>
          <p:spPr bwMode="auto">
            <a:xfrm>
              <a:off x="2682" y="1903"/>
              <a:ext cx="70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800" b="0">
                  <a:solidFill>
                    <a:srgbClr val="FFFF00"/>
                  </a:solidFill>
                </a:rPr>
                <a:t>=  K . y</a:t>
              </a:r>
              <a:endParaRPr lang="pt-BR"/>
            </a:p>
          </p:txBody>
        </p:sp>
        <p:sp>
          <p:nvSpPr>
            <p:cNvPr id="86041" name="Line 25"/>
            <p:cNvSpPr>
              <a:spLocks noChangeShapeType="1"/>
            </p:cNvSpPr>
            <p:nvPr/>
          </p:nvSpPr>
          <p:spPr bwMode="auto">
            <a:xfrm>
              <a:off x="2924" y="1908"/>
              <a:ext cx="168" cy="1"/>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pt-B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0578"/>
                                        </p:tgtEl>
                                        <p:attrNameLst>
                                          <p:attrName>style.visibility</p:attrName>
                                        </p:attrNameLst>
                                      </p:cBhvr>
                                      <p:to>
                                        <p:strVal val="visible"/>
                                      </p:to>
                                    </p:set>
                                    <p:animEffect transition="in" filter="strips(downRight)">
                                      <p:cBhvr>
                                        <p:cTn id="7" dur="500"/>
                                        <p:tgtEl>
                                          <p:spTgt spid="920578"/>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920602"/>
                                        </p:tgtEl>
                                        <p:attrNameLst>
                                          <p:attrName>style.visibility</p:attrName>
                                        </p:attrNameLst>
                                      </p:cBhvr>
                                      <p:to>
                                        <p:strVal val="visible"/>
                                      </p:to>
                                    </p:set>
                                    <p:animEffect transition="in" filter="strips(downRight)">
                                      <p:cBhvr>
                                        <p:cTn id="11" dur="500"/>
                                        <p:tgtEl>
                                          <p:spTgt spid="92060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920580"/>
                                        </p:tgtEl>
                                        <p:attrNameLst>
                                          <p:attrName>style.visibility</p:attrName>
                                        </p:attrNameLst>
                                      </p:cBhvr>
                                      <p:to>
                                        <p:strVal val="visible"/>
                                      </p:to>
                                    </p:set>
                                    <p:animEffect transition="in" filter="strips(downRight)">
                                      <p:cBhvr>
                                        <p:cTn id="16" dur="500"/>
                                        <p:tgtEl>
                                          <p:spTgt spid="920580"/>
                                        </p:tgtEl>
                                      </p:cBhvr>
                                    </p:animEffect>
                                  </p:childTnLst>
                                </p:cTn>
                              </p:par>
                            </p:childTnLst>
                          </p:cTn>
                        </p:par>
                        <p:par>
                          <p:cTn id="17" fill="hold" nodeType="afterGroup">
                            <p:stCondLst>
                              <p:cond delay="500"/>
                            </p:stCondLst>
                            <p:childTnLst>
                              <p:par>
                                <p:cTn id="18" presetID="18" presetClass="entr" presetSubtype="6" fill="hold" grpId="0" nodeType="afterEffect">
                                  <p:stCondLst>
                                    <p:cond delay="0"/>
                                  </p:stCondLst>
                                  <p:childTnLst>
                                    <p:set>
                                      <p:cBhvr>
                                        <p:cTn id="19" dur="1" fill="hold">
                                          <p:stCondLst>
                                            <p:cond delay="0"/>
                                          </p:stCondLst>
                                        </p:cTn>
                                        <p:tgtEl>
                                          <p:spTgt spid="920581"/>
                                        </p:tgtEl>
                                        <p:attrNameLst>
                                          <p:attrName>style.visibility</p:attrName>
                                        </p:attrNameLst>
                                      </p:cBhvr>
                                      <p:to>
                                        <p:strVal val="visible"/>
                                      </p:to>
                                    </p:set>
                                    <p:animEffect transition="in" filter="strips(downRight)">
                                      <p:cBhvr>
                                        <p:cTn id="20" dur="500"/>
                                        <p:tgtEl>
                                          <p:spTgt spid="920581"/>
                                        </p:tgtEl>
                                      </p:cBhvr>
                                    </p:animEffect>
                                  </p:childTnLst>
                                </p:cTn>
                              </p:par>
                            </p:childTnLst>
                          </p:cTn>
                        </p:par>
                        <p:par>
                          <p:cTn id="21" fill="hold" nodeType="afterGroup">
                            <p:stCondLst>
                              <p:cond delay="1000"/>
                            </p:stCondLst>
                            <p:childTnLst>
                              <p:par>
                                <p:cTn id="22" presetID="18" presetClass="entr" presetSubtype="6" fill="hold" grpId="0" nodeType="afterEffect">
                                  <p:stCondLst>
                                    <p:cond delay="0"/>
                                  </p:stCondLst>
                                  <p:childTnLst>
                                    <p:set>
                                      <p:cBhvr>
                                        <p:cTn id="23" dur="1" fill="hold">
                                          <p:stCondLst>
                                            <p:cond delay="0"/>
                                          </p:stCondLst>
                                        </p:cTn>
                                        <p:tgtEl>
                                          <p:spTgt spid="920582"/>
                                        </p:tgtEl>
                                        <p:attrNameLst>
                                          <p:attrName>style.visibility</p:attrName>
                                        </p:attrNameLst>
                                      </p:cBhvr>
                                      <p:to>
                                        <p:strVal val="visible"/>
                                      </p:to>
                                    </p:set>
                                    <p:animEffect transition="in" filter="strips(downRight)">
                                      <p:cBhvr>
                                        <p:cTn id="24" dur="500"/>
                                        <p:tgtEl>
                                          <p:spTgt spid="920582"/>
                                        </p:tgtEl>
                                      </p:cBhvr>
                                    </p:animEffect>
                                  </p:childTnLst>
                                </p:cTn>
                              </p:par>
                            </p:childTnLst>
                          </p:cTn>
                        </p:par>
                        <p:par>
                          <p:cTn id="25" fill="hold" nodeType="afterGroup">
                            <p:stCondLst>
                              <p:cond delay="1500"/>
                            </p:stCondLst>
                            <p:childTnLst>
                              <p:par>
                                <p:cTn id="26" presetID="1" presetClass="entr" presetSubtype="0" fill="hold" grpId="0" nodeType="afterEffect">
                                  <p:stCondLst>
                                    <p:cond delay="0"/>
                                  </p:stCondLst>
                                  <p:childTnLst>
                                    <p:set>
                                      <p:cBhvr>
                                        <p:cTn id="27" dur="1" fill="hold">
                                          <p:stCondLst>
                                            <p:cond delay="499"/>
                                          </p:stCondLst>
                                        </p:cTn>
                                        <p:tgtEl>
                                          <p:spTgt spid="920583"/>
                                        </p:tgtEl>
                                        <p:attrNameLst>
                                          <p:attrName>style.visibility</p:attrName>
                                        </p:attrNameLst>
                                      </p:cBhvr>
                                      <p:to>
                                        <p:strVal val="visible"/>
                                      </p:to>
                                    </p:set>
                                  </p:childTnLst>
                                </p:cTn>
                              </p:par>
                            </p:childTnLst>
                          </p:cTn>
                        </p:par>
                        <p:par>
                          <p:cTn id="28" fill="hold" nodeType="afterGroup">
                            <p:stCondLst>
                              <p:cond delay="2000"/>
                            </p:stCondLst>
                            <p:childTnLst>
                              <p:par>
                                <p:cTn id="29" presetID="18" presetClass="entr" presetSubtype="6" fill="hold" grpId="0" nodeType="afterEffect">
                                  <p:stCondLst>
                                    <p:cond delay="0"/>
                                  </p:stCondLst>
                                  <p:childTnLst>
                                    <p:set>
                                      <p:cBhvr>
                                        <p:cTn id="30" dur="1" fill="hold">
                                          <p:stCondLst>
                                            <p:cond delay="0"/>
                                          </p:stCondLst>
                                        </p:cTn>
                                        <p:tgtEl>
                                          <p:spTgt spid="920584"/>
                                        </p:tgtEl>
                                        <p:attrNameLst>
                                          <p:attrName>style.visibility</p:attrName>
                                        </p:attrNameLst>
                                      </p:cBhvr>
                                      <p:to>
                                        <p:strVal val="visible"/>
                                      </p:to>
                                    </p:set>
                                    <p:animEffect transition="in" filter="strips(downRight)">
                                      <p:cBhvr>
                                        <p:cTn id="31" dur="500"/>
                                        <p:tgtEl>
                                          <p:spTgt spid="920584"/>
                                        </p:tgtEl>
                                      </p:cBhvr>
                                    </p:animEffect>
                                  </p:childTnLst>
                                </p:cTn>
                              </p:par>
                            </p:childTnLst>
                          </p:cTn>
                        </p:par>
                        <p:par>
                          <p:cTn id="32" fill="hold" nodeType="afterGroup">
                            <p:stCondLst>
                              <p:cond delay="2500"/>
                            </p:stCondLst>
                            <p:childTnLst>
                              <p:par>
                                <p:cTn id="33" presetID="1" presetClass="entr" presetSubtype="0" fill="hold" grpId="0" nodeType="afterEffect">
                                  <p:stCondLst>
                                    <p:cond delay="0"/>
                                  </p:stCondLst>
                                  <p:childTnLst>
                                    <p:set>
                                      <p:cBhvr>
                                        <p:cTn id="34" dur="1" fill="hold">
                                          <p:stCondLst>
                                            <p:cond delay="499"/>
                                          </p:stCondLst>
                                        </p:cTn>
                                        <p:tgtEl>
                                          <p:spTgt spid="920585"/>
                                        </p:tgtEl>
                                        <p:attrNameLst>
                                          <p:attrName>style.visibility</p:attrName>
                                        </p:attrNameLst>
                                      </p:cBhvr>
                                      <p:to>
                                        <p:strVal val="visible"/>
                                      </p:to>
                                    </p:set>
                                  </p:childTnLst>
                                </p:cTn>
                              </p:par>
                            </p:childTnLst>
                          </p:cTn>
                        </p:par>
                        <p:par>
                          <p:cTn id="35" fill="hold" nodeType="afterGroup">
                            <p:stCondLst>
                              <p:cond delay="3000"/>
                            </p:stCondLst>
                            <p:childTnLst>
                              <p:par>
                                <p:cTn id="36" presetID="18" presetClass="entr" presetSubtype="6" fill="hold" grpId="0" nodeType="afterEffect">
                                  <p:stCondLst>
                                    <p:cond delay="0"/>
                                  </p:stCondLst>
                                  <p:childTnLst>
                                    <p:set>
                                      <p:cBhvr>
                                        <p:cTn id="37" dur="1" fill="hold">
                                          <p:stCondLst>
                                            <p:cond delay="0"/>
                                          </p:stCondLst>
                                        </p:cTn>
                                        <p:tgtEl>
                                          <p:spTgt spid="920586"/>
                                        </p:tgtEl>
                                        <p:attrNameLst>
                                          <p:attrName>style.visibility</p:attrName>
                                        </p:attrNameLst>
                                      </p:cBhvr>
                                      <p:to>
                                        <p:strVal val="visible"/>
                                      </p:to>
                                    </p:set>
                                    <p:animEffect transition="in" filter="strips(downRight)">
                                      <p:cBhvr>
                                        <p:cTn id="38" dur="500"/>
                                        <p:tgtEl>
                                          <p:spTgt spid="920586"/>
                                        </p:tgtEl>
                                      </p:cBhvr>
                                    </p:animEffect>
                                  </p:childTnLst>
                                </p:cTn>
                              </p:par>
                            </p:childTnLst>
                          </p:cTn>
                        </p:par>
                        <p:par>
                          <p:cTn id="39" fill="hold" nodeType="afterGroup">
                            <p:stCondLst>
                              <p:cond delay="3500"/>
                            </p:stCondLst>
                            <p:childTnLst>
                              <p:par>
                                <p:cTn id="40" presetID="1" presetClass="entr" presetSubtype="0" fill="hold" grpId="0" nodeType="afterEffect">
                                  <p:stCondLst>
                                    <p:cond delay="0"/>
                                  </p:stCondLst>
                                  <p:childTnLst>
                                    <p:set>
                                      <p:cBhvr>
                                        <p:cTn id="41" dur="1" fill="hold">
                                          <p:stCondLst>
                                            <p:cond delay="499"/>
                                          </p:stCondLst>
                                        </p:cTn>
                                        <p:tgtEl>
                                          <p:spTgt spid="920587"/>
                                        </p:tgtEl>
                                        <p:attrNameLst>
                                          <p:attrName>style.visibility</p:attrName>
                                        </p:attrNameLst>
                                      </p:cBhvr>
                                      <p:to>
                                        <p:strVal val="visible"/>
                                      </p:to>
                                    </p:set>
                                  </p:childTnLst>
                                </p:cTn>
                              </p:par>
                            </p:childTnLst>
                          </p:cTn>
                        </p:par>
                        <p:par>
                          <p:cTn id="42" fill="hold" nodeType="afterGroup">
                            <p:stCondLst>
                              <p:cond delay="4000"/>
                            </p:stCondLst>
                            <p:childTnLst>
                              <p:par>
                                <p:cTn id="43" presetID="18" presetClass="entr" presetSubtype="6" fill="hold" grpId="0" nodeType="afterEffect">
                                  <p:stCondLst>
                                    <p:cond delay="0"/>
                                  </p:stCondLst>
                                  <p:childTnLst>
                                    <p:set>
                                      <p:cBhvr>
                                        <p:cTn id="44" dur="1" fill="hold">
                                          <p:stCondLst>
                                            <p:cond delay="0"/>
                                          </p:stCondLst>
                                        </p:cTn>
                                        <p:tgtEl>
                                          <p:spTgt spid="920588"/>
                                        </p:tgtEl>
                                        <p:attrNameLst>
                                          <p:attrName>style.visibility</p:attrName>
                                        </p:attrNameLst>
                                      </p:cBhvr>
                                      <p:to>
                                        <p:strVal val="visible"/>
                                      </p:to>
                                    </p:set>
                                    <p:animEffect transition="in" filter="strips(downRight)">
                                      <p:cBhvr>
                                        <p:cTn id="45" dur="500"/>
                                        <p:tgtEl>
                                          <p:spTgt spid="920588"/>
                                        </p:tgtEl>
                                      </p:cBhvr>
                                    </p:animEffect>
                                  </p:childTnLst>
                                </p:cTn>
                              </p:par>
                            </p:childTnLst>
                          </p:cTn>
                        </p:par>
                        <p:par>
                          <p:cTn id="46" fill="hold" nodeType="afterGroup">
                            <p:stCondLst>
                              <p:cond delay="4500"/>
                            </p:stCondLst>
                            <p:childTnLst>
                              <p:par>
                                <p:cTn id="47" presetID="18" presetClass="entr" presetSubtype="6" fill="hold" grpId="0" nodeType="afterEffect">
                                  <p:stCondLst>
                                    <p:cond delay="0"/>
                                  </p:stCondLst>
                                  <p:childTnLst>
                                    <p:set>
                                      <p:cBhvr>
                                        <p:cTn id="48" dur="1" fill="hold">
                                          <p:stCondLst>
                                            <p:cond delay="0"/>
                                          </p:stCondLst>
                                        </p:cTn>
                                        <p:tgtEl>
                                          <p:spTgt spid="920589"/>
                                        </p:tgtEl>
                                        <p:attrNameLst>
                                          <p:attrName>style.visibility</p:attrName>
                                        </p:attrNameLst>
                                      </p:cBhvr>
                                      <p:to>
                                        <p:strVal val="visible"/>
                                      </p:to>
                                    </p:set>
                                    <p:animEffect transition="in" filter="strips(downRight)">
                                      <p:cBhvr>
                                        <p:cTn id="49" dur="500"/>
                                        <p:tgtEl>
                                          <p:spTgt spid="920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0578" grpId="0" autoUpdateAnimBg="0"/>
      <p:bldP spid="920580" grpId="0" autoUpdateAnimBg="0"/>
      <p:bldP spid="920581" grpId="0" autoUpdateAnimBg="0"/>
      <p:bldP spid="920582" grpId="0" autoUpdateAnimBg="0"/>
      <p:bldP spid="920583" grpId="0" animBg="1"/>
      <p:bldP spid="920584" grpId="0" autoUpdateAnimBg="0"/>
      <p:bldP spid="920585" grpId="0" animBg="1"/>
      <p:bldP spid="920586" grpId="0" autoUpdateAnimBg="0"/>
      <p:bldP spid="920587" grpId="0" animBg="1"/>
      <p:bldP spid="920588" grpId="0" autoUpdateAnimBg="0"/>
      <p:bldP spid="920589"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Espaço Reservado para Número de Slide 5"/>
          <p:cNvSpPr>
            <a:spLocks noGrp="1"/>
          </p:cNvSpPr>
          <p:nvPr>
            <p:ph type="sldNum" sz="quarter" idx="12"/>
          </p:nvPr>
        </p:nvSpPr>
        <p:spPr/>
        <p:txBody>
          <a:bodyPr/>
          <a:lstStyle/>
          <a:p>
            <a:pPr>
              <a:defRPr/>
            </a:pPr>
            <a:fld id="{6836BA43-C2AF-4646-867F-C7A5343DFB92}" type="slidenum">
              <a:rPr lang="pt-PT"/>
              <a:pPr>
                <a:defRPr/>
              </a:pPr>
              <a:t>84</a:t>
            </a:fld>
            <a:endParaRPr lang="pt-PT"/>
          </a:p>
        </p:txBody>
      </p:sp>
      <p:sp>
        <p:nvSpPr>
          <p:cNvPr id="87043" name="Rectangle 2"/>
          <p:cNvSpPr>
            <a:spLocks noGrp="1" noChangeArrowheads="1"/>
          </p:cNvSpPr>
          <p:nvPr>
            <p:ph type="title"/>
          </p:nvPr>
        </p:nvSpPr>
        <p:spPr>
          <a:xfrm>
            <a:off x="200025" y="569913"/>
            <a:ext cx="8750300" cy="1143000"/>
          </a:xfrm>
        </p:spPr>
        <p:txBody>
          <a:bodyPr/>
          <a:lstStyle/>
          <a:p>
            <a:pPr eaLnBrk="1" hangingPunct="1"/>
            <a:r>
              <a:rPr lang="pt-BR" sz="3600" smtClean="0">
                <a:latin typeface="Arial" charset="0"/>
              </a:rPr>
              <a:t>COMPARAÇÃO  ENTRE   OS  MODELOS  DE  DEMANDA  DE  MOEDA</a:t>
            </a:r>
          </a:p>
        </p:txBody>
      </p:sp>
      <p:graphicFrame>
        <p:nvGraphicFramePr>
          <p:cNvPr id="921603" name="Object 3"/>
          <p:cNvGraphicFramePr>
            <a:graphicFrameLocks noGrp="1" noChangeAspect="1"/>
          </p:cNvGraphicFramePr>
          <p:nvPr>
            <p:ph type="tbl" idx="1"/>
          </p:nvPr>
        </p:nvGraphicFramePr>
        <p:xfrm>
          <a:off x="668338" y="2163763"/>
          <a:ext cx="7705725" cy="4002087"/>
        </p:xfrm>
        <a:graphic>
          <a:graphicData uri="http://schemas.openxmlformats.org/presentationml/2006/ole">
            <mc:AlternateContent xmlns:mc="http://schemas.openxmlformats.org/markup-compatibility/2006">
              <mc:Choice xmlns:v="urn:schemas-microsoft-com:vml" Requires="v">
                <p:oleObj spid="_x0000_s87057" name="Documento" r:id="rId3" imgW="7924544" imgH="4115652" progId="Word.Document.8">
                  <p:embed/>
                </p:oleObj>
              </mc:Choice>
              <mc:Fallback>
                <p:oleObj name="Documento" r:id="rId3" imgW="7924544" imgH="4115652"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338" y="2163763"/>
                        <a:ext cx="7705725" cy="400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1604" name="Line 4"/>
          <p:cNvSpPr>
            <a:spLocks noChangeShapeType="1"/>
          </p:cNvSpPr>
          <p:nvPr/>
        </p:nvSpPr>
        <p:spPr bwMode="auto">
          <a:xfrm>
            <a:off x="779463" y="2106613"/>
            <a:ext cx="767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1605" name="Line 5"/>
          <p:cNvSpPr>
            <a:spLocks noChangeShapeType="1"/>
          </p:cNvSpPr>
          <p:nvPr/>
        </p:nvSpPr>
        <p:spPr bwMode="auto">
          <a:xfrm>
            <a:off x="787400" y="2763838"/>
            <a:ext cx="767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1606" name="Line 6"/>
          <p:cNvSpPr>
            <a:spLocks noChangeShapeType="1"/>
          </p:cNvSpPr>
          <p:nvPr/>
        </p:nvSpPr>
        <p:spPr bwMode="auto">
          <a:xfrm>
            <a:off x="773113" y="5853113"/>
            <a:ext cx="767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1607" name="Line 7"/>
          <p:cNvSpPr>
            <a:spLocks noChangeShapeType="1"/>
          </p:cNvSpPr>
          <p:nvPr/>
        </p:nvSpPr>
        <p:spPr bwMode="auto">
          <a:xfrm>
            <a:off x="773113" y="3384550"/>
            <a:ext cx="76771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1608" name="Line 8"/>
          <p:cNvSpPr>
            <a:spLocks noChangeShapeType="1"/>
          </p:cNvSpPr>
          <p:nvPr/>
        </p:nvSpPr>
        <p:spPr bwMode="auto">
          <a:xfrm>
            <a:off x="782638" y="4013200"/>
            <a:ext cx="76771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1609" name="Line 9"/>
          <p:cNvSpPr>
            <a:spLocks noChangeShapeType="1"/>
          </p:cNvSpPr>
          <p:nvPr/>
        </p:nvSpPr>
        <p:spPr bwMode="auto">
          <a:xfrm>
            <a:off x="781050" y="4619625"/>
            <a:ext cx="76771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1610" name="Line 10"/>
          <p:cNvSpPr>
            <a:spLocks noChangeShapeType="1"/>
          </p:cNvSpPr>
          <p:nvPr/>
        </p:nvSpPr>
        <p:spPr bwMode="auto">
          <a:xfrm>
            <a:off x="781050" y="5240338"/>
            <a:ext cx="76771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1611" name="Rectangle 11"/>
          <p:cNvSpPr>
            <a:spLocks noChangeArrowheads="1"/>
          </p:cNvSpPr>
          <p:nvPr/>
        </p:nvSpPr>
        <p:spPr bwMode="auto">
          <a:xfrm>
            <a:off x="7745413" y="5332413"/>
            <a:ext cx="115887"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pt-BR" sz="900" b="0">
                <a:solidFill>
                  <a:srgbClr val="FFFF00"/>
                </a:solidFill>
              </a:rPr>
              <a:t>o</a:t>
            </a:r>
            <a:endParaRPr lang="pt-BR" sz="2000" b="0"/>
          </a:p>
        </p:txBody>
      </p:sp>
      <p:sp>
        <p:nvSpPr>
          <p:cNvPr id="921612" name="Text Box 12"/>
          <p:cNvSpPr txBox="1">
            <a:spLocks noChangeArrowheads="1"/>
          </p:cNvSpPr>
          <p:nvPr/>
        </p:nvSpPr>
        <p:spPr bwMode="auto">
          <a:xfrm>
            <a:off x="2297113" y="6191250"/>
            <a:ext cx="4514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lgn="ctr" eaLnBrk="1" hangingPunct="1">
              <a:spcBef>
                <a:spcPct val="50000"/>
              </a:spcBef>
            </a:pPr>
            <a:r>
              <a:rPr lang="pt-BR" sz="2000" b="0"/>
              <a:t>Ver pag. 302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60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21605"/>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921606"/>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921607"/>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921608"/>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921609"/>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921610"/>
                                        </p:tgtEl>
                                        <p:attrNameLst>
                                          <p:attrName>style.visibility</p:attrName>
                                        </p:attrNameLst>
                                      </p:cBhvr>
                                      <p:to>
                                        <p:strVal val="visible"/>
                                      </p:to>
                                    </p:set>
                                  </p:childTnLst>
                                </p:cTn>
                              </p:par>
                            </p:childTnLst>
                          </p:cTn>
                        </p:par>
                        <p:par>
                          <p:cTn id="25" fill="hold" nodeType="afterGroup">
                            <p:stCondLst>
                              <p:cond delay="3500"/>
                            </p:stCondLst>
                            <p:childTnLst>
                              <p:par>
                                <p:cTn id="26" presetID="23" presetClass="entr" presetSubtype="16" fill="hold" nodeType="afterEffect">
                                  <p:stCondLst>
                                    <p:cond delay="0"/>
                                  </p:stCondLst>
                                  <p:childTnLst>
                                    <p:set>
                                      <p:cBhvr>
                                        <p:cTn id="27" dur="1" fill="hold">
                                          <p:stCondLst>
                                            <p:cond delay="0"/>
                                          </p:stCondLst>
                                        </p:cTn>
                                        <p:tgtEl>
                                          <p:spTgt spid="921603"/>
                                        </p:tgtEl>
                                        <p:attrNameLst>
                                          <p:attrName>style.visibility</p:attrName>
                                        </p:attrNameLst>
                                      </p:cBhvr>
                                      <p:to>
                                        <p:strVal val="visible"/>
                                      </p:to>
                                    </p:set>
                                    <p:anim calcmode="lin" valueType="num">
                                      <p:cBhvr>
                                        <p:cTn id="28" dur="500" fill="hold"/>
                                        <p:tgtEl>
                                          <p:spTgt spid="921603"/>
                                        </p:tgtEl>
                                        <p:attrNameLst>
                                          <p:attrName>ppt_w</p:attrName>
                                        </p:attrNameLst>
                                      </p:cBhvr>
                                      <p:tavLst>
                                        <p:tav tm="0">
                                          <p:val>
                                            <p:fltVal val="0"/>
                                          </p:val>
                                        </p:tav>
                                        <p:tav tm="100000">
                                          <p:val>
                                            <p:strVal val="#ppt_w"/>
                                          </p:val>
                                        </p:tav>
                                      </p:tavLst>
                                    </p:anim>
                                    <p:anim calcmode="lin" valueType="num">
                                      <p:cBhvr>
                                        <p:cTn id="29" dur="500" fill="hold"/>
                                        <p:tgtEl>
                                          <p:spTgt spid="921603"/>
                                        </p:tgtEl>
                                        <p:attrNameLst>
                                          <p:attrName>ppt_h</p:attrName>
                                        </p:attrNameLst>
                                      </p:cBhvr>
                                      <p:tavLst>
                                        <p:tav tm="0">
                                          <p:val>
                                            <p:fltVal val="0"/>
                                          </p:val>
                                        </p:tav>
                                        <p:tav tm="100000">
                                          <p:val>
                                            <p:strVal val="#ppt_h"/>
                                          </p:val>
                                        </p:tav>
                                      </p:tavLst>
                                    </p:anim>
                                  </p:childTnLst>
                                </p:cTn>
                              </p:par>
                              <p:par>
                                <p:cTn id="30" presetID="22" presetClass="entr" presetSubtype="4" fill="hold" grpId="0" nodeType="withEffect">
                                  <p:stCondLst>
                                    <p:cond delay="0"/>
                                  </p:stCondLst>
                                  <p:childTnLst>
                                    <p:set>
                                      <p:cBhvr>
                                        <p:cTn id="31" dur="1" fill="hold">
                                          <p:stCondLst>
                                            <p:cond delay="0"/>
                                          </p:stCondLst>
                                        </p:cTn>
                                        <p:tgtEl>
                                          <p:spTgt spid="921611"/>
                                        </p:tgtEl>
                                        <p:attrNameLst>
                                          <p:attrName>style.visibility</p:attrName>
                                        </p:attrNameLst>
                                      </p:cBhvr>
                                      <p:to>
                                        <p:strVal val="visible"/>
                                      </p:to>
                                    </p:set>
                                    <p:animEffect transition="in" filter="wipe(down)">
                                      <p:cBhvr>
                                        <p:cTn id="32" dur="500"/>
                                        <p:tgtEl>
                                          <p:spTgt spid="921611"/>
                                        </p:tgtEl>
                                      </p:cBhvr>
                                    </p:animEffect>
                                  </p:childTnLst>
                                </p:cTn>
                              </p:par>
                            </p:childTnLst>
                          </p:cTn>
                        </p:par>
                        <p:par>
                          <p:cTn id="33" fill="hold" nodeType="afterGroup">
                            <p:stCondLst>
                              <p:cond delay="4000"/>
                            </p:stCondLst>
                            <p:childTnLst>
                              <p:par>
                                <p:cTn id="34" presetID="23" presetClass="entr" presetSubtype="16" fill="hold" grpId="0" nodeType="afterEffect">
                                  <p:stCondLst>
                                    <p:cond delay="0"/>
                                  </p:stCondLst>
                                  <p:childTnLst>
                                    <p:set>
                                      <p:cBhvr>
                                        <p:cTn id="35" dur="1" fill="hold">
                                          <p:stCondLst>
                                            <p:cond delay="0"/>
                                          </p:stCondLst>
                                        </p:cTn>
                                        <p:tgtEl>
                                          <p:spTgt spid="921612"/>
                                        </p:tgtEl>
                                        <p:attrNameLst>
                                          <p:attrName>style.visibility</p:attrName>
                                        </p:attrNameLst>
                                      </p:cBhvr>
                                      <p:to>
                                        <p:strVal val="visible"/>
                                      </p:to>
                                    </p:set>
                                    <p:anim calcmode="lin" valueType="num">
                                      <p:cBhvr>
                                        <p:cTn id="36" dur="500" fill="hold"/>
                                        <p:tgtEl>
                                          <p:spTgt spid="921612"/>
                                        </p:tgtEl>
                                        <p:attrNameLst>
                                          <p:attrName>ppt_w</p:attrName>
                                        </p:attrNameLst>
                                      </p:cBhvr>
                                      <p:tavLst>
                                        <p:tav tm="0">
                                          <p:val>
                                            <p:fltVal val="0"/>
                                          </p:val>
                                        </p:tav>
                                        <p:tav tm="100000">
                                          <p:val>
                                            <p:strVal val="#ppt_w"/>
                                          </p:val>
                                        </p:tav>
                                      </p:tavLst>
                                    </p:anim>
                                    <p:anim calcmode="lin" valueType="num">
                                      <p:cBhvr>
                                        <p:cTn id="37" dur="500" fill="hold"/>
                                        <p:tgtEl>
                                          <p:spTgt spid="9216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04" grpId="0" animBg="1"/>
      <p:bldP spid="921605" grpId="0" animBg="1"/>
      <p:bldP spid="921606" grpId="0" animBg="1"/>
      <p:bldP spid="921607" grpId="0" animBg="1"/>
      <p:bldP spid="921608" grpId="0" animBg="1"/>
      <p:bldP spid="921609" grpId="0" animBg="1"/>
      <p:bldP spid="921610" grpId="0" animBg="1"/>
      <p:bldP spid="921611" grpId="0"/>
      <p:bldP spid="921612"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pPr>
              <a:defRPr/>
            </a:pPr>
            <a:fld id="{08670E46-7106-457D-A988-923E70A04820}" type="slidenum">
              <a:rPr lang="pt-PT"/>
              <a:pPr>
                <a:defRPr/>
              </a:pPr>
              <a:t>85</a:t>
            </a:fld>
            <a:endParaRPr lang="pt-PT"/>
          </a:p>
        </p:txBody>
      </p:sp>
      <p:sp>
        <p:nvSpPr>
          <p:cNvPr id="922626" name="Rectangle 2"/>
          <p:cNvSpPr>
            <a:spLocks noChangeArrowheads="1"/>
          </p:cNvSpPr>
          <p:nvPr/>
        </p:nvSpPr>
        <p:spPr bwMode="auto">
          <a:xfrm>
            <a:off x="438150" y="1787525"/>
            <a:ext cx="8191500"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Apesar de os modelos apresentados terem formulações distintas, a seguinte equação genérica é uma boa síntese dos argumentos desses modelos:</a:t>
            </a:r>
          </a:p>
          <a:p>
            <a:pPr marL="342900" indent="-342900">
              <a:spcBef>
                <a:spcPct val="20000"/>
              </a:spcBef>
            </a:pPr>
            <a:r>
              <a:rPr lang="pt-BR" sz="2800" b="0"/>
              <a:t>                               </a:t>
            </a:r>
          </a:p>
          <a:p>
            <a:pPr marL="342900" indent="-342900">
              <a:spcBef>
                <a:spcPct val="20000"/>
              </a:spcBef>
              <a:buFontTx/>
              <a:buChar char="•"/>
            </a:pPr>
            <a:endParaRPr lang="pt-BR" sz="2800" b="0"/>
          </a:p>
          <a:p>
            <a:pPr marL="342900" indent="-342900">
              <a:spcBef>
                <a:spcPct val="20000"/>
              </a:spcBef>
            </a:pPr>
            <a:r>
              <a:rPr lang="pt-BR" sz="2800" b="0"/>
              <a:t>	</a:t>
            </a:r>
            <a:r>
              <a:rPr lang="pt-BR" sz="2400" b="0"/>
              <a:t>em que</a:t>
            </a:r>
            <a:r>
              <a:rPr lang="pt-BR" sz="2800" b="0"/>
              <a:t> </a:t>
            </a:r>
          </a:p>
          <a:p>
            <a:pPr marL="1951038" lvl="1" indent="-1055688">
              <a:spcBef>
                <a:spcPct val="20000"/>
              </a:spcBef>
            </a:pPr>
            <a:r>
              <a:rPr lang="pt-BR" sz="2400" b="0"/>
              <a:t>m</a:t>
            </a:r>
            <a:r>
              <a:rPr lang="pt-BR" sz="2400" b="0" baseline="30000"/>
              <a:t>d</a:t>
            </a:r>
            <a:r>
              <a:rPr lang="pt-BR" sz="2400" b="0"/>
              <a:t> = demanda de saldos reais de moeda</a:t>
            </a:r>
          </a:p>
          <a:p>
            <a:pPr marL="1951038" lvl="1" indent="-1055688">
              <a:spcBef>
                <a:spcPct val="20000"/>
              </a:spcBef>
            </a:pPr>
            <a:r>
              <a:rPr lang="pt-BR" sz="2400" b="0"/>
              <a:t>r = taxa de juros</a:t>
            </a:r>
          </a:p>
          <a:p>
            <a:pPr marL="1951038" lvl="1" indent="-1055688">
              <a:spcBef>
                <a:spcPct val="20000"/>
              </a:spcBef>
            </a:pPr>
            <a:r>
              <a:rPr lang="pt-BR" sz="2400" b="0"/>
              <a:t>y = produto real </a:t>
            </a:r>
          </a:p>
          <a:p>
            <a:pPr marL="1951038" lvl="1" indent="-1055688">
              <a:spcBef>
                <a:spcPct val="20000"/>
              </a:spcBef>
            </a:pPr>
            <a:r>
              <a:rPr lang="pt-BR" sz="2400" b="0"/>
              <a:t>P</a:t>
            </a:r>
            <a:r>
              <a:rPr lang="pt-BR" sz="2400" b="0" baseline="30000"/>
              <a:t>e</a:t>
            </a:r>
            <a:r>
              <a:rPr lang="pt-BR" sz="2400" b="0"/>
              <a:t> = nível esperado de preços</a:t>
            </a:r>
          </a:p>
        </p:txBody>
      </p:sp>
      <p:sp>
        <p:nvSpPr>
          <p:cNvPr id="88068"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300" b="0">
                <a:solidFill>
                  <a:schemeClr val="tx2"/>
                </a:solidFill>
              </a:rPr>
              <a:t>Comparação e sintetização dos modelos de demanda de moeda e impactos na curva LM </a:t>
            </a:r>
          </a:p>
        </p:txBody>
      </p:sp>
      <p:graphicFrame>
        <p:nvGraphicFramePr>
          <p:cNvPr id="922628" name="Object 4"/>
          <p:cNvGraphicFramePr>
            <a:graphicFrameLocks noChangeAspect="1"/>
          </p:cNvGraphicFramePr>
          <p:nvPr/>
        </p:nvGraphicFramePr>
        <p:xfrm>
          <a:off x="2692400" y="3619500"/>
          <a:ext cx="3762375" cy="1077913"/>
        </p:xfrm>
        <a:graphic>
          <a:graphicData uri="http://schemas.openxmlformats.org/presentationml/2006/ole">
            <mc:AlternateContent xmlns:mc="http://schemas.openxmlformats.org/markup-compatibility/2006">
              <mc:Choice xmlns:v="urn:schemas-microsoft-com:vml" Requires="v">
                <p:oleObj spid="_x0000_s88073" name="Equation" r:id="rId3" imgW="1438245" imgH="409489" progId="Equation.3">
                  <p:embed/>
                </p:oleObj>
              </mc:Choice>
              <mc:Fallback>
                <p:oleObj name="Equation" r:id="rId3" imgW="1438245" imgH="40948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2400" y="3619500"/>
                        <a:ext cx="37623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22626">
                                            <p:txEl>
                                              <p:pRg st="0" end="0"/>
                                            </p:txEl>
                                          </p:spTgt>
                                        </p:tgtEl>
                                        <p:attrNameLst>
                                          <p:attrName>style.visibility</p:attrName>
                                        </p:attrNameLst>
                                      </p:cBhvr>
                                      <p:to>
                                        <p:strVal val="visible"/>
                                      </p:to>
                                    </p:set>
                                    <p:animEffect transition="in" filter="strips(downRight)">
                                      <p:cBhvr>
                                        <p:cTn id="7" dur="500"/>
                                        <p:tgtEl>
                                          <p:spTgt spid="922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2628"/>
                                        </p:tgtEl>
                                        <p:attrNameLst>
                                          <p:attrName>style.visibility</p:attrName>
                                        </p:attrNameLst>
                                      </p:cBhvr>
                                      <p:to>
                                        <p:strVal val="visible"/>
                                      </p:to>
                                    </p:set>
                                    <p:animEffect transition="in" filter="wipe(left)">
                                      <p:cBhvr>
                                        <p:cTn id="12" dur="500"/>
                                        <p:tgtEl>
                                          <p:spTgt spid="922628"/>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922626">
                                            <p:txEl>
                                              <p:pRg st="3" end="3"/>
                                            </p:txEl>
                                          </p:spTgt>
                                        </p:tgtEl>
                                        <p:attrNameLst>
                                          <p:attrName>style.visibility</p:attrName>
                                        </p:attrNameLst>
                                      </p:cBhvr>
                                      <p:to>
                                        <p:strVal val="visible"/>
                                      </p:to>
                                    </p:set>
                                    <p:animEffect transition="in" filter="strips(downRight)">
                                      <p:cBhvr>
                                        <p:cTn id="16" dur="500"/>
                                        <p:tgtEl>
                                          <p:spTgt spid="922626">
                                            <p:txEl>
                                              <p:pRg st="3" end="3"/>
                                            </p:txEl>
                                          </p:spTgt>
                                        </p:tgtEl>
                                      </p:cBhvr>
                                    </p:animEffect>
                                  </p:childTnLst>
                                </p:cTn>
                              </p:par>
                            </p:childTnLst>
                          </p:cTn>
                        </p:par>
                        <p:par>
                          <p:cTn id="17" fill="hold" nodeType="afterGroup">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922626">
                                            <p:txEl>
                                              <p:pRg st="4" end="4"/>
                                            </p:txEl>
                                          </p:spTgt>
                                        </p:tgtEl>
                                        <p:attrNameLst>
                                          <p:attrName>style.visibility</p:attrName>
                                        </p:attrNameLst>
                                      </p:cBhvr>
                                      <p:to>
                                        <p:strVal val="visible"/>
                                      </p:to>
                                    </p:set>
                                    <p:animEffect transition="in" filter="strips(downRight)">
                                      <p:cBhvr>
                                        <p:cTn id="20" dur="500"/>
                                        <p:tgtEl>
                                          <p:spTgt spid="922626">
                                            <p:txEl>
                                              <p:pRg st="4" end="4"/>
                                            </p:txEl>
                                          </p:spTgt>
                                        </p:tgtEl>
                                      </p:cBhvr>
                                    </p:animEffect>
                                  </p:childTnLst>
                                </p:cTn>
                              </p:par>
                            </p:childTnLst>
                          </p:cTn>
                        </p:par>
                        <p:par>
                          <p:cTn id="21" fill="hold" nodeType="afterGroup">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922626">
                                            <p:txEl>
                                              <p:pRg st="5" end="5"/>
                                            </p:txEl>
                                          </p:spTgt>
                                        </p:tgtEl>
                                        <p:attrNameLst>
                                          <p:attrName>style.visibility</p:attrName>
                                        </p:attrNameLst>
                                      </p:cBhvr>
                                      <p:to>
                                        <p:strVal val="visible"/>
                                      </p:to>
                                    </p:set>
                                    <p:animEffect transition="in" filter="strips(downRight)">
                                      <p:cBhvr>
                                        <p:cTn id="24" dur="500"/>
                                        <p:tgtEl>
                                          <p:spTgt spid="922626">
                                            <p:txEl>
                                              <p:pRg st="5" end="5"/>
                                            </p:txEl>
                                          </p:spTgt>
                                        </p:tgtEl>
                                      </p:cBhvr>
                                    </p:animEffect>
                                  </p:childTnLst>
                                </p:cTn>
                              </p:par>
                            </p:childTnLst>
                          </p:cTn>
                        </p:par>
                        <p:par>
                          <p:cTn id="25" fill="hold" nodeType="afterGroup">
                            <p:stCondLst>
                              <p:cond delay="2000"/>
                            </p:stCondLst>
                            <p:childTnLst>
                              <p:par>
                                <p:cTn id="26" presetID="18" presetClass="entr" presetSubtype="6" fill="hold" grpId="0" nodeType="afterEffect">
                                  <p:stCondLst>
                                    <p:cond delay="0"/>
                                  </p:stCondLst>
                                  <p:childTnLst>
                                    <p:set>
                                      <p:cBhvr>
                                        <p:cTn id="27" dur="1" fill="hold">
                                          <p:stCondLst>
                                            <p:cond delay="0"/>
                                          </p:stCondLst>
                                        </p:cTn>
                                        <p:tgtEl>
                                          <p:spTgt spid="922626">
                                            <p:txEl>
                                              <p:pRg st="6" end="6"/>
                                            </p:txEl>
                                          </p:spTgt>
                                        </p:tgtEl>
                                        <p:attrNameLst>
                                          <p:attrName>style.visibility</p:attrName>
                                        </p:attrNameLst>
                                      </p:cBhvr>
                                      <p:to>
                                        <p:strVal val="visible"/>
                                      </p:to>
                                    </p:set>
                                    <p:animEffect transition="in" filter="strips(downRight)">
                                      <p:cBhvr>
                                        <p:cTn id="28" dur="500"/>
                                        <p:tgtEl>
                                          <p:spTgt spid="922626">
                                            <p:txEl>
                                              <p:pRg st="6" end="6"/>
                                            </p:txEl>
                                          </p:spTgt>
                                        </p:tgtEl>
                                      </p:cBhvr>
                                    </p:animEffect>
                                  </p:childTnLst>
                                </p:cTn>
                              </p:par>
                            </p:childTnLst>
                          </p:cTn>
                        </p:par>
                        <p:par>
                          <p:cTn id="29" fill="hold" nodeType="afterGroup">
                            <p:stCondLst>
                              <p:cond delay="2500"/>
                            </p:stCondLst>
                            <p:childTnLst>
                              <p:par>
                                <p:cTn id="30" presetID="18" presetClass="entr" presetSubtype="6" fill="hold" grpId="0" nodeType="afterEffect">
                                  <p:stCondLst>
                                    <p:cond delay="0"/>
                                  </p:stCondLst>
                                  <p:childTnLst>
                                    <p:set>
                                      <p:cBhvr>
                                        <p:cTn id="31" dur="1" fill="hold">
                                          <p:stCondLst>
                                            <p:cond delay="0"/>
                                          </p:stCondLst>
                                        </p:cTn>
                                        <p:tgtEl>
                                          <p:spTgt spid="922626">
                                            <p:txEl>
                                              <p:pRg st="7" end="7"/>
                                            </p:txEl>
                                          </p:spTgt>
                                        </p:tgtEl>
                                        <p:attrNameLst>
                                          <p:attrName>style.visibility</p:attrName>
                                        </p:attrNameLst>
                                      </p:cBhvr>
                                      <p:to>
                                        <p:strVal val="visible"/>
                                      </p:to>
                                    </p:set>
                                    <p:animEffect transition="in" filter="strips(downRight)">
                                      <p:cBhvr>
                                        <p:cTn id="32" dur="500"/>
                                        <p:tgtEl>
                                          <p:spTgt spid="9226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26" grpId="0" build="p"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pPr>
              <a:defRPr/>
            </a:pPr>
            <a:fld id="{9B217398-7830-4261-9AA4-01C2E37D4F04}" type="slidenum">
              <a:rPr lang="pt-PT"/>
              <a:pPr>
                <a:defRPr/>
              </a:pPr>
              <a:t>86</a:t>
            </a:fld>
            <a:endParaRPr lang="pt-PT"/>
          </a:p>
        </p:txBody>
      </p:sp>
      <p:sp>
        <p:nvSpPr>
          <p:cNvPr id="923650" name="Rectangle 2"/>
          <p:cNvSpPr>
            <a:spLocks noChangeArrowheads="1"/>
          </p:cNvSpPr>
          <p:nvPr/>
        </p:nvSpPr>
        <p:spPr bwMode="auto">
          <a:xfrm>
            <a:off x="477838" y="3387725"/>
            <a:ext cx="8191500" cy="263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10000"/>
              </a:lnSpc>
              <a:spcBef>
                <a:spcPct val="20000"/>
              </a:spcBef>
            </a:pPr>
            <a:r>
              <a:rPr lang="pt-BR" sz="2800" b="0"/>
              <a:t>	Não se trabalha com a taxa esperada de inflação pelo fato de nossos modelos sempre pensarem em pontos de equilíbrio inicial e final nos quais o nível de preço é fixo e, portanto, nos quais não há inflação, apesar dela surgir na passagem do ponto de equilíbrio inicial ao final. </a:t>
            </a:r>
          </a:p>
        </p:txBody>
      </p:sp>
      <p:sp>
        <p:nvSpPr>
          <p:cNvPr id="89092"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300" b="0">
                <a:solidFill>
                  <a:schemeClr val="tx2"/>
                </a:solidFill>
              </a:rPr>
              <a:t>Comparação e sintetização dos modelos de demanda de moeda e impactos na curva LM </a:t>
            </a:r>
          </a:p>
        </p:txBody>
      </p:sp>
      <p:graphicFrame>
        <p:nvGraphicFramePr>
          <p:cNvPr id="923652" name="Object 4"/>
          <p:cNvGraphicFramePr>
            <a:graphicFrameLocks noChangeAspect="1"/>
          </p:cNvGraphicFramePr>
          <p:nvPr/>
        </p:nvGraphicFramePr>
        <p:xfrm>
          <a:off x="2654300" y="1924050"/>
          <a:ext cx="3762375" cy="1077913"/>
        </p:xfrm>
        <a:graphic>
          <a:graphicData uri="http://schemas.openxmlformats.org/presentationml/2006/ole">
            <mc:AlternateContent xmlns:mc="http://schemas.openxmlformats.org/markup-compatibility/2006">
              <mc:Choice xmlns:v="urn:schemas-microsoft-com:vml" Requires="v">
                <p:oleObj spid="_x0000_s89097" name="Equation" r:id="rId3" imgW="1438245" imgH="409489" progId="Equation.3">
                  <p:embed/>
                </p:oleObj>
              </mc:Choice>
              <mc:Fallback>
                <p:oleObj name="Equation" r:id="rId3" imgW="1438245" imgH="40948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4300" y="1924050"/>
                        <a:ext cx="37623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23652"/>
                                        </p:tgtEl>
                                        <p:attrNameLst>
                                          <p:attrName>style.visibility</p:attrName>
                                        </p:attrNameLst>
                                      </p:cBhvr>
                                      <p:to>
                                        <p:strVal val="visible"/>
                                      </p:to>
                                    </p:set>
                                    <p:animEffect transition="in" filter="wipe(left)">
                                      <p:cBhvr>
                                        <p:cTn id="7" dur="500"/>
                                        <p:tgtEl>
                                          <p:spTgt spid="92365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23650"/>
                                        </p:tgtEl>
                                        <p:attrNameLst>
                                          <p:attrName>style.visibility</p:attrName>
                                        </p:attrNameLst>
                                      </p:cBhvr>
                                      <p:to>
                                        <p:strVal val="visible"/>
                                      </p:to>
                                    </p:set>
                                    <p:animEffect transition="in" filter="strips(downRight)">
                                      <p:cBhvr>
                                        <p:cTn id="11" dur="500"/>
                                        <p:tgtEl>
                                          <p:spTgt spid="923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50"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4C69561C-11A4-4152-AF80-5F2F44484DF7}" type="slidenum">
              <a:rPr lang="pt-PT"/>
              <a:pPr>
                <a:defRPr/>
              </a:pPr>
              <a:t>87</a:t>
            </a:fld>
            <a:endParaRPr lang="pt-PT"/>
          </a:p>
        </p:txBody>
      </p:sp>
      <p:sp>
        <p:nvSpPr>
          <p:cNvPr id="90115" name="Rectangle 2"/>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300" b="0">
                <a:solidFill>
                  <a:schemeClr val="tx2"/>
                </a:solidFill>
              </a:rPr>
              <a:t>Comparação e sintetização dos modelos de demanda de moeda e impactos na curva LM </a:t>
            </a:r>
          </a:p>
        </p:txBody>
      </p:sp>
      <p:graphicFrame>
        <p:nvGraphicFramePr>
          <p:cNvPr id="90116" name="Object 3"/>
          <p:cNvGraphicFramePr>
            <a:graphicFrameLocks noChangeAspect="1"/>
          </p:cNvGraphicFramePr>
          <p:nvPr/>
        </p:nvGraphicFramePr>
        <p:xfrm>
          <a:off x="2654300" y="1924050"/>
          <a:ext cx="3762375" cy="1077913"/>
        </p:xfrm>
        <a:graphic>
          <a:graphicData uri="http://schemas.openxmlformats.org/presentationml/2006/ole">
            <mc:AlternateContent xmlns:mc="http://schemas.openxmlformats.org/markup-compatibility/2006">
              <mc:Choice xmlns:v="urn:schemas-microsoft-com:vml" Requires="v">
                <p:oleObj spid="_x0000_s90125" name="Equation" r:id="rId3" imgW="1438245" imgH="409489" progId="Equation.3">
                  <p:embed/>
                </p:oleObj>
              </mc:Choice>
              <mc:Fallback>
                <p:oleObj name="Equation" r:id="rId3" imgW="1438245" imgH="40948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4300" y="1924050"/>
                        <a:ext cx="37623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677" name="Object 5"/>
          <p:cNvGraphicFramePr>
            <a:graphicFrameLocks noChangeAspect="1"/>
          </p:cNvGraphicFramePr>
          <p:nvPr/>
        </p:nvGraphicFramePr>
        <p:xfrm>
          <a:off x="1795463" y="3430588"/>
          <a:ext cx="5557837" cy="1169987"/>
        </p:xfrm>
        <a:graphic>
          <a:graphicData uri="http://schemas.openxmlformats.org/presentationml/2006/ole">
            <mc:AlternateContent xmlns:mc="http://schemas.openxmlformats.org/markup-compatibility/2006">
              <mc:Choice xmlns:v="urn:schemas-microsoft-com:vml" Requires="v">
                <p:oleObj spid="_x0000_s90126" name="Equation" r:id="rId5" imgW="2086103" imgH="438102" progId="Equation.3">
                  <p:embed/>
                </p:oleObj>
              </mc:Choice>
              <mc:Fallback>
                <p:oleObj name="Equation" r:id="rId5" imgW="2086103" imgH="438102"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463" y="3430588"/>
                        <a:ext cx="5557837"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4678" name="Rectangle 6"/>
          <p:cNvSpPr>
            <a:spLocks noChangeArrowheads="1"/>
          </p:cNvSpPr>
          <p:nvPr/>
        </p:nvSpPr>
        <p:spPr bwMode="auto">
          <a:xfrm>
            <a:off x="569913" y="4903788"/>
            <a:ext cx="7967662" cy="150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10000"/>
              </a:lnSpc>
            </a:pPr>
            <a:r>
              <a:rPr lang="pt-BR" sz="2800" b="0">
                <a:solidFill>
                  <a:srgbClr val="FFFF00"/>
                </a:solidFill>
              </a:rPr>
              <a:t>Esta equação implica a curva de demanda de moeda, representada no plano cartesiano M/P </a:t>
            </a:r>
            <a:r>
              <a:rPr lang="pt-BR" sz="2800" b="0" i="1">
                <a:solidFill>
                  <a:srgbClr val="FFFF00"/>
                </a:solidFill>
              </a:rPr>
              <a:t>versus</a:t>
            </a:r>
            <a:r>
              <a:rPr lang="pt-BR" sz="2800" b="0">
                <a:solidFill>
                  <a:srgbClr val="FFFF00"/>
                </a:solidFill>
              </a:rPr>
              <a:t> r, depender do nível esperado de preços.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24677"/>
                                        </p:tgtEl>
                                        <p:attrNameLst>
                                          <p:attrName>style.visibility</p:attrName>
                                        </p:attrNameLst>
                                      </p:cBhvr>
                                      <p:to>
                                        <p:strVal val="visible"/>
                                      </p:to>
                                    </p:set>
                                    <p:animEffect transition="in" filter="wipe(left)">
                                      <p:cBhvr>
                                        <p:cTn id="7" dur="500"/>
                                        <p:tgtEl>
                                          <p:spTgt spid="9246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4678"/>
                                        </p:tgtEl>
                                        <p:attrNameLst>
                                          <p:attrName>style.visibility</p:attrName>
                                        </p:attrNameLst>
                                      </p:cBhvr>
                                      <p:to>
                                        <p:strVal val="visible"/>
                                      </p:to>
                                    </p:set>
                                    <p:animEffect transition="in" filter="strips(downRight)">
                                      <p:cBhvr>
                                        <p:cTn id="12" dur="500"/>
                                        <p:tgtEl>
                                          <p:spTgt spid="924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678"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Espaço Reservado para Número de Slide 5"/>
          <p:cNvSpPr>
            <a:spLocks noGrp="1"/>
          </p:cNvSpPr>
          <p:nvPr>
            <p:ph type="sldNum" sz="quarter" idx="12"/>
          </p:nvPr>
        </p:nvSpPr>
        <p:spPr/>
        <p:txBody>
          <a:bodyPr/>
          <a:lstStyle/>
          <a:p>
            <a:pPr>
              <a:defRPr/>
            </a:pPr>
            <a:fld id="{E38256BE-718C-445D-A950-12EC345D400A}" type="slidenum">
              <a:rPr lang="pt-PT"/>
              <a:pPr>
                <a:defRPr/>
              </a:pPr>
              <a:t>88</a:t>
            </a:fld>
            <a:endParaRPr lang="pt-PT"/>
          </a:p>
        </p:txBody>
      </p:sp>
      <p:sp>
        <p:nvSpPr>
          <p:cNvPr id="91139" name="Rectangle 2"/>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300" b="0">
                <a:solidFill>
                  <a:schemeClr val="tx2"/>
                </a:solidFill>
              </a:rPr>
              <a:t>Comparação e sintetização dos modelos de demanda de moeda e impactos na curva LM </a:t>
            </a:r>
          </a:p>
        </p:txBody>
      </p:sp>
      <p:sp>
        <p:nvSpPr>
          <p:cNvPr id="925699" name="Line 3"/>
          <p:cNvSpPr>
            <a:spLocks noChangeShapeType="1"/>
          </p:cNvSpPr>
          <p:nvPr/>
        </p:nvSpPr>
        <p:spPr bwMode="auto">
          <a:xfrm flipV="1">
            <a:off x="709613" y="2405063"/>
            <a:ext cx="0" cy="2473325"/>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925700" name="Line 4"/>
          <p:cNvSpPr>
            <a:spLocks noChangeShapeType="1"/>
          </p:cNvSpPr>
          <p:nvPr/>
        </p:nvSpPr>
        <p:spPr bwMode="auto">
          <a:xfrm>
            <a:off x="709613" y="4886325"/>
            <a:ext cx="3030537"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925701" name="Line 5"/>
          <p:cNvSpPr>
            <a:spLocks noChangeShapeType="1"/>
          </p:cNvSpPr>
          <p:nvPr/>
        </p:nvSpPr>
        <p:spPr bwMode="auto">
          <a:xfrm>
            <a:off x="5243513" y="4889500"/>
            <a:ext cx="3030537"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925702" name="Line 6"/>
          <p:cNvSpPr>
            <a:spLocks noChangeShapeType="1"/>
          </p:cNvSpPr>
          <p:nvPr/>
        </p:nvSpPr>
        <p:spPr bwMode="auto">
          <a:xfrm flipV="1">
            <a:off x="5245100" y="2312988"/>
            <a:ext cx="0" cy="256540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925703" name="Freeform 7"/>
          <p:cNvSpPr>
            <a:spLocks/>
          </p:cNvSpPr>
          <p:nvPr/>
        </p:nvSpPr>
        <p:spPr bwMode="auto">
          <a:xfrm>
            <a:off x="1354138" y="2606675"/>
            <a:ext cx="2208212" cy="1663700"/>
          </a:xfrm>
          <a:custGeom>
            <a:avLst/>
            <a:gdLst>
              <a:gd name="T0" fmla="*/ 0 w 2579"/>
              <a:gd name="T1" fmla="*/ 0 h 2154"/>
              <a:gd name="T2" fmla="*/ 739781 w 2579"/>
              <a:gd name="T3" fmla="*/ 1276739 h 2154"/>
              <a:gd name="T4" fmla="*/ 2208212 w 2579"/>
              <a:gd name="T5" fmla="*/ 1663700 h 2154"/>
              <a:gd name="T6" fmla="*/ 0 60000 65536"/>
              <a:gd name="T7" fmla="*/ 0 60000 65536"/>
              <a:gd name="T8" fmla="*/ 0 60000 65536"/>
            </a:gdLst>
            <a:ahLst/>
            <a:cxnLst>
              <a:cxn ang="T6">
                <a:pos x="T0" y="T1"/>
              </a:cxn>
              <a:cxn ang="T7">
                <a:pos x="T2" y="T3"/>
              </a:cxn>
              <a:cxn ang="T8">
                <a:pos x="T4" y="T5"/>
              </a:cxn>
            </a:cxnLst>
            <a:rect l="0" t="0" r="r" b="b"/>
            <a:pathLst>
              <a:path w="2579" h="2154">
                <a:moveTo>
                  <a:pt x="0" y="0"/>
                </a:moveTo>
                <a:cubicBezTo>
                  <a:pt x="217" y="647"/>
                  <a:pt x="434" y="1294"/>
                  <a:pt x="864" y="1653"/>
                </a:cubicBezTo>
                <a:cubicBezTo>
                  <a:pt x="1294" y="2012"/>
                  <a:pt x="1936" y="2083"/>
                  <a:pt x="2579" y="2154"/>
                </a:cubicBezTo>
              </a:path>
            </a:pathLst>
          </a:custGeom>
          <a:noFill/>
          <a:ln w="38100" cmpd="sng">
            <a:solidFill>
              <a:srgbClr val="99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925704" name="Freeform 8"/>
          <p:cNvSpPr>
            <a:spLocks/>
          </p:cNvSpPr>
          <p:nvPr/>
        </p:nvSpPr>
        <p:spPr bwMode="auto">
          <a:xfrm>
            <a:off x="1916113" y="2436813"/>
            <a:ext cx="1793875" cy="1185862"/>
          </a:xfrm>
          <a:custGeom>
            <a:avLst/>
            <a:gdLst>
              <a:gd name="T0" fmla="*/ 0 w 2579"/>
              <a:gd name="T1" fmla="*/ 0 h 2154"/>
              <a:gd name="T2" fmla="*/ 600972 w 2579"/>
              <a:gd name="T3" fmla="*/ 910042 h 2154"/>
              <a:gd name="T4" fmla="*/ 1793875 w 2579"/>
              <a:gd name="T5" fmla="*/ 1185862 h 2154"/>
              <a:gd name="T6" fmla="*/ 0 60000 65536"/>
              <a:gd name="T7" fmla="*/ 0 60000 65536"/>
              <a:gd name="T8" fmla="*/ 0 60000 65536"/>
            </a:gdLst>
            <a:ahLst/>
            <a:cxnLst>
              <a:cxn ang="T6">
                <a:pos x="T0" y="T1"/>
              </a:cxn>
              <a:cxn ang="T7">
                <a:pos x="T2" y="T3"/>
              </a:cxn>
              <a:cxn ang="T8">
                <a:pos x="T4" y="T5"/>
              </a:cxn>
            </a:cxnLst>
            <a:rect l="0" t="0" r="r" b="b"/>
            <a:pathLst>
              <a:path w="2579" h="2154">
                <a:moveTo>
                  <a:pt x="0" y="0"/>
                </a:moveTo>
                <a:cubicBezTo>
                  <a:pt x="217" y="647"/>
                  <a:pt x="434" y="1294"/>
                  <a:pt x="864" y="1653"/>
                </a:cubicBezTo>
                <a:cubicBezTo>
                  <a:pt x="1294" y="2012"/>
                  <a:pt x="1936" y="2083"/>
                  <a:pt x="2579" y="2154"/>
                </a:cubicBezTo>
              </a:path>
            </a:pathLst>
          </a:custGeom>
          <a:noFill/>
          <a:ln w="38100" cmpd="sng">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925705" name="Line 9"/>
          <p:cNvSpPr>
            <a:spLocks noChangeShapeType="1"/>
          </p:cNvSpPr>
          <p:nvPr/>
        </p:nvSpPr>
        <p:spPr bwMode="auto">
          <a:xfrm flipV="1">
            <a:off x="2506663" y="2536825"/>
            <a:ext cx="0" cy="2316163"/>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25706" name="Line 10"/>
          <p:cNvSpPr>
            <a:spLocks noChangeShapeType="1"/>
          </p:cNvSpPr>
          <p:nvPr/>
        </p:nvSpPr>
        <p:spPr bwMode="auto">
          <a:xfrm flipV="1">
            <a:off x="2500313" y="4092575"/>
            <a:ext cx="3925887" cy="0"/>
          </a:xfrm>
          <a:prstGeom prst="line">
            <a:avLst/>
          </a:prstGeom>
          <a:noFill/>
          <a:ln w="9525">
            <a:solidFill>
              <a:srgbClr val="FFFFFF"/>
            </a:solidFill>
            <a:prstDash val="dash"/>
            <a:round/>
            <a:headEnd/>
            <a:tailEnd/>
          </a:ln>
          <a:extLst>
            <a:ext uri="{909E8E84-426E-40DD-AFC4-6F175D3DCCD1}">
              <a14:hiddenFill xmlns:a14="http://schemas.microsoft.com/office/drawing/2010/main">
                <a:noFill/>
              </a14:hiddenFill>
            </a:ext>
          </a:extLst>
        </p:spPr>
        <p:txBody>
          <a:bodyPr/>
          <a:lstStyle/>
          <a:p>
            <a:endParaRPr lang="pt-BR"/>
          </a:p>
        </p:txBody>
      </p:sp>
      <p:sp>
        <p:nvSpPr>
          <p:cNvPr id="925707" name="Line 11"/>
          <p:cNvSpPr>
            <a:spLocks noChangeShapeType="1"/>
          </p:cNvSpPr>
          <p:nvPr/>
        </p:nvSpPr>
        <p:spPr bwMode="auto">
          <a:xfrm>
            <a:off x="6440488" y="3319463"/>
            <a:ext cx="0" cy="762000"/>
          </a:xfrm>
          <a:prstGeom prst="line">
            <a:avLst/>
          </a:prstGeom>
          <a:noFill/>
          <a:ln w="9525">
            <a:solidFill>
              <a:srgbClr val="FFFFFF"/>
            </a:solidFill>
            <a:prstDash val="dash"/>
            <a:round/>
            <a:headEnd/>
            <a:tailEnd/>
          </a:ln>
          <a:extLst>
            <a:ext uri="{909E8E84-426E-40DD-AFC4-6F175D3DCCD1}">
              <a14:hiddenFill xmlns:a14="http://schemas.microsoft.com/office/drawing/2010/main">
                <a:noFill/>
              </a14:hiddenFill>
            </a:ext>
          </a:extLst>
        </p:spPr>
        <p:txBody>
          <a:bodyPr/>
          <a:lstStyle/>
          <a:p>
            <a:endParaRPr lang="pt-BR"/>
          </a:p>
        </p:txBody>
      </p:sp>
      <p:sp>
        <p:nvSpPr>
          <p:cNvPr id="925708" name="Line 12"/>
          <p:cNvSpPr>
            <a:spLocks noChangeShapeType="1"/>
          </p:cNvSpPr>
          <p:nvPr/>
        </p:nvSpPr>
        <p:spPr bwMode="auto">
          <a:xfrm flipV="1">
            <a:off x="2516188" y="3349625"/>
            <a:ext cx="5422900" cy="0"/>
          </a:xfrm>
          <a:prstGeom prst="line">
            <a:avLst/>
          </a:prstGeom>
          <a:noFill/>
          <a:ln w="9525">
            <a:solidFill>
              <a:srgbClr val="FFFFFF"/>
            </a:solidFill>
            <a:prstDash val="dash"/>
            <a:round/>
            <a:headEnd/>
            <a:tailEnd/>
          </a:ln>
          <a:extLst>
            <a:ext uri="{909E8E84-426E-40DD-AFC4-6F175D3DCCD1}">
              <a14:hiddenFill xmlns:a14="http://schemas.microsoft.com/office/drawing/2010/main">
                <a:noFill/>
              </a14:hiddenFill>
            </a:ext>
          </a:extLst>
        </p:spPr>
        <p:txBody>
          <a:bodyPr/>
          <a:lstStyle/>
          <a:p>
            <a:endParaRPr lang="pt-BR"/>
          </a:p>
        </p:txBody>
      </p:sp>
      <p:sp>
        <p:nvSpPr>
          <p:cNvPr id="925709" name="Freeform 13"/>
          <p:cNvSpPr>
            <a:spLocks/>
          </p:cNvSpPr>
          <p:nvPr/>
        </p:nvSpPr>
        <p:spPr bwMode="auto">
          <a:xfrm>
            <a:off x="5537200" y="2570163"/>
            <a:ext cx="1893888" cy="1857375"/>
          </a:xfrm>
          <a:custGeom>
            <a:avLst/>
            <a:gdLst>
              <a:gd name="T0" fmla="*/ 1893888 w 2760"/>
              <a:gd name="T1" fmla="*/ 0 h 2355"/>
              <a:gd name="T2" fmla="*/ 1492466 w 2760"/>
              <a:gd name="T3" fmla="*/ 1123889 h 2355"/>
              <a:gd name="T4" fmla="*/ 0 w 2760"/>
              <a:gd name="T5" fmla="*/ 1857375 h 2355"/>
              <a:gd name="T6" fmla="*/ 0 60000 65536"/>
              <a:gd name="T7" fmla="*/ 0 60000 65536"/>
              <a:gd name="T8" fmla="*/ 0 60000 65536"/>
            </a:gdLst>
            <a:ahLst/>
            <a:cxnLst>
              <a:cxn ang="T6">
                <a:pos x="T0" y="T1"/>
              </a:cxn>
              <a:cxn ang="T7">
                <a:pos x="T2" y="T3"/>
              </a:cxn>
              <a:cxn ang="T8">
                <a:pos x="T4" y="T5"/>
              </a:cxn>
            </a:cxnLst>
            <a:rect l="0" t="0" r="r" b="b"/>
            <a:pathLst>
              <a:path w="2760" h="2355">
                <a:moveTo>
                  <a:pt x="2760" y="0"/>
                </a:moveTo>
                <a:cubicBezTo>
                  <a:pt x="2697" y="516"/>
                  <a:pt x="2635" y="1033"/>
                  <a:pt x="2175" y="1425"/>
                </a:cubicBezTo>
                <a:cubicBezTo>
                  <a:pt x="1715" y="1817"/>
                  <a:pt x="857" y="2086"/>
                  <a:pt x="0" y="2355"/>
                </a:cubicBezTo>
              </a:path>
            </a:pathLst>
          </a:custGeom>
          <a:noFill/>
          <a:ln w="38100" cmpd="sng">
            <a:solidFill>
              <a:srgbClr val="99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925710" name="Text Box 14"/>
          <p:cNvSpPr txBox="1">
            <a:spLocks noChangeArrowheads="1"/>
          </p:cNvSpPr>
          <p:nvPr/>
        </p:nvSpPr>
        <p:spPr bwMode="auto">
          <a:xfrm>
            <a:off x="6181725" y="4802188"/>
            <a:ext cx="51752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99FF66"/>
                </a:solidFill>
              </a:rPr>
              <a:t>y</a:t>
            </a:r>
            <a:r>
              <a:rPr lang="pt-BR" sz="2000" b="0" baseline="-25000">
                <a:solidFill>
                  <a:srgbClr val="99FF66"/>
                </a:solidFill>
              </a:rPr>
              <a:t>0</a:t>
            </a:r>
            <a:endParaRPr lang="pt-BR" sz="2000" b="0">
              <a:solidFill>
                <a:srgbClr val="99FF66"/>
              </a:solidFill>
            </a:endParaRPr>
          </a:p>
        </p:txBody>
      </p:sp>
      <p:sp>
        <p:nvSpPr>
          <p:cNvPr id="925711" name="Text Box 15"/>
          <p:cNvSpPr txBox="1">
            <a:spLocks noChangeArrowheads="1"/>
          </p:cNvSpPr>
          <p:nvPr/>
        </p:nvSpPr>
        <p:spPr bwMode="auto">
          <a:xfrm>
            <a:off x="8034338" y="4819650"/>
            <a:ext cx="51593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FF"/>
                </a:solidFill>
              </a:rPr>
              <a:t>y</a:t>
            </a:r>
          </a:p>
        </p:txBody>
      </p:sp>
      <p:sp>
        <p:nvSpPr>
          <p:cNvPr id="925712" name="Text Box 16"/>
          <p:cNvSpPr txBox="1">
            <a:spLocks noChangeArrowheads="1"/>
          </p:cNvSpPr>
          <p:nvPr/>
        </p:nvSpPr>
        <p:spPr bwMode="auto">
          <a:xfrm>
            <a:off x="320675" y="3865563"/>
            <a:ext cx="51752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99FF66"/>
                </a:solidFill>
              </a:rPr>
              <a:t>r</a:t>
            </a:r>
            <a:r>
              <a:rPr lang="pt-BR" sz="2000" b="0" baseline="-25000">
                <a:solidFill>
                  <a:srgbClr val="99FF66"/>
                </a:solidFill>
              </a:rPr>
              <a:t>0</a:t>
            </a:r>
            <a:endParaRPr lang="pt-BR" sz="2000" b="0">
              <a:solidFill>
                <a:srgbClr val="99FF66"/>
              </a:solidFill>
            </a:endParaRPr>
          </a:p>
        </p:txBody>
      </p:sp>
      <p:sp>
        <p:nvSpPr>
          <p:cNvPr id="925713" name="Text Box 17"/>
          <p:cNvSpPr txBox="1">
            <a:spLocks noChangeArrowheads="1"/>
          </p:cNvSpPr>
          <p:nvPr/>
        </p:nvSpPr>
        <p:spPr bwMode="auto">
          <a:xfrm>
            <a:off x="4910138" y="3690938"/>
            <a:ext cx="515937"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99FF66"/>
                </a:solidFill>
              </a:rPr>
              <a:t>r</a:t>
            </a:r>
            <a:r>
              <a:rPr lang="pt-BR" sz="2000" b="0" baseline="-25000">
                <a:solidFill>
                  <a:srgbClr val="99FF66"/>
                </a:solidFill>
              </a:rPr>
              <a:t>0</a:t>
            </a:r>
            <a:endParaRPr lang="pt-BR" sz="2000" b="0">
              <a:solidFill>
                <a:srgbClr val="99FF66"/>
              </a:solidFill>
            </a:endParaRPr>
          </a:p>
        </p:txBody>
      </p:sp>
      <p:sp>
        <p:nvSpPr>
          <p:cNvPr id="925714" name="Text Box 18"/>
          <p:cNvSpPr txBox="1">
            <a:spLocks noChangeArrowheads="1"/>
          </p:cNvSpPr>
          <p:nvPr/>
        </p:nvSpPr>
        <p:spPr bwMode="auto">
          <a:xfrm>
            <a:off x="4929188" y="2919413"/>
            <a:ext cx="515937"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00"/>
                </a:solidFill>
              </a:rPr>
              <a:t>r</a:t>
            </a:r>
            <a:r>
              <a:rPr lang="pt-BR" sz="2000" b="0" baseline="-25000">
                <a:solidFill>
                  <a:srgbClr val="FFFF00"/>
                </a:solidFill>
              </a:rPr>
              <a:t>1</a:t>
            </a:r>
            <a:endParaRPr lang="pt-BR" sz="2000" b="0">
              <a:solidFill>
                <a:srgbClr val="FFFF00"/>
              </a:solidFill>
            </a:endParaRPr>
          </a:p>
        </p:txBody>
      </p:sp>
      <p:sp>
        <p:nvSpPr>
          <p:cNvPr id="925715" name="Text Box 19"/>
          <p:cNvSpPr txBox="1">
            <a:spLocks noChangeArrowheads="1"/>
          </p:cNvSpPr>
          <p:nvPr/>
        </p:nvSpPr>
        <p:spPr bwMode="auto">
          <a:xfrm>
            <a:off x="349250" y="3098800"/>
            <a:ext cx="51752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00"/>
                </a:solidFill>
              </a:rPr>
              <a:t>r</a:t>
            </a:r>
            <a:r>
              <a:rPr lang="pt-BR" sz="2000" b="0" baseline="-25000">
                <a:solidFill>
                  <a:srgbClr val="FFFF00"/>
                </a:solidFill>
              </a:rPr>
              <a:t>1</a:t>
            </a:r>
            <a:endParaRPr lang="pt-BR" sz="2000" b="0">
              <a:solidFill>
                <a:srgbClr val="FFFF00"/>
              </a:solidFill>
            </a:endParaRPr>
          </a:p>
        </p:txBody>
      </p:sp>
      <p:sp>
        <p:nvSpPr>
          <p:cNvPr id="925716" name="Text Box 20"/>
          <p:cNvSpPr txBox="1">
            <a:spLocks noChangeArrowheads="1"/>
          </p:cNvSpPr>
          <p:nvPr/>
        </p:nvSpPr>
        <p:spPr bwMode="auto">
          <a:xfrm>
            <a:off x="368300" y="2420938"/>
            <a:ext cx="515938"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FF"/>
                </a:solidFill>
              </a:rPr>
              <a:t>r</a:t>
            </a:r>
          </a:p>
        </p:txBody>
      </p:sp>
      <p:sp>
        <p:nvSpPr>
          <p:cNvPr id="925717" name="Text Box 21"/>
          <p:cNvSpPr txBox="1">
            <a:spLocks noChangeArrowheads="1"/>
          </p:cNvSpPr>
          <p:nvPr/>
        </p:nvSpPr>
        <p:spPr bwMode="auto">
          <a:xfrm>
            <a:off x="4848225" y="2339975"/>
            <a:ext cx="515938"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FF"/>
                </a:solidFill>
              </a:rPr>
              <a:t>r</a:t>
            </a:r>
          </a:p>
        </p:txBody>
      </p:sp>
      <p:sp>
        <p:nvSpPr>
          <p:cNvPr id="925718" name="Text Box 22"/>
          <p:cNvSpPr txBox="1">
            <a:spLocks noChangeArrowheads="1"/>
          </p:cNvSpPr>
          <p:nvPr/>
        </p:nvSpPr>
        <p:spPr bwMode="auto">
          <a:xfrm>
            <a:off x="3195638" y="3270250"/>
            <a:ext cx="1477962"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00"/>
                </a:solidFill>
              </a:rPr>
              <a:t>   m(y</a:t>
            </a:r>
            <a:r>
              <a:rPr lang="pt-BR" sz="2000" b="0" baseline="-25000">
                <a:solidFill>
                  <a:srgbClr val="FFFF00"/>
                </a:solidFill>
              </a:rPr>
              <a:t>0</a:t>
            </a:r>
            <a:r>
              <a:rPr lang="pt-BR" sz="2000" b="0">
                <a:solidFill>
                  <a:srgbClr val="FFFF00"/>
                </a:solidFill>
              </a:rPr>
              <a:t>,</a:t>
            </a:r>
            <a:r>
              <a:rPr lang="pt-BR" sz="2000" b="0" baseline="-25000">
                <a:solidFill>
                  <a:srgbClr val="FFFF00"/>
                </a:solidFill>
              </a:rPr>
              <a:t> </a:t>
            </a:r>
            <a:r>
              <a:rPr lang="pt-BR" sz="2000" b="0">
                <a:solidFill>
                  <a:srgbClr val="FFFF00"/>
                </a:solidFill>
              </a:rPr>
              <a:t>P</a:t>
            </a:r>
            <a:r>
              <a:rPr lang="pt-BR" sz="2000" b="0" baseline="-25000">
                <a:solidFill>
                  <a:srgbClr val="FFFF00"/>
                </a:solidFill>
              </a:rPr>
              <a:t>1</a:t>
            </a:r>
            <a:r>
              <a:rPr lang="pt-BR" sz="2000" b="0" baseline="30000">
                <a:solidFill>
                  <a:srgbClr val="FFFF00"/>
                </a:solidFill>
              </a:rPr>
              <a:t>e</a:t>
            </a:r>
            <a:r>
              <a:rPr lang="pt-BR" sz="2000" b="0">
                <a:solidFill>
                  <a:srgbClr val="FFFF00"/>
                </a:solidFill>
              </a:rPr>
              <a:t>)</a:t>
            </a:r>
          </a:p>
        </p:txBody>
      </p:sp>
      <p:sp>
        <p:nvSpPr>
          <p:cNvPr id="925719" name="Text Box 23"/>
          <p:cNvSpPr txBox="1">
            <a:spLocks noChangeArrowheads="1"/>
          </p:cNvSpPr>
          <p:nvPr/>
        </p:nvSpPr>
        <p:spPr bwMode="auto">
          <a:xfrm>
            <a:off x="3267075" y="4200525"/>
            <a:ext cx="1411288"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99FF66"/>
                </a:solidFill>
              </a:rPr>
              <a:t> m(y</a:t>
            </a:r>
            <a:r>
              <a:rPr lang="pt-BR" sz="2000" b="0" baseline="-25000">
                <a:solidFill>
                  <a:srgbClr val="99FF66"/>
                </a:solidFill>
              </a:rPr>
              <a:t>0</a:t>
            </a:r>
            <a:r>
              <a:rPr lang="pt-BR" sz="2000" b="0">
                <a:solidFill>
                  <a:srgbClr val="99FF66"/>
                </a:solidFill>
              </a:rPr>
              <a:t>,</a:t>
            </a:r>
            <a:r>
              <a:rPr lang="pt-BR" sz="2000" b="0" baseline="-25000">
                <a:solidFill>
                  <a:srgbClr val="99FF66"/>
                </a:solidFill>
              </a:rPr>
              <a:t> </a:t>
            </a:r>
            <a:r>
              <a:rPr lang="pt-BR" sz="2000" b="0">
                <a:solidFill>
                  <a:srgbClr val="99FF66"/>
                </a:solidFill>
              </a:rPr>
              <a:t>P</a:t>
            </a:r>
            <a:r>
              <a:rPr lang="pt-BR" sz="2000" b="0" baseline="-25000">
                <a:solidFill>
                  <a:srgbClr val="99FF66"/>
                </a:solidFill>
              </a:rPr>
              <a:t>0</a:t>
            </a:r>
            <a:r>
              <a:rPr lang="pt-BR" sz="2000" b="0" baseline="30000">
                <a:solidFill>
                  <a:srgbClr val="99FF66"/>
                </a:solidFill>
              </a:rPr>
              <a:t>e</a:t>
            </a:r>
            <a:r>
              <a:rPr lang="pt-BR" sz="2000" b="0">
                <a:solidFill>
                  <a:srgbClr val="99FF66"/>
                </a:solidFill>
              </a:rPr>
              <a:t>)</a:t>
            </a:r>
          </a:p>
        </p:txBody>
      </p:sp>
      <p:grpSp>
        <p:nvGrpSpPr>
          <p:cNvPr id="925720" name="Group 24"/>
          <p:cNvGrpSpPr>
            <a:grpSpLocks/>
          </p:cNvGrpSpPr>
          <p:nvPr/>
        </p:nvGrpSpPr>
        <p:grpSpPr bwMode="auto">
          <a:xfrm>
            <a:off x="3397250" y="4876800"/>
            <a:ext cx="466725" cy="758825"/>
            <a:chOff x="2440" y="3072"/>
            <a:chExt cx="294" cy="478"/>
          </a:xfrm>
        </p:grpSpPr>
        <p:sp>
          <p:nvSpPr>
            <p:cNvPr id="91182" name="Text Box 25"/>
            <p:cNvSpPr txBox="1">
              <a:spLocks noChangeArrowheads="1"/>
            </p:cNvSpPr>
            <p:nvPr/>
          </p:nvSpPr>
          <p:spPr bwMode="auto">
            <a:xfrm>
              <a:off x="2440" y="3072"/>
              <a:ext cx="294"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FF"/>
                  </a:solidFill>
                </a:rPr>
                <a:t>MP</a:t>
              </a:r>
            </a:p>
          </p:txBody>
        </p:sp>
        <p:sp>
          <p:nvSpPr>
            <p:cNvPr id="91183" name="Line 26"/>
            <p:cNvSpPr>
              <a:spLocks noChangeShapeType="1"/>
            </p:cNvSpPr>
            <p:nvPr/>
          </p:nvSpPr>
          <p:spPr bwMode="auto">
            <a:xfrm>
              <a:off x="2469" y="3284"/>
              <a:ext cx="153"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925723" name="Group 27"/>
          <p:cNvGrpSpPr>
            <a:grpSpLocks/>
          </p:cNvGrpSpPr>
          <p:nvPr/>
        </p:nvGrpSpPr>
        <p:grpSpPr bwMode="auto">
          <a:xfrm>
            <a:off x="2314575" y="4889500"/>
            <a:ext cx="588963" cy="784225"/>
            <a:chOff x="1422" y="3068"/>
            <a:chExt cx="371" cy="494"/>
          </a:xfrm>
        </p:grpSpPr>
        <p:sp>
          <p:nvSpPr>
            <p:cNvPr id="91178" name="Text Box 28"/>
            <p:cNvSpPr txBox="1">
              <a:spLocks noChangeArrowheads="1"/>
            </p:cNvSpPr>
            <p:nvPr/>
          </p:nvSpPr>
          <p:spPr bwMode="auto">
            <a:xfrm>
              <a:off x="1422" y="3068"/>
              <a:ext cx="371"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chemeClr val="tx2"/>
                  </a:solidFill>
                </a:rPr>
                <a:t>M P</a:t>
              </a:r>
            </a:p>
          </p:txBody>
        </p:sp>
        <p:grpSp>
          <p:nvGrpSpPr>
            <p:cNvPr id="91179" name="Group 29"/>
            <p:cNvGrpSpPr>
              <a:grpSpLocks/>
            </p:cNvGrpSpPr>
            <p:nvPr/>
          </p:nvGrpSpPr>
          <p:grpSpPr bwMode="auto">
            <a:xfrm>
              <a:off x="1462" y="3111"/>
              <a:ext cx="153" cy="173"/>
              <a:chOff x="1762" y="3111"/>
              <a:chExt cx="153" cy="173"/>
            </a:xfrm>
          </p:grpSpPr>
          <p:sp>
            <p:nvSpPr>
              <p:cNvPr id="91180" name="Line 30"/>
              <p:cNvSpPr>
                <a:spLocks noChangeShapeType="1"/>
              </p:cNvSpPr>
              <p:nvPr/>
            </p:nvSpPr>
            <p:spPr bwMode="auto">
              <a:xfrm>
                <a:off x="1762" y="3284"/>
                <a:ext cx="153"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1181" name="Line 31"/>
              <p:cNvSpPr>
                <a:spLocks noChangeShapeType="1"/>
              </p:cNvSpPr>
              <p:nvPr/>
            </p:nvSpPr>
            <p:spPr bwMode="auto">
              <a:xfrm>
                <a:off x="1765" y="3111"/>
                <a:ext cx="14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925728" name="Text Box 32"/>
          <p:cNvSpPr txBox="1">
            <a:spLocks noChangeArrowheads="1"/>
          </p:cNvSpPr>
          <p:nvPr/>
        </p:nvSpPr>
        <p:spPr bwMode="auto">
          <a:xfrm>
            <a:off x="7431088" y="2386013"/>
            <a:ext cx="11763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99FF66"/>
                </a:solidFill>
              </a:rPr>
              <a:t>M</a:t>
            </a:r>
            <a:r>
              <a:rPr lang="pt-BR" sz="2000" b="0" baseline="-25000">
                <a:solidFill>
                  <a:srgbClr val="99FF66"/>
                </a:solidFill>
              </a:rPr>
              <a:t>0</a:t>
            </a:r>
            <a:r>
              <a:rPr lang="pt-BR" sz="2000" b="0">
                <a:solidFill>
                  <a:srgbClr val="99FF66"/>
                </a:solidFill>
              </a:rPr>
              <a:t>(P</a:t>
            </a:r>
            <a:r>
              <a:rPr lang="pt-BR" sz="2000" b="0" baseline="-25000">
                <a:solidFill>
                  <a:srgbClr val="99FF66"/>
                </a:solidFill>
              </a:rPr>
              <a:t>0</a:t>
            </a:r>
            <a:r>
              <a:rPr lang="pt-BR" sz="2000" b="0" baseline="30000">
                <a:solidFill>
                  <a:srgbClr val="99FF66"/>
                </a:solidFill>
              </a:rPr>
              <a:t>e</a:t>
            </a:r>
            <a:r>
              <a:rPr lang="pt-BR" sz="2000" b="0">
                <a:solidFill>
                  <a:srgbClr val="99FF66"/>
                </a:solidFill>
              </a:rPr>
              <a:t>)</a:t>
            </a:r>
          </a:p>
        </p:txBody>
      </p:sp>
      <p:sp>
        <p:nvSpPr>
          <p:cNvPr id="925729" name="Text Box 33"/>
          <p:cNvSpPr txBox="1">
            <a:spLocks noChangeArrowheads="1"/>
          </p:cNvSpPr>
          <p:nvPr/>
        </p:nvSpPr>
        <p:spPr bwMode="auto">
          <a:xfrm>
            <a:off x="5364163" y="4325938"/>
            <a:ext cx="6318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99FF66"/>
                </a:solidFill>
              </a:rPr>
              <a:t>L</a:t>
            </a:r>
            <a:r>
              <a:rPr lang="pt-BR" sz="2000" b="0" baseline="-25000">
                <a:solidFill>
                  <a:srgbClr val="99FF66"/>
                </a:solidFill>
              </a:rPr>
              <a:t>0</a:t>
            </a:r>
            <a:endParaRPr lang="pt-BR" sz="2000" b="0">
              <a:solidFill>
                <a:srgbClr val="99FF66"/>
              </a:solidFill>
            </a:endParaRPr>
          </a:p>
        </p:txBody>
      </p:sp>
      <p:sp>
        <p:nvSpPr>
          <p:cNvPr id="925730" name="Text Box 34"/>
          <p:cNvSpPr txBox="1">
            <a:spLocks noChangeArrowheads="1"/>
          </p:cNvSpPr>
          <p:nvPr/>
        </p:nvSpPr>
        <p:spPr bwMode="auto">
          <a:xfrm>
            <a:off x="2454275" y="2984500"/>
            <a:ext cx="4587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a:solidFill>
                  <a:srgbClr val="FFFF00"/>
                </a:solidFill>
              </a:rPr>
              <a:t>B</a:t>
            </a:r>
            <a:endParaRPr lang="pt-BR" sz="2000" b="0">
              <a:solidFill>
                <a:srgbClr val="FFFF00"/>
              </a:solidFill>
            </a:endParaRPr>
          </a:p>
        </p:txBody>
      </p:sp>
      <p:sp>
        <p:nvSpPr>
          <p:cNvPr id="925731" name="Text Box 35"/>
          <p:cNvSpPr txBox="1">
            <a:spLocks noChangeArrowheads="1"/>
          </p:cNvSpPr>
          <p:nvPr/>
        </p:nvSpPr>
        <p:spPr bwMode="auto">
          <a:xfrm>
            <a:off x="6145213" y="3713163"/>
            <a:ext cx="45878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a:solidFill>
                  <a:srgbClr val="99FF66"/>
                </a:solidFill>
              </a:rPr>
              <a:t>A</a:t>
            </a:r>
            <a:endParaRPr lang="pt-BR" sz="2000" b="0">
              <a:solidFill>
                <a:srgbClr val="99FF66"/>
              </a:solidFill>
            </a:endParaRPr>
          </a:p>
        </p:txBody>
      </p:sp>
      <p:sp>
        <p:nvSpPr>
          <p:cNvPr id="925732" name="Text Box 36"/>
          <p:cNvSpPr txBox="1">
            <a:spLocks noChangeArrowheads="1"/>
          </p:cNvSpPr>
          <p:nvPr/>
        </p:nvSpPr>
        <p:spPr bwMode="auto">
          <a:xfrm>
            <a:off x="2459038" y="3698875"/>
            <a:ext cx="4587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a:solidFill>
                  <a:srgbClr val="99FF66"/>
                </a:solidFill>
              </a:rPr>
              <a:t>A</a:t>
            </a:r>
            <a:endParaRPr lang="pt-BR" sz="2000" b="0">
              <a:solidFill>
                <a:srgbClr val="99FF66"/>
              </a:solidFill>
            </a:endParaRPr>
          </a:p>
        </p:txBody>
      </p:sp>
      <p:sp>
        <p:nvSpPr>
          <p:cNvPr id="925733" name="Freeform 37"/>
          <p:cNvSpPr>
            <a:spLocks/>
          </p:cNvSpPr>
          <p:nvPr/>
        </p:nvSpPr>
        <p:spPr bwMode="auto">
          <a:xfrm>
            <a:off x="5392738" y="2390775"/>
            <a:ext cx="1622425" cy="1312863"/>
          </a:xfrm>
          <a:custGeom>
            <a:avLst/>
            <a:gdLst>
              <a:gd name="T0" fmla="*/ 1622425 w 2760"/>
              <a:gd name="T1" fmla="*/ 0 h 2355"/>
              <a:gd name="T2" fmla="*/ 1278541 w 2760"/>
              <a:gd name="T3" fmla="*/ 794408 h 2355"/>
              <a:gd name="T4" fmla="*/ 0 w 2760"/>
              <a:gd name="T5" fmla="*/ 1312863 h 2355"/>
              <a:gd name="T6" fmla="*/ 0 60000 65536"/>
              <a:gd name="T7" fmla="*/ 0 60000 65536"/>
              <a:gd name="T8" fmla="*/ 0 60000 65536"/>
            </a:gdLst>
            <a:ahLst/>
            <a:cxnLst>
              <a:cxn ang="T6">
                <a:pos x="T0" y="T1"/>
              </a:cxn>
              <a:cxn ang="T7">
                <a:pos x="T2" y="T3"/>
              </a:cxn>
              <a:cxn ang="T8">
                <a:pos x="T4" y="T5"/>
              </a:cxn>
            </a:cxnLst>
            <a:rect l="0" t="0" r="r" b="b"/>
            <a:pathLst>
              <a:path w="2760" h="2355">
                <a:moveTo>
                  <a:pt x="2760" y="0"/>
                </a:moveTo>
                <a:cubicBezTo>
                  <a:pt x="2697" y="516"/>
                  <a:pt x="2635" y="1033"/>
                  <a:pt x="2175" y="1425"/>
                </a:cubicBezTo>
                <a:cubicBezTo>
                  <a:pt x="1715" y="1817"/>
                  <a:pt x="857" y="2086"/>
                  <a:pt x="0" y="2355"/>
                </a:cubicBezTo>
              </a:path>
            </a:pathLst>
          </a:custGeom>
          <a:noFill/>
          <a:ln w="38100" cmpd="sng">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925734" name="Text Box 38"/>
          <p:cNvSpPr txBox="1">
            <a:spLocks noChangeArrowheads="1"/>
          </p:cNvSpPr>
          <p:nvPr/>
        </p:nvSpPr>
        <p:spPr bwMode="auto">
          <a:xfrm>
            <a:off x="6242050" y="2935288"/>
            <a:ext cx="4603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a:solidFill>
                  <a:srgbClr val="FFFF00"/>
                </a:solidFill>
              </a:rPr>
              <a:t>B</a:t>
            </a:r>
            <a:endParaRPr lang="pt-BR" sz="2000" b="0">
              <a:solidFill>
                <a:srgbClr val="FFFF00"/>
              </a:solidFill>
            </a:endParaRPr>
          </a:p>
        </p:txBody>
      </p:sp>
      <p:sp>
        <p:nvSpPr>
          <p:cNvPr id="925735" name="Text Box 39"/>
          <p:cNvSpPr txBox="1">
            <a:spLocks noChangeArrowheads="1"/>
          </p:cNvSpPr>
          <p:nvPr/>
        </p:nvSpPr>
        <p:spPr bwMode="auto">
          <a:xfrm>
            <a:off x="5273675" y="3665538"/>
            <a:ext cx="6318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00"/>
                </a:solidFill>
              </a:rPr>
              <a:t>L</a:t>
            </a:r>
            <a:r>
              <a:rPr lang="pt-BR" sz="2000" b="0" baseline="-25000">
                <a:solidFill>
                  <a:srgbClr val="FFFF00"/>
                </a:solidFill>
              </a:rPr>
              <a:t>1</a:t>
            </a:r>
            <a:endParaRPr lang="pt-BR" sz="2000" b="0">
              <a:solidFill>
                <a:srgbClr val="FFFF00"/>
              </a:solidFill>
            </a:endParaRPr>
          </a:p>
        </p:txBody>
      </p:sp>
      <p:sp>
        <p:nvSpPr>
          <p:cNvPr id="925736" name="Text Box 40"/>
          <p:cNvSpPr txBox="1">
            <a:spLocks noChangeArrowheads="1"/>
          </p:cNvSpPr>
          <p:nvPr/>
        </p:nvSpPr>
        <p:spPr bwMode="auto">
          <a:xfrm>
            <a:off x="6918325" y="2035175"/>
            <a:ext cx="123507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r>
              <a:rPr lang="pt-BR" sz="2000" b="0">
                <a:solidFill>
                  <a:srgbClr val="FFFF00"/>
                </a:solidFill>
              </a:rPr>
              <a:t>M</a:t>
            </a:r>
            <a:r>
              <a:rPr lang="pt-BR" sz="2000" b="0" baseline="-25000">
                <a:solidFill>
                  <a:srgbClr val="FFFF00"/>
                </a:solidFill>
              </a:rPr>
              <a:t>1</a:t>
            </a:r>
            <a:r>
              <a:rPr lang="pt-BR" sz="2000" b="0">
                <a:solidFill>
                  <a:srgbClr val="FFFF00"/>
                </a:solidFill>
              </a:rPr>
              <a:t>(P</a:t>
            </a:r>
            <a:r>
              <a:rPr lang="pt-BR" sz="2000" b="0" baseline="-25000">
                <a:solidFill>
                  <a:srgbClr val="FFFF00"/>
                </a:solidFill>
              </a:rPr>
              <a:t>1</a:t>
            </a:r>
            <a:r>
              <a:rPr lang="pt-BR" sz="2000" b="0" baseline="30000">
                <a:solidFill>
                  <a:srgbClr val="FFFF00"/>
                </a:solidFill>
              </a:rPr>
              <a:t>e</a:t>
            </a:r>
            <a:r>
              <a:rPr lang="pt-BR" sz="2000" b="0">
                <a:solidFill>
                  <a:srgbClr val="FFFF00"/>
                </a:solidFill>
              </a:rPr>
              <a:t>)</a:t>
            </a:r>
          </a:p>
          <a:p>
            <a:pPr eaLnBrk="1" hangingPunct="1"/>
            <a:endParaRPr lang="pt-BR" sz="2000" b="0">
              <a:solidFill>
                <a:srgbClr val="FFFF00"/>
              </a:solidFill>
            </a:endParaRPr>
          </a:p>
        </p:txBody>
      </p:sp>
      <p:sp>
        <p:nvSpPr>
          <p:cNvPr id="925737" name="Rectangle 41"/>
          <p:cNvSpPr>
            <a:spLocks noChangeArrowheads="1"/>
          </p:cNvSpPr>
          <p:nvPr/>
        </p:nvSpPr>
        <p:spPr bwMode="auto">
          <a:xfrm>
            <a:off x="155575" y="5780088"/>
            <a:ext cx="4062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pt-BR" sz="2400" b="0">
                <a:solidFill>
                  <a:srgbClr val="FFFFFF"/>
                </a:solidFill>
              </a:rPr>
              <a:t>Curvas de demanda e oferta de moeda</a:t>
            </a:r>
          </a:p>
        </p:txBody>
      </p:sp>
      <p:sp>
        <p:nvSpPr>
          <p:cNvPr id="925738" name="Rectangle 42"/>
          <p:cNvSpPr>
            <a:spLocks noChangeArrowheads="1"/>
          </p:cNvSpPr>
          <p:nvPr/>
        </p:nvSpPr>
        <p:spPr bwMode="auto">
          <a:xfrm>
            <a:off x="4745038" y="5788025"/>
            <a:ext cx="40989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pt-BR" sz="2400" b="0">
                <a:solidFill>
                  <a:srgbClr val="FFFFFF"/>
                </a:solidFill>
              </a:rPr>
              <a:t>Curvas LM com expectativas</a:t>
            </a:r>
          </a:p>
          <a:p>
            <a:pPr algn="ctr"/>
            <a:r>
              <a:rPr lang="pt-BR" sz="2400" b="0">
                <a:solidFill>
                  <a:srgbClr val="FFFFFF"/>
                </a:solidFill>
              </a:rPr>
              <a:t>         de preços     </a:t>
            </a:r>
          </a:p>
        </p:txBody>
      </p:sp>
      <p:sp>
        <p:nvSpPr>
          <p:cNvPr id="925739" name="Line 43"/>
          <p:cNvSpPr>
            <a:spLocks noChangeShapeType="1"/>
          </p:cNvSpPr>
          <p:nvPr/>
        </p:nvSpPr>
        <p:spPr bwMode="auto">
          <a:xfrm flipV="1">
            <a:off x="696913" y="4092575"/>
            <a:ext cx="1792287" cy="0"/>
          </a:xfrm>
          <a:prstGeom prst="line">
            <a:avLst/>
          </a:prstGeom>
          <a:noFill/>
          <a:ln w="9525">
            <a:solidFill>
              <a:srgbClr val="FFFFFF"/>
            </a:solidFill>
            <a:prstDash val="dash"/>
            <a:round/>
            <a:headEnd/>
            <a:tailEnd/>
          </a:ln>
          <a:extLst>
            <a:ext uri="{909E8E84-426E-40DD-AFC4-6F175D3DCCD1}">
              <a14:hiddenFill xmlns:a14="http://schemas.microsoft.com/office/drawing/2010/main">
                <a:noFill/>
              </a14:hiddenFill>
            </a:ext>
          </a:extLst>
        </p:spPr>
        <p:txBody>
          <a:bodyPr/>
          <a:lstStyle/>
          <a:p>
            <a:endParaRPr lang="pt-BR"/>
          </a:p>
        </p:txBody>
      </p:sp>
      <p:sp>
        <p:nvSpPr>
          <p:cNvPr id="925740" name="Line 44"/>
          <p:cNvSpPr>
            <a:spLocks noChangeShapeType="1"/>
          </p:cNvSpPr>
          <p:nvPr/>
        </p:nvSpPr>
        <p:spPr bwMode="auto">
          <a:xfrm flipH="1">
            <a:off x="6440488" y="4087813"/>
            <a:ext cx="0" cy="781050"/>
          </a:xfrm>
          <a:prstGeom prst="line">
            <a:avLst/>
          </a:prstGeom>
          <a:noFill/>
          <a:ln w="9525">
            <a:solidFill>
              <a:srgbClr val="FFFFFF"/>
            </a:solidFill>
            <a:prstDash val="dash"/>
            <a:round/>
            <a:headEnd/>
            <a:tailEnd/>
          </a:ln>
          <a:extLst>
            <a:ext uri="{909E8E84-426E-40DD-AFC4-6F175D3DCCD1}">
              <a14:hiddenFill xmlns:a14="http://schemas.microsoft.com/office/drawing/2010/main">
                <a:noFill/>
              </a14:hiddenFill>
            </a:ext>
          </a:extLst>
        </p:spPr>
        <p:txBody>
          <a:bodyPr/>
          <a:lstStyle/>
          <a:p>
            <a:endParaRPr lang="pt-BR"/>
          </a:p>
        </p:txBody>
      </p:sp>
      <p:sp>
        <p:nvSpPr>
          <p:cNvPr id="925741" name="Text Box 45"/>
          <p:cNvSpPr txBox="1">
            <a:spLocks noChangeArrowheads="1"/>
          </p:cNvSpPr>
          <p:nvPr/>
        </p:nvSpPr>
        <p:spPr bwMode="auto">
          <a:xfrm>
            <a:off x="3619500" y="1752600"/>
            <a:ext cx="1695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spcBef>
                <a:spcPct val="50000"/>
              </a:spcBef>
            </a:pPr>
            <a:r>
              <a:rPr lang="pt-BR" sz="2400" b="0">
                <a:solidFill>
                  <a:srgbClr val="FFFFFF"/>
                </a:solidFill>
              </a:rPr>
              <a:t>P</a:t>
            </a:r>
            <a:r>
              <a:rPr lang="pt-BR" sz="2400" b="0" baseline="-25000">
                <a:solidFill>
                  <a:srgbClr val="FFFFFF"/>
                </a:solidFill>
              </a:rPr>
              <a:t>1</a:t>
            </a:r>
            <a:r>
              <a:rPr lang="pt-BR" sz="2400" b="0" baseline="30000">
                <a:solidFill>
                  <a:srgbClr val="FFFFFF"/>
                </a:solidFill>
              </a:rPr>
              <a:t>e</a:t>
            </a:r>
            <a:r>
              <a:rPr lang="pt-BR" sz="2400" b="0">
                <a:solidFill>
                  <a:srgbClr val="FFFFFF"/>
                </a:solidFill>
              </a:rPr>
              <a:t> &lt; P</a:t>
            </a:r>
            <a:r>
              <a:rPr lang="pt-BR" sz="2400" b="0" baseline="-25000">
                <a:solidFill>
                  <a:srgbClr val="FFFFFF"/>
                </a:solidFill>
              </a:rPr>
              <a:t>0</a:t>
            </a:r>
            <a:r>
              <a:rPr lang="pt-BR" sz="2400" b="0" baseline="30000">
                <a:solidFill>
                  <a:srgbClr val="FFFFFF"/>
                </a:solidFill>
              </a:rPr>
              <a:t>e</a:t>
            </a:r>
          </a:p>
        </p:txBody>
      </p:sp>
      <p:sp>
        <p:nvSpPr>
          <p:cNvPr id="925742" name="Line 46"/>
          <p:cNvSpPr>
            <a:spLocks noChangeShapeType="1"/>
          </p:cNvSpPr>
          <p:nvPr/>
        </p:nvSpPr>
        <p:spPr bwMode="auto">
          <a:xfrm>
            <a:off x="709613" y="3349625"/>
            <a:ext cx="1784350" cy="0"/>
          </a:xfrm>
          <a:prstGeom prst="line">
            <a:avLst/>
          </a:prstGeom>
          <a:noFill/>
          <a:ln w="9525">
            <a:solidFill>
              <a:srgbClr val="FFFFFF"/>
            </a:solidFill>
            <a:prstDash val="dash"/>
            <a:round/>
            <a:headEnd/>
            <a:tailEnd/>
          </a:ln>
          <a:extLst>
            <a:ext uri="{909E8E84-426E-40DD-AFC4-6F175D3DCCD1}">
              <a14:hiddenFill xmlns:a14="http://schemas.microsoft.com/office/drawing/2010/main">
                <a:noFill/>
              </a14:hiddenFill>
            </a:ext>
          </a:extLst>
        </p:spPr>
        <p:txBody>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25737"/>
                                        </p:tgtEl>
                                        <p:attrNameLst>
                                          <p:attrName>style.visibility</p:attrName>
                                        </p:attrNameLst>
                                      </p:cBhvr>
                                      <p:to>
                                        <p:strVal val="visible"/>
                                      </p:to>
                                    </p:set>
                                    <p:anim calcmode="lin" valueType="num">
                                      <p:cBhvr>
                                        <p:cTn id="7" dur="500" fill="hold"/>
                                        <p:tgtEl>
                                          <p:spTgt spid="925737"/>
                                        </p:tgtEl>
                                        <p:attrNameLst>
                                          <p:attrName>ppt_w</p:attrName>
                                        </p:attrNameLst>
                                      </p:cBhvr>
                                      <p:tavLst>
                                        <p:tav tm="0">
                                          <p:val>
                                            <p:fltVal val="0"/>
                                          </p:val>
                                        </p:tav>
                                        <p:tav tm="100000">
                                          <p:val>
                                            <p:strVal val="#ppt_w"/>
                                          </p:val>
                                        </p:tav>
                                      </p:tavLst>
                                    </p:anim>
                                    <p:anim calcmode="lin" valueType="num">
                                      <p:cBhvr>
                                        <p:cTn id="8" dur="500" fill="hold"/>
                                        <p:tgtEl>
                                          <p:spTgt spid="92573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925699"/>
                                        </p:tgtEl>
                                        <p:attrNameLst>
                                          <p:attrName>style.visibility</p:attrName>
                                        </p:attrNameLst>
                                      </p:cBhvr>
                                      <p:to>
                                        <p:strVal val="visible"/>
                                      </p:to>
                                    </p:set>
                                    <p:animEffect transition="in" filter="wipe(down)">
                                      <p:cBhvr>
                                        <p:cTn id="13" dur="500"/>
                                        <p:tgtEl>
                                          <p:spTgt spid="925699"/>
                                        </p:tgtEl>
                                      </p:cBhvr>
                                    </p:animEffect>
                                  </p:childTnLst>
                                </p:cTn>
                              </p:par>
                            </p:childTnLst>
                          </p:cTn>
                        </p:par>
                        <p:par>
                          <p:cTn id="14" fill="hold" nodeType="afterGroup">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925716"/>
                                        </p:tgtEl>
                                        <p:attrNameLst>
                                          <p:attrName>style.visibility</p:attrName>
                                        </p:attrNameLst>
                                      </p:cBhvr>
                                      <p:to>
                                        <p:strVal val="visible"/>
                                      </p:to>
                                    </p:set>
                                    <p:animEffect transition="in" filter="wipe(left)">
                                      <p:cBhvr>
                                        <p:cTn id="17" dur="500"/>
                                        <p:tgtEl>
                                          <p:spTgt spid="925716"/>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925700"/>
                                        </p:tgtEl>
                                        <p:attrNameLst>
                                          <p:attrName>style.visibility</p:attrName>
                                        </p:attrNameLst>
                                      </p:cBhvr>
                                      <p:to>
                                        <p:strVal val="visible"/>
                                      </p:to>
                                    </p:set>
                                    <p:animEffect transition="in" filter="wipe(left)">
                                      <p:cBhvr>
                                        <p:cTn id="21" dur="500"/>
                                        <p:tgtEl>
                                          <p:spTgt spid="925700"/>
                                        </p:tgtEl>
                                      </p:cBhvr>
                                    </p:animEffect>
                                  </p:child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925720"/>
                                        </p:tgtEl>
                                        <p:attrNameLst>
                                          <p:attrName>style.visibility</p:attrName>
                                        </p:attrNameLst>
                                      </p:cBhvr>
                                      <p:to>
                                        <p:strVal val="visible"/>
                                      </p:to>
                                    </p:set>
                                    <p:animEffect transition="in" filter="wipe(left)">
                                      <p:cBhvr>
                                        <p:cTn id="25" dur="500"/>
                                        <p:tgtEl>
                                          <p:spTgt spid="925720"/>
                                        </p:tgtEl>
                                      </p:cBhvr>
                                    </p:animEffect>
                                  </p:childTnLst>
                                </p:cTn>
                              </p:par>
                            </p:childTnLst>
                          </p:cTn>
                        </p:par>
                        <p:par>
                          <p:cTn id="26" fill="hold" nodeType="afterGroup">
                            <p:stCondLst>
                              <p:cond delay="2000"/>
                            </p:stCondLst>
                            <p:childTnLst>
                              <p:par>
                                <p:cTn id="27" presetID="23" presetClass="entr" presetSubtype="16" fill="hold" nodeType="afterEffect">
                                  <p:stCondLst>
                                    <p:cond delay="0"/>
                                  </p:stCondLst>
                                  <p:childTnLst>
                                    <p:set>
                                      <p:cBhvr>
                                        <p:cTn id="28" dur="1" fill="hold">
                                          <p:stCondLst>
                                            <p:cond delay="0"/>
                                          </p:stCondLst>
                                        </p:cTn>
                                        <p:tgtEl>
                                          <p:spTgt spid="925723"/>
                                        </p:tgtEl>
                                        <p:attrNameLst>
                                          <p:attrName>style.visibility</p:attrName>
                                        </p:attrNameLst>
                                      </p:cBhvr>
                                      <p:to>
                                        <p:strVal val="visible"/>
                                      </p:to>
                                    </p:set>
                                    <p:anim calcmode="lin" valueType="num">
                                      <p:cBhvr>
                                        <p:cTn id="29" dur="500" fill="hold"/>
                                        <p:tgtEl>
                                          <p:spTgt spid="925723"/>
                                        </p:tgtEl>
                                        <p:attrNameLst>
                                          <p:attrName>ppt_w</p:attrName>
                                        </p:attrNameLst>
                                      </p:cBhvr>
                                      <p:tavLst>
                                        <p:tav tm="0">
                                          <p:val>
                                            <p:fltVal val="0"/>
                                          </p:val>
                                        </p:tav>
                                        <p:tav tm="100000">
                                          <p:val>
                                            <p:strVal val="#ppt_w"/>
                                          </p:val>
                                        </p:tav>
                                      </p:tavLst>
                                    </p:anim>
                                    <p:anim calcmode="lin" valueType="num">
                                      <p:cBhvr>
                                        <p:cTn id="30" dur="500" fill="hold"/>
                                        <p:tgtEl>
                                          <p:spTgt spid="925723"/>
                                        </p:tgtEl>
                                        <p:attrNameLst>
                                          <p:attrName>ppt_h</p:attrName>
                                        </p:attrNameLst>
                                      </p:cBhvr>
                                      <p:tavLst>
                                        <p:tav tm="0">
                                          <p:val>
                                            <p:fltVal val="0"/>
                                          </p:val>
                                        </p:tav>
                                        <p:tav tm="100000">
                                          <p:val>
                                            <p:strVal val="#ppt_h"/>
                                          </p:val>
                                        </p:tav>
                                      </p:tavLst>
                                    </p:anim>
                                  </p:childTnLst>
                                </p:cTn>
                              </p:par>
                            </p:childTnLst>
                          </p:cTn>
                        </p:par>
                        <p:par>
                          <p:cTn id="31" fill="hold" nodeType="afterGroup">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925705"/>
                                        </p:tgtEl>
                                        <p:attrNameLst>
                                          <p:attrName>style.visibility</p:attrName>
                                        </p:attrNameLst>
                                      </p:cBhvr>
                                      <p:to>
                                        <p:strVal val="visible"/>
                                      </p:to>
                                    </p:set>
                                    <p:animEffect transition="in" filter="wipe(down)">
                                      <p:cBhvr>
                                        <p:cTn id="34" dur="500"/>
                                        <p:tgtEl>
                                          <p:spTgt spid="925705"/>
                                        </p:tgtEl>
                                      </p:cBhvr>
                                    </p:animEffect>
                                  </p:childTnLst>
                                </p:cTn>
                              </p:par>
                            </p:childTnLst>
                          </p:cTn>
                        </p:par>
                        <p:par>
                          <p:cTn id="35" fill="hold" nodeType="afterGroup">
                            <p:stCondLst>
                              <p:cond delay="3000"/>
                            </p:stCondLst>
                            <p:childTnLst>
                              <p:par>
                                <p:cTn id="36" presetID="22" presetClass="entr" presetSubtype="1" fill="hold" grpId="0" nodeType="afterEffect">
                                  <p:stCondLst>
                                    <p:cond delay="0"/>
                                  </p:stCondLst>
                                  <p:childTnLst>
                                    <p:set>
                                      <p:cBhvr>
                                        <p:cTn id="37" dur="1" fill="hold">
                                          <p:stCondLst>
                                            <p:cond delay="0"/>
                                          </p:stCondLst>
                                        </p:cTn>
                                        <p:tgtEl>
                                          <p:spTgt spid="925703"/>
                                        </p:tgtEl>
                                        <p:attrNameLst>
                                          <p:attrName>style.visibility</p:attrName>
                                        </p:attrNameLst>
                                      </p:cBhvr>
                                      <p:to>
                                        <p:strVal val="visible"/>
                                      </p:to>
                                    </p:set>
                                    <p:animEffect transition="in" filter="wipe(up)">
                                      <p:cBhvr>
                                        <p:cTn id="38" dur="1000"/>
                                        <p:tgtEl>
                                          <p:spTgt spid="925703"/>
                                        </p:tgtEl>
                                      </p:cBhvr>
                                    </p:animEffect>
                                  </p:childTnLst>
                                </p:cTn>
                              </p:par>
                            </p:childTnLst>
                          </p:cTn>
                        </p:par>
                        <p:par>
                          <p:cTn id="39" fill="hold" nodeType="afterGroup">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925719"/>
                                        </p:tgtEl>
                                        <p:attrNameLst>
                                          <p:attrName>style.visibility</p:attrName>
                                        </p:attrNameLst>
                                      </p:cBhvr>
                                      <p:to>
                                        <p:strVal val="visible"/>
                                      </p:to>
                                    </p:set>
                                    <p:animEffect transition="in" filter="wipe(left)">
                                      <p:cBhvr>
                                        <p:cTn id="42" dur="500"/>
                                        <p:tgtEl>
                                          <p:spTgt spid="9257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925732"/>
                                        </p:tgtEl>
                                        <p:attrNameLst>
                                          <p:attrName>style.visibility</p:attrName>
                                        </p:attrNameLst>
                                      </p:cBhvr>
                                      <p:to>
                                        <p:strVal val="visible"/>
                                      </p:to>
                                    </p:set>
                                    <p:anim calcmode="lin" valueType="num">
                                      <p:cBhvr>
                                        <p:cTn id="47" dur="500" fill="hold"/>
                                        <p:tgtEl>
                                          <p:spTgt spid="925732"/>
                                        </p:tgtEl>
                                        <p:attrNameLst>
                                          <p:attrName>ppt_w</p:attrName>
                                        </p:attrNameLst>
                                      </p:cBhvr>
                                      <p:tavLst>
                                        <p:tav tm="0">
                                          <p:val>
                                            <p:fltVal val="0"/>
                                          </p:val>
                                        </p:tav>
                                        <p:tav tm="100000">
                                          <p:val>
                                            <p:strVal val="#ppt_w"/>
                                          </p:val>
                                        </p:tav>
                                      </p:tavLst>
                                    </p:anim>
                                    <p:anim calcmode="lin" valueType="num">
                                      <p:cBhvr>
                                        <p:cTn id="48" dur="500" fill="hold"/>
                                        <p:tgtEl>
                                          <p:spTgt spid="925732"/>
                                        </p:tgtEl>
                                        <p:attrNameLst>
                                          <p:attrName>ppt_h</p:attrName>
                                        </p:attrNameLst>
                                      </p:cBhvr>
                                      <p:tavLst>
                                        <p:tav tm="0">
                                          <p:val>
                                            <p:fltVal val="0"/>
                                          </p:val>
                                        </p:tav>
                                        <p:tav tm="100000">
                                          <p:val>
                                            <p:strVal val="#ppt_h"/>
                                          </p:val>
                                        </p:tav>
                                      </p:tavLst>
                                    </p:anim>
                                  </p:childTnLst>
                                </p:cTn>
                              </p:par>
                            </p:childTnLst>
                          </p:cTn>
                        </p:par>
                        <p:par>
                          <p:cTn id="49" fill="hold" nodeType="afterGroup">
                            <p:stCondLst>
                              <p:cond delay="500"/>
                            </p:stCondLst>
                            <p:childTnLst>
                              <p:par>
                                <p:cTn id="50" presetID="22" presetClass="entr" presetSubtype="2" fill="hold" grpId="0" nodeType="afterEffect">
                                  <p:stCondLst>
                                    <p:cond delay="0"/>
                                  </p:stCondLst>
                                  <p:childTnLst>
                                    <p:set>
                                      <p:cBhvr>
                                        <p:cTn id="51" dur="1" fill="hold">
                                          <p:stCondLst>
                                            <p:cond delay="0"/>
                                          </p:stCondLst>
                                        </p:cTn>
                                        <p:tgtEl>
                                          <p:spTgt spid="925739"/>
                                        </p:tgtEl>
                                        <p:attrNameLst>
                                          <p:attrName>style.visibility</p:attrName>
                                        </p:attrNameLst>
                                      </p:cBhvr>
                                      <p:to>
                                        <p:strVal val="visible"/>
                                      </p:to>
                                    </p:set>
                                    <p:animEffect transition="in" filter="wipe(right)">
                                      <p:cBhvr>
                                        <p:cTn id="52" dur="500"/>
                                        <p:tgtEl>
                                          <p:spTgt spid="925739"/>
                                        </p:tgtEl>
                                      </p:cBhvr>
                                    </p:animEffect>
                                  </p:childTnLst>
                                </p:cTn>
                              </p:par>
                            </p:childTnLst>
                          </p:cTn>
                        </p:par>
                        <p:par>
                          <p:cTn id="53" fill="hold" nodeType="afterGroup">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925712"/>
                                        </p:tgtEl>
                                        <p:attrNameLst>
                                          <p:attrName>style.visibility</p:attrName>
                                        </p:attrNameLst>
                                      </p:cBhvr>
                                      <p:to>
                                        <p:strVal val="visible"/>
                                      </p:to>
                                    </p:set>
                                    <p:animEffect transition="in" filter="wipe(left)">
                                      <p:cBhvr>
                                        <p:cTn id="56" dur="500"/>
                                        <p:tgtEl>
                                          <p:spTgt spid="92571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925738"/>
                                        </p:tgtEl>
                                        <p:attrNameLst>
                                          <p:attrName>style.visibility</p:attrName>
                                        </p:attrNameLst>
                                      </p:cBhvr>
                                      <p:to>
                                        <p:strVal val="visible"/>
                                      </p:to>
                                    </p:set>
                                    <p:anim calcmode="lin" valueType="num">
                                      <p:cBhvr>
                                        <p:cTn id="61" dur="500" fill="hold"/>
                                        <p:tgtEl>
                                          <p:spTgt spid="925738"/>
                                        </p:tgtEl>
                                        <p:attrNameLst>
                                          <p:attrName>ppt_w</p:attrName>
                                        </p:attrNameLst>
                                      </p:cBhvr>
                                      <p:tavLst>
                                        <p:tav tm="0">
                                          <p:val>
                                            <p:fltVal val="0"/>
                                          </p:val>
                                        </p:tav>
                                        <p:tav tm="100000">
                                          <p:val>
                                            <p:strVal val="#ppt_w"/>
                                          </p:val>
                                        </p:tav>
                                      </p:tavLst>
                                    </p:anim>
                                    <p:anim calcmode="lin" valueType="num">
                                      <p:cBhvr>
                                        <p:cTn id="62" dur="500" fill="hold"/>
                                        <p:tgtEl>
                                          <p:spTgt spid="925738"/>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925702"/>
                                        </p:tgtEl>
                                        <p:attrNameLst>
                                          <p:attrName>style.visibility</p:attrName>
                                        </p:attrNameLst>
                                      </p:cBhvr>
                                      <p:to>
                                        <p:strVal val="visible"/>
                                      </p:to>
                                    </p:set>
                                    <p:animEffect transition="in" filter="wipe(down)">
                                      <p:cBhvr>
                                        <p:cTn id="67" dur="500"/>
                                        <p:tgtEl>
                                          <p:spTgt spid="925702"/>
                                        </p:tgtEl>
                                      </p:cBhvr>
                                    </p:animEffect>
                                  </p:childTnLst>
                                </p:cTn>
                              </p:par>
                            </p:childTnLst>
                          </p:cTn>
                        </p:par>
                        <p:par>
                          <p:cTn id="68" fill="hold" nodeType="afterGroup">
                            <p:stCondLst>
                              <p:cond delay="500"/>
                            </p:stCondLst>
                            <p:childTnLst>
                              <p:par>
                                <p:cTn id="69" presetID="22" presetClass="entr" presetSubtype="8" fill="hold" grpId="0" nodeType="afterEffect">
                                  <p:stCondLst>
                                    <p:cond delay="0"/>
                                  </p:stCondLst>
                                  <p:childTnLst>
                                    <p:set>
                                      <p:cBhvr>
                                        <p:cTn id="70" dur="1" fill="hold">
                                          <p:stCondLst>
                                            <p:cond delay="0"/>
                                          </p:stCondLst>
                                        </p:cTn>
                                        <p:tgtEl>
                                          <p:spTgt spid="925717"/>
                                        </p:tgtEl>
                                        <p:attrNameLst>
                                          <p:attrName>style.visibility</p:attrName>
                                        </p:attrNameLst>
                                      </p:cBhvr>
                                      <p:to>
                                        <p:strVal val="visible"/>
                                      </p:to>
                                    </p:set>
                                    <p:animEffect transition="in" filter="wipe(left)">
                                      <p:cBhvr>
                                        <p:cTn id="71" dur="500"/>
                                        <p:tgtEl>
                                          <p:spTgt spid="925717"/>
                                        </p:tgtEl>
                                      </p:cBhvr>
                                    </p:animEffect>
                                  </p:childTnLst>
                                </p:cTn>
                              </p:par>
                            </p:childTnLst>
                          </p:cTn>
                        </p:par>
                        <p:par>
                          <p:cTn id="72" fill="hold" nodeType="afterGroup">
                            <p:stCondLst>
                              <p:cond delay="1000"/>
                            </p:stCondLst>
                            <p:childTnLst>
                              <p:par>
                                <p:cTn id="73" presetID="22" presetClass="entr" presetSubtype="8" fill="hold" grpId="0" nodeType="afterEffect">
                                  <p:stCondLst>
                                    <p:cond delay="0"/>
                                  </p:stCondLst>
                                  <p:childTnLst>
                                    <p:set>
                                      <p:cBhvr>
                                        <p:cTn id="74" dur="1" fill="hold">
                                          <p:stCondLst>
                                            <p:cond delay="0"/>
                                          </p:stCondLst>
                                        </p:cTn>
                                        <p:tgtEl>
                                          <p:spTgt spid="925701"/>
                                        </p:tgtEl>
                                        <p:attrNameLst>
                                          <p:attrName>style.visibility</p:attrName>
                                        </p:attrNameLst>
                                      </p:cBhvr>
                                      <p:to>
                                        <p:strVal val="visible"/>
                                      </p:to>
                                    </p:set>
                                    <p:animEffect transition="in" filter="wipe(left)">
                                      <p:cBhvr>
                                        <p:cTn id="75" dur="500"/>
                                        <p:tgtEl>
                                          <p:spTgt spid="925701"/>
                                        </p:tgtEl>
                                      </p:cBhvr>
                                    </p:animEffect>
                                  </p:childTnLst>
                                </p:cTn>
                              </p:par>
                            </p:childTnLst>
                          </p:cTn>
                        </p:par>
                        <p:par>
                          <p:cTn id="76" fill="hold" nodeType="afterGroup">
                            <p:stCondLst>
                              <p:cond delay="1500"/>
                            </p:stCondLst>
                            <p:childTnLst>
                              <p:par>
                                <p:cTn id="77" presetID="22" presetClass="entr" presetSubtype="8" fill="hold" grpId="0" nodeType="afterEffect">
                                  <p:stCondLst>
                                    <p:cond delay="0"/>
                                  </p:stCondLst>
                                  <p:childTnLst>
                                    <p:set>
                                      <p:cBhvr>
                                        <p:cTn id="78" dur="1" fill="hold">
                                          <p:stCondLst>
                                            <p:cond delay="0"/>
                                          </p:stCondLst>
                                        </p:cTn>
                                        <p:tgtEl>
                                          <p:spTgt spid="925711"/>
                                        </p:tgtEl>
                                        <p:attrNameLst>
                                          <p:attrName>style.visibility</p:attrName>
                                        </p:attrNameLst>
                                      </p:cBhvr>
                                      <p:to>
                                        <p:strVal val="visible"/>
                                      </p:to>
                                    </p:set>
                                    <p:animEffect transition="in" filter="wipe(left)">
                                      <p:cBhvr>
                                        <p:cTn id="79" dur="500"/>
                                        <p:tgtEl>
                                          <p:spTgt spid="925711"/>
                                        </p:tgtEl>
                                      </p:cBhvr>
                                    </p:animEffect>
                                  </p:childTnLst>
                                </p:cTn>
                              </p:par>
                            </p:childTnLst>
                          </p:cTn>
                        </p:par>
                        <p:par>
                          <p:cTn id="80" fill="hold" nodeType="afterGroup">
                            <p:stCondLst>
                              <p:cond delay="2000"/>
                            </p:stCondLst>
                            <p:childTnLst>
                              <p:par>
                                <p:cTn id="81" presetID="23" presetClass="entr" presetSubtype="16" fill="hold" grpId="0" nodeType="afterEffect">
                                  <p:stCondLst>
                                    <p:cond delay="0"/>
                                  </p:stCondLst>
                                  <p:childTnLst>
                                    <p:set>
                                      <p:cBhvr>
                                        <p:cTn id="82" dur="1" fill="hold">
                                          <p:stCondLst>
                                            <p:cond delay="0"/>
                                          </p:stCondLst>
                                        </p:cTn>
                                        <p:tgtEl>
                                          <p:spTgt spid="925710"/>
                                        </p:tgtEl>
                                        <p:attrNameLst>
                                          <p:attrName>style.visibility</p:attrName>
                                        </p:attrNameLst>
                                      </p:cBhvr>
                                      <p:to>
                                        <p:strVal val="visible"/>
                                      </p:to>
                                    </p:set>
                                    <p:anim calcmode="lin" valueType="num">
                                      <p:cBhvr>
                                        <p:cTn id="83" dur="500" fill="hold"/>
                                        <p:tgtEl>
                                          <p:spTgt spid="925710"/>
                                        </p:tgtEl>
                                        <p:attrNameLst>
                                          <p:attrName>ppt_w</p:attrName>
                                        </p:attrNameLst>
                                      </p:cBhvr>
                                      <p:tavLst>
                                        <p:tav tm="0">
                                          <p:val>
                                            <p:fltVal val="0"/>
                                          </p:val>
                                        </p:tav>
                                        <p:tav tm="100000">
                                          <p:val>
                                            <p:strVal val="#ppt_w"/>
                                          </p:val>
                                        </p:tav>
                                      </p:tavLst>
                                    </p:anim>
                                    <p:anim calcmode="lin" valueType="num">
                                      <p:cBhvr>
                                        <p:cTn id="84" dur="500" fill="hold"/>
                                        <p:tgtEl>
                                          <p:spTgt spid="925710"/>
                                        </p:tgtEl>
                                        <p:attrNameLst>
                                          <p:attrName>ppt_h</p:attrName>
                                        </p:attrNameLst>
                                      </p:cBhvr>
                                      <p:tavLst>
                                        <p:tav tm="0">
                                          <p:val>
                                            <p:fltVal val="0"/>
                                          </p:val>
                                        </p:tav>
                                        <p:tav tm="100000">
                                          <p:val>
                                            <p:strVal val="#ppt_h"/>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925706"/>
                                        </p:tgtEl>
                                        <p:attrNameLst>
                                          <p:attrName>style.visibility</p:attrName>
                                        </p:attrNameLst>
                                      </p:cBhvr>
                                      <p:to>
                                        <p:strVal val="visible"/>
                                      </p:to>
                                    </p:set>
                                    <p:animEffect transition="in" filter="wipe(left)">
                                      <p:cBhvr>
                                        <p:cTn id="89" dur="1000"/>
                                        <p:tgtEl>
                                          <p:spTgt spid="925706"/>
                                        </p:tgtEl>
                                      </p:cBhvr>
                                    </p:animEffect>
                                  </p:childTnLst>
                                </p:cTn>
                              </p:par>
                            </p:childTnLst>
                          </p:cTn>
                        </p:par>
                        <p:par>
                          <p:cTn id="90" fill="hold" nodeType="afterGroup">
                            <p:stCondLst>
                              <p:cond delay="1000"/>
                            </p:stCondLst>
                            <p:childTnLst>
                              <p:par>
                                <p:cTn id="91" presetID="23" presetClass="entr" presetSubtype="16" fill="hold" grpId="0" nodeType="afterEffect">
                                  <p:stCondLst>
                                    <p:cond delay="0"/>
                                  </p:stCondLst>
                                  <p:childTnLst>
                                    <p:set>
                                      <p:cBhvr>
                                        <p:cTn id="92" dur="1" fill="hold">
                                          <p:stCondLst>
                                            <p:cond delay="0"/>
                                          </p:stCondLst>
                                        </p:cTn>
                                        <p:tgtEl>
                                          <p:spTgt spid="925713"/>
                                        </p:tgtEl>
                                        <p:attrNameLst>
                                          <p:attrName>style.visibility</p:attrName>
                                        </p:attrNameLst>
                                      </p:cBhvr>
                                      <p:to>
                                        <p:strVal val="visible"/>
                                      </p:to>
                                    </p:set>
                                    <p:anim calcmode="lin" valueType="num">
                                      <p:cBhvr>
                                        <p:cTn id="93" dur="500" fill="hold"/>
                                        <p:tgtEl>
                                          <p:spTgt spid="925713"/>
                                        </p:tgtEl>
                                        <p:attrNameLst>
                                          <p:attrName>ppt_w</p:attrName>
                                        </p:attrNameLst>
                                      </p:cBhvr>
                                      <p:tavLst>
                                        <p:tav tm="0">
                                          <p:val>
                                            <p:fltVal val="0"/>
                                          </p:val>
                                        </p:tav>
                                        <p:tav tm="100000">
                                          <p:val>
                                            <p:strVal val="#ppt_w"/>
                                          </p:val>
                                        </p:tav>
                                      </p:tavLst>
                                    </p:anim>
                                    <p:anim calcmode="lin" valueType="num">
                                      <p:cBhvr>
                                        <p:cTn id="94" dur="500" fill="hold"/>
                                        <p:tgtEl>
                                          <p:spTgt spid="925713"/>
                                        </p:tgtEl>
                                        <p:attrNameLst>
                                          <p:attrName>ppt_h</p:attrName>
                                        </p:attrNameLst>
                                      </p:cBhvr>
                                      <p:tavLst>
                                        <p:tav tm="0">
                                          <p:val>
                                            <p:fltVal val="0"/>
                                          </p:val>
                                        </p:tav>
                                        <p:tav tm="100000">
                                          <p:val>
                                            <p:strVal val="#ppt_h"/>
                                          </p:val>
                                        </p:tav>
                                      </p:tavLst>
                                    </p:anim>
                                  </p:childTnLst>
                                </p:cTn>
                              </p:par>
                            </p:childTnLst>
                          </p:cTn>
                        </p:par>
                        <p:par>
                          <p:cTn id="95" fill="hold" nodeType="afterGroup">
                            <p:stCondLst>
                              <p:cond delay="1500"/>
                            </p:stCondLst>
                            <p:childTnLst>
                              <p:par>
                                <p:cTn id="96" presetID="22" presetClass="entr" presetSubtype="4" fill="hold" grpId="0" nodeType="afterEffect">
                                  <p:stCondLst>
                                    <p:cond delay="0"/>
                                  </p:stCondLst>
                                  <p:childTnLst>
                                    <p:set>
                                      <p:cBhvr>
                                        <p:cTn id="97" dur="1" fill="hold">
                                          <p:stCondLst>
                                            <p:cond delay="0"/>
                                          </p:stCondLst>
                                        </p:cTn>
                                        <p:tgtEl>
                                          <p:spTgt spid="925740"/>
                                        </p:tgtEl>
                                        <p:attrNameLst>
                                          <p:attrName>style.visibility</p:attrName>
                                        </p:attrNameLst>
                                      </p:cBhvr>
                                      <p:to>
                                        <p:strVal val="visible"/>
                                      </p:to>
                                    </p:set>
                                    <p:animEffect transition="in" filter="wipe(down)">
                                      <p:cBhvr>
                                        <p:cTn id="98" dur="500"/>
                                        <p:tgtEl>
                                          <p:spTgt spid="925740"/>
                                        </p:tgtEl>
                                      </p:cBhvr>
                                    </p:animEffect>
                                  </p:childTnLst>
                                </p:cTn>
                              </p:par>
                            </p:childTnLst>
                          </p:cTn>
                        </p:par>
                        <p:par>
                          <p:cTn id="99" fill="hold" nodeType="afterGroup">
                            <p:stCondLst>
                              <p:cond delay="2000"/>
                            </p:stCondLst>
                            <p:childTnLst>
                              <p:par>
                                <p:cTn id="100" presetID="23" presetClass="entr" presetSubtype="16" fill="hold" grpId="0" nodeType="afterEffect">
                                  <p:stCondLst>
                                    <p:cond delay="0"/>
                                  </p:stCondLst>
                                  <p:childTnLst>
                                    <p:set>
                                      <p:cBhvr>
                                        <p:cTn id="101" dur="1" fill="hold">
                                          <p:stCondLst>
                                            <p:cond delay="0"/>
                                          </p:stCondLst>
                                        </p:cTn>
                                        <p:tgtEl>
                                          <p:spTgt spid="925731"/>
                                        </p:tgtEl>
                                        <p:attrNameLst>
                                          <p:attrName>style.visibility</p:attrName>
                                        </p:attrNameLst>
                                      </p:cBhvr>
                                      <p:to>
                                        <p:strVal val="visible"/>
                                      </p:to>
                                    </p:set>
                                    <p:anim calcmode="lin" valueType="num">
                                      <p:cBhvr>
                                        <p:cTn id="102" dur="500" fill="hold"/>
                                        <p:tgtEl>
                                          <p:spTgt spid="925731"/>
                                        </p:tgtEl>
                                        <p:attrNameLst>
                                          <p:attrName>ppt_w</p:attrName>
                                        </p:attrNameLst>
                                      </p:cBhvr>
                                      <p:tavLst>
                                        <p:tav tm="0">
                                          <p:val>
                                            <p:fltVal val="0"/>
                                          </p:val>
                                        </p:tav>
                                        <p:tav tm="100000">
                                          <p:val>
                                            <p:strVal val="#ppt_w"/>
                                          </p:val>
                                        </p:tav>
                                      </p:tavLst>
                                    </p:anim>
                                    <p:anim calcmode="lin" valueType="num">
                                      <p:cBhvr>
                                        <p:cTn id="103" dur="500" fill="hold"/>
                                        <p:tgtEl>
                                          <p:spTgt spid="925731"/>
                                        </p:tgtEl>
                                        <p:attrNameLst>
                                          <p:attrName>ppt_h</p:attrName>
                                        </p:attrNameLst>
                                      </p:cBhvr>
                                      <p:tavLst>
                                        <p:tav tm="0">
                                          <p:val>
                                            <p:fltVal val="0"/>
                                          </p:val>
                                        </p:tav>
                                        <p:tav tm="100000">
                                          <p:val>
                                            <p:strVal val="#ppt_h"/>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925729"/>
                                        </p:tgtEl>
                                        <p:attrNameLst>
                                          <p:attrName>style.visibility</p:attrName>
                                        </p:attrNameLst>
                                      </p:cBhvr>
                                      <p:to>
                                        <p:strVal val="visible"/>
                                      </p:to>
                                    </p:set>
                                    <p:animEffect transition="in" filter="wipe(left)">
                                      <p:cBhvr>
                                        <p:cTn id="108" dur="500"/>
                                        <p:tgtEl>
                                          <p:spTgt spid="925729"/>
                                        </p:tgtEl>
                                      </p:cBhvr>
                                    </p:animEffect>
                                  </p:childTnLst>
                                </p:cTn>
                              </p:par>
                            </p:childTnLst>
                          </p:cTn>
                        </p:par>
                        <p:par>
                          <p:cTn id="109" fill="hold" nodeType="afterGroup">
                            <p:stCondLst>
                              <p:cond delay="500"/>
                            </p:stCondLst>
                            <p:childTnLst>
                              <p:par>
                                <p:cTn id="110" presetID="22" presetClass="entr" presetSubtype="4" fill="hold" grpId="0" nodeType="afterEffect">
                                  <p:stCondLst>
                                    <p:cond delay="0"/>
                                  </p:stCondLst>
                                  <p:childTnLst>
                                    <p:set>
                                      <p:cBhvr>
                                        <p:cTn id="111" dur="1" fill="hold">
                                          <p:stCondLst>
                                            <p:cond delay="0"/>
                                          </p:stCondLst>
                                        </p:cTn>
                                        <p:tgtEl>
                                          <p:spTgt spid="925709"/>
                                        </p:tgtEl>
                                        <p:attrNameLst>
                                          <p:attrName>style.visibility</p:attrName>
                                        </p:attrNameLst>
                                      </p:cBhvr>
                                      <p:to>
                                        <p:strVal val="visible"/>
                                      </p:to>
                                    </p:set>
                                    <p:animEffect transition="in" filter="wipe(down)">
                                      <p:cBhvr>
                                        <p:cTn id="112" dur="1000"/>
                                        <p:tgtEl>
                                          <p:spTgt spid="925709"/>
                                        </p:tgtEl>
                                      </p:cBhvr>
                                    </p:animEffect>
                                  </p:childTnLst>
                                </p:cTn>
                              </p:par>
                            </p:childTnLst>
                          </p:cTn>
                        </p:par>
                        <p:par>
                          <p:cTn id="113" fill="hold" nodeType="afterGroup">
                            <p:stCondLst>
                              <p:cond delay="1500"/>
                            </p:stCondLst>
                            <p:childTnLst>
                              <p:par>
                                <p:cTn id="114" presetID="22" presetClass="entr" presetSubtype="8" fill="hold" grpId="0" nodeType="afterEffect">
                                  <p:stCondLst>
                                    <p:cond delay="0"/>
                                  </p:stCondLst>
                                  <p:childTnLst>
                                    <p:set>
                                      <p:cBhvr>
                                        <p:cTn id="115" dur="1" fill="hold">
                                          <p:stCondLst>
                                            <p:cond delay="0"/>
                                          </p:stCondLst>
                                        </p:cTn>
                                        <p:tgtEl>
                                          <p:spTgt spid="925728"/>
                                        </p:tgtEl>
                                        <p:attrNameLst>
                                          <p:attrName>style.visibility</p:attrName>
                                        </p:attrNameLst>
                                      </p:cBhvr>
                                      <p:to>
                                        <p:strVal val="visible"/>
                                      </p:to>
                                    </p:set>
                                    <p:animEffect transition="in" filter="wipe(left)">
                                      <p:cBhvr>
                                        <p:cTn id="116" dur="500"/>
                                        <p:tgtEl>
                                          <p:spTgt spid="925728"/>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1" fill="hold" grpId="0" nodeType="clickEffect">
                                  <p:stCondLst>
                                    <p:cond delay="0"/>
                                  </p:stCondLst>
                                  <p:childTnLst>
                                    <p:set>
                                      <p:cBhvr>
                                        <p:cTn id="120" dur="1" fill="hold">
                                          <p:stCondLst>
                                            <p:cond delay="0"/>
                                          </p:stCondLst>
                                        </p:cTn>
                                        <p:tgtEl>
                                          <p:spTgt spid="925741"/>
                                        </p:tgtEl>
                                        <p:attrNameLst>
                                          <p:attrName>style.visibility</p:attrName>
                                        </p:attrNameLst>
                                      </p:cBhvr>
                                      <p:to>
                                        <p:strVal val="visible"/>
                                      </p:to>
                                    </p:set>
                                    <p:anim calcmode="lin" valueType="num">
                                      <p:cBhvr additive="base">
                                        <p:cTn id="121" dur="1000" fill="hold"/>
                                        <p:tgtEl>
                                          <p:spTgt spid="925741"/>
                                        </p:tgtEl>
                                        <p:attrNameLst>
                                          <p:attrName>ppt_x</p:attrName>
                                        </p:attrNameLst>
                                      </p:cBhvr>
                                      <p:tavLst>
                                        <p:tav tm="0">
                                          <p:val>
                                            <p:strVal val="#ppt_x"/>
                                          </p:val>
                                        </p:tav>
                                        <p:tav tm="100000">
                                          <p:val>
                                            <p:strVal val="#ppt_x"/>
                                          </p:val>
                                        </p:tav>
                                      </p:tavLst>
                                    </p:anim>
                                    <p:anim calcmode="lin" valueType="num">
                                      <p:cBhvr additive="base">
                                        <p:cTn id="122" dur="1000" fill="hold"/>
                                        <p:tgtEl>
                                          <p:spTgt spid="925741"/>
                                        </p:tgtEl>
                                        <p:attrNameLst>
                                          <p:attrName>ppt_y</p:attrName>
                                        </p:attrNameLst>
                                      </p:cBhvr>
                                      <p:tavLst>
                                        <p:tav tm="0">
                                          <p:val>
                                            <p:strVal val="0-#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12" fill="hold" grpId="0" nodeType="clickEffect">
                                  <p:stCondLst>
                                    <p:cond delay="0"/>
                                  </p:stCondLst>
                                  <p:childTnLst>
                                    <p:set>
                                      <p:cBhvr>
                                        <p:cTn id="126" dur="1" fill="hold">
                                          <p:stCondLst>
                                            <p:cond delay="0"/>
                                          </p:stCondLst>
                                        </p:cTn>
                                        <p:tgtEl>
                                          <p:spTgt spid="925704"/>
                                        </p:tgtEl>
                                        <p:attrNameLst>
                                          <p:attrName>style.visibility</p:attrName>
                                        </p:attrNameLst>
                                      </p:cBhvr>
                                      <p:to>
                                        <p:strVal val="visible"/>
                                      </p:to>
                                    </p:set>
                                    <p:anim calcmode="lin" valueType="num">
                                      <p:cBhvr additive="base">
                                        <p:cTn id="127" dur="1000" fill="hold"/>
                                        <p:tgtEl>
                                          <p:spTgt spid="925704"/>
                                        </p:tgtEl>
                                        <p:attrNameLst>
                                          <p:attrName>ppt_x</p:attrName>
                                        </p:attrNameLst>
                                      </p:cBhvr>
                                      <p:tavLst>
                                        <p:tav tm="0">
                                          <p:val>
                                            <p:strVal val="0-#ppt_w/2"/>
                                          </p:val>
                                        </p:tav>
                                        <p:tav tm="100000">
                                          <p:val>
                                            <p:strVal val="#ppt_x"/>
                                          </p:val>
                                        </p:tav>
                                      </p:tavLst>
                                    </p:anim>
                                    <p:anim calcmode="lin" valueType="num">
                                      <p:cBhvr additive="base">
                                        <p:cTn id="128" dur="1000" fill="hold"/>
                                        <p:tgtEl>
                                          <p:spTgt spid="925704"/>
                                        </p:tgtEl>
                                        <p:attrNameLst>
                                          <p:attrName>ppt_y</p:attrName>
                                        </p:attrNameLst>
                                      </p:cBhvr>
                                      <p:tavLst>
                                        <p:tav tm="0">
                                          <p:val>
                                            <p:strVal val="1+#ppt_h/2"/>
                                          </p:val>
                                        </p:tav>
                                        <p:tav tm="100000">
                                          <p:val>
                                            <p:strVal val="#ppt_y"/>
                                          </p:val>
                                        </p:tav>
                                      </p:tavLst>
                                    </p:anim>
                                  </p:childTnLst>
                                </p:cTn>
                              </p:par>
                            </p:childTnLst>
                          </p:cTn>
                        </p:par>
                        <p:par>
                          <p:cTn id="129" fill="hold" nodeType="afterGroup">
                            <p:stCondLst>
                              <p:cond delay="1000"/>
                            </p:stCondLst>
                            <p:childTnLst>
                              <p:par>
                                <p:cTn id="130" presetID="22" presetClass="entr" presetSubtype="8" fill="hold" grpId="0" nodeType="afterEffect">
                                  <p:stCondLst>
                                    <p:cond delay="0"/>
                                  </p:stCondLst>
                                  <p:childTnLst>
                                    <p:set>
                                      <p:cBhvr>
                                        <p:cTn id="131" dur="1" fill="hold">
                                          <p:stCondLst>
                                            <p:cond delay="0"/>
                                          </p:stCondLst>
                                        </p:cTn>
                                        <p:tgtEl>
                                          <p:spTgt spid="925718"/>
                                        </p:tgtEl>
                                        <p:attrNameLst>
                                          <p:attrName>style.visibility</p:attrName>
                                        </p:attrNameLst>
                                      </p:cBhvr>
                                      <p:to>
                                        <p:strVal val="visible"/>
                                      </p:to>
                                    </p:set>
                                    <p:animEffect transition="in" filter="wipe(left)">
                                      <p:cBhvr>
                                        <p:cTn id="132" dur="500"/>
                                        <p:tgtEl>
                                          <p:spTgt spid="925718"/>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3" presetClass="entr" presetSubtype="16" fill="hold" grpId="0" nodeType="clickEffect">
                                  <p:stCondLst>
                                    <p:cond delay="0"/>
                                  </p:stCondLst>
                                  <p:childTnLst>
                                    <p:set>
                                      <p:cBhvr>
                                        <p:cTn id="136" dur="1" fill="hold">
                                          <p:stCondLst>
                                            <p:cond delay="0"/>
                                          </p:stCondLst>
                                        </p:cTn>
                                        <p:tgtEl>
                                          <p:spTgt spid="925730"/>
                                        </p:tgtEl>
                                        <p:attrNameLst>
                                          <p:attrName>style.visibility</p:attrName>
                                        </p:attrNameLst>
                                      </p:cBhvr>
                                      <p:to>
                                        <p:strVal val="visible"/>
                                      </p:to>
                                    </p:set>
                                    <p:anim calcmode="lin" valueType="num">
                                      <p:cBhvr>
                                        <p:cTn id="137" dur="500" fill="hold"/>
                                        <p:tgtEl>
                                          <p:spTgt spid="925730"/>
                                        </p:tgtEl>
                                        <p:attrNameLst>
                                          <p:attrName>ppt_w</p:attrName>
                                        </p:attrNameLst>
                                      </p:cBhvr>
                                      <p:tavLst>
                                        <p:tav tm="0">
                                          <p:val>
                                            <p:fltVal val="0"/>
                                          </p:val>
                                        </p:tav>
                                        <p:tav tm="100000">
                                          <p:val>
                                            <p:strVal val="#ppt_w"/>
                                          </p:val>
                                        </p:tav>
                                      </p:tavLst>
                                    </p:anim>
                                    <p:anim calcmode="lin" valueType="num">
                                      <p:cBhvr>
                                        <p:cTn id="138" dur="500" fill="hold"/>
                                        <p:tgtEl>
                                          <p:spTgt spid="925730"/>
                                        </p:tgtEl>
                                        <p:attrNameLst>
                                          <p:attrName>ppt_h</p:attrName>
                                        </p:attrNameLst>
                                      </p:cBhvr>
                                      <p:tavLst>
                                        <p:tav tm="0">
                                          <p:val>
                                            <p:fltVal val="0"/>
                                          </p:val>
                                        </p:tav>
                                        <p:tav tm="100000">
                                          <p:val>
                                            <p:strVal val="#ppt_h"/>
                                          </p:val>
                                        </p:tav>
                                      </p:tavLst>
                                    </p:anim>
                                  </p:childTnLst>
                                </p:cTn>
                              </p:par>
                            </p:childTnLst>
                          </p:cTn>
                        </p:par>
                        <p:par>
                          <p:cTn id="139" fill="hold" nodeType="afterGroup">
                            <p:stCondLst>
                              <p:cond delay="500"/>
                            </p:stCondLst>
                            <p:childTnLst>
                              <p:par>
                                <p:cTn id="140" presetID="22" presetClass="entr" presetSubtype="2" fill="hold" grpId="0" nodeType="afterEffect">
                                  <p:stCondLst>
                                    <p:cond delay="0"/>
                                  </p:stCondLst>
                                  <p:childTnLst>
                                    <p:set>
                                      <p:cBhvr>
                                        <p:cTn id="141" dur="1" fill="hold">
                                          <p:stCondLst>
                                            <p:cond delay="0"/>
                                          </p:stCondLst>
                                        </p:cTn>
                                        <p:tgtEl>
                                          <p:spTgt spid="925742"/>
                                        </p:tgtEl>
                                        <p:attrNameLst>
                                          <p:attrName>style.visibility</p:attrName>
                                        </p:attrNameLst>
                                      </p:cBhvr>
                                      <p:to>
                                        <p:strVal val="visible"/>
                                      </p:to>
                                    </p:set>
                                    <p:animEffect transition="in" filter="wipe(right)">
                                      <p:cBhvr>
                                        <p:cTn id="142" dur="500"/>
                                        <p:tgtEl>
                                          <p:spTgt spid="925742"/>
                                        </p:tgtEl>
                                      </p:cBhvr>
                                    </p:animEffect>
                                  </p:childTnLst>
                                </p:cTn>
                              </p:par>
                            </p:childTnLst>
                          </p:cTn>
                        </p:par>
                        <p:par>
                          <p:cTn id="143" fill="hold" nodeType="afterGroup">
                            <p:stCondLst>
                              <p:cond delay="1000"/>
                            </p:stCondLst>
                            <p:childTnLst>
                              <p:par>
                                <p:cTn id="144" presetID="22" presetClass="entr" presetSubtype="8" fill="hold" grpId="0" nodeType="afterEffect">
                                  <p:stCondLst>
                                    <p:cond delay="0"/>
                                  </p:stCondLst>
                                  <p:childTnLst>
                                    <p:set>
                                      <p:cBhvr>
                                        <p:cTn id="145" dur="1" fill="hold">
                                          <p:stCondLst>
                                            <p:cond delay="0"/>
                                          </p:stCondLst>
                                        </p:cTn>
                                        <p:tgtEl>
                                          <p:spTgt spid="925715"/>
                                        </p:tgtEl>
                                        <p:attrNameLst>
                                          <p:attrName>style.visibility</p:attrName>
                                        </p:attrNameLst>
                                      </p:cBhvr>
                                      <p:to>
                                        <p:strVal val="visible"/>
                                      </p:to>
                                    </p:set>
                                    <p:animEffect transition="in" filter="wipe(left)">
                                      <p:cBhvr>
                                        <p:cTn id="146" dur="500"/>
                                        <p:tgtEl>
                                          <p:spTgt spid="925715"/>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925708"/>
                                        </p:tgtEl>
                                        <p:attrNameLst>
                                          <p:attrName>style.visibility</p:attrName>
                                        </p:attrNameLst>
                                      </p:cBhvr>
                                      <p:to>
                                        <p:strVal val="visible"/>
                                      </p:to>
                                    </p:set>
                                    <p:animEffect transition="in" filter="wipe(left)">
                                      <p:cBhvr>
                                        <p:cTn id="151" dur="500"/>
                                        <p:tgtEl>
                                          <p:spTgt spid="925708"/>
                                        </p:tgtEl>
                                      </p:cBhvr>
                                    </p:animEffect>
                                  </p:childTnLst>
                                </p:cTn>
                              </p:par>
                            </p:childTnLst>
                          </p:cTn>
                        </p:par>
                        <p:par>
                          <p:cTn id="152" fill="hold" nodeType="afterGroup">
                            <p:stCondLst>
                              <p:cond delay="500"/>
                            </p:stCondLst>
                            <p:childTnLst>
                              <p:par>
                                <p:cTn id="153" presetID="23" presetClass="entr" presetSubtype="16" fill="hold" grpId="0" nodeType="afterEffect">
                                  <p:stCondLst>
                                    <p:cond delay="0"/>
                                  </p:stCondLst>
                                  <p:childTnLst>
                                    <p:set>
                                      <p:cBhvr>
                                        <p:cTn id="154" dur="1" fill="hold">
                                          <p:stCondLst>
                                            <p:cond delay="0"/>
                                          </p:stCondLst>
                                        </p:cTn>
                                        <p:tgtEl>
                                          <p:spTgt spid="925714"/>
                                        </p:tgtEl>
                                        <p:attrNameLst>
                                          <p:attrName>style.visibility</p:attrName>
                                        </p:attrNameLst>
                                      </p:cBhvr>
                                      <p:to>
                                        <p:strVal val="visible"/>
                                      </p:to>
                                    </p:set>
                                    <p:anim calcmode="lin" valueType="num">
                                      <p:cBhvr>
                                        <p:cTn id="155" dur="500" fill="hold"/>
                                        <p:tgtEl>
                                          <p:spTgt spid="925714"/>
                                        </p:tgtEl>
                                        <p:attrNameLst>
                                          <p:attrName>ppt_w</p:attrName>
                                        </p:attrNameLst>
                                      </p:cBhvr>
                                      <p:tavLst>
                                        <p:tav tm="0">
                                          <p:val>
                                            <p:fltVal val="0"/>
                                          </p:val>
                                        </p:tav>
                                        <p:tav tm="100000">
                                          <p:val>
                                            <p:strVal val="#ppt_w"/>
                                          </p:val>
                                        </p:tav>
                                      </p:tavLst>
                                    </p:anim>
                                    <p:anim calcmode="lin" valueType="num">
                                      <p:cBhvr>
                                        <p:cTn id="156" dur="500" fill="hold"/>
                                        <p:tgtEl>
                                          <p:spTgt spid="925714"/>
                                        </p:tgtEl>
                                        <p:attrNameLst>
                                          <p:attrName>ppt_h</p:attrName>
                                        </p:attrNameLst>
                                      </p:cBhvr>
                                      <p:tavLst>
                                        <p:tav tm="0">
                                          <p:val>
                                            <p:fltVal val="0"/>
                                          </p:val>
                                        </p:tav>
                                        <p:tav tm="100000">
                                          <p:val>
                                            <p:strVal val="#ppt_h"/>
                                          </p:val>
                                        </p:tav>
                                      </p:tavLst>
                                    </p:anim>
                                  </p:childTnLst>
                                </p:cTn>
                              </p:par>
                              <p:par>
                                <p:cTn id="157" presetID="22" presetClass="entr" presetSubtype="4" fill="hold" grpId="0" nodeType="withEffect">
                                  <p:stCondLst>
                                    <p:cond delay="0"/>
                                  </p:stCondLst>
                                  <p:childTnLst>
                                    <p:set>
                                      <p:cBhvr>
                                        <p:cTn id="158" dur="1" fill="hold">
                                          <p:stCondLst>
                                            <p:cond delay="0"/>
                                          </p:stCondLst>
                                        </p:cTn>
                                        <p:tgtEl>
                                          <p:spTgt spid="925707"/>
                                        </p:tgtEl>
                                        <p:attrNameLst>
                                          <p:attrName>style.visibility</p:attrName>
                                        </p:attrNameLst>
                                      </p:cBhvr>
                                      <p:to>
                                        <p:strVal val="visible"/>
                                      </p:to>
                                    </p:set>
                                    <p:animEffect transition="in" filter="wipe(down)">
                                      <p:cBhvr>
                                        <p:cTn id="159" dur="500"/>
                                        <p:tgtEl>
                                          <p:spTgt spid="925707"/>
                                        </p:tgtEl>
                                      </p:cBhvr>
                                    </p:animEffect>
                                  </p:childTnLst>
                                </p:cTn>
                              </p:par>
                            </p:childTnLst>
                          </p:cTn>
                        </p:par>
                        <p:par>
                          <p:cTn id="160" fill="hold" nodeType="afterGroup">
                            <p:stCondLst>
                              <p:cond delay="1000"/>
                            </p:stCondLst>
                            <p:childTnLst>
                              <p:par>
                                <p:cTn id="161" presetID="23" presetClass="entr" presetSubtype="16" fill="hold" grpId="0" nodeType="afterEffect">
                                  <p:stCondLst>
                                    <p:cond delay="0"/>
                                  </p:stCondLst>
                                  <p:childTnLst>
                                    <p:set>
                                      <p:cBhvr>
                                        <p:cTn id="162" dur="1" fill="hold">
                                          <p:stCondLst>
                                            <p:cond delay="0"/>
                                          </p:stCondLst>
                                        </p:cTn>
                                        <p:tgtEl>
                                          <p:spTgt spid="925734"/>
                                        </p:tgtEl>
                                        <p:attrNameLst>
                                          <p:attrName>style.visibility</p:attrName>
                                        </p:attrNameLst>
                                      </p:cBhvr>
                                      <p:to>
                                        <p:strVal val="visible"/>
                                      </p:to>
                                    </p:set>
                                    <p:anim calcmode="lin" valueType="num">
                                      <p:cBhvr>
                                        <p:cTn id="163" dur="500" fill="hold"/>
                                        <p:tgtEl>
                                          <p:spTgt spid="925734"/>
                                        </p:tgtEl>
                                        <p:attrNameLst>
                                          <p:attrName>ppt_w</p:attrName>
                                        </p:attrNameLst>
                                      </p:cBhvr>
                                      <p:tavLst>
                                        <p:tav tm="0">
                                          <p:val>
                                            <p:fltVal val="0"/>
                                          </p:val>
                                        </p:tav>
                                        <p:tav tm="100000">
                                          <p:val>
                                            <p:strVal val="#ppt_w"/>
                                          </p:val>
                                        </p:tav>
                                      </p:tavLst>
                                    </p:anim>
                                    <p:anim calcmode="lin" valueType="num">
                                      <p:cBhvr>
                                        <p:cTn id="164" dur="500" fill="hold"/>
                                        <p:tgtEl>
                                          <p:spTgt spid="925734"/>
                                        </p:tgtEl>
                                        <p:attrNameLst>
                                          <p:attrName>ppt_h</p:attrName>
                                        </p:attrNameLst>
                                      </p:cBhvr>
                                      <p:tavLst>
                                        <p:tav tm="0">
                                          <p:val>
                                            <p:fltVal val="0"/>
                                          </p:val>
                                        </p:tav>
                                        <p:tav tm="100000">
                                          <p:val>
                                            <p:strVal val="#ppt_h"/>
                                          </p:val>
                                        </p:tav>
                                      </p:tavLst>
                                    </p:anim>
                                  </p:childTnLst>
                                </p:cTn>
                              </p:par>
                            </p:childTnLst>
                          </p:cTn>
                        </p:par>
                        <p:par>
                          <p:cTn id="165" fill="hold" nodeType="afterGroup">
                            <p:stCondLst>
                              <p:cond delay="1500"/>
                            </p:stCondLst>
                            <p:childTnLst>
                              <p:par>
                                <p:cTn id="166" presetID="2" presetClass="entr" presetSubtype="6" fill="hold" grpId="0" nodeType="afterEffect">
                                  <p:stCondLst>
                                    <p:cond delay="0"/>
                                  </p:stCondLst>
                                  <p:childTnLst>
                                    <p:set>
                                      <p:cBhvr>
                                        <p:cTn id="167" dur="1" fill="hold">
                                          <p:stCondLst>
                                            <p:cond delay="0"/>
                                          </p:stCondLst>
                                        </p:cTn>
                                        <p:tgtEl>
                                          <p:spTgt spid="925733"/>
                                        </p:tgtEl>
                                        <p:attrNameLst>
                                          <p:attrName>style.visibility</p:attrName>
                                        </p:attrNameLst>
                                      </p:cBhvr>
                                      <p:to>
                                        <p:strVal val="visible"/>
                                      </p:to>
                                    </p:set>
                                    <p:anim calcmode="lin" valueType="num">
                                      <p:cBhvr additive="base">
                                        <p:cTn id="168" dur="1000" fill="hold"/>
                                        <p:tgtEl>
                                          <p:spTgt spid="925733"/>
                                        </p:tgtEl>
                                        <p:attrNameLst>
                                          <p:attrName>ppt_x</p:attrName>
                                        </p:attrNameLst>
                                      </p:cBhvr>
                                      <p:tavLst>
                                        <p:tav tm="0">
                                          <p:val>
                                            <p:strVal val="1+#ppt_w/2"/>
                                          </p:val>
                                        </p:tav>
                                        <p:tav tm="100000">
                                          <p:val>
                                            <p:strVal val="#ppt_x"/>
                                          </p:val>
                                        </p:tav>
                                      </p:tavLst>
                                    </p:anim>
                                    <p:anim calcmode="lin" valueType="num">
                                      <p:cBhvr additive="base">
                                        <p:cTn id="169" dur="1000" fill="hold"/>
                                        <p:tgtEl>
                                          <p:spTgt spid="925733"/>
                                        </p:tgtEl>
                                        <p:attrNameLst>
                                          <p:attrName>ppt_y</p:attrName>
                                        </p:attrNameLst>
                                      </p:cBhvr>
                                      <p:tavLst>
                                        <p:tav tm="0">
                                          <p:val>
                                            <p:strVal val="1+#ppt_h/2"/>
                                          </p:val>
                                        </p:tav>
                                        <p:tav tm="100000">
                                          <p:val>
                                            <p:strVal val="#ppt_y"/>
                                          </p:val>
                                        </p:tav>
                                      </p:tavLst>
                                    </p:anim>
                                  </p:childTnLst>
                                </p:cTn>
                              </p:par>
                            </p:childTnLst>
                          </p:cTn>
                        </p:par>
                        <p:par>
                          <p:cTn id="170" fill="hold" nodeType="afterGroup">
                            <p:stCondLst>
                              <p:cond delay="2500"/>
                            </p:stCondLst>
                            <p:childTnLst>
                              <p:par>
                                <p:cTn id="171" presetID="22" presetClass="entr" presetSubtype="8" fill="hold" grpId="0" nodeType="afterEffect">
                                  <p:stCondLst>
                                    <p:cond delay="0"/>
                                  </p:stCondLst>
                                  <p:childTnLst>
                                    <p:set>
                                      <p:cBhvr>
                                        <p:cTn id="172" dur="1" fill="hold">
                                          <p:stCondLst>
                                            <p:cond delay="0"/>
                                          </p:stCondLst>
                                        </p:cTn>
                                        <p:tgtEl>
                                          <p:spTgt spid="925735"/>
                                        </p:tgtEl>
                                        <p:attrNameLst>
                                          <p:attrName>style.visibility</p:attrName>
                                        </p:attrNameLst>
                                      </p:cBhvr>
                                      <p:to>
                                        <p:strVal val="visible"/>
                                      </p:to>
                                    </p:set>
                                    <p:animEffect transition="in" filter="wipe(left)">
                                      <p:cBhvr>
                                        <p:cTn id="173" dur="500"/>
                                        <p:tgtEl>
                                          <p:spTgt spid="925735"/>
                                        </p:tgtEl>
                                      </p:cBhvr>
                                    </p:animEffect>
                                  </p:childTnLst>
                                </p:cTn>
                              </p:par>
                            </p:childTnLst>
                          </p:cTn>
                        </p:par>
                        <p:par>
                          <p:cTn id="174" fill="hold" nodeType="afterGroup">
                            <p:stCondLst>
                              <p:cond delay="3000"/>
                            </p:stCondLst>
                            <p:childTnLst>
                              <p:par>
                                <p:cTn id="175" presetID="22" presetClass="entr" presetSubtype="8" fill="hold" grpId="0" nodeType="afterEffect">
                                  <p:stCondLst>
                                    <p:cond delay="0"/>
                                  </p:stCondLst>
                                  <p:childTnLst>
                                    <p:set>
                                      <p:cBhvr>
                                        <p:cTn id="176" dur="1" fill="hold">
                                          <p:stCondLst>
                                            <p:cond delay="0"/>
                                          </p:stCondLst>
                                        </p:cTn>
                                        <p:tgtEl>
                                          <p:spTgt spid="925736"/>
                                        </p:tgtEl>
                                        <p:attrNameLst>
                                          <p:attrName>style.visibility</p:attrName>
                                        </p:attrNameLst>
                                      </p:cBhvr>
                                      <p:to>
                                        <p:strVal val="visible"/>
                                      </p:to>
                                    </p:set>
                                    <p:animEffect transition="in" filter="wipe(left)">
                                      <p:cBhvr>
                                        <p:cTn id="177" dur="500"/>
                                        <p:tgtEl>
                                          <p:spTgt spid="9257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699" grpId="0" animBg="1"/>
      <p:bldP spid="925700" grpId="0" animBg="1"/>
      <p:bldP spid="925701" grpId="0" animBg="1"/>
      <p:bldP spid="925702" grpId="0" animBg="1"/>
      <p:bldP spid="925703" grpId="0" animBg="1"/>
      <p:bldP spid="925704" grpId="0" animBg="1"/>
      <p:bldP spid="925705" grpId="0" animBg="1"/>
      <p:bldP spid="925706" grpId="0" animBg="1"/>
      <p:bldP spid="925707" grpId="0" animBg="1"/>
      <p:bldP spid="925708" grpId="0" animBg="1"/>
      <p:bldP spid="925709" grpId="0" animBg="1"/>
      <p:bldP spid="925710" grpId="0"/>
      <p:bldP spid="925711" grpId="0"/>
      <p:bldP spid="925712" grpId="0"/>
      <p:bldP spid="925713" grpId="0"/>
      <p:bldP spid="925714" grpId="0"/>
      <p:bldP spid="925715" grpId="0"/>
      <p:bldP spid="925716" grpId="0"/>
      <p:bldP spid="925717" grpId="0"/>
      <p:bldP spid="925718" grpId="0"/>
      <p:bldP spid="925719" grpId="0"/>
      <p:bldP spid="925728" grpId="0"/>
      <p:bldP spid="925729" grpId="0"/>
      <p:bldP spid="925730" grpId="0"/>
      <p:bldP spid="925731" grpId="0"/>
      <p:bldP spid="925732" grpId="0"/>
      <p:bldP spid="925733" grpId="0" animBg="1"/>
      <p:bldP spid="925734" grpId="0"/>
      <p:bldP spid="925735" grpId="0"/>
      <p:bldP spid="925736" grpId="0"/>
      <p:bldP spid="925737" grpId="0"/>
      <p:bldP spid="925738" grpId="0"/>
      <p:bldP spid="925739" grpId="0" animBg="1"/>
      <p:bldP spid="925740" grpId="0" animBg="1"/>
      <p:bldP spid="925741" grpId="0"/>
      <p:bldP spid="925742"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B4D01D81-C4C3-45FE-8790-A469F9A92EC2}" type="slidenum">
              <a:rPr lang="pt-PT"/>
              <a:pPr>
                <a:defRPr/>
              </a:pPr>
              <a:t>89</a:t>
            </a:fld>
            <a:endParaRPr lang="pt-PT"/>
          </a:p>
        </p:txBody>
      </p:sp>
      <p:sp>
        <p:nvSpPr>
          <p:cNvPr id="926722" name="Rectangle 2"/>
          <p:cNvSpPr>
            <a:spLocks noChangeArrowheads="1"/>
          </p:cNvSpPr>
          <p:nvPr/>
        </p:nvSpPr>
        <p:spPr bwMode="auto">
          <a:xfrm>
            <a:off x="438150" y="1997075"/>
            <a:ext cx="8191500"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10000"/>
              </a:lnSpc>
              <a:spcBef>
                <a:spcPct val="20000"/>
              </a:spcBef>
              <a:spcAft>
                <a:spcPct val="25000"/>
              </a:spcAft>
              <a:buFontTx/>
              <a:buChar char="•"/>
            </a:pPr>
            <a:r>
              <a:rPr lang="pt-BR" sz="2800" b="0"/>
              <a:t>Conclui-se, portanto, que a curva LM desloca-se quando varia o nível esperado de preços. </a:t>
            </a:r>
          </a:p>
          <a:p>
            <a:pPr marL="342900" indent="-342900">
              <a:lnSpc>
                <a:spcPct val="110000"/>
              </a:lnSpc>
              <a:spcBef>
                <a:spcPct val="20000"/>
              </a:spcBef>
              <a:spcAft>
                <a:spcPct val="25000"/>
              </a:spcAft>
              <a:buFontTx/>
              <a:buChar char="•"/>
            </a:pPr>
            <a:r>
              <a:rPr lang="pt-BR" sz="2800" b="0"/>
              <a:t>A diminuição do nível esperado de preços desloca a curva LM para a esquerda e, em condições </a:t>
            </a:r>
            <a:r>
              <a:rPr lang="pt-BR" sz="2800" b="0" i="1"/>
              <a:t>coeteris paribus</a:t>
            </a:r>
            <a:r>
              <a:rPr lang="pt-BR" sz="2800" b="0"/>
              <a:t>, isto provoca o deslocamento da curva de demanda agregada para a esquerda. </a:t>
            </a:r>
          </a:p>
        </p:txBody>
      </p:sp>
      <p:sp>
        <p:nvSpPr>
          <p:cNvPr id="92164"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300" b="0">
                <a:solidFill>
                  <a:schemeClr val="tx2"/>
                </a:solidFill>
              </a:rPr>
              <a:t>Comparação e sintetização dos modelos de demanda de moeda e impactos na curva LM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26722">
                                            <p:txEl>
                                              <p:pRg st="0" end="0"/>
                                            </p:txEl>
                                          </p:spTgt>
                                        </p:tgtEl>
                                        <p:attrNameLst>
                                          <p:attrName>style.visibility</p:attrName>
                                        </p:attrNameLst>
                                      </p:cBhvr>
                                      <p:to>
                                        <p:strVal val="visible"/>
                                      </p:to>
                                    </p:set>
                                    <p:animEffect transition="in" filter="strips(downRight)">
                                      <p:cBhvr>
                                        <p:cTn id="7" dur="500"/>
                                        <p:tgtEl>
                                          <p:spTgt spid="926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6722">
                                            <p:txEl>
                                              <p:pRg st="1" end="1"/>
                                            </p:txEl>
                                          </p:spTgt>
                                        </p:tgtEl>
                                        <p:attrNameLst>
                                          <p:attrName>style.visibility</p:attrName>
                                        </p:attrNameLst>
                                      </p:cBhvr>
                                      <p:to>
                                        <p:strVal val="visible"/>
                                      </p:to>
                                    </p:set>
                                    <p:animEffect transition="in" filter="strips(downRight)">
                                      <p:cBhvr>
                                        <p:cTn id="12" dur="500"/>
                                        <p:tgtEl>
                                          <p:spTgt spid="9267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72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D93C6853-202F-4658-8C8F-B97C71129C89}" type="slidenum">
              <a:rPr lang="pt-PT"/>
              <a:pPr>
                <a:defRPr/>
              </a:pPr>
              <a:t>9</a:t>
            </a:fld>
            <a:endParaRPr lang="pt-PT"/>
          </a:p>
        </p:txBody>
      </p:sp>
      <p:sp>
        <p:nvSpPr>
          <p:cNvPr id="844802" name="Rectangle 2"/>
          <p:cNvSpPr>
            <a:spLocks noGrp="1" noChangeArrowheads="1"/>
          </p:cNvSpPr>
          <p:nvPr>
            <p:ph type="body" idx="1"/>
          </p:nvPr>
        </p:nvSpPr>
        <p:spPr>
          <a:xfrm>
            <a:off x="514350" y="1560513"/>
            <a:ext cx="8072438" cy="3836987"/>
          </a:xfrm>
        </p:spPr>
        <p:txBody>
          <a:bodyPr/>
          <a:lstStyle/>
          <a:p>
            <a:pPr eaLnBrk="1" hangingPunct="1">
              <a:buFontTx/>
              <a:buNone/>
            </a:pPr>
            <a:r>
              <a:rPr lang="pt-BR" smtClean="0">
                <a:latin typeface="Arial" charset="0"/>
              </a:rPr>
              <a:t>Razões para haver demanda por moeda:</a:t>
            </a:r>
          </a:p>
          <a:p>
            <a:pPr eaLnBrk="1" hangingPunct="1"/>
            <a:r>
              <a:rPr lang="pt-BR" smtClean="0">
                <a:latin typeface="Arial" charset="0"/>
              </a:rPr>
              <a:t>para </a:t>
            </a:r>
            <a:r>
              <a:rPr lang="pt-BR" b="1" smtClean="0">
                <a:latin typeface="Arial" charset="0"/>
              </a:rPr>
              <a:t>transação</a:t>
            </a:r>
            <a:r>
              <a:rPr lang="pt-BR" smtClean="0">
                <a:latin typeface="Arial" charset="0"/>
              </a:rPr>
              <a:t>:    </a:t>
            </a:r>
            <a:r>
              <a:rPr lang="pt-BR" sz="2800" smtClean="0">
                <a:solidFill>
                  <a:srgbClr val="FFFFFF"/>
                </a:solidFill>
                <a:latin typeface="Arial" charset="0"/>
              </a:rPr>
              <a:t>surge    pelo   fato   de   	não coincidirem, no tempo, os fluxos de 		recebimento  de   moeda   e  de pagamento 	das despesas.</a:t>
            </a:r>
          </a:p>
          <a:p>
            <a:pPr eaLnBrk="1" hangingPunct="1"/>
            <a:r>
              <a:rPr lang="pt-BR" smtClean="0">
                <a:latin typeface="Arial" charset="0"/>
              </a:rPr>
              <a:t>para  </a:t>
            </a:r>
            <a:r>
              <a:rPr lang="pt-BR" b="1" smtClean="0">
                <a:latin typeface="Arial" charset="0"/>
              </a:rPr>
              <a:t>precaução</a:t>
            </a:r>
            <a:r>
              <a:rPr lang="pt-BR" smtClean="0">
                <a:latin typeface="Arial" charset="0"/>
              </a:rPr>
              <a:t>: </a:t>
            </a:r>
            <a:r>
              <a:rPr lang="pt-BR" sz="2800" smtClean="0">
                <a:solidFill>
                  <a:srgbClr val="FFFFFF"/>
                </a:solidFill>
                <a:latin typeface="Arial" charset="0"/>
              </a:rPr>
              <a:t>moeda retida para gastos 	não previstos.</a:t>
            </a:r>
            <a:endParaRPr lang="pt-BR" smtClean="0">
              <a:solidFill>
                <a:srgbClr val="FFFFFF"/>
              </a:solidFill>
              <a:latin typeface="Arial" charset="0"/>
            </a:endParaRPr>
          </a:p>
        </p:txBody>
      </p:sp>
      <p:sp>
        <p:nvSpPr>
          <p:cNvPr id="10244" name="Rectangle 3"/>
          <p:cNvSpPr>
            <a:spLocks noGrp="1" noChangeArrowheads="1"/>
          </p:cNvSpPr>
          <p:nvPr>
            <p:ph type="title"/>
          </p:nvPr>
        </p:nvSpPr>
        <p:spPr>
          <a:xfrm>
            <a:off x="0" y="152400"/>
            <a:ext cx="9144000" cy="1143000"/>
          </a:xfrm>
          <a:noFill/>
        </p:spPr>
        <p:txBody>
          <a:bodyPr/>
          <a:lstStyle/>
          <a:p>
            <a:pPr eaLnBrk="1" hangingPunct="1"/>
            <a:r>
              <a:rPr lang="pt-BR" sz="3600" smtClean="0">
                <a:latin typeface="Arial" charset="0"/>
              </a:rPr>
              <a:t>O modelo clássico de demanda de moeda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4802">
                                            <p:txEl>
                                              <p:pRg st="0" end="0"/>
                                            </p:txEl>
                                          </p:spTgt>
                                        </p:tgtEl>
                                        <p:attrNameLst>
                                          <p:attrName>style.visibility</p:attrName>
                                        </p:attrNameLst>
                                      </p:cBhvr>
                                      <p:to>
                                        <p:strVal val="visible"/>
                                      </p:to>
                                    </p:set>
                                    <p:animEffect transition="in" filter="wipe(left)">
                                      <p:cBhvr>
                                        <p:cTn id="7" dur="500"/>
                                        <p:tgtEl>
                                          <p:spTgt spid="8448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44802">
                                            <p:txEl>
                                              <p:pRg st="1" end="1"/>
                                            </p:txEl>
                                          </p:spTgt>
                                        </p:tgtEl>
                                        <p:attrNameLst>
                                          <p:attrName>style.visibility</p:attrName>
                                        </p:attrNameLst>
                                      </p:cBhvr>
                                      <p:to>
                                        <p:strVal val="visible"/>
                                      </p:to>
                                    </p:set>
                                    <p:animEffect transition="in" filter="wipe(up)">
                                      <p:cBhvr>
                                        <p:cTn id="12" dur="500"/>
                                        <p:tgtEl>
                                          <p:spTgt spid="8448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44802">
                                            <p:txEl>
                                              <p:pRg st="2" end="2"/>
                                            </p:txEl>
                                          </p:spTgt>
                                        </p:tgtEl>
                                        <p:attrNameLst>
                                          <p:attrName>style.visibility</p:attrName>
                                        </p:attrNameLst>
                                      </p:cBhvr>
                                      <p:to>
                                        <p:strVal val="visible"/>
                                      </p:to>
                                    </p:set>
                                    <p:animEffect transition="in" filter="wipe(up)">
                                      <p:cBhvr>
                                        <p:cTn id="17" dur="500"/>
                                        <p:tgtEl>
                                          <p:spTgt spid="8448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4802"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17A07B73-AE83-48CC-9E3C-47E33E0D43AF}" type="slidenum">
              <a:rPr lang="pt-PT"/>
              <a:pPr>
                <a:defRPr/>
              </a:pPr>
              <a:t>90</a:t>
            </a:fld>
            <a:endParaRPr lang="pt-PT"/>
          </a:p>
        </p:txBody>
      </p:sp>
      <p:sp>
        <p:nvSpPr>
          <p:cNvPr id="927746" name="Rectangle 2"/>
          <p:cNvSpPr>
            <a:spLocks noChangeArrowheads="1"/>
          </p:cNvSpPr>
          <p:nvPr/>
        </p:nvSpPr>
        <p:spPr bwMode="auto">
          <a:xfrm>
            <a:off x="38100" y="1768475"/>
            <a:ext cx="8896350"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800" b="0"/>
              <a:t>P</a:t>
            </a:r>
            <a:r>
              <a:rPr lang="pt-BR" sz="2800" b="0" baseline="30000"/>
              <a:t>e</a:t>
            </a:r>
            <a:r>
              <a:rPr lang="pt-BR" sz="2800" b="0">
                <a:sym typeface="Symbol" pitchFamily="18" charset="2"/>
              </a:rPr>
              <a:t>  </a:t>
            </a:r>
            <a:r>
              <a:rPr lang="pt-BR" sz="2800" b="0"/>
              <a:t>desloca a curva LM para a esquerda </a:t>
            </a:r>
            <a:r>
              <a:rPr lang="pt-BR" sz="2800" b="0">
                <a:sym typeface="Symbol" pitchFamily="18" charset="2"/>
              </a:rPr>
              <a:t></a:t>
            </a:r>
            <a:r>
              <a:rPr lang="pt-BR" sz="2800" b="0"/>
              <a:t> desloca da curva de demanda agregada para a esquerda. </a:t>
            </a:r>
          </a:p>
          <a:p>
            <a:pPr marL="342900" indent="-342900">
              <a:spcBef>
                <a:spcPct val="20000"/>
              </a:spcBef>
              <a:buFontTx/>
              <a:buChar char="•"/>
            </a:pPr>
            <a:r>
              <a:rPr lang="pt-BR" sz="2800" b="0"/>
              <a:t>Combinando isso com uma curva de oferta agregada positivamente inclinada, ter-se-á um equilíbrio final com um nível efetivo de preços menor do que no equilíbrio inicial. </a:t>
            </a:r>
          </a:p>
          <a:p>
            <a:pPr marL="342900" indent="-342900">
              <a:spcBef>
                <a:spcPct val="20000"/>
              </a:spcBef>
              <a:buFontTx/>
              <a:buChar char="•"/>
            </a:pPr>
            <a:r>
              <a:rPr lang="pt-BR" sz="2800" b="0"/>
              <a:t>Portanto, se a demanda de moeda depender do nível esperado de preços, a curva de demanda agregada também dependerá do nível esperado de preço.</a:t>
            </a:r>
          </a:p>
        </p:txBody>
      </p:sp>
      <p:sp>
        <p:nvSpPr>
          <p:cNvPr id="93188"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300" b="0">
                <a:solidFill>
                  <a:schemeClr val="tx2"/>
                </a:solidFill>
              </a:rPr>
              <a:t>Comparação e sintetização dos modelos de demanda de moeda e impactos na curva LM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27746">
                                            <p:txEl>
                                              <p:pRg st="0" end="0"/>
                                            </p:txEl>
                                          </p:spTgt>
                                        </p:tgtEl>
                                        <p:attrNameLst>
                                          <p:attrName>style.visibility</p:attrName>
                                        </p:attrNameLst>
                                      </p:cBhvr>
                                      <p:to>
                                        <p:strVal val="visible"/>
                                      </p:to>
                                    </p:set>
                                    <p:animEffect transition="in" filter="strips(downRight)">
                                      <p:cBhvr>
                                        <p:cTn id="7" dur="500"/>
                                        <p:tgtEl>
                                          <p:spTgt spid="927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7746">
                                            <p:txEl>
                                              <p:pRg st="1" end="1"/>
                                            </p:txEl>
                                          </p:spTgt>
                                        </p:tgtEl>
                                        <p:attrNameLst>
                                          <p:attrName>style.visibility</p:attrName>
                                        </p:attrNameLst>
                                      </p:cBhvr>
                                      <p:to>
                                        <p:strVal val="visible"/>
                                      </p:to>
                                    </p:set>
                                    <p:animEffect transition="in" filter="strips(downRight)">
                                      <p:cBhvr>
                                        <p:cTn id="12" dur="500"/>
                                        <p:tgtEl>
                                          <p:spTgt spid="9277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7746">
                                            <p:txEl>
                                              <p:pRg st="2" end="2"/>
                                            </p:txEl>
                                          </p:spTgt>
                                        </p:tgtEl>
                                        <p:attrNameLst>
                                          <p:attrName>style.visibility</p:attrName>
                                        </p:attrNameLst>
                                      </p:cBhvr>
                                      <p:to>
                                        <p:strVal val="visible"/>
                                      </p:to>
                                    </p:set>
                                    <p:animEffect transition="in" filter="strips(downRight)">
                                      <p:cBhvr>
                                        <p:cTn id="17" dur="500"/>
                                        <p:tgtEl>
                                          <p:spTgt spid="9277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746"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pPr>
              <a:defRPr/>
            </a:pPr>
            <a:fld id="{314C9CD1-4726-403B-9843-093233BD79C1}" type="slidenum">
              <a:rPr lang="pt-PT"/>
              <a:pPr>
                <a:defRPr/>
              </a:pPr>
              <a:t>91</a:t>
            </a:fld>
            <a:endParaRPr lang="pt-PT"/>
          </a:p>
        </p:txBody>
      </p:sp>
      <p:sp>
        <p:nvSpPr>
          <p:cNvPr id="928770" name="Rectangle 2"/>
          <p:cNvSpPr>
            <a:spLocks noChangeArrowheads="1"/>
          </p:cNvSpPr>
          <p:nvPr/>
        </p:nvSpPr>
        <p:spPr bwMode="auto">
          <a:xfrm>
            <a:off x="49213" y="1547813"/>
            <a:ext cx="8896350"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pt-BR" sz="2400" b="0"/>
              <a:t>Portanto, se a demanda de moeda depender do nível esperado de preços, a curva de demanda agregada também dependerá do nível esperado de preço.</a:t>
            </a:r>
          </a:p>
          <a:p>
            <a:pPr marL="342900" indent="-342900">
              <a:spcBef>
                <a:spcPct val="20000"/>
              </a:spcBef>
              <a:buFontTx/>
              <a:buChar char="•"/>
            </a:pPr>
            <a:r>
              <a:rPr lang="pt-BR" sz="2800" b="0"/>
              <a:t>No entanto, os modelos desenvolvidos neste curso supõem que o nível esperado de preço é constante (ou dito de outro modo, a taxa esperada de inflação é nula) e o mesmo não precisa ser especificado na função demanda de moeda. </a:t>
            </a:r>
          </a:p>
          <a:p>
            <a:pPr marL="342900" indent="-342900">
              <a:spcBef>
                <a:spcPct val="20000"/>
              </a:spcBef>
              <a:buFontTx/>
              <a:buChar char="•"/>
            </a:pPr>
            <a:r>
              <a:rPr lang="pt-BR" sz="2800" b="0"/>
              <a:t>Assim, tem-se como válida a equação:	  			 </a:t>
            </a:r>
          </a:p>
        </p:txBody>
      </p:sp>
      <p:sp>
        <p:nvSpPr>
          <p:cNvPr id="94212"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300" b="0">
                <a:solidFill>
                  <a:schemeClr val="tx2"/>
                </a:solidFill>
              </a:rPr>
              <a:t>Comparação e sintetização dos modelos de demanda de moeda e impactos na curva LM </a:t>
            </a:r>
          </a:p>
        </p:txBody>
      </p:sp>
      <p:graphicFrame>
        <p:nvGraphicFramePr>
          <p:cNvPr id="928773" name="Object 5"/>
          <p:cNvGraphicFramePr>
            <a:graphicFrameLocks noChangeAspect="1"/>
          </p:cNvGraphicFramePr>
          <p:nvPr/>
        </p:nvGraphicFramePr>
        <p:xfrm>
          <a:off x="2878138" y="5638800"/>
          <a:ext cx="3208337" cy="1039813"/>
        </p:xfrm>
        <a:graphic>
          <a:graphicData uri="http://schemas.openxmlformats.org/presentationml/2006/ole">
            <mc:AlternateContent xmlns:mc="http://schemas.openxmlformats.org/markup-compatibility/2006">
              <mc:Choice xmlns:v="urn:schemas-microsoft-com:vml" Requires="v">
                <p:oleObj spid="_x0000_s94217" name="Equation" r:id="rId3" imgW="1276280" imgH="409489" progId="Equation.3">
                  <p:embed/>
                </p:oleObj>
              </mc:Choice>
              <mc:Fallback>
                <p:oleObj name="Equation" r:id="rId3" imgW="1276280" imgH="40948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8138" y="5638800"/>
                        <a:ext cx="3208337"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28770">
                                            <p:txEl>
                                              <p:pRg st="0" end="0"/>
                                            </p:txEl>
                                          </p:spTgt>
                                        </p:tgtEl>
                                        <p:attrNameLst>
                                          <p:attrName>style.visibility</p:attrName>
                                        </p:attrNameLst>
                                      </p:cBhvr>
                                      <p:to>
                                        <p:strVal val="visible"/>
                                      </p:to>
                                    </p:set>
                                    <p:animEffect transition="in" filter="strips(downRight)">
                                      <p:cBhvr>
                                        <p:cTn id="7" dur="500"/>
                                        <p:tgtEl>
                                          <p:spTgt spid="928770">
                                            <p:txEl>
                                              <p:pRg st="0" end="0"/>
                                            </p:txEl>
                                          </p:spTgt>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28770">
                                            <p:txEl>
                                              <p:pRg st="1" end="1"/>
                                            </p:txEl>
                                          </p:spTgt>
                                        </p:tgtEl>
                                        <p:attrNameLst>
                                          <p:attrName>style.visibility</p:attrName>
                                        </p:attrNameLst>
                                      </p:cBhvr>
                                      <p:to>
                                        <p:strVal val="visible"/>
                                      </p:to>
                                    </p:set>
                                    <p:animEffect transition="in" filter="strips(downRight)">
                                      <p:cBhvr>
                                        <p:cTn id="11" dur="500"/>
                                        <p:tgtEl>
                                          <p:spTgt spid="928770">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928770">
                                            <p:txEl>
                                              <p:pRg st="2" end="2"/>
                                            </p:txEl>
                                          </p:spTgt>
                                        </p:tgtEl>
                                        <p:attrNameLst>
                                          <p:attrName>style.visibility</p:attrName>
                                        </p:attrNameLst>
                                      </p:cBhvr>
                                      <p:to>
                                        <p:strVal val="visible"/>
                                      </p:to>
                                    </p:set>
                                    <p:animEffect transition="in" filter="strips(downRight)">
                                      <p:cBhvr>
                                        <p:cTn id="16" dur="500"/>
                                        <p:tgtEl>
                                          <p:spTgt spid="928770">
                                            <p:txEl>
                                              <p:pRg st="2" end="2"/>
                                            </p:txEl>
                                          </p:spTgt>
                                        </p:tgtEl>
                                      </p:cBhvr>
                                    </p:animEffect>
                                  </p:childTnLst>
                                </p:cTn>
                              </p:par>
                            </p:childTnLst>
                          </p:cTn>
                        </p:par>
                        <p:par>
                          <p:cTn id="17" fill="hold" nodeType="afterGroup">
                            <p:stCondLst>
                              <p:cond delay="500"/>
                            </p:stCondLst>
                            <p:childTnLst>
                              <p:par>
                                <p:cTn id="18" presetID="23" presetClass="entr" presetSubtype="16" fill="hold" nodeType="afterEffect">
                                  <p:stCondLst>
                                    <p:cond delay="0"/>
                                  </p:stCondLst>
                                  <p:childTnLst>
                                    <p:set>
                                      <p:cBhvr>
                                        <p:cTn id="19" dur="1" fill="hold">
                                          <p:stCondLst>
                                            <p:cond delay="0"/>
                                          </p:stCondLst>
                                        </p:cTn>
                                        <p:tgtEl>
                                          <p:spTgt spid="928773"/>
                                        </p:tgtEl>
                                        <p:attrNameLst>
                                          <p:attrName>style.visibility</p:attrName>
                                        </p:attrNameLst>
                                      </p:cBhvr>
                                      <p:to>
                                        <p:strVal val="visible"/>
                                      </p:to>
                                    </p:set>
                                    <p:anim calcmode="lin" valueType="num">
                                      <p:cBhvr>
                                        <p:cTn id="20" dur="500" fill="hold"/>
                                        <p:tgtEl>
                                          <p:spTgt spid="928773"/>
                                        </p:tgtEl>
                                        <p:attrNameLst>
                                          <p:attrName>ppt_w</p:attrName>
                                        </p:attrNameLst>
                                      </p:cBhvr>
                                      <p:tavLst>
                                        <p:tav tm="0">
                                          <p:val>
                                            <p:fltVal val="0"/>
                                          </p:val>
                                        </p:tav>
                                        <p:tav tm="100000">
                                          <p:val>
                                            <p:strVal val="#ppt_w"/>
                                          </p:val>
                                        </p:tav>
                                      </p:tavLst>
                                    </p:anim>
                                    <p:anim calcmode="lin" valueType="num">
                                      <p:cBhvr>
                                        <p:cTn id="21" dur="500" fill="hold"/>
                                        <p:tgtEl>
                                          <p:spTgt spid="9287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8770" grpId="0" build="p"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A8A4E388-6289-4BB0-B3CE-24F626551BC0}" type="slidenum">
              <a:rPr lang="pt-PT"/>
              <a:pPr>
                <a:defRPr/>
              </a:pPr>
              <a:t>92</a:t>
            </a:fld>
            <a:endParaRPr lang="pt-PT"/>
          </a:p>
        </p:txBody>
      </p:sp>
      <p:sp>
        <p:nvSpPr>
          <p:cNvPr id="929794" name="Rectangle 2"/>
          <p:cNvSpPr>
            <a:spLocks noGrp="1" noChangeArrowheads="1"/>
          </p:cNvSpPr>
          <p:nvPr>
            <p:ph type="body" idx="1"/>
          </p:nvPr>
        </p:nvSpPr>
        <p:spPr/>
        <p:txBody>
          <a:bodyPr/>
          <a:lstStyle/>
          <a:p>
            <a:pPr algn="just" eaLnBrk="1" hangingPunct="1">
              <a:lnSpc>
                <a:spcPct val="110000"/>
              </a:lnSpc>
            </a:pPr>
            <a:r>
              <a:rPr lang="pt-BR" sz="2400" smtClean="0">
                <a:latin typeface="Arial" charset="0"/>
              </a:rPr>
              <a:t>Há duas fases:</a:t>
            </a:r>
          </a:p>
          <a:p>
            <a:pPr marL="1951038" lvl="1" indent="-1493838" algn="just" eaLnBrk="1" hangingPunct="1">
              <a:lnSpc>
                <a:spcPct val="110000"/>
              </a:lnSpc>
              <a:buFontTx/>
              <a:buNone/>
            </a:pPr>
            <a:r>
              <a:rPr lang="pt-BR" sz="2400" smtClean="0">
                <a:latin typeface="Arial" charset="0"/>
              </a:rPr>
              <a:t>1</a:t>
            </a:r>
            <a:r>
              <a:rPr lang="pt-BR" sz="2400" u="sng" baseline="30000" smtClean="0">
                <a:latin typeface="Arial" charset="0"/>
              </a:rPr>
              <a:t>a</a:t>
            </a:r>
            <a:r>
              <a:rPr lang="pt-BR" sz="2400" smtClean="0">
                <a:latin typeface="Arial" charset="0"/>
              </a:rPr>
              <a:t> fase) estimavam-se equações para verificar as elasticidade renda e juros da demanda de moeda, confirmando ou não a argumentação monetarista.</a:t>
            </a:r>
          </a:p>
          <a:p>
            <a:pPr marL="1951038" lvl="1" indent="-1493838" algn="just" eaLnBrk="1" hangingPunct="1">
              <a:lnSpc>
                <a:spcPct val="110000"/>
              </a:lnSpc>
              <a:buFontTx/>
              <a:buNone/>
            </a:pPr>
            <a:r>
              <a:rPr lang="pt-BR" sz="2400" smtClean="0">
                <a:latin typeface="Arial" charset="0"/>
              </a:rPr>
              <a:t>2</a:t>
            </a:r>
            <a:r>
              <a:rPr lang="pt-BR" sz="2400" u="sng" baseline="30000" smtClean="0">
                <a:latin typeface="Arial" charset="0"/>
              </a:rPr>
              <a:t>a</a:t>
            </a:r>
            <a:r>
              <a:rPr lang="pt-BR" sz="2400" smtClean="0">
                <a:latin typeface="Arial" charset="0"/>
              </a:rPr>
              <a:t> fase) estimavam-se equações para períodos de aceleração inflacionária.</a:t>
            </a:r>
          </a:p>
        </p:txBody>
      </p:sp>
      <p:sp>
        <p:nvSpPr>
          <p:cNvPr id="95236" name="Rectangle 3"/>
          <p:cNvSpPr>
            <a:spLocks noChangeArrowheads="1"/>
          </p:cNvSpPr>
          <p:nvPr/>
        </p:nvSpPr>
        <p:spPr bwMode="auto">
          <a:xfrm>
            <a:off x="0" y="4318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Estimativas da equação de demanda de moeda no Brasil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29794">
                                            <p:txEl>
                                              <p:pRg st="0" end="0"/>
                                            </p:txEl>
                                          </p:spTgt>
                                        </p:tgtEl>
                                        <p:attrNameLst>
                                          <p:attrName>style.visibility</p:attrName>
                                        </p:attrNameLst>
                                      </p:cBhvr>
                                      <p:to>
                                        <p:strVal val="visible"/>
                                      </p:to>
                                    </p:set>
                                    <p:animEffect transition="in" filter="strips(downRight)">
                                      <p:cBhvr>
                                        <p:cTn id="7" dur="500"/>
                                        <p:tgtEl>
                                          <p:spTgt spid="929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9794">
                                            <p:txEl>
                                              <p:pRg st="1" end="1"/>
                                            </p:txEl>
                                          </p:spTgt>
                                        </p:tgtEl>
                                        <p:attrNameLst>
                                          <p:attrName>style.visibility</p:attrName>
                                        </p:attrNameLst>
                                      </p:cBhvr>
                                      <p:to>
                                        <p:strVal val="visible"/>
                                      </p:to>
                                    </p:set>
                                    <p:animEffect transition="in" filter="strips(downRight)">
                                      <p:cBhvr>
                                        <p:cTn id="12" dur="500"/>
                                        <p:tgtEl>
                                          <p:spTgt spid="9297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9794">
                                            <p:txEl>
                                              <p:pRg st="2" end="2"/>
                                            </p:txEl>
                                          </p:spTgt>
                                        </p:tgtEl>
                                        <p:attrNameLst>
                                          <p:attrName>style.visibility</p:attrName>
                                        </p:attrNameLst>
                                      </p:cBhvr>
                                      <p:to>
                                        <p:strVal val="visible"/>
                                      </p:to>
                                    </p:set>
                                    <p:animEffect transition="in" filter="strips(downRight)">
                                      <p:cBhvr>
                                        <p:cTn id="17" dur="500"/>
                                        <p:tgtEl>
                                          <p:spTgt spid="9297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794" grpId="0" build="p"/>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25F6933B-D119-4498-ABF3-BB86DA4C9AE9}" type="slidenum">
              <a:rPr lang="pt-PT"/>
              <a:pPr>
                <a:defRPr/>
              </a:pPr>
              <a:t>93</a:t>
            </a:fld>
            <a:endParaRPr lang="pt-PT"/>
          </a:p>
        </p:txBody>
      </p:sp>
      <p:sp>
        <p:nvSpPr>
          <p:cNvPr id="930818" name="Rectangle 2"/>
          <p:cNvSpPr>
            <a:spLocks noGrp="1" noChangeArrowheads="1"/>
          </p:cNvSpPr>
          <p:nvPr>
            <p:ph type="body" idx="1"/>
          </p:nvPr>
        </p:nvSpPr>
        <p:spPr>
          <a:xfrm>
            <a:off x="0" y="2146300"/>
            <a:ext cx="9144000" cy="971550"/>
          </a:xfrm>
        </p:spPr>
        <p:txBody>
          <a:bodyPr/>
          <a:lstStyle/>
          <a:p>
            <a:pPr eaLnBrk="1" hangingPunct="1">
              <a:buFontTx/>
              <a:buNone/>
            </a:pPr>
            <a:r>
              <a:rPr lang="pt-BR" sz="1400" smtClean="0">
                <a:latin typeface="Arial" charset="0"/>
              </a:rPr>
              <a:t>                                   (3,70)                  (</a:t>
            </a:r>
            <a:r>
              <a:rPr lang="pt-BR" sz="1400" smtClean="0">
                <a:latin typeface="Arial" charset="0"/>
                <a:sym typeface="Symbol" pitchFamily="18" charset="2"/>
              </a:rPr>
              <a:t></a:t>
            </a:r>
            <a:r>
              <a:rPr lang="pt-BR" sz="1400" smtClean="0">
                <a:latin typeface="Arial" charset="0"/>
              </a:rPr>
              <a:t>3,22)                                           (</a:t>
            </a:r>
            <a:r>
              <a:rPr lang="pt-BR" sz="1400" smtClean="0">
                <a:latin typeface="Arial" charset="0"/>
                <a:sym typeface="Symbol" pitchFamily="18" charset="2"/>
              </a:rPr>
              <a:t></a:t>
            </a:r>
            <a:r>
              <a:rPr lang="pt-BR" sz="1400" smtClean="0">
                <a:latin typeface="Arial" charset="0"/>
              </a:rPr>
              <a:t>3,27)                    (3,67)</a:t>
            </a:r>
          </a:p>
          <a:p>
            <a:pPr algn="ctr" eaLnBrk="1" hangingPunct="1">
              <a:buFontTx/>
              <a:buNone/>
            </a:pPr>
            <a:endParaRPr lang="pt-BR" sz="1400" smtClean="0">
              <a:latin typeface="Arial" charset="0"/>
            </a:endParaRPr>
          </a:p>
          <a:p>
            <a:pPr algn="ctr" eaLnBrk="1" hangingPunct="1">
              <a:buFontTx/>
              <a:buNone/>
            </a:pPr>
            <a:r>
              <a:rPr lang="pt-BR" sz="1400" smtClean="0">
                <a:latin typeface="Arial" charset="0"/>
              </a:rPr>
              <a:t>R² = 0,9832             DW = 2,79              n = 10</a:t>
            </a:r>
          </a:p>
        </p:txBody>
      </p:sp>
      <p:sp>
        <p:nvSpPr>
          <p:cNvPr id="930819" name="Text Box 3"/>
          <p:cNvSpPr txBox="1">
            <a:spLocks noChangeArrowheads="1"/>
          </p:cNvSpPr>
          <p:nvPr/>
        </p:nvSpPr>
        <p:spPr bwMode="auto">
          <a:xfrm>
            <a:off x="552450" y="3219450"/>
            <a:ext cx="821055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b="1">
                <a:solidFill>
                  <a:schemeClr val="tx1"/>
                </a:solidFill>
                <a:latin typeface="Arial" charset="0"/>
              </a:defRPr>
            </a:lvl1pPr>
            <a:lvl2pPr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eaLnBrk="1" hangingPunct="1">
              <a:lnSpc>
                <a:spcPct val="110000"/>
              </a:lnSpc>
            </a:pPr>
            <a:r>
              <a:rPr lang="pt-BR" sz="2000" b="0"/>
              <a:t>em que:</a:t>
            </a:r>
          </a:p>
          <a:p>
            <a:pPr lvl="1" eaLnBrk="1" hangingPunct="1">
              <a:lnSpc>
                <a:spcPct val="110000"/>
              </a:lnSpc>
            </a:pPr>
            <a:r>
              <a:rPr lang="pt-BR" sz="2000" b="0"/>
              <a:t>MOEDA= oferta de moeda em preços correntes.</a:t>
            </a:r>
          </a:p>
          <a:p>
            <a:pPr lvl="1" eaLnBrk="1" hangingPunct="1">
              <a:lnSpc>
                <a:spcPct val="110000"/>
              </a:lnSpc>
            </a:pPr>
            <a:r>
              <a:rPr lang="pt-BR" sz="2000" b="0"/>
              <a:t>MOEDA1= oferta de moeda, no ano anterior, em preços correntes.  </a:t>
            </a:r>
          </a:p>
          <a:p>
            <a:pPr lvl="1" eaLnBrk="1" hangingPunct="1">
              <a:lnSpc>
                <a:spcPct val="110000"/>
              </a:lnSpc>
            </a:pPr>
            <a:r>
              <a:rPr lang="pt-BR" sz="2000" b="0"/>
              <a:t>IGP = deflator implícito do produto, base 1975.</a:t>
            </a:r>
          </a:p>
          <a:p>
            <a:pPr lvl="1" eaLnBrk="1" hangingPunct="1">
              <a:lnSpc>
                <a:spcPct val="110000"/>
              </a:lnSpc>
            </a:pPr>
            <a:r>
              <a:rPr lang="pt-BR" sz="2000" b="0"/>
              <a:t>IGP1 = deflator implícito do produto, no ano anterior, base 1975.  </a:t>
            </a:r>
          </a:p>
          <a:p>
            <a:pPr lvl="1" eaLnBrk="1" hangingPunct="1">
              <a:lnSpc>
                <a:spcPct val="110000"/>
              </a:lnSpc>
            </a:pPr>
            <a:r>
              <a:rPr lang="pt-BR" sz="2000" b="0"/>
              <a:t>YDR = renda disponível do setor privado a preços de 1975.</a:t>
            </a:r>
          </a:p>
          <a:p>
            <a:pPr lvl="1" eaLnBrk="1" hangingPunct="1">
              <a:lnSpc>
                <a:spcPct val="110000"/>
              </a:lnSpc>
            </a:pPr>
            <a:r>
              <a:rPr lang="pt-BR" sz="2000" b="0"/>
              <a:t>TJLTN = taxa de juros das Letras do Tesouro Nacional.  </a:t>
            </a:r>
          </a:p>
          <a:p>
            <a:pPr lvl="1" eaLnBrk="1" hangingPunct="1">
              <a:lnSpc>
                <a:spcPct val="110000"/>
              </a:lnSpc>
            </a:pPr>
            <a:r>
              <a:rPr lang="pt-BR" sz="2000" b="0"/>
              <a:t>INFL = taxa de inflação.</a:t>
            </a:r>
          </a:p>
        </p:txBody>
      </p:sp>
      <p:sp>
        <p:nvSpPr>
          <p:cNvPr id="96261" name="Rectangle 4"/>
          <p:cNvSpPr>
            <a:spLocks noChangeArrowheads="1"/>
          </p:cNvSpPr>
          <p:nvPr/>
        </p:nvSpPr>
        <p:spPr bwMode="auto">
          <a:xfrm>
            <a:off x="0" y="4318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Estimativas da equação de demanda de moeda no Brasil</a:t>
            </a:r>
          </a:p>
        </p:txBody>
      </p:sp>
      <p:graphicFrame>
        <p:nvGraphicFramePr>
          <p:cNvPr id="930821" name="Object 5"/>
          <p:cNvGraphicFramePr>
            <a:graphicFrameLocks noChangeAspect="1"/>
          </p:cNvGraphicFramePr>
          <p:nvPr/>
        </p:nvGraphicFramePr>
        <p:xfrm>
          <a:off x="0" y="1677988"/>
          <a:ext cx="9144000" cy="500062"/>
        </p:xfrm>
        <a:graphic>
          <a:graphicData uri="http://schemas.openxmlformats.org/presentationml/2006/ole">
            <mc:AlternateContent xmlns:mc="http://schemas.openxmlformats.org/markup-compatibility/2006">
              <mc:Choice xmlns:v="urn:schemas-microsoft-com:vml" Requires="v">
                <p:oleObj spid="_x0000_s96266" name="Equation" r:id="rId3" imgW="7200943" imgH="380876" progId="Equation.3">
                  <p:embed/>
                </p:oleObj>
              </mc:Choice>
              <mc:Fallback>
                <p:oleObj name="Equation" r:id="rId3" imgW="7200943" imgH="380876"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77988"/>
                        <a:ext cx="9144000"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930821"/>
                                        </p:tgtEl>
                                        <p:attrNameLst>
                                          <p:attrName>style.visibility</p:attrName>
                                        </p:attrNameLst>
                                      </p:cBhvr>
                                      <p:to>
                                        <p:strVal val="visible"/>
                                      </p:to>
                                    </p:set>
                                    <p:anim calcmode="lin" valueType="num">
                                      <p:cBhvr>
                                        <p:cTn id="7" dur="500" fill="hold"/>
                                        <p:tgtEl>
                                          <p:spTgt spid="930821"/>
                                        </p:tgtEl>
                                        <p:attrNameLst>
                                          <p:attrName>ppt_w</p:attrName>
                                        </p:attrNameLst>
                                      </p:cBhvr>
                                      <p:tavLst>
                                        <p:tav tm="0">
                                          <p:val>
                                            <p:fltVal val="0"/>
                                          </p:val>
                                        </p:tav>
                                        <p:tav tm="100000">
                                          <p:val>
                                            <p:strVal val="#ppt_w"/>
                                          </p:val>
                                        </p:tav>
                                      </p:tavLst>
                                    </p:anim>
                                    <p:anim calcmode="lin" valueType="num">
                                      <p:cBhvr>
                                        <p:cTn id="8" dur="500" fill="hold"/>
                                        <p:tgtEl>
                                          <p:spTgt spid="930821"/>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930818"/>
                                        </p:tgtEl>
                                        <p:attrNameLst>
                                          <p:attrName>style.visibility</p:attrName>
                                        </p:attrNameLst>
                                      </p:cBhvr>
                                      <p:to>
                                        <p:strVal val="visible"/>
                                      </p:to>
                                    </p:set>
                                    <p:anim calcmode="lin" valueType="num">
                                      <p:cBhvr>
                                        <p:cTn id="12" dur="500" fill="hold"/>
                                        <p:tgtEl>
                                          <p:spTgt spid="930818"/>
                                        </p:tgtEl>
                                        <p:attrNameLst>
                                          <p:attrName>ppt_w</p:attrName>
                                        </p:attrNameLst>
                                      </p:cBhvr>
                                      <p:tavLst>
                                        <p:tav tm="0">
                                          <p:val>
                                            <p:fltVal val="0"/>
                                          </p:val>
                                        </p:tav>
                                        <p:tav tm="100000">
                                          <p:val>
                                            <p:strVal val="#ppt_w"/>
                                          </p:val>
                                        </p:tav>
                                      </p:tavLst>
                                    </p:anim>
                                    <p:anim calcmode="lin" valueType="num">
                                      <p:cBhvr>
                                        <p:cTn id="13" dur="500" fill="hold"/>
                                        <p:tgtEl>
                                          <p:spTgt spid="930818"/>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1000"/>
                            </p:stCondLst>
                            <p:childTnLst>
                              <p:par>
                                <p:cTn id="15" presetID="18" presetClass="entr" presetSubtype="6" fill="hold" grpId="0" nodeType="afterEffect">
                                  <p:stCondLst>
                                    <p:cond delay="0"/>
                                  </p:stCondLst>
                                  <p:childTnLst>
                                    <p:set>
                                      <p:cBhvr>
                                        <p:cTn id="16" dur="1" fill="hold">
                                          <p:stCondLst>
                                            <p:cond delay="0"/>
                                          </p:stCondLst>
                                        </p:cTn>
                                        <p:tgtEl>
                                          <p:spTgt spid="930819"/>
                                        </p:tgtEl>
                                        <p:attrNameLst>
                                          <p:attrName>style.visibility</p:attrName>
                                        </p:attrNameLst>
                                      </p:cBhvr>
                                      <p:to>
                                        <p:strVal val="visible"/>
                                      </p:to>
                                    </p:set>
                                    <p:animEffect transition="in" filter="strips(downRight)">
                                      <p:cBhvr>
                                        <p:cTn id="17" dur="500"/>
                                        <p:tgtEl>
                                          <p:spTgt spid="930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0818" grpId="0" autoUpdateAnimBg="0"/>
      <p:bldP spid="930819" grpId="0"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Espaço Reservado para Número de Slide 5"/>
          <p:cNvSpPr>
            <a:spLocks noGrp="1"/>
          </p:cNvSpPr>
          <p:nvPr>
            <p:ph type="sldNum" sz="quarter" idx="12"/>
          </p:nvPr>
        </p:nvSpPr>
        <p:spPr/>
        <p:txBody>
          <a:bodyPr/>
          <a:lstStyle/>
          <a:p>
            <a:pPr>
              <a:defRPr/>
            </a:pPr>
            <a:fld id="{2DB249D0-899A-4D45-B09C-53F33FA5AA2A}" type="slidenum">
              <a:rPr lang="pt-PT"/>
              <a:pPr>
                <a:defRPr/>
              </a:pPr>
              <a:t>94</a:t>
            </a:fld>
            <a:endParaRPr lang="pt-PT"/>
          </a:p>
        </p:txBody>
      </p:sp>
      <p:sp>
        <p:nvSpPr>
          <p:cNvPr id="931842" name="Text Box 2"/>
          <p:cNvSpPr txBox="1">
            <a:spLocks noChangeArrowheads="1"/>
          </p:cNvSpPr>
          <p:nvPr/>
        </p:nvSpPr>
        <p:spPr bwMode="auto">
          <a:xfrm>
            <a:off x="800100" y="3619500"/>
            <a:ext cx="752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1950" indent="-361950"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buFontTx/>
              <a:buChar char="•"/>
            </a:pPr>
            <a:r>
              <a:rPr lang="pt-BR" sz="2400" b="0">
                <a:solidFill>
                  <a:srgbClr val="FFFFFF"/>
                </a:solidFill>
              </a:rPr>
              <a:t>É coerente com:</a:t>
            </a:r>
          </a:p>
        </p:txBody>
      </p:sp>
      <p:sp>
        <p:nvSpPr>
          <p:cNvPr id="931843" name="Text Box 3"/>
          <p:cNvSpPr txBox="1">
            <a:spLocks noChangeArrowheads="1"/>
          </p:cNvSpPr>
          <p:nvPr/>
        </p:nvSpPr>
        <p:spPr bwMode="auto">
          <a:xfrm>
            <a:off x="800100" y="443865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1950" indent="-361950"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buFontTx/>
              <a:buChar char="•"/>
            </a:pPr>
            <a:r>
              <a:rPr lang="pt-BR" sz="2400" b="0">
                <a:solidFill>
                  <a:srgbClr val="FFFFFF"/>
                </a:solidFill>
              </a:rPr>
              <a:t>Não é coerente com:      M</a:t>
            </a:r>
            <a:r>
              <a:rPr lang="pt-BR" sz="2400" b="0" baseline="30000">
                <a:solidFill>
                  <a:srgbClr val="FFFFFF"/>
                </a:solidFill>
              </a:rPr>
              <a:t>d</a:t>
            </a:r>
            <a:r>
              <a:rPr lang="pt-BR" sz="2400" b="0">
                <a:solidFill>
                  <a:srgbClr val="FFFFFF"/>
                </a:solidFill>
              </a:rPr>
              <a:t>  =  K . P . y   , pois:</a:t>
            </a:r>
          </a:p>
        </p:txBody>
      </p:sp>
      <p:sp>
        <p:nvSpPr>
          <p:cNvPr id="931844" name="AutoShape 4"/>
          <p:cNvSpPr>
            <a:spLocks/>
          </p:cNvSpPr>
          <p:nvPr/>
        </p:nvSpPr>
        <p:spPr bwMode="auto">
          <a:xfrm>
            <a:off x="2019300" y="5124450"/>
            <a:ext cx="323850" cy="1428750"/>
          </a:xfrm>
          <a:prstGeom prst="leftBrace">
            <a:avLst>
              <a:gd name="adj1" fmla="val 36765"/>
              <a:gd name="adj2" fmla="val 50000"/>
            </a:avLst>
          </a:prstGeom>
          <a:noFill/>
          <a:ln w="28575">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31845" name="Text Box 5"/>
          <p:cNvSpPr txBox="1">
            <a:spLocks noChangeArrowheads="1"/>
          </p:cNvSpPr>
          <p:nvPr/>
        </p:nvSpPr>
        <p:spPr bwMode="auto">
          <a:xfrm>
            <a:off x="2286000" y="5067300"/>
            <a:ext cx="65151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8925" indent="-288925" eaLnBrk="0" hangingPunct="0">
              <a:defRPr sz="4800" b="1">
                <a:solidFill>
                  <a:schemeClr val="tx1"/>
                </a:solidFill>
                <a:latin typeface="Arial" charset="0"/>
              </a:defRPr>
            </a:lvl1pPr>
            <a:lvl2pPr marL="742950" indent="-285750" eaLnBrk="0" hangingPunct="0">
              <a:defRPr sz="4800" b="1">
                <a:solidFill>
                  <a:schemeClr val="tx1"/>
                </a:solidFill>
                <a:latin typeface="Arial" charset="0"/>
              </a:defRPr>
            </a:lvl2pPr>
            <a:lvl3pPr marL="1143000" indent="-228600" eaLnBrk="0" hangingPunct="0">
              <a:defRPr sz="4800" b="1">
                <a:solidFill>
                  <a:schemeClr val="tx1"/>
                </a:solidFill>
                <a:latin typeface="Arial" charset="0"/>
              </a:defRPr>
            </a:lvl3pPr>
            <a:lvl4pPr marL="1600200" indent="-228600" eaLnBrk="0" hangingPunct="0">
              <a:defRPr sz="4800" b="1">
                <a:solidFill>
                  <a:schemeClr val="tx1"/>
                </a:solidFill>
                <a:latin typeface="Arial" charset="0"/>
              </a:defRPr>
            </a:lvl4pPr>
            <a:lvl5pPr marL="2057400" indent="-228600" eaLnBrk="0" hangingPunct="0">
              <a:defRPr sz="4800" b="1">
                <a:solidFill>
                  <a:schemeClr val="tx1"/>
                </a:solidFill>
                <a:latin typeface="Arial" charset="0"/>
              </a:defRPr>
            </a:lvl5pPr>
            <a:lvl6pPr marL="2514600" indent="-228600" eaLnBrk="0" fontAlgn="base" hangingPunct="0">
              <a:spcBef>
                <a:spcPct val="0"/>
              </a:spcBef>
              <a:spcAft>
                <a:spcPct val="0"/>
              </a:spcAft>
              <a:defRPr sz="4800" b="1">
                <a:solidFill>
                  <a:schemeClr val="tx1"/>
                </a:solidFill>
                <a:latin typeface="Arial" charset="0"/>
              </a:defRPr>
            </a:lvl6pPr>
            <a:lvl7pPr marL="2971800" indent="-228600" eaLnBrk="0" fontAlgn="base" hangingPunct="0">
              <a:spcBef>
                <a:spcPct val="0"/>
              </a:spcBef>
              <a:spcAft>
                <a:spcPct val="0"/>
              </a:spcAft>
              <a:defRPr sz="4800" b="1">
                <a:solidFill>
                  <a:schemeClr val="tx1"/>
                </a:solidFill>
                <a:latin typeface="Arial" charset="0"/>
              </a:defRPr>
            </a:lvl7pPr>
            <a:lvl8pPr marL="3429000" indent="-228600" eaLnBrk="0" fontAlgn="base" hangingPunct="0">
              <a:spcBef>
                <a:spcPct val="0"/>
              </a:spcBef>
              <a:spcAft>
                <a:spcPct val="0"/>
              </a:spcAft>
              <a:defRPr sz="4800" b="1">
                <a:solidFill>
                  <a:schemeClr val="tx1"/>
                </a:solidFill>
                <a:latin typeface="Arial" charset="0"/>
              </a:defRPr>
            </a:lvl8pPr>
            <a:lvl9pPr marL="3886200" indent="-228600" eaLnBrk="0" fontAlgn="base" hangingPunct="0">
              <a:spcBef>
                <a:spcPct val="0"/>
              </a:spcBef>
              <a:spcAft>
                <a:spcPct val="0"/>
              </a:spcAft>
              <a:defRPr sz="4800" b="1">
                <a:solidFill>
                  <a:schemeClr val="tx1"/>
                </a:solidFill>
                <a:latin typeface="Arial" charset="0"/>
              </a:defRPr>
            </a:lvl9pPr>
          </a:lstStyle>
          <a:p>
            <a:pPr>
              <a:spcBef>
                <a:spcPct val="50000"/>
              </a:spcBef>
              <a:buFontTx/>
              <a:buChar char="•"/>
            </a:pPr>
            <a:r>
              <a:rPr lang="pt-BR" sz="2400" b="0">
                <a:solidFill>
                  <a:srgbClr val="FFFFFF"/>
                </a:solidFill>
              </a:rPr>
              <a:t>A elasticidade-juros não é nula   (-0,1470)</a:t>
            </a:r>
          </a:p>
          <a:p>
            <a:pPr>
              <a:spcBef>
                <a:spcPct val="50000"/>
              </a:spcBef>
              <a:buFontTx/>
              <a:buChar char="•"/>
            </a:pPr>
            <a:r>
              <a:rPr lang="pt-BR" sz="2400" b="0">
                <a:solidFill>
                  <a:srgbClr val="FFFFFF"/>
                </a:solidFill>
              </a:rPr>
              <a:t>A inflação não é nula</a:t>
            </a:r>
          </a:p>
          <a:p>
            <a:pPr>
              <a:spcBef>
                <a:spcPct val="50000"/>
              </a:spcBef>
              <a:buFontTx/>
              <a:buChar char="•"/>
            </a:pPr>
            <a:r>
              <a:rPr lang="pt-BR" sz="2400" b="0">
                <a:solidFill>
                  <a:srgbClr val="FFFFFF"/>
                </a:solidFill>
              </a:rPr>
              <a:t>A elasticidade-renda não é unitária  (0,63)</a:t>
            </a:r>
          </a:p>
        </p:txBody>
      </p:sp>
      <p:sp>
        <p:nvSpPr>
          <p:cNvPr id="97287" name="Rectangle 6"/>
          <p:cNvSpPr>
            <a:spLocks noChangeArrowheads="1"/>
          </p:cNvSpPr>
          <p:nvPr/>
        </p:nvSpPr>
        <p:spPr bwMode="auto">
          <a:xfrm>
            <a:off x="0" y="4318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pt-BR" sz="3600" b="0">
                <a:solidFill>
                  <a:schemeClr val="tx2"/>
                </a:solidFill>
              </a:rPr>
              <a:t>Estimativas da equação de demanda de moeda no Brasil</a:t>
            </a:r>
          </a:p>
        </p:txBody>
      </p:sp>
      <p:grpSp>
        <p:nvGrpSpPr>
          <p:cNvPr id="931858" name="Group 18"/>
          <p:cNvGrpSpPr>
            <a:grpSpLocks/>
          </p:cNvGrpSpPr>
          <p:nvPr/>
        </p:nvGrpSpPr>
        <p:grpSpPr bwMode="auto">
          <a:xfrm>
            <a:off x="3349625" y="3354388"/>
            <a:ext cx="4043363" cy="1176337"/>
            <a:chOff x="2110" y="2113"/>
            <a:chExt cx="2547" cy="741"/>
          </a:xfrm>
        </p:grpSpPr>
        <p:sp>
          <p:nvSpPr>
            <p:cNvPr id="97291" name="AutoShape 8"/>
            <p:cNvSpPr>
              <a:spLocks noChangeAspect="1" noChangeArrowheads="1" noTextEdit="1"/>
            </p:cNvSpPr>
            <p:nvPr/>
          </p:nvSpPr>
          <p:spPr bwMode="auto">
            <a:xfrm>
              <a:off x="2110" y="2113"/>
              <a:ext cx="2547" cy="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97292" name="Rectangle 9"/>
            <p:cNvSpPr>
              <a:spLocks noChangeArrowheads="1"/>
            </p:cNvSpPr>
            <p:nvPr/>
          </p:nvSpPr>
          <p:spPr bwMode="auto">
            <a:xfrm>
              <a:off x="2262" y="2115"/>
              <a:ext cx="679"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97293" name="Rectangle 10"/>
            <p:cNvSpPr>
              <a:spLocks noChangeArrowheads="1"/>
            </p:cNvSpPr>
            <p:nvPr/>
          </p:nvSpPr>
          <p:spPr bwMode="auto">
            <a:xfrm>
              <a:off x="2320" y="2196"/>
              <a:ext cx="23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400" b="0">
                  <a:solidFill>
                    <a:srgbClr val="FFFFFF"/>
                  </a:solidFill>
                </a:rPr>
                <a:t>M</a:t>
              </a:r>
              <a:r>
                <a:rPr lang="pt-BR" sz="2400" b="0" baseline="30000">
                  <a:solidFill>
                    <a:srgbClr val="FFFFFF"/>
                  </a:solidFill>
                </a:rPr>
                <a:t>d</a:t>
              </a:r>
            </a:p>
          </p:txBody>
        </p:sp>
        <p:sp>
          <p:nvSpPr>
            <p:cNvPr id="97294" name="Line 11"/>
            <p:cNvSpPr>
              <a:spLocks noChangeShapeType="1"/>
            </p:cNvSpPr>
            <p:nvPr/>
          </p:nvSpPr>
          <p:spPr bwMode="auto">
            <a:xfrm>
              <a:off x="2266" y="2448"/>
              <a:ext cx="287"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7295" name="Rectangle 12"/>
            <p:cNvSpPr>
              <a:spLocks noChangeArrowheads="1"/>
            </p:cNvSpPr>
            <p:nvPr/>
          </p:nvSpPr>
          <p:spPr bwMode="auto">
            <a:xfrm>
              <a:off x="2112" y="2423"/>
              <a:ext cx="679"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97296" name="Rectangle 13"/>
            <p:cNvSpPr>
              <a:spLocks noChangeArrowheads="1"/>
            </p:cNvSpPr>
            <p:nvPr/>
          </p:nvSpPr>
          <p:spPr bwMode="auto">
            <a:xfrm>
              <a:off x="2340" y="2468"/>
              <a:ext cx="12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400" b="0">
                  <a:solidFill>
                    <a:srgbClr val="FFFFFF"/>
                  </a:solidFill>
                </a:rPr>
                <a:t>P</a:t>
              </a:r>
            </a:p>
          </p:txBody>
        </p:sp>
        <p:sp>
          <p:nvSpPr>
            <p:cNvPr id="97297" name="Rectangle 14"/>
            <p:cNvSpPr>
              <a:spLocks noChangeArrowheads="1"/>
            </p:cNvSpPr>
            <p:nvPr/>
          </p:nvSpPr>
          <p:spPr bwMode="auto">
            <a:xfrm>
              <a:off x="2596" y="2327"/>
              <a:ext cx="95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2400" b="0" i="1">
                  <a:solidFill>
                    <a:srgbClr val="FFFFFF"/>
                  </a:solidFill>
                </a:rPr>
                <a:t>= m</a:t>
              </a:r>
              <a:r>
                <a:rPr lang="pt-BR" sz="2400" b="0">
                  <a:solidFill>
                    <a:srgbClr val="FFFFFF"/>
                  </a:solidFill>
                </a:rPr>
                <a:t>(y, r, P)</a:t>
              </a:r>
            </a:p>
          </p:txBody>
        </p:sp>
        <p:sp>
          <p:nvSpPr>
            <p:cNvPr id="97298" name="Rectangle 15"/>
            <p:cNvSpPr>
              <a:spLocks noChangeArrowheads="1"/>
            </p:cNvSpPr>
            <p:nvPr/>
          </p:nvSpPr>
          <p:spPr bwMode="auto">
            <a:xfrm>
              <a:off x="3420" y="2290"/>
              <a:ext cx="5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pt-BR" sz="800" b="0">
                  <a:solidFill>
                    <a:srgbClr val="FFFFFF"/>
                  </a:solidFill>
                </a:rPr>
                <a:t>O</a:t>
              </a:r>
            </a:p>
          </p:txBody>
        </p:sp>
      </p:grpSp>
      <p:sp>
        <p:nvSpPr>
          <p:cNvPr id="97289" name="Rectangle 16"/>
          <p:cNvSpPr>
            <a:spLocks noGrp="1" noChangeArrowheads="1"/>
          </p:cNvSpPr>
          <p:nvPr>
            <p:ph type="body" idx="1"/>
          </p:nvPr>
        </p:nvSpPr>
        <p:spPr>
          <a:xfrm>
            <a:off x="0" y="2146300"/>
            <a:ext cx="9144000" cy="971550"/>
          </a:xfrm>
          <a:noFill/>
        </p:spPr>
        <p:txBody>
          <a:bodyPr/>
          <a:lstStyle/>
          <a:p>
            <a:pPr eaLnBrk="1" hangingPunct="1">
              <a:buFontTx/>
              <a:buNone/>
            </a:pPr>
            <a:r>
              <a:rPr lang="pt-BR" sz="1400" smtClean="0">
                <a:latin typeface="Arial" charset="0"/>
              </a:rPr>
              <a:t>                                   (3,70)                  (</a:t>
            </a:r>
            <a:r>
              <a:rPr lang="pt-BR" sz="1400" smtClean="0">
                <a:latin typeface="Arial" charset="0"/>
                <a:sym typeface="Symbol" pitchFamily="18" charset="2"/>
              </a:rPr>
              <a:t></a:t>
            </a:r>
            <a:r>
              <a:rPr lang="pt-BR" sz="1400" smtClean="0">
                <a:latin typeface="Arial" charset="0"/>
              </a:rPr>
              <a:t>3,22)                                           (</a:t>
            </a:r>
            <a:r>
              <a:rPr lang="pt-BR" sz="1400" smtClean="0">
                <a:latin typeface="Arial" charset="0"/>
                <a:sym typeface="Symbol" pitchFamily="18" charset="2"/>
              </a:rPr>
              <a:t></a:t>
            </a:r>
            <a:r>
              <a:rPr lang="pt-BR" sz="1400" smtClean="0">
                <a:latin typeface="Arial" charset="0"/>
              </a:rPr>
              <a:t>3,27)                    (3,67)</a:t>
            </a:r>
          </a:p>
          <a:p>
            <a:pPr eaLnBrk="1" hangingPunct="1">
              <a:buFontTx/>
              <a:buNone/>
            </a:pPr>
            <a:endParaRPr lang="pt-BR" sz="1400" smtClean="0">
              <a:latin typeface="Arial" charset="0"/>
            </a:endParaRPr>
          </a:p>
          <a:p>
            <a:pPr algn="ctr" eaLnBrk="1" hangingPunct="1">
              <a:buFontTx/>
              <a:buNone/>
            </a:pPr>
            <a:r>
              <a:rPr lang="pt-BR" sz="1400" smtClean="0">
                <a:latin typeface="Arial" charset="0"/>
              </a:rPr>
              <a:t>R² = 0,9832             DW = 2,79              n = 10</a:t>
            </a:r>
          </a:p>
        </p:txBody>
      </p:sp>
      <p:graphicFrame>
        <p:nvGraphicFramePr>
          <p:cNvPr id="97290" name="Object 17"/>
          <p:cNvGraphicFramePr>
            <a:graphicFrameLocks noChangeAspect="1"/>
          </p:cNvGraphicFramePr>
          <p:nvPr/>
        </p:nvGraphicFramePr>
        <p:xfrm>
          <a:off x="0" y="1677988"/>
          <a:ext cx="9144000" cy="500062"/>
        </p:xfrm>
        <a:graphic>
          <a:graphicData uri="http://schemas.openxmlformats.org/presentationml/2006/ole">
            <mc:AlternateContent xmlns:mc="http://schemas.openxmlformats.org/markup-compatibility/2006">
              <mc:Choice xmlns:v="urn:schemas-microsoft-com:vml" Requires="v">
                <p:oleObj spid="_x0000_s97302" name="Equation" r:id="rId3" imgW="7200943" imgH="380876" progId="Equation.3">
                  <p:embed/>
                </p:oleObj>
              </mc:Choice>
              <mc:Fallback>
                <p:oleObj name="Equation" r:id="rId3" imgW="7200943" imgH="380876" progId="Equation.3">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77988"/>
                        <a:ext cx="9144000"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31842"/>
                                        </p:tgtEl>
                                        <p:attrNameLst>
                                          <p:attrName>style.visibility</p:attrName>
                                        </p:attrNameLst>
                                      </p:cBhvr>
                                      <p:to>
                                        <p:strVal val="visible"/>
                                      </p:to>
                                    </p:set>
                                    <p:animEffect transition="in" filter="strips(downRight)">
                                      <p:cBhvr>
                                        <p:cTn id="7" dur="500"/>
                                        <p:tgtEl>
                                          <p:spTgt spid="931842"/>
                                        </p:tgtEl>
                                      </p:cBhvr>
                                    </p:animEffect>
                                  </p:childTnLst>
                                </p:cTn>
                              </p:par>
                              <p:par>
                                <p:cTn id="8" presetID="18" presetClass="entr" presetSubtype="6" fill="hold" nodeType="withEffect">
                                  <p:stCondLst>
                                    <p:cond delay="0"/>
                                  </p:stCondLst>
                                  <p:childTnLst>
                                    <p:set>
                                      <p:cBhvr>
                                        <p:cTn id="9" dur="1" fill="hold">
                                          <p:stCondLst>
                                            <p:cond delay="0"/>
                                          </p:stCondLst>
                                        </p:cTn>
                                        <p:tgtEl>
                                          <p:spTgt spid="931858"/>
                                        </p:tgtEl>
                                        <p:attrNameLst>
                                          <p:attrName>style.visibility</p:attrName>
                                        </p:attrNameLst>
                                      </p:cBhvr>
                                      <p:to>
                                        <p:strVal val="visible"/>
                                      </p:to>
                                    </p:set>
                                    <p:animEffect transition="in" filter="strips(downRight)">
                                      <p:cBhvr>
                                        <p:cTn id="10" dur="500"/>
                                        <p:tgtEl>
                                          <p:spTgt spid="93185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931843"/>
                                        </p:tgtEl>
                                        <p:attrNameLst>
                                          <p:attrName>style.visibility</p:attrName>
                                        </p:attrNameLst>
                                      </p:cBhvr>
                                      <p:to>
                                        <p:strVal val="visible"/>
                                      </p:to>
                                    </p:set>
                                    <p:animEffect transition="in" filter="strips(downRight)">
                                      <p:cBhvr>
                                        <p:cTn id="15" dur="500"/>
                                        <p:tgtEl>
                                          <p:spTgt spid="93184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931844"/>
                                        </p:tgtEl>
                                        <p:attrNameLst>
                                          <p:attrName>style.visibility</p:attrName>
                                        </p:attrNameLst>
                                      </p:cBhvr>
                                      <p:to>
                                        <p:strVal val="visible"/>
                                      </p:to>
                                    </p:set>
                                    <p:animEffect transition="in" filter="box(out)">
                                      <p:cBhvr>
                                        <p:cTn id="20" dur="500"/>
                                        <p:tgtEl>
                                          <p:spTgt spid="931844"/>
                                        </p:tgtEl>
                                      </p:cBhvr>
                                    </p:animEffect>
                                  </p:childTnLst>
                                </p:cTn>
                              </p:par>
                            </p:childTnLst>
                          </p:cTn>
                        </p:par>
                        <p:par>
                          <p:cTn id="21" fill="hold" nodeType="afterGroup">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931845">
                                            <p:txEl>
                                              <p:pRg st="0" end="0"/>
                                            </p:txEl>
                                          </p:spTgt>
                                        </p:tgtEl>
                                        <p:attrNameLst>
                                          <p:attrName>style.visibility</p:attrName>
                                        </p:attrNameLst>
                                      </p:cBhvr>
                                      <p:to>
                                        <p:strVal val="visible"/>
                                      </p:to>
                                    </p:set>
                                    <p:anim calcmode="lin" valueType="num">
                                      <p:cBhvr additive="base">
                                        <p:cTn id="24" dur="500" fill="hold"/>
                                        <p:tgtEl>
                                          <p:spTgt spid="931845">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9318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931845">
                                            <p:txEl>
                                              <p:pRg st="1" end="1"/>
                                            </p:txEl>
                                          </p:spTgt>
                                        </p:tgtEl>
                                        <p:attrNameLst>
                                          <p:attrName>style.visibility</p:attrName>
                                        </p:attrNameLst>
                                      </p:cBhvr>
                                      <p:to>
                                        <p:strVal val="visible"/>
                                      </p:to>
                                    </p:set>
                                    <p:anim calcmode="lin" valueType="num">
                                      <p:cBhvr additive="base">
                                        <p:cTn id="30" dur="500" fill="hold"/>
                                        <p:tgtEl>
                                          <p:spTgt spid="931845">
                                            <p:txEl>
                                              <p:pRg st="1" end="1"/>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9318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931845">
                                            <p:txEl>
                                              <p:pRg st="2" end="2"/>
                                            </p:txEl>
                                          </p:spTgt>
                                        </p:tgtEl>
                                        <p:attrNameLst>
                                          <p:attrName>style.visibility</p:attrName>
                                        </p:attrNameLst>
                                      </p:cBhvr>
                                      <p:to>
                                        <p:strVal val="visible"/>
                                      </p:to>
                                    </p:set>
                                    <p:anim calcmode="lin" valueType="num">
                                      <p:cBhvr additive="base">
                                        <p:cTn id="36" dur="500" fill="hold"/>
                                        <p:tgtEl>
                                          <p:spTgt spid="931845">
                                            <p:txEl>
                                              <p:pRg st="2" end="2"/>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93184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42" grpId="0" autoUpdateAnimBg="0"/>
      <p:bldP spid="931843" grpId="0" autoUpdateAnimBg="0"/>
      <p:bldP spid="931844" grpId="0" animBg="1"/>
      <p:bldP spid="931845"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pPr>
              <a:defRPr/>
            </a:pPr>
            <a:fld id="{A85C4EB0-64E0-422E-BE7B-EE601FF5F190}" type="slidenum">
              <a:rPr lang="pt-PT"/>
              <a:pPr>
                <a:defRPr/>
              </a:pPr>
              <a:t>95</a:t>
            </a:fld>
            <a:endParaRPr lang="pt-PT"/>
          </a:p>
        </p:txBody>
      </p:sp>
      <p:sp>
        <p:nvSpPr>
          <p:cNvPr id="98307" name="Rectangle 2"/>
          <p:cNvSpPr>
            <a:spLocks noGrp="1" noChangeArrowheads="1"/>
          </p:cNvSpPr>
          <p:nvPr>
            <p:ph type="title"/>
          </p:nvPr>
        </p:nvSpPr>
        <p:spPr>
          <a:xfrm>
            <a:off x="663575" y="301625"/>
            <a:ext cx="7772400" cy="838200"/>
          </a:xfrm>
        </p:spPr>
        <p:txBody>
          <a:bodyPr/>
          <a:lstStyle/>
          <a:p>
            <a:pPr eaLnBrk="1" hangingPunct="1"/>
            <a:r>
              <a:rPr lang="en-US" sz="4000" b="1" smtClean="0">
                <a:latin typeface="Arial" charset="0"/>
              </a:rPr>
              <a:t>Referências Bibliográficas</a:t>
            </a:r>
            <a:endParaRPr lang="pt-PT" sz="4000" b="1" smtClean="0">
              <a:latin typeface="Arial" charset="0"/>
            </a:endParaRPr>
          </a:p>
        </p:txBody>
      </p:sp>
      <p:sp>
        <p:nvSpPr>
          <p:cNvPr id="98308" name="Rectangle 3"/>
          <p:cNvSpPr>
            <a:spLocks noGrp="1" noChangeArrowheads="1"/>
          </p:cNvSpPr>
          <p:nvPr>
            <p:ph type="body" idx="1"/>
          </p:nvPr>
        </p:nvSpPr>
        <p:spPr>
          <a:xfrm>
            <a:off x="366713" y="1522413"/>
            <a:ext cx="8382000" cy="5183187"/>
          </a:xfrm>
        </p:spPr>
        <p:txBody>
          <a:bodyPr/>
          <a:lstStyle/>
          <a:p>
            <a:pPr algn="just" eaLnBrk="1" hangingPunct="1">
              <a:spcBef>
                <a:spcPct val="10000"/>
              </a:spcBef>
            </a:pPr>
            <a:r>
              <a:rPr lang="pt-BR" sz="2000" smtClean="0">
                <a:latin typeface="Arial" charset="0"/>
              </a:rPr>
              <a:t>ASSIS, M. A estrutura e o mecanismo de transmissão de um modelo macroeconométrico para o Brasil (MEB). In:</a:t>
            </a:r>
            <a:r>
              <a:rPr lang="pt-BR" sz="2000" u="sng" smtClean="0">
                <a:latin typeface="Arial" charset="0"/>
              </a:rPr>
              <a:t> </a:t>
            </a:r>
            <a:r>
              <a:rPr lang="pt-BR" sz="2000" i="1" u="sng" smtClean="0">
                <a:latin typeface="Arial" charset="0"/>
              </a:rPr>
              <a:t>Revista Brasileira de Economia</a:t>
            </a:r>
            <a:r>
              <a:rPr lang="pt-BR" sz="2000" smtClean="0">
                <a:latin typeface="Arial" charset="0"/>
              </a:rPr>
              <a:t>, 37(4): 483-512, out./dez. 1983.</a:t>
            </a:r>
          </a:p>
          <a:p>
            <a:pPr algn="just" eaLnBrk="1" hangingPunct="1">
              <a:spcBef>
                <a:spcPct val="10000"/>
              </a:spcBef>
            </a:pPr>
            <a:r>
              <a:rPr lang="pt-BR" sz="2000" smtClean="0">
                <a:latin typeface="Arial" charset="0"/>
              </a:rPr>
              <a:t>BACHA, C.J.C.  </a:t>
            </a:r>
            <a:r>
              <a:rPr lang="pt-BR" sz="2000" u="sng" smtClean="0">
                <a:latin typeface="Arial" charset="0"/>
              </a:rPr>
              <a:t>Macroeconomia aplicada à análise da economia brasileira</a:t>
            </a:r>
            <a:r>
              <a:rPr lang="pt-BR" sz="2000" smtClean="0">
                <a:latin typeface="Arial" charset="0"/>
              </a:rPr>
              <a:t>. São Paulo: EDUSP, 2004.</a:t>
            </a:r>
          </a:p>
          <a:p>
            <a:pPr algn="just" eaLnBrk="1" hangingPunct="1">
              <a:spcBef>
                <a:spcPct val="10000"/>
              </a:spcBef>
            </a:pPr>
            <a:r>
              <a:rPr lang="pt-BR" sz="2000" smtClean="0">
                <a:latin typeface="Arial" charset="0"/>
              </a:rPr>
              <a:t>BACHA, C.J.C.; LIMA, R.A.S.  </a:t>
            </a:r>
            <a:r>
              <a:rPr lang="pt-BR" sz="2000" u="sng" smtClean="0">
                <a:latin typeface="Arial" charset="0"/>
              </a:rPr>
              <a:t>Macroeconomia</a:t>
            </a:r>
            <a:r>
              <a:rPr lang="pt-BR" sz="2000" smtClean="0">
                <a:latin typeface="Arial" charset="0"/>
              </a:rPr>
              <a:t>: Teorias e Aplicações à Economia Brasileira. Campinas: Alínea, 2006</a:t>
            </a:r>
          </a:p>
          <a:p>
            <a:pPr algn="just" eaLnBrk="1" hangingPunct="1">
              <a:spcBef>
                <a:spcPct val="10000"/>
              </a:spcBef>
            </a:pPr>
            <a:r>
              <a:rPr lang="pt-BR" sz="2000" smtClean="0">
                <a:latin typeface="Arial" charset="0"/>
              </a:rPr>
              <a:t>BLANCHARD, O.  </a:t>
            </a:r>
            <a:r>
              <a:rPr lang="pt-BR" sz="2000" u="sng" smtClean="0">
                <a:latin typeface="Arial" charset="0"/>
              </a:rPr>
              <a:t>Macroeconomia</a:t>
            </a:r>
            <a:r>
              <a:rPr lang="pt-BR" sz="2000" smtClean="0">
                <a:latin typeface="Arial" charset="0"/>
              </a:rPr>
              <a:t>: teoria e política econômica. 2 ed. Rio de Janeiro: Campus, 2001. </a:t>
            </a:r>
          </a:p>
          <a:p>
            <a:pPr algn="just" eaLnBrk="1" hangingPunct="1">
              <a:spcBef>
                <a:spcPct val="10000"/>
              </a:spcBef>
            </a:pPr>
            <a:r>
              <a:rPr lang="pt-BR" sz="2000" smtClean="0">
                <a:latin typeface="Arial" charset="0"/>
              </a:rPr>
              <a:t>BRANSON , W.H. e LITVACK, J.M.</a:t>
            </a:r>
            <a:r>
              <a:rPr lang="pt-BR" sz="2000" i="1" smtClean="0">
                <a:latin typeface="Arial" charset="0"/>
              </a:rPr>
              <a:t> </a:t>
            </a:r>
            <a:r>
              <a:rPr lang="pt-BR" sz="2000" i="1" u="sng" smtClean="0">
                <a:latin typeface="Arial" charset="0"/>
              </a:rPr>
              <a:t>Macroeconomia</a:t>
            </a:r>
            <a:r>
              <a:rPr lang="pt-BR" sz="2000" smtClean="0">
                <a:latin typeface="Arial" charset="0"/>
              </a:rPr>
              <a:t>, São Paulo: Habra, 1978.</a:t>
            </a:r>
          </a:p>
          <a:p>
            <a:pPr algn="just" eaLnBrk="1" hangingPunct="1">
              <a:spcBef>
                <a:spcPct val="10000"/>
              </a:spcBef>
            </a:pPr>
            <a:r>
              <a:rPr lang="pt-BR" sz="2000" smtClean="0">
                <a:latin typeface="Arial" charset="0"/>
              </a:rPr>
              <a:t>DORNBUSCH, R. &amp; FISCHER, S.  </a:t>
            </a:r>
            <a:r>
              <a:rPr lang="pt-BR" sz="2000" u="sng" smtClean="0">
                <a:latin typeface="Arial" charset="0"/>
              </a:rPr>
              <a:t>Macroeconomia</a:t>
            </a:r>
            <a:r>
              <a:rPr lang="pt-BR" sz="2000" smtClean="0">
                <a:latin typeface="Arial" charset="0"/>
              </a:rPr>
              <a:t>.  5</a:t>
            </a:r>
            <a:r>
              <a:rPr lang="pt-BR" sz="2000" u="sng" smtClean="0">
                <a:latin typeface="Arial" charset="0"/>
              </a:rPr>
              <a:t>a</a:t>
            </a:r>
            <a:r>
              <a:rPr lang="pt-BR" sz="2000" smtClean="0">
                <a:latin typeface="Arial" charset="0"/>
              </a:rPr>
              <a:t> edição. São Paulo: Makron/Mcgraw-Hill, 1991.</a:t>
            </a:r>
          </a:p>
          <a:p>
            <a:pPr algn="just" eaLnBrk="1" hangingPunct="1">
              <a:spcBef>
                <a:spcPct val="10000"/>
              </a:spcBef>
            </a:pPr>
            <a:r>
              <a:rPr lang="pt-BR" sz="2000" smtClean="0">
                <a:latin typeface="Arial" charset="0"/>
              </a:rPr>
              <a:t>LOPES, J.C. e ROSSETTI, J.P. </a:t>
            </a:r>
            <a:r>
              <a:rPr lang="pt-BR" sz="2000" i="1" smtClean="0">
                <a:latin typeface="Arial" charset="0"/>
              </a:rPr>
              <a:t>Economia Monetária</a:t>
            </a:r>
            <a:r>
              <a:rPr lang="pt-BR" sz="2000" smtClean="0">
                <a:latin typeface="Arial" charset="0"/>
              </a:rPr>
              <a:t>. 7</a:t>
            </a:r>
            <a:r>
              <a:rPr lang="pt-BR" sz="2000" u="sng" smtClean="0">
                <a:latin typeface="Arial" charset="0"/>
              </a:rPr>
              <a:t>a</a:t>
            </a:r>
            <a:r>
              <a:rPr lang="pt-BR" sz="2000" smtClean="0">
                <a:latin typeface="Arial" charset="0"/>
              </a:rPr>
              <a:t> Ed. São Paulo: Atlas, 1998.</a:t>
            </a:r>
          </a:p>
          <a:p>
            <a:pPr algn="just" eaLnBrk="1" hangingPunct="1">
              <a:spcBef>
                <a:spcPct val="10000"/>
              </a:spcBef>
            </a:pPr>
            <a:r>
              <a:rPr lang="pt-BR" sz="2000" smtClean="0">
                <a:latin typeface="Arial" charset="0"/>
              </a:rPr>
              <a:t>MANKIW, N.G.  </a:t>
            </a:r>
            <a:r>
              <a:rPr lang="pt-BR" sz="2000" u="sng" smtClean="0">
                <a:latin typeface="Arial" charset="0"/>
              </a:rPr>
              <a:t>Macroeconomia</a:t>
            </a:r>
            <a:r>
              <a:rPr lang="pt-BR" sz="2000" smtClean="0">
                <a:latin typeface="Arial" charset="0"/>
              </a:rPr>
              <a:t>: Rio de Janeiro: LTC, 2004. </a:t>
            </a:r>
            <a:endParaRPr lang="pt-PT" sz="200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trutura padrão">
  <a:themeElements>
    <a:clrScheme name="">
      <a:dk1>
        <a:srgbClr val="808080"/>
      </a:dk1>
      <a:lt1>
        <a:srgbClr val="FFFF00"/>
      </a:lt1>
      <a:dk2>
        <a:srgbClr val="000099"/>
      </a:dk2>
      <a:lt2>
        <a:srgbClr val="FFFF00"/>
      </a:lt2>
      <a:accent1>
        <a:srgbClr val="00CC99"/>
      </a:accent1>
      <a:accent2>
        <a:srgbClr val="3333CC"/>
      </a:accent2>
      <a:accent3>
        <a:srgbClr val="AAAACA"/>
      </a:accent3>
      <a:accent4>
        <a:srgbClr val="DADA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4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4800" b="1" i="0" u="none" strike="noStrike" cap="none" normalizeH="0" baseline="0" smtClean="0">
            <a:ln>
              <a:noFill/>
            </a:ln>
            <a:solidFill>
              <a:schemeClr val="tx1"/>
            </a:solidFill>
            <a:effectLst/>
            <a:latin typeface="Arial"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7155</TotalTime>
  <Words>5478</Words>
  <Application>Microsoft Office PowerPoint</Application>
  <PresentationFormat>Apresentação na tela (4:3)</PresentationFormat>
  <Paragraphs>1488</Paragraphs>
  <Slides>95</Slides>
  <Notes>0</Notes>
  <HiddenSlides>0</HiddenSlides>
  <MMClips>0</MMClips>
  <ScaleCrop>false</ScaleCrop>
  <HeadingPairs>
    <vt:vector size="8" baseType="variant">
      <vt:variant>
        <vt:lpstr>Fontes usadas</vt:lpstr>
      </vt:variant>
      <vt:variant>
        <vt:i4>3</vt:i4>
      </vt:variant>
      <vt:variant>
        <vt:lpstr>Tema</vt:lpstr>
      </vt:variant>
      <vt:variant>
        <vt:i4>1</vt:i4>
      </vt:variant>
      <vt:variant>
        <vt:lpstr>Servidores OLE inseridos</vt:lpstr>
      </vt:variant>
      <vt:variant>
        <vt:i4>2</vt:i4>
      </vt:variant>
      <vt:variant>
        <vt:lpstr>Títulos de slides</vt:lpstr>
      </vt:variant>
      <vt:variant>
        <vt:i4>95</vt:i4>
      </vt:variant>
    </vt:vector>
  </HeadingPairs>
  <TitlesOfParts>
    <vt:vector size="101" baseType="lpstr">
      <vt:lpstr>Arial</vt:lpstr>
      <vt:lpstr>Symbol</vt:lpstr>
      <vt:lpstr>Times New Roman</vt:lpstr>
      <vt:lpstr>Estrutura padrão</vt:lpstr>
      <vt:lpstr>Equation</vt:lpstr>
      <vt:lpstr>Documento</vt:lpstr>
      <vt:lpstr>Capítulo 12 A Função Demanda de Moeda</vt:lpstr>
      <vt:lpstr>Apresentação do PowerPoint</vt:lpstr>
      <vt:lpstr>A função demanda de moeda</vt:lpstr>
      <vt:lpstr>A função demanda de moeda</vt:lpstr>
      <vt:lpstr>A função demanda de moeda</vt:lpstr>
      <vt:lpstr>A função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O modelo clássico de demanda de moeda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MODELOS  DE  DEMANDA  DE  MOEDA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COMPARAÇÃO  ENTRE   OS  MODELOS  DE  DEMANDA  DE  MOEDA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Referências Bibliográficas</vt:lpstr>
    </vt:vector>
  </TitlesOfParts>
  <Company>LES-ESALQ/USP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1 – Definição de macroeconomia e delimitação de seu campo de atuação</dc:title>
  <dc:creator>Carlos Jose Caetano Bacha</dc:creator>
  <cp:lastModifiedBy>USP</cp:lastModifiedBy>
  <cp:revision>260</cp:revision>
  <cp:lastPrinted>2018-08-07T20:03:07Z</cp:lastPrinted>
  <dcterms:created xsi:type="dcterms:W3CDTF">2003-02-17T01:48:18Z</dcterms:created>
  <dcterms:modified xsi:type="dcterms:W3CDTF">2018-08-07T20:51:45Z</dcterms:modified>
</cp:coreProperties>
</file>