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p:restoredTop sz="94660"/>
  </p:normalViewPr>
  <p:slideViewPr>
    <p:cSldViewPr>
      <p:cViewPr varScale="1">
        <p:scale>
          <a:sx n="52" d="100"/>
          <a:sy n="52" d="100"/>
        </p:scale>
        <p:origin x="1421" y="4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2CD819A5-0118-412D-A620-461CDDB5FF56}"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D819A5-0118-412D-A620-461CDDB5FF56}"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D819A5-0118-412D-A620-461CDDB5FF56}"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49640F74-D160-4B66-884B-6429837037A6}" type="datetimeFigureOut">
              <a:rPr lang="pt-BR" smtClean="0"/>
              <a:pPr/>
              <a:t>17/03/2017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2CD819A5-0118-412D-A620-461CDDB5FF56}"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640F74-D160-4B66-884B-6429837037A6}" type="datetimeFigureOut">
              <a:rPr lang="pt-BR" smtClean="0"/>
              <a:pPr/>
              <a:t>17/03/2017</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CD819A5-0118-412D-A620-461CDDB5FF56}"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r>
              <a:rPr lang="pt-BR" dirty="0" smtClean="0"/>
              <a:t>Os conceitos elementares do materialismo histórico-dialético</a:t>
            </a:r>
            <a:endParaRPr lang="pt-BR" dirty="0"/>
          </a:p>
        </p:txBody>
      </p:sp>
      <p:sp>
        <p:nvSpPr>
          <p:cNvPr id="3" name="Subtítulo 2"/>
          <p:cNvSpPr>
            <a:spLocks noGrp="1"/>
          </p:cNvSpPr>
          <p:nvPr>
            <p:ph type="subTitle" idx="1"/>
          </p:nvPr>
        </p:nvSpPr>
        <p:spPr/>
        <p:txBody>
          <a:bodyPr/>
          <a:lstStyle/>
          <a:p>
            <a:endParaRPr lang="pt-BR" dirty="0" smtClean="0"/>
          </a:p>
          <a:p>
            <a:r>
              <a:rPr lang="pt-BR" dirty="0" smtClean="0"/>
              <a:t>AULA 1 - GRADUAÇÃO</a:t>
            </a:r>
            <a:endParaRPr lang="pt-B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a:bodyPr>
          <a:lstStyle/>
          <a:p>
            <a:pPr marL="514350" indent="-514350" algn="just"/>
            <a:r>
              <a:rPr lang="pt-BR" sz="2800" dirty="0" smtClean="0"/>
              <a:t>“Pois bem, toda </a:t>
            </a:r>
            <a:r>
              <a:rPr lang="pt-BR" sz="2800" b="1" dirty="0" smtClean="0"/>
              <a:t>PRODUÇÃO</a:t>
            </a:r>
            <a:r>
              <a:rPr lang="pt-BR" sz="2800" dirty="0" smtClean="0"/>
              <a:t> se caracteriza por dois elementos </a:t>
            </a:r>
            <a:r>
              <a:rPr lang="pt-BR" sz="2800" b="1" dirty="0" smtClean="0"/>
              <a:t>inseparáveis</a:t>
            </a:r>
            <a:r>
              <a:rPr lang="pt-BR" sz="2800" dirty="0" smtClean="0"/>
              <a:t>: </a:t>
            </a:r>
            <a:r>
              <a:rPr lang="pt-BR" sz="2800" b="1" dirty="0" smtClean="0"/>
              <a:t>O PROCESSO DE TRABALHO</a:t>
            </a:r>
            <a:r>
              <a:rPr lang="pt-BR" sz="2800" dirty="0" smtClean="0"/>
              <a:t>, que dá conta da transformação da natureza que o homem realiza para convertê-la em um objeto útil, e as </a:t>
            </a:r>
            <a:r>
              <a:rPr lang="pt-BR" sz="2800" b="1" dirty="0" smtClean="0"/>
              <a:t>RELAÇÕES DE PRODUÇÃO</a:t>
            </a:r>
            <a:r>
              <a:rPr lang="pt-BR" sz="2800" dirty="0" smtClean="0"/>
              <a:t>, que dão conta da forma histórica concreta na qual se realiza o processo de trabalho” (p. 28)</a:t>
            </a:r>
            <a:endParaRPr lang="pt-B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lnSpcReduction="10000"/>
          </a:bodyPr>
          <a:lstStyle/>
          <a:p>
            <a:pPr marL="514350" indent="-514350" algn="just">
              <a:buAutoNum type="arabicParenR"/>
            </a:pPr>
            <a:r>
              <a:rPr lang="pt-BR" sz="2800" dirty="0" smtClean="0"/>
              <a:t>O processo de trabalho</a:t>
            </a:r>
          </a:p>
          <a:p>
            <a:pPr marL="514350" indent="-514350" algn="just"/>
            <a:endParaRPr lang="pt-BR" sz="2800" dirty="0" smtClean="0"/>
          </a:p>
          <a:p>
            <a:pPr marL="514350" indent="-514350" algn="just"/>
            <a:r>
              <a:rPr lang="pt-BR" sz="2800" dirty="0" smtClean="0"/>
              <a:t>“Chamaremos processo de trabalho em geral a todo processo de transformação de um objeto determinado, seja este em estado natural ou já trabalhado, em um produto determinado, transformação efetuada por uma atividade humana determinada, utilizando instrumentos de trabalho determinados” (p. 28)</a:t>
            </a:r>
          </a:p>
          <a:p>
            <a:pPr marL="514350" indent="-514350" algn="just"/>
            <a:endParaRPr lang="pt-B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fontScale="70000" lnSpcReduction="20000"/>
          </a:bodyPr>
          <a:lstStyle/>
          <a:p>
            <a:pPr marL="514350" indent="-514350" algn="just">
              <a:buAutoNum type="arabicParenR"/>
            </a:pPr>
            <a:r>
              <a:rPr lang="pt-BR" sz="2800" dirty="0" smtClean="0"/>
              <a:t>O processo de trabalho</a:t>
            </a:r>
          </a:p>
          <a:p>
            <a:pPr marL="514350" indent="-514350" algn="just"/>
            <a:endParaRPr lang="pt-BR" sz="2800" dirty="0" smtClean="0"/>
          </a:p>
          <a:p>
            <a:pPr marL="514350" indent="-514350" algn="just"/>
            <a:r>
              <a:rPr lang="pt-BR" sz="2800" dirty="0" smtClean="0"/>
              <a:t>“O momento </a:t>
            </a:r>
            <a:r>
              <a:rPr lang="pt-BR" sz="2800" b="1" dirty="0" smtClean="0"/>
              <a:t>da transformação</a:t>
            </a:r>
            <a:r>
              <a:rPr lang="pt-BR" sz="2800" dirty="0" smtClean="0"/>
              <a:t> é o momento determinante, o mais importante do processo de trabalho”, já que é o instante em que ocorre a conversão em produto útil (p. 28) – ver aqui já há uma introdução à ideia de valor de uso. </a:t>
            </a:r>
          </a:p>
          <a:p>
            <a:pPr marL="514350" indent="-514350" algn="just"/>
            <a:r>
              <a:rPr lang="pt-BR" sz="2800" dirty="0" smtClean="0"/>
              <a:t>Aqui surge a </a:t>
            </a:r>
            <a:r>
              <a:rPr lang="pt-BR" sz="2800" b="1" dirty="0" smtClean="0"/>
              <a:t>noção de MEIOS DE PRODUÇÃO</a:t>
            </a:r>
            <a:r>
              <a:rPr lang="pt-BR" sz="2800" dirty="0" smtClean="0"/>
              <a:t>, que “se acham constituídos pelo objeto sobre o qual se trabalha e por todos os meios de trabalho em sentido mais amplo” (p. 30) - que compreendem desde o conjunto de instrumentos que são necessários à realização do trabalho sobre uma coisa qualquer (proveniente da natureza ou já alterada), bem como as condições materiais, que, sem intervir diretamente no processo de transformação, são indispensáveis à realização deste (exemplo: clima). Conceito extraído da junção dos elementos dados pela autora à página 30.</a:t>
            </a:r>
          </a:p>
          <a:p>
            <a:pPr marL="514350" indent="-514350" algn="just"/>
            <a:endParaRPr lang="pt-BR" sz="2800" dirty="0" smtClean="0"/>
          </a:p>
          <a:p>
            <a:pPr marL="514350" indent="-514350" algn="just"/>
            <a:endParaRPr lang="pt-BR" sz="2800" dirty="0" smtClean="0"/>
          </a:p>
          <a:p>
            <a:pPr marL="514350" indent="-514350" algn="just"/>
            <a:endParaRPr lang="pt-B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fontScale="62500" lnSpcReduction="20000"/>
          </a:bodyPr>
          <a:lstStyle/>
          <a:p>
            <a:pPr marL="514350" indent="-514350" algn="just">
              <a:buAutoNum type="arabicParenR"/>
            </a:pPr>
            <a:r>
              <a:rPr lang="pt-BR" sz="2800" dirty="0" smtClean="0"/>
              <a:t>O processo de trabalho</a:t>
            </a:r>
          </a:p>
          <a:p>
            <a:pPr marL="514350" indent="-514350" algn="just"/>
            <a:endParaRPr lang="pt-BR" sz="2800" dirty="0" smtClean="0"/>
          </a:p>
          <a:p>
            <a:pPr marL="514350" indent="-514350" algn="just"/>
            <a:r>
              <a:rPr lang="pt-BR" sz="2800" dirty="0" smtClean="0"/>
              <a:t>“Marx chama </a:t>
            </a:r>
            <a:r>
              <a:rPr lang="pt-BR" sz="2800" b="1" dirty="0" smtClean="0"/>
              <a:t>FORÇA DE TRABALHO</a:t>
            </a:r>
            <a:r>
              <a:rPr lang="pt-BR" sz="2800" dirty="0" smtClean="0"/>
              <a:t> a energia humana empregada no processo de trabalho” (p. 31), </a:t>
            </a:r>
            <a:r>
              <a:rPr lang="pt-BR" sz="2800" b="1" dirty="0" smtClean="0"/>
              <a:t>devendo se distinguir do trabalho</a:t>
            </a:r>
            <a:r>
              <a:rPr lang="pt-BR" sz="2800" dirty="0" smtClean="0"/>
              <a:t>: “Portanto, a energia humana ou força de trabalho se diferencia radicalmente do trabalho realizado, que não é senão o rendimento dessa força de trabalho” (p. 31). </a:t>
            </a:r>
            <a:r>
              <a:rPr lang="pt-BR" sz="2800" b="1" dirty="0" smtClean="0"/>
              <a:t>O TRABALHO</a:t>
            </a:r>
            <a:r>
              <a:rPr lang="pt-BR" sz="2800" dirty="0" smtClean="0"/>
              <a:t> é um processo, determinado historicamente, de intervenção do homem na natureza (Marx, </a:t>
            </a:r>
            <a:r>
              <a:rPr lang="pt-BR" sz="2800" i="1" dirty="0" smtClean="0"/>
              <a:t>Manuscritos econômico-filosóficos</a:t>
            </a:r>
            <a:r>
              <a:rPr lang="pt-BR" sz="2800" dirty="0" smtClean="0"/>
              <a:t>). A </a:t>
            </a:r>
            <a:r>
              <a:rPr lang="pt-BR" sz="2800" b="1" dirty="0" smtClean="0"/>
              <a:t>FORÇA DE TRABALHO</a:t>
            </a:r>
            <a:r>
              <a:rPr lang="pt-BR" sz="2800" dirty="0" smtClean="0"/>
              <a:t> o é a energia humana (física, intelectual, emocional) despendida pelo ser humano para que o trabalho ocorra. </a:t>
            </a:r>
          </a:p>
          <a:p>
            <a:pPr marL="514350" indent="-514350" algn="just"/>
            <a:r>
              <a:rPr lang="pt-BR" sz="2800" dirty="0" smtClean="0"/>
              <a:t> Por não entenderem esta diferença, os economistas clássicos nunca perceberam que as sociedades são divididas entre classes a partir da percepção de que a  apropriação determinada historicamente da força de trabalho é que distingue os modos de se realizar a produção, o que, por consequência, promove a distinção entre as diversas maneiras em que se dá a dominação entre os homens.</a:t>
            </a:r>
          </a:p>
          <a:p>
            <a:pPr marL="514350" indent="-514350" algn="just"/>
            <a:endParaRPr lang="pt-BR" sz="2800" dirty="0" smtClean="0"/>
          </a:p>
          <a:p>
            <a:pPr marL="514350" indent="-514350" algn="just"/>
            <a:endParaRPr lang="pt-BR"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fontScale="77500" lnSpcReduction="20000"/>
          </a:bodyPr>
          <a:lstStyle/>
          <a:p>
            <a:pPr marL="514350" indent="-514350" algn="just">
              <a:buAutoNum type="arabicParenR"/>
            </a:pPr>
            <a:r>
              <a:rPr lang="pt-BR" sz="2800" dirty="0" smtClean="0"/>
              <a:t>O processo de trabalho</a:t>
            </a:r>
          </a:p>
          <a:p>
            <a:pPr marL="514350" indent="-514350" algn="just"/>
            <a:endParaRPr lang="pt-BR" sz="2800" dirty="0" smtClean="0"/>
          </a:p>
          <a:p>
            <a:pPr marL="514350" indent="-514350" algn="just"/>
            <a:r>
              <a:rPr lang="pt-BR" sz="2800" dirty="0" smtClean="0"/>
              <a:t>Por fim, para esta primeira parte: “Chama-se </a:t>
            </a:r>
            <a:r>
              <a:rPr lang="pt-BR" sz="2800" b="1" dirty="0" smtClean="0"/>
              <a:t>PRODUTO</a:t>
            </a:r>
            <a:r>
              <a:rPr lang="pt-BR" sz="2800" dirty="0" smtClean="0"/>
              <a:t> o objeto final criado no processo de trabalho” (p. 32) – veja-se o resultado da produção, que também deve ser conhecido, e n’</a:t>
            </a:r>
            <a:r>
              <a:rPr lang="pt-BR" sz="2800" i="1" dirty="0" smtClean="0"/>
              <a:t>O Capital</a:t>
            </a:r>
            <a:r>
              <a:rPr lang="pt-BR" sz="2800" dirty="0" smtClean="0"/>
              <a:t> de Marx é assim que aparece, como </a:t>
            </a:r>
            <a:r>
              <a:rPr lang="pt-BR" sz="2800" b="1" dirty="0" smtClean="0"/>
              <a:t>MERCADORIA</a:t>
            </a:r>
            <a:r>
              <a:rPr lang="pt-BR" sz="2800" dirty="0" smtClean="0"/>
              <a:t>. </a:t>
            </a:r>
          </a:p>
          <a:p>
            <a:pPr marL="514350" indent="-514350" algn="just"/>
            <a:r>
              <a:rPr lang="pt-BR" sz="2800" dirty="0" smtClean="0"/>
              <a:t>“Chama-se </a:t>
            </a:r>
            <a:r>
              <a:rPr lang="pt-BR" sz="2800" b="1" dirty="0" smtClean="0"/>
              <a:t>VALOR DE USO</a:t>
            </a:r>
            <a:r>
              <a:rPr lang="pt-BR" sz="2800" dirty="0" smtClean="0"/>
              <a:t> a todo objeto que responde a uma necessidade humana (fisiológica ou social)” (p. 32) Não deve se esquecer que nem toda coisa que tem um valor de uso será proveniente da sua transformação em um produto. Por exemplo, o ar (embora tenha (seja) um valor de uso ainda não pode ser considerado um produto).</a:t>
            </a:r>
          </a:p>
          <a:p>
            <a:pPr marL="514350" indent="-514350" algn="just"/>
            <a:endParaRPr lang="pt-BR"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lnSpcReduction="10000"/>
          </a:bodyPr>
          <a:lstStyle/>
          <a:p>
            <a:pPr marL="514350" indent="-514350" algn="just"/>
            <a:r>
              <a:rPr lang="pt-BR" sz="2800" dirty="0" smtClean="0"/>
              <a:t>PERGUNTA:</a:t>
            </a:r>
          </a:p>
          <a:p>
            <a:pPr marL="514350" indent="-514350" algn="just"/>
            <a:endParaRPr lang="pt-BR" sz="2800" dirty="0" smtClean="0"/>
          </a:p>
          <a:p>
            <a:pPr marL="514350" indent="-514350" algn="just"/>
            <a:r>
              <a:rPr lang="pt-BR" sz="2800" dirty="0" smtClean="0"/>
              <a:t>Você seria capaz de colocar problemas quanto ao uso </a:t>
            </a:r>
            <a:r>
              <a:rPr lang="pt-BR" sz="2800" smtClean="0"/>
              <a:t>das noções </a:t>
            </a:r>
            <a:r>
              <a:rPr lang="pt-BR" sz="2800" dirty="0" smtClean="0"/>
              <a:t>de trabalho/produção como referenciais </a:t>
            </a:r>
            <a:r>
              <a:rPr lang="pt-BR" sz="2800" smtClean="0"/>
              <a:t>metodológicos (como </a:t>
            </a:r>
            <a:r>
              <a:rPr lang="pt-BR" sz="2800" dirty="0" smtClean="0"/>
              <a:t>o faz o </a:t>
            </a:r>
            <a:r>
              <a:rPr lang="pt-BR" sz="2800" smtClean="0"/>
              <a:t>materialismo histórico-dialético)? </a:t>
            </a:r>
            <a:r>
              <a:rPr lang="pt-BR" sz="2800" dirty="0" smtClean="0"/>
              <a:t>Assim, como você consegue prever estes problemas, você poderia sugerir uma solução e as vantagens de se manter de tais referenciais?</a:t>
            </a:r>
            <a:endParaRPr lang="pt-B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PERGUNTAS SOBRE O TEXTO DE PEDRINHO GUARESCHI</a:t>
            </a:r>
            <a:endParaRPr lang="pt-BR" sz="3600" dirty="0"/>
          </a:p>
        </p:txBody>
      </p:sp>
      <p:sp>
        <p:nvSpPr>
          <p:cNvPr id="3" name="Subtítulo 2"/>
          <p:cNvSpPr>
            <a:spLocks noGrp="1"/>
          </p:cNvSpPr>
          <p:nvPr>
            <p:ph type="subTitle" idx="1"/>
          </p:nvPr>
        </p:nvSpPr>
        <p:spPr>
          <a:xfrm>
            <a:off x="1043608" y="2132856"/>
            <a:ext cx="7344816" cy="4176464"/>
          </a:xfrm>
        </p:spPr>
        <p:txBody>
          <a:bodyPr>
            <a:normAutofit fontScale="92500" lnSpcReduction="10000"/>
          </a:bodyPr>
          <a:lstStyle/>
          <a:p>
            <a:pPr marL="514350" indent="-514350" algn="just">
              <a:buAutoNum type="arabicParenR"/>
            </a:pPr>
            <a:r>
              <a:rPr lang="pt-BR" sz="2800" dirty="0" smtClean="0"/>
              <a:t>Por que, segundo o autor, os que adotam a análise de um fenômeno a partir da lógica dos sistemas promovem uma naturalização que não ocorre quando se parte, metodologicamente, da noção de modo de produção?</a:t>
            </a:r>
          </a:p>
          <a:p>
            <a:pPr marL="514350" indent="-514350" algn="just">
              <a:buAutoNum type="arabicParenR"/>
            </a:pPr>
            <a:r>
              <a:rPr lang="pt-BR" sz="2800" dirty="0" smtClean="0">
                <a:solidFill>
                  <a:schemeClr val="tx1"/>
                </a:solidFill>
              </a:rPr>
              <a:t>Partindo do texto do autor em sua totalidade, é possível dizer que os conceitos de relação social e relação de produção são coincidentes? </a:t>
            </a:r>
            <a:r>
              <a:rPr lang="pt-BR" sz="2800" dirty="0" smtClean="0"/>
              <a:t> Caso não sejam, como você estabeleceria, a partir do que esclarece o texto, uma ligação entre  ambos?</a:t>
            </a:r>
            <a:endParaRPr lang="pt-BR" sz="28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115616" y="2132856"/>
            <a:ext cx="7344816" cy="4176464"/>
          </a:xfrm>
        </p:spPr>
        <p:txBody>
          <a:bodyPr>
            <a:normAutofit fontScale="85000" lnSpcReduction="10000"/>
          </a:bodyPr>
          <a:lstStyle/>
          <a:p>
            <a:pPr algn="just"/>
            <a:r>
              <a:rPr lang="pt-BR" sz="2800" dirty="0" smtClean="0">
                <a:solidFill>
                  <a:schemeClr val="tx1"/>
                </a:solidFill>
              </a:rPr>
              <a:t>“Os filósofos não têm feito mais do que interpretar o mundo de diferentes maneiras, mas o que importa é transformá-lo” (Marx – XI tese sobre </a:t>
            </a:r>
            <a:r>
              <a:rPr lang="pt-BR" sz="2800" dirty="0" err="1" smtClean="0">
                <a:solidFill>
                  <a:schemeClr val="tx1"/>
                </a:solidFill>
              </a:rPr>
              <a:t>Fuerbach</a:t>
            </a:r>
            <a:r>
              <a:rPr lang="pt-BR" sz="2800" dirty="0" smtClean="0">
                <a:solidFill>
                  <a:schemeClr val="tx1"/>
                </a:solidFill>
              </a:rPr>
              <a:t> – “Ideologia alemã”).</a:t>
            </a:r>
          </a:p>
          <a:p>
            <a:pPr algn="just"/>
            <a:r>
              <a:rPr lang="pt-BR" sz="2800" dirty="0" smtClean="0"/>
              <a:t> “Muitos jovens latino-americanos, cansados da verborragia revolucionária, que jamais chega a produzir qualquer feito político que transforme, realmente, o </a:t>
            </a:r>
            <a:r>
              <a:rPr lang="pt-BR" sz="2800" i="1" dirty="0" smtClean="0"/>
              <a:t>status</a:t>
            </a:r>
            <a:r>
              <a:rPr lang="pt-BR" sz="2800" dirty="0" smtClean="0"/>
              <a:t> das grandes massas trabalhadoras da América Latina, caem na tentação de interpretar esta frase como uma passagem da teoria à ação, como se toda teoria fosse apenas interpretação do mundo e como se toda ação implicasse uma transformação deste” (p. 13)</a:t>
            </a:r>
            <a:endParaRPr lang="pt-B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fontScale="85000" lnSpcReduction="10000"/>
          </a:bodyPr>
          <a:lstStyle/>
          <a:p>
            <a:pPr algn="just"/>
            <a:r>
              <a:rPr lang="pt-BR" sz="2800" dirty="0" smtClean="0"/>
              <a:t>1) Para ultrapassar este problema é necessário estudo profundo e disciplinado da teoria marxista –leninista. A ação de qualquer pessoa que se pretenda marxista passa por uma análise dos fenômenos a partir dos aspectos teóricos fornecidos por esta teoria. Portanto, para uma prática revolucionária, é necessária uma teoria revolucionária. Caso contrario, a prática não será transformadora, mas poderá reforçar os paradigmas já estabelecidos.  O conhecimento teórico marxista é importante para a passagem do romantismo e voluntarismo revolucionário, mas, por si só, não basta (p. 18 e 19)</a:t>
            </a:r>
            <a:endParaRPr lang="pt-BR"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fontScale="92500"/>
          </a:bodyPr>
          <a:lstStyle/>
          <a:p>
            <a:pPr algn="just"/>
            <a:r>
              <a:rPr lang="pt-BR" sz="2800" dirty="0" smtClean="0"/>
              <a:t>2) É necessário que haja uma aplicação da teoria marxista, a sua adaptação às realidades de  cada país,  às situações locais: “não existem revoluções em geral; só existem revoluções particulares, adaptadas à situação de cada país” (p. 19).</a:t>
            </a:r>
          </a:p>
          <a:p>
            <a:pPr algn="just"/>
            <a:r>
              <a:rPr lang="pt-BR" sz="2800" dirty="0" smtClean="0"/>
              <a:t>O marxismo não é simplesmente uma forma de se obter um novo conhecimento, sendo necessário estudar as estruturas econômico-sociais do país onde se pretende fazer a análise marxista, as suas contradições e assim por diante (p. 19)</a:t>
            </a:r>
            <a:endParaRPr lang="pt-BR"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fontScale="92500" lnSpcReduction="10000"/>
          </a:bodyPr>
          <a:lstStyle/>
          <a:p>
            <a:pPr algn="just"/>
            <a:r>
              <a:rPr lang="pt-BR" sz="2800" dirty="0" smtClean="0"/>
              <a:t>3) “O terceiro aspecto da formação de um militante revolucionário é o estudo da conjuntura política de seu país e em nível mundial. Não basta conhecer a história de um país, conhecer sua fase atual de desenvolvimento; é necessário passar a um nível mais concreto, ao estudo do ‘momento atual’ da luta de classe nesse país e em nível mundial, isto é, ao estudo da conjuntura política. É fundamental (...) determinar o poder econômico, político, militar e cultural de cada um dos grupos que se confrontam etc.” (p. 19)</a:t>
            </a:r>
            <a:endParaRPr lang="pt-BR"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a:bodyPr>
          <a:lstStyle/>
          <a:p>
            <a:pPr algn="just"/>
            <a:r>
              <a:rPr lang="pt-BR" sz="2800" dirty="0" smtClean="0"/>
              <a:t>PERGUNTA:</a:t>
            </a:r>
          </a:p>
          <a:p>
            <a:pPr marL="514350" indent="-514350" algn="just">
              <a:buAutoNum type="arabicParenR"/>
            </a:pPr>
            <a:r>
              <a:rPr lang="pt-BR" sz="2800" dirty="0" smtClean="0"/>
              <a:t>Você poderia dar um exemplo de prática que, embora se apresente como revolucionária, apenas serve para reforçar o mesmo estado das coisas? Qual foi o parâmetro que você usou para chegar a </a:t>
            </a:r>
            <a:r>
              <a:rPr lang="pt-BR" sz="2800" smtClean="0"/>
              <a:t>esta conclusão?</a:t>
            </a:r>
            <a:endParaRPr lang="pt-BR" sz="2800" dirty="0" smtClean="0"/>
          </a:p>
          <a:p>
            <a:pPr marL="514350" indent="-514350" algn="just">
              <a:buAutoNum type="arabicParenR"/>
            </a:pPr>
            <a:endParaRPr lang="pt-BR"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fontScale="92500" lnSpcReduction="20000"/>
          </a:bodyPr>
          <a:lstStyle/>
          <a:p>
            <a:pPr marL="514350" indent="-514350" algn="just">
              <a:buAutoNum type="arabicParenR"/>
            </a:pPr>
            <a:r>
              <a:rPr lang="pt-BR" sz="2800" dirty="0" smtClean="0"/>
              <a:t>O ESTUDO DA PRODUÇÃO</a:t>
            </a:r>
          </a:p>
          <a:p>
            <a:pPr marL="514350" indent="-514350" algn="just"/>
            <a:endParaRPr lang="pt-BR" sz="2800" dirty="0" smtClean="0"/>
          </a:p>
          <a:p>
            <a:pPr marL="514350" indent="-514350" algn="just"/>
            <a:r>
              <a:rPr lang="pt-BR" sz="2800" dirty="0" smtClean="0"/>
              <a:t>“Para o marxismo, a compreensão última dos processos históricos deve ser buscada na forma pela qual os homens produzem os meios materiais” (p. 27). E citando </a:t>
            </a:r>
            <a:r>
              <a:rPr lang="pt-BR" sz="2800" dirty="0" err="1" smtClean="0"/>
              <a:t>Engels</a:t>
            </a:r>
            <a:r>
              <a:rPr lang="pt-BR" sz="2800" dirty="0" smtClean="0"/>
              <a:t> em “</a:t>
            </a:r>
            <a:r>
              <a:rPr lang="pt-BR" sz="2800" dirty="0" err="1" smtClean="0"/>
              <a:t>Anti-Duhring</a:t>
            </a:r>
            <a:r>
              <a:rPr lang="pt-BR" sz="2800" dirty="0" smtClean="0"/>
              <a:t>”: “A concepção materialista da História parte do princípio de que a produção, </a:t>
            </a:r>
            <a:r>
              <a:rPr lang="pt-BR" sz="2800" b="1" dirty="0" smtClean="0"/>
              <a:t>e, junto com ela, o intercâmbio de seus produtos,</a:t>
            </a:r>
            <a:r>
              <a:rPr lang="pt-BR" sz="2800" dirty="0" smtClean="0"/>
              <a:t> constituem a base da ordem social; que em toda a sociedade que se apresenta na História, a </a:t>
            </a:r>
            <a:r>
              <a:rPr lang="pt-BR" sz="2800" b="1" dirty="0" smtClean="0"/>
              <a:t>distribuição dos produtos</a:t>
            </a:r>
            <a:r>
              <a:rPr lang="pt-BR" sz="2800" dirty="0" smtClean="0"/>
              <a:t> e, </a:t>
            </a:r>
            <a:r>
              <a:rPr lang="pt-BR" sz="2800" b="1" dirty="0" smtClean="0"/>
              <a:t>com ela</a:t>
            </a:r>
            <a:r>
              <a:rPr lang="pt-BR" sz="2800" dirty="0" smtClean="0"/>
              <a:t>, </a:t>
            </a:r>
            <a:endParaRPr lang="pt-B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55576" y="476673"/>
            <a:ext cx="7702624" cy="1440159"/>
          </a:xfrm>
        </p:spPr>
        <p:txBody>
          <a:bodyPr>
            <a:noAutofit/>
          </a:bodyPr>
          <a:lstStyle/>
          <a:p>
            <a:pPr algn="just"/>
            <a:r>
              <a:rPr lang="pt-BR" sz="3600" dirty="0" smtClean="0"/>
              <a:t>“Os conceitos </a:t>
            </a:r>
            <a:r>
              <a:rPr lang="pt-BR" sz="3600" dirty="0" err="1" smtClean="0"/>
              <a:t>elementais</a:t>
            </a:r>
            <a:r>
              <a:rPr lang="pt-BR" sz="3600" dirty="0" smtClean="0"/>
              <a:t> do materialismo histórico-dialético” de Marta </a:t>
            </a:r>
            <a:r>
              <a:rPr lang="pt-BR" sz="3600" dirty="0" err="1" smtClean="0"/>
              <a:t>Harnecker</a:t>
            </a:r>
            <a:endParaRPr lang="pt-BR" sz="3600" dirty="0"/>
          </a:p>
        </p:txBody>
      </p:sp>
      <p:sp>
        <p:nvSpPr>
          <p:cNvPr id="3" name="Subtítulo 2"/>
          <p:cNvSpPr>
            <a:spLocks noGrp="1"/>
          </p:cNvSpPr>
          <p:nvPr>
            <p:ph type="subTitle" idx="1"/>
          </p:nvPr>
        </p:nvSpPr>
        <p:spPr>
          <a:xfrm>
            <a:off x="1043608" y="2132856"/>
            <a:ext cx="7344816" cy="4176464"/>
          </a:xfrm>
        </p:spPr>
        <p:txBody>
          <a:bodyPr>
            <a:normAutofit fontScale="92500" lnSpcReduction="20000"/>
          </a:bodyPr>
          <a:lstStyle/>
          <a:p>
            <a:pPr marL="514350" indent="-514350" algn="just"/>
            <a:r>
              <a:rPr lang="pt-BR" sz="2800" b="1" dirty="0" smtClean="0"/>
              <a:t>a articulação social de classes ou </a:t>
            </a:r>
            <a:r>
              <a:rPr lang="pt-BR" sz="2800" b="1" dirty="0" err="1" smtClean="0"/>
              <a:t>estamentos</a:t>
            </a:r>
            <a:r>
              <a:rPr lang="pt-BR" sz="2800" b="1" dirty="0" smtClean="0"/>
              <a:t>, se orientam pelo que se produz, assim como pelo modo de permuta do que foi produzido.</a:t>
            </a:r>
            <a:r>
              <a:rPr lang="pt-BR" sz="2800" dirty="0" smtClean="0"/>
              <a:t> Nessas condições, as causas últimas de todas as modificações sociais e as subversões políticas não devem ser buscadas nas cabeças dos homens, em sua crescente compreensão da verdade e da justiça eterna, mas nas </a:t>
            </a:r>
            <a:r>
              <a:rPr lang="pt-BR" sz="2800" b="1" dirty="0" smtClean="0"/>
              <a:t>transformações dos modos de produção e de intercâmbio</a:t>
            </a:r>
            <a:r>
              <a:rPr lang="pt-BR" sz="2800" dirty="0" smtClean="0"/>
              <a:t>; não se deve buscá-las na Filosofia, mas na Economia da época de que trata” (citação na p. 27)</a:t>
            </a:r>
            <a:endParaRPr lang="pt-BR"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298</TotalTime>
  <Words>1510</Words>
  <Application>Microsoft Office PowerPoint</Application>
  <PresentationFormat>Apresentação na tela (4:3)</PresentationFormat>
  <Paragraphs>51</Paragraphs>
  <Slides>15</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15</vt:i4>
      </vt:variant>
    </vt:vector>
  </HeadingPairs>
  <TitlesOfParts>
    <vt:vector size="19" baseType="lpstr">
      <vt:lpstr>Calibri</vt:lpstr>
      <vt:lpstr>Constantia</vt:lpstr>
      <vt:lpstr>Wingdings 2</vt:lpstr>
      <vt:lpstr>Fluxo</vt:lpstr>
      <vt:lpstr>Os conceitos elementares do materialismo histórico-dialético</vt:lpstr>
      <vt:lpstr>PERGUNTAS SOBRE O TEXTO DE PEDRINHO GUARESCHI</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lpstr>“Os conceitos elementais do materialismo histórico-dialético” de Marta Harnecker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 conceitos elementares do materialismo histórico-dialético</dc:title>
  <dc:creator>Marcus</dc:creator>
  <cp:lastModifiedBy>Júlia Lenzi Silva</cp:lastModifiedBy>
  <cp:revision>30</cp:revision>
  <dcterms:created xsi:type="dcterms:W3CDTF">2017-03-15T10:18:08Z</dcterms:created>
  <dcterms:modified xsi:type="dcterms:W3CDTF">2017-03-17T14:38:53Z</dcterms:modified>
</cp:coreProperties>
</file>