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68" r:id="rId7"/>
    <p:sldId id="274" r:id="rId8"/>
    <p:sldId id="273" r:id="rId9"/>
    <p:sldId id="275" r:id="rId10"/>
    <p:sldId id="276" r:id="rId11"/>
    <p:sldId id="257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67"/>
            <p14:sldId id="268"/>
            <p14:sldId id="274"/>
            <p14:sldId id="273"/>
            <p14:sldId id="275"/>
            <p14:sldId id="276"/>
            <p14:sldId id="257"/>
            <p14:sldId id="277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08/05/2020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UNIÃO ESTÁVEL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67" y="1600199"/>
            <a:ext cx="10147533" cy="5152939"/>
          </a:xfrm>
        </p:spPr>
        <p:txBody>
          <a:bodyPr/>
          <a:lstStyle/>
          <a:p>
            <a:r>
              <a:rPr lang="pt-BR" b="1" dirty="0"/>
              <a:t>Deveres dos companheiros </a:t>
            </a:r>
            <a:r>
              <a:rPr lang="pt-BR" dirty="0"/>
              <a:t>(art. 1.724 CC):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Lealdade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Respeito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Mútua assistência, moral, afetiva, patrimonial e espiritual: reconhecida como entidade familiar pela CF, portanto, deveres ligados à atual concepção de família como núcleo formado por pessoas ligados pela afetividade, destinado ao pleno desenvolvimento de seus membros e alcance da felicidade (ideal </a:t>
            </a:r>
            <a:r>
              <a:rPr lang="pt-BR" dirty="0" err="1"/>
              <a:t>eudemonista</a:t>
            </a:r>
            <a:r>
              <a:rPr lang="pt-BR" dirty="0"/>
              <a:t>).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Dever de guarda, sustento e educação dos filhos: ligado à solidariedade familiar. </a:t>
            </a:r>
          </a:p>
          <a:p>
            <a:pPr marL="216000" indent="-342900"/>
            <a:r>
              <a:rPr lang="pt-BR" dirty="0"/>
              <a:t>Diferença em relação ao casamento:</a:t>
            </a:r>
          </a:p>
          <a:p>
            <a:pPr marL="702900" indent="-342900">
              <a:buFont typeface="Arial" panose="020B0604020202020204" pitchFamily="34" charset="0"/>
              <a:buChar char="•"/>
            </a:pPr>
            <a:r>
              <a:rPr lang="pt-BR" dirty="0"/>
              <a:t>Lealdade diverso de fidelidade.</a:t>
            </a:r>
          </a:p>
          <a:p>
            <a:pPr marL="702900" indent="-342900">
              <a:buFont typeface="Arial" panose="020B0604020202020204" pitchFamily="34" charset="0"/>
              <a:buChar char="•"/>
            </a:pPr>
            <a:r>
              <a:rPr lang="pt-BR" dirty="0"/>
              <a:t>Não imposto dever de coabitação. </a:t>
            </a:r>
          </a:p>
          <a:p>
            <a:pPr marL="70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761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6" y="1275127"/>
            <a:ext cx="12063369" cy="5423484"/>
          </a:xfrm>
        </p:spPr>
        <p:txBody>
          <a:bodyPr>
            <a:noAutofit/>
          </a:bodyPr>
          <a:lstStyle/>
          <a:p>
            <a:r>
              <a:rPr lang="pt-BR" sz="1800" b="1" dirty="0"/>
              <a:t>Contrato de convivência </a:t>
            </a:r>
            <a:r>
              <a:rPr lang="pt-BR" sz="1800" dirty="0"/>
              <a:t>(art. 1.725):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Não é requisito para configuração da união estável (união duradoura, pública com intuito de constituir família. Família de fato).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Contrato de convivência: Negócio jurídico – deixa de ser apenas família de fato.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Eficácia entre as partes: admitido instrumento particular. Eficácia perante terceiros: escritura pública ou registro em cartório de títulos e documentos.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Ausência de pacto de convivência: aplicação do regime de comunhão parcial de bens. Desnecessidade de prova de esforço comum.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Divergência sobre a incidência de todas as regras do regime de comunhão parcial de bens ante a ausência de pacto de convivência. Giselda Hironaka: apenas vedação de aplicação de normas incompatíveis da comunhão parcial, que incidem sobre o casamento.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Pode reconhecer a existência, validade e eficácia de uma união estável a partir de determinado momento. Possibilidade de reconhecimento retroativo, sem prejuízo de poder-se provar que já existia em data anterior.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1800" dirty="0"/>
              <a:t>Discussão acerca da possibilidade de retroatividade do regime de bens. </a:t>
            </a:r>
          </a:p>
          <a:p>
            <a:pPr marL="360000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60000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60000">
              <a:buFont typeface="Arial" panose="020B0604020202020204" pitchFamily="34" charset="0"/>
              <a:buChar char="•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1230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Incidência do regime de comunhão parcial de bens para uniões estáveis anteriores ao Código Civil de 2002. Divergência. Súmula 380 STF e artigo 5º da Lei 9.278/1996: necessidade de prova de esforço comum. Enunciado 346 da IV Jornada de direito civil: depende do momento da aquisição do bem (majoritária). </a:t>
            </a:r>
          </a:p>
          <a:p>
            <a:r>
              <a:rPr lang="pt-BR" dirty="0"/>
              <a:t>Imposição de regime de separação obrigatória. STJ majoritariamente entende cabível em relação aos incisos I e II do artigo 1.641, CC. Incidência da Súmula 377. Necessidade de demonstração de esforço comum. </a:t>
            </a:r>
          </a:p>
          <a:p>
            <a:r>
              <a:rPr lang="pt-BR" dirty="0"/>
              <a:t>Discussão sobre a necessidade de outorga conjugal para alienação de imóveis ou autorização para prestar fiança ou aval como no casamento. Primeira corrente: não exigível. Norma restritiva de direitos não comporta interpretação extensiva ou analogia (Flávio </a:t>
            </a:r>
            <a:r>
              <a:rPr lang="pt-BR" dirty="0" err="1"/>
              <a:t>Tartuce</a:t>
            </a:r>
            <a:r>
              <a:rPr lang="pt-BR" dirty="0"/>
              <a:t>). Segunda corrente: é exigível (Maria Berenice Dias). Terceira corrente: depende da publicidade da união estável ou má-fé de terceiro (STJ Resp. 1.424.275. Rel. Min. Paulo de Tarso </a:t>
            </a:r>
            <a:r>
              <a:rPr lang="pt-BR" dirty="0" err="1"/>
              <a:t>Sanseverino</a:t>
            </a:r>
            <a:r>
              <a:rPr lang="pt-BR" dirty="0"/>
              <a:t>, j. 04.12.2014, </a:t>
            </a:r>
            <a:r>
              <a:rPr lang="pt-BR" dirty="0" err="1"/>
              <a:t>Dje</a:t>
            </a:r>
            <a:r>
              <a:rPr lang="pt-BR" dirty="0"/>
              <a:t> 16.12.2014). Necessidade de preservar terceiro de boa-fé.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447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82" y="1600199"/>
            <a:ext cx="9983718" cy="5178105"/>
          </a:xfrm>
        </p:spPr>
        <p:txBody>
          <a:bodyPr>
            <a:normAutofit/>
          </a:bodyPr>
          <a:lstStyle/>
          <a:p>
            <a:pPr marL="360000">
              <a:buFont typeface="Arial" panose="020B0604020202020204" pitchFamily="34" charset="0"/>
              <a:buChar char="•"/>
            </a:pPr>
            <a:r>
              <a:rPr lang="pt-BR" sz="2200" dirty="0" err="1"/>
              <a:t>Rex</a:t>
            </a:r>
            <a:r>
              <a:rPr lang="pt-BR" sz="2200" dirty="0"/>
              <a:t> 878.694/MG: Controvérsia sobre extensão da equiparação para o direito de família. </a:t>
            </a:r>
            <a:r>
              <a:rPr lang="pt-BR" sz="2200" dirty="0" err="1"/>
              <a:t>Fl´ávio</a:t>
            </a:r>
            <a:r>
              <a:rPr lang="pt-BR" sz="2200" dirty="0"/>
              <a:t> </a:t>
            </a:r>
            <a:r>
              <a:rPr lang="pt-BR" sz="2200" dirty="0" err="1"/>
              <a:t>Tartuce</a:t>
            </a:r>
            <a:r>
              <a:rPr lang="pt-BR" sz="2200" dirty="0"/>
              <a:t> contrário. M´</a:t>
            </a:r>
            <a:r>
              <a:rPr lang="pt-BR" sz="2200" dirty="0" err="1"/>
              <a:t>ário</a:t>
            </a:r>
            <a:r>
              <a:rPr lang="pt-BR" sz="2200" dirty="0"/>
              <a:t> Delgado favorável (casamento forçado). Anderson </a:t>
            </a:r>
            <a:r>
              <a:rPr lang="pt-BR" sz="2200" dirty="0" err="1"/>
              <a:t>Schreiber</a:t>
            </a:r>
            <a:r>
              <a:rPr lang="pt-BR" sz="2200" dirty="0"/>
              <a:t> e Ana Luiza Nevares: equiparação apenas para os fins de normas de solidariedade (regras sucessórias, regimes de bens e alimentos), não para normas de formalidade (requisitos relativos à existência formal, requisitos para alteração do regime de bens e outorga conjugal).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2200" dirty="0"/>
              <a:t>Possibilidade de estabelecimento de regras extrapatrimoniais e patrimoniais (regime de bens - liberdade).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12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b="1" dirty="0"/>
              <a:t>Conversão da união estável em casamento </a:t>
            </a:r>
            <a:r>
              <a:rPr lang="pt-BR" sz="2500" dirty="0"/>
              <a:t>(art. 726, CC):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2500" dirty="0"/>
              <a:t>Pedido dos companheiros ao juiz e assento no registro civil.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sz="2500" dirty="0"/>
              <a:t>Regulamentação da conversão pelas corregedorias dos Tribunais de Justiça de alguns estados, como São Paulo (Normas de Serviço da Corregedoria-Geral de Justiça do Estado de São Paulo, Provimento 41/2012). Dispensa intervenção judicial. Conformidade com a CF/88, que determina a facilitação da conversão. Decisão STJ: possibilidade de escolha da via mais conveniente. </a:t>
            </a:r>
          </a:p>
        </p:txBody>
      </p:sp>
    </p:spTree>
    <p:extLst>
      <p:ext uri="{BB962C8B-B14F-4D97-AF65-F5344CB8AC3E}">
        <p14:creationId xmlns:p14="http://schemas.microsoft.com/office/powerpoint/2010/main" val="16711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b="1" dirty="0"/>
              <a:t>Alimentos</a:t>
            </a:r>
            <a:r>
              <a:rPr lang="pt-BR" sz="2600" dirty="0"/>
              <a:t>: mesmas regras aplicáveis ao casamento (</a:t>
            </a:r>
            <a:r>
              <a:rPr lang="pt-BR" sz="2600" dirty="0" err="1"/>
              <a:t>arts</a:t>
            </a:r>
            <a:r>
              <a:rPr lang="pt-BR" sz="2600" dirty="0"/>
              <a:t>. 1.694 a 1.710, CC). </a:t>
            </a:r>
          </a:p>
          <a:p>
            <a:r>
              <a:rPr lang="pt-BR" sz="2600" b="1" dirty="0"/>
              <a:t>Uso do nome</a:t>
            </a:r>
            <a:r>
              <a:rPr lang="pt-BR" sz="2600" dirty="0"/>
              <a:t>: Lei 6.015/1973 (Lei dos Registros Públicos): possibilidade de a companheira adotar o nome do companheiro ante uma série de requisitos, como convivência por, pelo menos, cinco anos (art. 57, §2º). Requisitos inaplicáveis. Incidência das mesmas normas do casamento (</a:t>
            </a:r>
            <a:r>
              <a:rPr lang="pt-BR" sz="2600" dirty="0" err="1"/>
              <a:t>arts</a:t>
            </a:r>
            <a:r>
              <a:rPr lang="pt-BR" sz="2600" dirty="0"/>
              <a:t>. 1.565, § 1º, e 1.578). Informativo 506 do STJ.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37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1E63F7-9B4F-4818-A65E-C0173F1F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Dissolução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Desnecessidade de intervenção judicial para sua dissolução.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Possível surgir necessidade de ação judicial para pleitear efeitos patrimoniais e pessoais.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Discussão de culpa pelo fim da união estável. Entendimento majoritário: impossibilidade a partir da EC 66/2010.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Possibilidade de dissolução por escritura pública, salvo se houver nascituro, filhos menores ou incapazes (733, CPC). Judicialização da extinção da união estável. 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UNIÃO ESTÁVEL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União homoafetiva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Art. 226, § 3º. Interpretações. 1. Literal: união afetiva não reconhecida como entidade familiar. Sociedade de fato. Direito aos bens amealhados mediante comprovação de esforço comum (inexistência de família = impossibilidade de adotar conjuntamente, alimentos, sucessão legítima, dependência no seguro saúde, pensão por morte, etc.). 2. União homoafetiva = entidade familiar (majoritária na doutrina e na jurisprudência, inclusive no STJ – relevante decisão </a:t>
            </a:r>
            <a:r>
              <a:rPr lang="pt-BR" dirty="0" err="1"/>
              <a:t>Resp</a:t>
            </a:r>
            <a:r>
              <a:rPr lang="pt-BR" dirty="0"/>
              <a:t> 820475, 4ª Turma, Min. Rel. Antônio de Pádua Ribeiro, Rel. p/ Acórdão Min. </a:t>
            </a:r>
            <a:r>
              <a:rPr lang="pt-BR" dirty="0" err="1"/>
              <a:t>Luis</a:t>
            </a:r>
            <a:r>
              <a:rPr lang="pt-BR" dirty="0"/>
              <a:t> Felipe Salomão, j. 02.09.2008, </a:t>
            </a:r>
            <a:r>
              <a:rPr lang="pt-BR" dirty="0" err="1"/>
              <a:t>Dje</a:t>
            </a:r>
            <a:r>
              <a:rPr lang="pt-BR" dirty="0"/>
              <a:t> 06.10.2008)). Aplicação por analogia das mesmas regras que vigem em relação à união estável. Rol das entidades familiares na CF meramente exemplificativo. 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Decisões históricas do STF que consolidaram jurisprudencialmente a segunda corrente (ADPF 132/RJ e ADIN 4.277/DF)</a:t>
            </a:r>
          </a:p>
          <a:p>
            <a:pPr marL="360000">
              <a:buFont typeface="Arial" panose="020B0604020202020204" pitchFamily="34" charset="0"/>
              <a:buChar char="•"/>
            </a:pPr>
            <a:r>
              <a:rPr lang="pt-BR" dirty="0"/>
              <a:t>Ações relativas à uniões estáveis homoafetivas devem ser apreciadas pela Vara de Família (Enunciado 524 do CJF, V Jornada de Direito Civil)</a:t>
            </a:r>
          </a:p>
        </p:txBody>
      </p:sp>
    </p:spTree>
    <p:extLst>
      <p:ext uri="{BB962C8B-B14F-4D97-AF65-F5344CB8AC3E}">
        <p14:creationId xmlns:p14="http://schemas.microsoft.com/office/powerpoint/2010/main" val="117505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2" ma:contentTypeDescription="Crie um novo documento." ma:contentTypeScope="" ma:versionID="f2cbdf118ea79262c35cf52ad347ad5b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8281d8df7635c03dd838e4bfdd4fe3d1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6E7B76-8CB9-4D3A-8FBA-4501631BF1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D2EA59-0563-41A9-BD78-B1DD7ED8D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E5707-220D-4353-A01A-5AB0FB7EF1EA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c5f66cb3-5864-45ef-b59b-4b4ba760376d"/>
    <ds:schemaRef ds:uri="http://schemas.microsoft.com/office/2006/documentManagement/types"/>
    <ds:schemaRef ds:uri="41cec44a-e27f-4fc7-b8be-1a30e4ecf8e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999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Euphemia</vt:lpstr>
      <vt:lpstr>Plantagenet Cherokee</vt:lpstr>
      <vt:lpstr>Wingdings</vt:lpstr>
      <vt:lpstr>AcademicLiterature_16x9_TP103431361</vt:lpstr>
      <vt:lpstr>UNIÃO ESTÁVEL</vt:lpstr>
      <vt:lpstr>UNIÃO ESTÁVEL</vt:lpstr>
      <vt:lpstr>UNIÃO ESTÁVEL</vt:lpstr>
      <vt:lpstr>UNIÃO ESTÁVEL</vt:lpstr>
      <vt:lpstr>UNIÃO ESTÁVEL</vt:lpstr>
      <vt:lpstr>UNIÃO ESTÁVEL</vt:lpstr>
      <vt:lpstr>UNIÃO ESTÁVEL</vt:lpstr>
      <vt:lpstr>UNIÃO ESTÁVEL </vt:lpstr>
      <vt:lpstr>UNIÃO ESTÁVEL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2014-11-28T01:23:20Z</dcterms:created>
  <dcterms:modified xsi:type="dcterms:W3CDTF">2020-05-11T13:32:40Z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