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3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58" r:id="rId15"/>
    <p:sldId id="25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503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81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386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53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73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430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598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5961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294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582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8916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CBC3-565A-4460-82FE-95EE84068536}" type="datetimeFigureOut">
              <a:rPr lang="pt-BR" smtClean="0"/>
              <a:pPr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736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br/url?sa=i&amp;rct=j&amp;q=&amp;esrc=s&amp;source=images&amp;cd=&amp;cad=rja&amp;uact=8&amp;ved=2ahUKEwitzfaE9aDaAhWJgZAKHTSsDOMQjRx6BAgAEAU&amp;url=http://www.cto-am.com/t_supinador.htm&amp;psig=AOvVaw2QwFdFWiOwB9n1gEc39Cj2&amp;ust=152294138358557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uact=8&amp;ved=2ahUKEwja367ThaTaAhWEQZAKHU2tAiEQjRx6BAgAEAU&amp;url=http%3A%2F%2Fwww.socimage.com%2Fuser%2Fpapodefisioterapeuta%2F1819726485%2F1115426655886063917_1819726485&amp;psig=AOvVaw3X9mCyY-YBJ6CJ-zKOklv4&amp;ust=1523048895581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2ahUKEwj0rMjlhqTaAhXEHpAKHUveAM8QjRx6BAgAEAU&amp;url=http%3A%2F%2Fortopediaeombro.com.br%2Ffratura-do-umero-fratura-do-braco%2F&amp;psig=AOvVaw1dVquj5fVV-4lESSxizi3K&amp;ust=1523049098030309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google.com.br/url?sa=i&amp;rct=j&amp;q=&amp;esrc=s&amp;frm=1&amp;source=images&amp;cd=&amp;cad=rja&amp;uact=8&amp;ved=2ahUKEwin8vSqhqTaAhWGEJAKHeX9BOwQjRx6BAgAEAU&amp;url=https%3A%2F%2Fpt.wikipedia.org%2Fwiki%2FFratura_de_%25C3%25BAmero&amp;psig=AOvVaw1dVquj5fVV-4lESSxizi3K&amp;ust=15230490980303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m.br/url?sa=i&amp;rct=j&amp;q=&amp;esrc=s&amp;frm=1&amp;source=images&amp;cd=&amp;cad=rja&amp;uact=8&amp;ved=2ahUKEwjg6eacmaTaAhUDGZAKHUOBD18QjRx6BAgAEAU&amp;url=https%3A%2F%2Fwww.memorangapp.com%2Fflashcards%2F74841%2F2.06%2B-%2BAnterior%2B%2526%2BPosterior%2BForearm%2B%252B%2BElbow%2BJoint%2F&amp;psig=AOvVaw1wUuQoaQ-RVTmKOgOUOf4q&amp;ust=1523054127210998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m.br/url?sa=i&amp;rct=j&amp;q=&amp;esrc=s&amp;source=images&amp;cd=&amp;cad=rja&amp;uact=8&amp;ved=2ahUKEwjjjfOX8aDaAhVDlZAKHbCSBv0QjRx6BAgAEAU&amp;url=http://estudofisio.wixsite.com/fisio/single-post/2017/03/31/Membros-Superiores-Osteologia&amp;psig=AOvVaw1F9chnDSh5sRjYNfdEgSkW&amp;ust=15229402046720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2: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articulações do braço e antebraço. Músculos do braço.</a:t>
            </a:r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08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59000" y="12700"/>
            <a:ext cx="504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/>
              <a:t>Articulação </a:t>
            </a:r>
            <a:r>
              <a:rPr lang="pt-BR" altLang="pt-BR" sz="2800" b="1" dirty="0" err="1" smtClean="0"/>
              <a:t>rádio-ulnar</a:t>
            </a:r>
            <a:r>
              <a:rPr lang="pt-BR" altLang="pt-BR" sz="2800" b="1" dirty="0" smtClean="0"/>
              <a:t> </a:t>
            </a:r>
            <a:r>
              <a:rPr lang="pt-BR" altLang="pt-BR" sz="2800" b="1" dirty="0"/>
              <a:t>média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914400"/>
            <a:ext cx="2235200" cy="5334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191000" y="914400"/>
            <a:ext cx="685800" cy="5257800"/>
            <a:chOff x="2640" y="576"/>
            <a:chExt cx="432" cy="3312"/>
          </a:xfrm>
        </p:grpSpPr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V="1">
              <a:off x="2640" y="1824"/>
              <a:ext cx="0" cy="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2640" y="1872"/>
              <a:ext cx="432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V="1">
              <a:off x="3062" y="57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495800" y="1676400"/>
            <a:ext cx="3260725" cy="720725"/>
            <a:chOff x="2832" y="1994"/>
            <a:chExt cx="2054" cy="454"/>
          </a:xfrm>
        </p:grpSpPr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586" y="1994"/>
              <a:ext cx="1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/>
                <a:t> corda oblíqua</a:t>
              </a:r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2832" y="2160"/>
              <a:ext cx="81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503738" y="3165475"/>
            <a:ext cx="4183062" cy="720725"/>
            <a:chOff x="2832" y="1994"/>
            <a:chExt cx="2635" cy="454"/>
          </a:xfrm>
        </p:grpSpPr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3586" y="1994"/>
              <a:ext cx="18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/>
                <a:t>membrana interóssea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flipH="1">
              <a:off x="2832" y="2160"/>
              <a:ext cx="81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758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66925" y="295275"/>
            <a:ext cx="497219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Mm</a:t>
            </a:r>
            <a:r>
              <a:rPr lang="pt-BR" altLang="pt-BR" sz="2800" b="1" dirty="0">
                <a:solidFill>
                  <a:schemeClr val="bg1"/>
                </a:solidFill>
              </a:rPr>
              <a:t>.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flexores </a:t>
            </a:r>
            <a:r>
              <a:rPr lang="pt-BR" altLang="pt-BR" sz="2800" b="1" dirty="0">
                <a:solidFill>
                  <a:schemeClr val="bg1"/>
                </a:solidFill>
              </a:rPr>
              <a:t>– Art. do cotovelo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50925" y="1428750"/>
            <a:ext cx="7042150" cy="4895850"/>
            <a:chOff x="662" y="619"/>
            <a:chExt cx="4436" cy="30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619"/>
              <a:ext cx="1886" cy="308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12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19"/>
              <a:ext cx="1886" cy="308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410200" y="55245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94375" y="449580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braquial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" y="4267200"/>
            <a:ext cx="83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Bíceps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braquial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447800" y="5257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176338" y="5065713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990850" y="5056188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137150" y="5330825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969125" y="5330825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pic>
        <p:nvPicPr>
          <p:cNvPr id="6147" name="Picture 3" descr="C:\Users\tirapelli\Desktop\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00808"/>
            <a:ext cx="5124061" cy="3843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6084168" y="27809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coracobraquial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08304" y="1340768"/>
            <a:ext cx="16916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M. DIRECIONAL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4003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3138"/>
            <a:ext cx="1995488" cy="49149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973138"/>
            <a:ext cx="1993900" cy="49164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81000" y="2133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50825" y="1812925"/>
            <a:ext cx="322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/>
              <a:t>L</a:t>
            </a:r>
            <a:endParaRPr lang="pt-BR" altLang="pt-BR" sz="1600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968500" y="2084388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/>
              <a:t>L</a:t>
            </a:r>
            <a:endParaRPr lang="pt-BR" altLang="pt-BR" sz="1600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990600" y="2895600"/>
            <a:ext cx="2209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musculo braquiorradi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7" y="973138"/>
            <a:ext cx="3528392" cy="5126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200400" y="2564904"/>
            <a:ext cx="4395936" cy="4279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48064" y="4149080"/>
            <a:ext cx="171066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b="1" dirty="0" err="1" smtClean="0"/>
              <a:t>Braquiorradial</a:t>
            </a:r>
            <a:endParaRPr lang="pt-BR" altLang="pt-BR" sz="20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066925" y="295275"/>
            <a:ext cx="497219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Mm</a:t>
            </a:r>
            <a:r>
              <a:rPr lang="pt-BR" altLang="pt-BR" sz="2800" b="1" dirty="0">
                <a:solidFill>
                  <a:schemeClr val="bg1"/>
                </a:solidFill>
              </a:rPr>
              <a:t>.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flexores </a:t>
            </a:r>
            <a:r>
              <a:rPr lang="pt-BR" altLang="pt-BR" sz="2800" b="1" dirty="0">
                <a:solidFill>
                  <a:schemeClr val="bg1"/>
                </a:solidFill>
              </a:rPr>
              <a:t>– Art. do cotovelo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76056" y="4725144"/>
            <a:ext cx="16916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M. DIRECIONAL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6048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3036888" cy="5334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647825" y="4926013"/>
            <a:ext cx="2787650" cy="346075"/>
            <a:chOff x="1038" y="3103"/>
            <a:chExt cx="1756" cy="218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200" y="321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038" y="3103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L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593" y="3109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L</a:t>
              </a: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19400" y="52578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ancôneo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54300" y="3581400"/>
            <a:ext cx="83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Tríceps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braquial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295275"/>
            <a:ext cx="5510804" cy="52322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Mm</a:t>
            </a:r>
            <a:r>
              <a:rPr lang="pt-BR" altLang="pt-BR" sz="2800" b="1" dirty="0">
                <a:solidFill>
                  <a:schemeClr val="bg1"/>
                </a:solidFill>
              </a:rPr>
              <a:t>.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extensores </a:t>
            </a:r>
            <a:r>
              <a:rPr lang="pt-BR" altLang="pt-BR" sz="2800" b="1" dirty="0">
                <a:solidFill>
                  <a:schemeClr val="bg1"/>
                </a:solidFill>
              </a:rPr>
              <a:t>– Art. do cotovelo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Anatomia tríc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-99392"/>
            <a:ext cx="3096344" cy="7007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19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Ossos do braço e antebraço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Articulações do braço e antebraço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Músculos do braço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BRAÇ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52528" cy="34563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53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7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81063" y="107950"/>
            <a:ext cx="7381875" cy="6299200"/>
            <a:chOff x="555" y="68"/>
            <a:chExt cx="4650" cy="396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55" y="565"/>
              <a:ext cx="4650" cy="3471"/>
              <a:chOff x="555" y="565"/>
              <a:chExt cx="4650" cy="347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2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" y="565"/>
                <a:ext cx="2046" cy="3192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lum bright="-6000" contrast="12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8" y="565"/>
                <a:ext cx="2047" cy="3192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109" y="3737"/>
                <a:ext cx="8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 dirty="0">
                    <a:solidFill>
                      <a:srgbClr val="FF0000"/>
                    </a:solidFill>
                  </a:rPr>
                  <a:t>Anterior</a:t>
                </a:r>
                <a:endParaRPr lang="pt-BR" altLang="pt-B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3795" y="3748"/>
                <a:ext cx="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 dirty="0">
                    <a:solidFill>
                      <a:srgbClr val="FF0000"/>
                    </a:solidFill>
                  </a:rPr>
                  <a:t>Posterior</a:t>
                </a:r>
                <a:endParaRPr lang="pt-BR" altLang="pt-BR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74" y="68"/>
              <a:ext cx="2590" cy="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3200" b="1" dirty="0" smtClean="0"/>
                <a:t>Osso do braço: </a:t>
              </a:r>
              <a:r>
                <a:rPr lang="pt-BR" altLang="pt-BR" sz="3200" b="1" dirty="0" smtClean="0">
                  <a:solidFill>
                    <a:schemeClr val="accent1"/>
                  </a:solidFill>
                </a:rPr>
                <a:t>Úmero</a:t>
              </a:r>
              <a:endParaRPr lang="pt-BR" altLang="pt-BR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-76200" y="4819650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 dirty="0">
                <a:latin typeface="Arial" pitchFamily="34" charset="0"/>
              </a:rPr>
              <a:t>epicôndilo</a:t>
            </a:r>
          </a:p>
          <a:p>
            <a:r>
              <a:rPr lang="pt-BR" altLang="pt-BR" sz="1200" b="1" dirty="0">
                <a:latin typeface="Arial" pitchFamily="34" charset="0"/>
              </a:rPr>
              <a:t> lateral</a:t>
            </a: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6096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1042988" y="4792663"/>
            <a:ext cx="1728787" cy="990600"/>
            <a:chOff x="657" y="3019"/>
            <a:chExt cx="1089" cy="624"/>
          </a:xfrm>
        </p:grpSpPr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657" y="3403"/>
              <a:ext cx="192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1261" y="3019"/>
              <a:ext cx="4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</a:rPr>
                <a:t>capítulo</a:t>
              </a:r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 flipV="1">
              <a:off x="832" y="3120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2044700" y="5027613"/>
            <a:ext cx="682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 dirty="0" err="1">
                <a:latin typeface="Arial" pitchFamily="34" charset="0"/>
              </a:rPr>
              <a:t>tróclea</a:t>
            </a:r>
            <a:endParaRPr lang="pt-BR" altLang="pt-BR" sz="1200" b="1" dirty="0">
              <a:latin typeface="Arial" pitchFamily="34" charset="0"/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 flipV="1">
            <a:off x="1670050" y="51943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1479550" y="5486404"/>
            <a:ext cx="6064250" cy="1060451"/>
            <a:chOff x="932" y="3456"/>
            <a:chExt cx="3820" cy="668"/>
          </a:xfrm>
        </p:grpSpPr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2352" y="3872"/>
              <a:ext cx="11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accent1"/>
                  </a:solidFill>
                </a:rPr>
                <a:t>côndilo umeral</a:t>
              </a:r>
            </a:p>
          </p:txBody>
        </p:sp>
        <p:sp>
          <p:nvSpPr>
            <p:cNvPr id="28" name="Line 70"/>
            <p:cNvSpPr>
              <a:spLocks noChangeShapeType="1"/>
            </p:cNvSpPr>
            <p:nvPr/>
          </p:nvSpPr>
          <p:spPr bwMode="auto">
            <a:xfrm>
              <a:off x="932" y="3566"/>
              <a:ext cx="1440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71"/>
            <p:cNvSpPr>
              <a:spLocks noChangeShapeType="1"/>
            </p:cNvSpPr>
            <p:nvPr/>
          </p:nvSpPr>
          <p:spPr bwMode="auto">
            <a:xfrm flipH="1">
              <a:off x="3168" y="3456"/>
              <a:ext cx="158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161108" y="5301208"/>
            <a:ext cx="1474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 dirty="0">
                <a:latin typeface="Arial" pitchFamily="34" charset="0"/>
              </a:rPr>
              <a:t>epicôndilo medial</a:t>
            </a: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1984375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1524000" y="3276600"/>
            <a:ext cx="254000" cy="596900"/>
          </a:xfrm>
          <a:custGeom>
            <a:avLst/>
            <a:gdLst>
              <a:gd name="T0" fmla="*/ 40 w 160"/>
              <a:gd name="T1" fmla="*/ 8 h 376"/>
              <a:gd name="T2" fmla="*/ 0 w 160"/>
              <a:gd name="T3" fmla="*/ 104 h 376"/>
              <a:gd name="T4" fmla="*/ 24 w 160"/>
              <a:gd name="T5" fmla="*/ 256 h 376"/>
              <a:gd name="T6" fmla="*/ 32 w 160"/>
              <a:gd name="T7" fmla="*/ 328 h 376"/>
              <a:gd name="T8" fmla="*/ 48 w 160"/>
              <a:gd name="T9" fmla="*/ 376 h 376"/>
              <a:gd name="T10" fmla="*/ 72 w 160"/>
              <a:gd name="T11" fmla="*/ 296 h 376"/>
              <a:gd name="T12" fmla="*/ 40 w 160"/>
              <a:gd name="T13" fmla="*/ 8 h 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"/>
              <a:gd name="T22" fmla="*/ 0 h 376"/>
              <a:gd name="T23" fmla="*/ 160 w 160"/>
              <a:gd name="T24" fmla="*/ 376 h 3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" h="376">
                <a:moveTo>
                  <a:pt x="40" y="8"/>
                </a:moveTo>
                <a:cubicBezTo>
                  <a:pt x="28" y="43"/>
                  <a:pt x="11" y="70"/>
                  <a:pt x="0" y="104"/>
                </a:cubicBezTo>
                <a:cubicBezTo>
                  <a:pt x="6" y="155"/>
                  <a:pt x="17" y="205"/>
                  <a:pt x="24" y="256"/>
                </a:cubicBezTo>
                <a:cubicBezTo>
                  <a:pt x="27" y="280"/>
                  <a:pt x="27" y="304"/>
                  <a:pt x="32" y="328"/>
                </a:cubicBezTo>
                <a:cubicBezTo>
                  <a:pt x="35" y="345"/>
                  <a:pt x="48" y="376"/>
                  <a:pt x="48" y="376"/>
                </a:cubicBezTo>
                <a:cubicBezTo>
                  <a:pt x="67" y="318"/>
                  <a:pt x="60" y="344"/>
                  <a:pt x="72" y="296"/>
                </a:cubicBezTo>
                <a:cubicBezTo>
                  <a:pt x="64" y="0"/>
                  <a:pt x="160" y="8"/>
                  <a:pt x="40" y="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Freeform 9"/>
          <p:cNvSpPr>
            <a:spLocks/>
          </p:cNvSpPr>
          <p:nvPr/>
        </p:nvSpPr>
        <p:spPr bwMode="auto">
          <a:xfrm>
            <a:off x="7165975" y="2667000"/>
            <a:ext cx="374650" cy="1206500"/>
          </a:xfrm>
          <a:custGeom>
            <a:avLst/>
            <a:gdLst>
              <a:gd name="T0" fmla="*/ 24 w 236"/>
              <a:gd name="T1" fmla="*/ 24 h 760"/>
              <a:gd name="T2" fmla="*/ 24 w 236"/>
              <a:gd name="T3" fmla="*/ 104 h 760"/>
              <a:gd name="T4" fmla="*/ 32 w 236"/>
              <a:gd name="T5" fmla="*/ 288 h 760"/>
              <a:gd name="T6" fmla="*/ 152 w 236"/>
              <a:gd name="T7" fmla="*/ 576 h 760"/>
              <a:gd name="T8" fmla="*/ 224 w 236"/>
              <a:gd name="T9" fmla="*/ 760 h 760"/>
              <a:gd name="T10" fmla="*/ 216 w 236"/>
              <a:gd name="T11" fmla="*/ 560 h 760"/>
              <a:gd name="T12" fmla="*/ 176 w 236"/>
              <a:gd name="T13" fmla="*/ 440 h 760"/>
              <a:gd name="T14" fmla="*/ 136 w 236"/>
              <a:gd name="T15" fmla="*/ 368 h 760"/>
              <a:gd name="T16" fmla="*/ 80 w 236"/>
              <a:gd name="T17" fmla="*/ 152 h 760"/>
              <a:gd name="T18" fmla="*/ 56 w 236"/>
              <a:gd name="T19" fmla="*/ 80 h 760"/>
              <a:gd name="T20" fmla="*/ 48 w 236"/>
              <a:gd name="T21" fmla="*/ 40 h 760"/>
              <a:gd name="T22" fmla="*/ 24 w 236"/>
              <a:gd name="T23" fmla="*/ 24 h 7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6"/>
              <a:gd name="T37" fmla="*/ 0 h 760"/>
              <a:gd name="T38" fmla="*/ 236 w 236"/>
              <a:gd name="T39" fmla="*/ 760 h 7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6" h="760">
                <a:moveTo>
                  <a:pt x="24" y="24"/>
                </a:moveTo>
                <a:cubicBezTo>
                  <a:pt x="14" y="66"/>
                  <a:pt x="0" y="68"/>
                  <a:pt x="24" y="104"/>
                </a:cubicBezTo>
                <a:cubicBezTo>
                  <a:pt x="27" y="165"/>
                  <a:pt x="26" y="227"/>
                  <a:pt x="32" y="288"/>
                </a:cubicBezTo>
                <a:cubicBezTo>
                  <a:pt x="42" y="381"/>
                  <a:pt x="122" y="487"/>
                  <a:pt x="152" y="576"/>
                </a:cubicBezTo>
                <a:cubicBezTo>
                  <a:pt x="171" y="632"/>
                  <a:pt x="182" y="718"/>
                  <a:pt x="224" y="760"/>
                </a:cubicBezTo>
                <a:cubicBezTo>
                  <a:pt x="236" y="699"/>
                  <a:pt x="220" y="618"/>
                  <a:pt x="216" y="560"/>
                </a:cubicBezTo>
                <a:cubicBezTo>
                  <a:pt x="212" y="502"/>
                  <a:pt x="221" y="470"/>
                  <a:pt x="176" y="440"/>
                </a:cubicBezTo>
                <a:cubicBezTo>
                  <a:pt x="167" y="414"/>
                  <a:pt x="145" y="394"/>
                  <a:pt x="136" y="368"/>
                </a:cubicBezTo>
                <a:cubicBezTo>
                  <a:pt x="113" y="298"/>
                  <a:pt x="100" y="224"/>
                  <a:pt x="80" y="152"/>
                </a:cubicBezTo>
                <a:cubicBezTo>
                  <a:pt x="80" y="152"/>
                  <a:pt x="60" y="92"/>
                  <a:pt x="56" y="80"/>
                </a:cubicBezTo>
                <a:cubicBezTo>
                  <a:pt x="52" y="67"/>
                  <a:pt x="56" y="51"/>
                  <a:pt x="48" y="40"/>
                </a:cubicBezTo>
                <a:cubicBezTo>
                  <a:pt x="21" y="0"/>
                  <a:pt x="24" y="50"/>
                  <a:pt x="24" y="24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25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 animBg="1"/>
      <p:bldP spid="3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936104"/>
          </a:xfr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Relação do úmero com nervos do plexo braquial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relação do umero e nervos axilar, radial e uln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55606"/>
            <a:ext cx="5184576" cy="5513756"/>
          </a:xfrm>
          <a:prstGeom prst="rect">
            <a:avLst/>
          </a:prstGeom>
          <a:noFill/>
        </p:spPr>
      </p:pic>
      <p:pic>
        <p:nvPicPr>
          <p:cNvPr id="1028" name="Picture 4" descr="Resultado de imagem para fratura do umer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556792"/>
            <a:ext cx="3096344" cy="3571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4860032" y="6165304"/>
            <a:ext cx="295232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6" descr="Resultado de imagem para fratura do umer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9" y="2587800"/>
            <a:ext cx="2952328" cy="408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52688" y="346075"/>
            <a:ext cx="4505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dirty="0"/>
              <a:t>Epífises proximais </a:t>
            </a:r>
            <a:r>
              <a:rPr lang="pt-BR" altLang="pt-BR" b="1" dirty="0" smtClean="0"/>
              <a:t>Rádio </a:t>
            </a:r>
            <a:r>
              <a:rPr lang="pt-BR" altLang="pt-BR" b="1" dirty="0"/>
              <a:t>- Ulna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716017" y="908721"/>
            <a:ext cx="3816423" cy="5688631"/>
            <a:chOff x="3018" y="942"/>
            <a:chExt cx="1640" cy="289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73" t="16623" r="58492" b="6494"/>
            <a:stretch>
              <a:fillRect/>
            </a:stretch>
          </p:blipFill>
          <p:spPr bwMode="auto">
            <a:xfrm>
              <a:off x="3018" y="944"/>
              <a:ext cx="768" cy="144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C:\Gray\F66122-007-f070a.jpg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24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6259"/>
            <a:stretch>
              <a:fillRect/>
            </a:stretch>
          </p:blipFill>
          <p:spPr bwMode="auto">
            <a:xfrm>
              <a:off x="3203" y="2642"/>
              <a:ext cx="1399" cy="1198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641"/>
            <a:stretch>
              <a:fillRect/>
            </a:stretch>
          </p:blipFill>
          <p:spPr bwMode="auto">
            <a:xfrm>
              <a:off x="3889" y="942"/>
              <a:ext cx="769" cy="144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7774"/>
            <a:ext cx="2880320" cy="527756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m para uln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0412" y="4145606"/>
            <a:ext cx="7810500" cy="317182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7668344" y="4005064"/>
            <a:ext cx="1584176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15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9387" y="457200"/>
            <a:ext cx="5256213" cy="4810125"/>
            <a:chOff x="169" y="288"/>
            <a:chExt cx="3311" cy="303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84" y="963"/>
              <a:ext cx="2544" cy="2355"/>
              <a:chOff x="384" y="963"/>
              <a:chExt cx="2544" cy="235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18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008"/>
                <a:ext cx="2544" cy="2310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635" y="963"/>
                <a:ext cx="5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anterior</a:t>
                </a:r>
              </a:p>
            </p:txBody>
          </p: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2111" y="963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posterior</a:t>
                </a:r>
              </a:p>
            </p:txBody>
          </p:sp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169" y="288"/>
              <a:ext cx="331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/>
                <a:t>Articulação do Cotovelo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tx2"/>
                  </a:solidFill>
                </a:rPr>
                <a:t>(tríplice articulação)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rgbClr val="FF0000"/>
                  </a:solidFill>
                </a:rPr>
                <a:t>úmero-</a:t>
              </a:r>
              <a:r>
                <a:rPr lang="pt-BR" altLang="pt-BR" sz="1800" b="1" dirty="0" err="1">
                  <a:solidFill>
                    <a:srgbClr val="FF0000"/>
                  </a:solidFill>
                </a:rPr>
                <a:t>ulnar</a:t>
              </a:r>
              <a:r>
                <a:rPr lang="pt-BR" altLang="pt-BR" sz="1800" b="1" dirty="0">
                  <a:solidFill>
                    <a:srgbClr val="FF0000"/>
                  </a:solidFill>
                </a:rPr>
                <a:t>; úmero-radial; </a:t>
              </a:r>
              <a:r>
                <a:rPr lang="pt-BR" altLang="pt-BR" sz="1800" b="1" dirty="0" err="1">
                  <a:solidFill>
                    <a:srgbClr val="FF0000"/>
                  </a:solidFill>
                </a:rPr>
                <a:t>rádio-ulnar</a:t>
              </a:r>
              <a:r>
                <a:rPr lang="pt-BR" altLang="pt-BR" sz="1800" b="1" dirty="0">
                  <a:solidFill>
                    <a:srgbClr val="FF0000"/>
                  </a:solidFill>
                </a:rPr>
                <a:t> proximal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29" y="1554088"/>
            <a:ext cx="4164251" cy="252298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4913312" y="4437112"/>
            <a:ext cx="4051176" cy="2286000"/>
            <a:chOff x="3216" y="2880"/>
            <a:chExt cx="2352" cy="118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0"/>
              <a:ext cx="2352" cy="118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205" y="3855"/>
              <a:ext cx="4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medial</a:t>
              </a:r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323528" y="3933056"/>
            <a:ext cx="208823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31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97463" y="95250"/>
            <a:ext cx="2066825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Ligamentos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2366963" cy="3657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84175" y="2438400"/>
            <a:ext cx="8515350" cy="4591052"/>
            <a:chOff x="242" y="1536"/>
            <a:chExt cx="5364" cy="289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42" y="1927"/>
              <a:ext cx="5364" cy="2501"/>
              <a:chOff x="242" y="1927"/>
              <a:chExt cx="5364" cy="2501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242" y="1927"/>
                <a:ext cx="5364" cy="2501"/>
                <a:chOff x="242" y="1927"/>
                <a:chExt cx="5364" cy="2501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12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" y="2178"/>
                  <a:ext cx="2139" cy="2250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2000" contrast="1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1927"/>
                  <a:ext cx="2180" cy="2214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932" y="394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lateral</a:t>
                </a: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4320" y="3940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medial</a:t>
                </a: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104" y="1536"/>
              <a:ext cx="954" cy="1824"/>
              <a:chOff x="1104" y="1536"/>
              <a:chExt cx="954" cy="1824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1104" y="1536"/>
                <a:ext cx="816" cy="1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351" y="2688"/>
                <a:ext cx="70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/>
                  <a:t>Ligamento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/>
                  <a:t> anular</a:t>
                </a:r>
              </a:p>
            </p:txBody>
          </p:sp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3" t="18750" r="46094" b="36250"/>
          <a:stretch>
            <a:fillRect/>
          </a:stretch>
        </p:blipFill>
        <p:spPr bwMode="auto">
          <a:xfrm>
            <a:off x="4876800" y="914400"/>
            <a:ext cx="2667000" cy="18827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038600" y="2209800"/>
            <a:ext cx="350520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1979712" y="2420888"/>
            <a:ext cx="1368152" cy="31116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1907704" y="2132856"/>
            <a:ext cx="86409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0" y="242088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Ligamento colateral radial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0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457325" y="242888"/>
            <a:ext cx="6229350" cy="5024437"/>
            <a:chOff x="918" y="153"/>
            <a:chExt cx="3924" cy="3165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632" y="963"/>
              <a:ext cx="2544" cy="2355"/>
              <a:chOff x="1632" y="963"/>
              <a:chExt cx="2544" cy="235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18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008"/>
                <a:ext cx="2544" cy="2310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1883" y="963"/>
                <a:ext cx="5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anterior</a:t>
                </a: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321" y="97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posterior</a:t>
                </a:r>
              </a:p>
            </p:txBody>
          </p:sp>
        </p:grp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918" y="153"/>
              <a:ext cx="39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800" b="1"/>
                <a:t>Eixos de movimento na art. do  cotovelo</a:t>
              </a:r>
            </a:p>
          </p:txBody>
        </p:sp>
      </p:grp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0" y="2667000"/>
            <a:ext cx="2185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Art. úmero-radial</a:t>
            </a:r>
          </a:p>
          <a:p>
            <a:pPr>
              <a:defRPr/>
            </a:pPr>
            <a:r>
              <a:rPr lang="pt-BR" sz="1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flexão/extensão (L-L)</a:t>
            </a:r>
          </a:p>
          <a:p>
            <a:pPr>
              <a:defRPr/>
            </a:pPr>
            <a:endParaRPr lang="pt-BR" sz="1800" b="1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91313" y="2743200"/>
            <a:ext cx="24526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Art. úmero-</a:t>
            </a:r>
            <a:r>
              <a:rPr lang="pt-BR" b="1" dirty="0" err="1"/>
              <a:t>ulnar</a:t>
            </a:r>
            <a:endParaRPr lang="pt-BR" b="1" dirty="0"/>
          </a:p>
          <a:p>
            <a:pPr>
              <a:defRPr/>
            </a:pPr>
            <a:r>
              <a:rPr lang="pt-BR" sz="1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flexão/extensão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800600" y="5715001"/>
            <a:ext cx="35607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Art. radio-</a:t>
            </a:r>
            <a:r>
              <a:rPr lang="pt-BR" b="1" dirty="0" err="1"/>
              <a:t>ulnar</a:t>
            </a:r>
            <a:r>
              <a:rPr lang="pt-BR" b="1" dirty="0"/>
              <a:t> proximal</a:t>
            </a:r>
          </a:p>
          <a:p>
            <a:pPr>
              <a:defRPr/>
            </a:pPr>
            <a:r>
              <a:rPr lang="pt-BR" sz="1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rotação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289300" y="3022601"/>
            <a:ext cx="0" cy="182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2590800" y="38100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603500" y="3946525"/>
            <a:ext cx="396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638925" y="36830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L</a:t>
            </a:r>
            <a:endParaRPr lang="pt-BR" altLang="pt-BR" sz="2400" dirty="0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162175" y="3697288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L</a:t>
            </a:r>
            <a:endParaRPr lang="pt-BR" altLang="pt-BR" sz="24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100388" y="27035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C</a:t>
            </a:r>
            <a:endParaRPr lang="pt-BR" altLang="pt-BR" sz="2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089275" y="479425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P</a:t>
            </a:r>
            <a:endParaRPr lang="pt-BR" alt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3307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 animBg="1"/>
      <p:bldP spid="21" grpId="0" animBg="1"/>
      <p:bldP spid="22" grpId="0" animBg="1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8"/>
          <p:cNvSpPr txBox="1">
            <a:spLocks noChangeArrowheads="1"/>
          </p:cNvSpPr>
          <p:nvPr/>
        </p:nvSpPr>
        <p:spPr bwMode="auto">
          <a:xfrm>
            <a:off x="3059832" y="228600"/>
            <a:ext cx="2936875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Diáfises Rádio - Ulna</a:t>
            </a:r>
          </a:p>
        </p:txBody>
      </p:sp>
      <p:pic>
        <p:nvPicPr>
          <p:cNvPr id="5" name="Picture 1088" descr="C:\Temp\radio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335"/>
            <a:ext cx="2827155" cy="213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91"/>
          <p:cNvSpPr txBox="1">
            <a:spLocks noChangeArrowheads="1"/>
          </p:cNvSpPr>
          <p:nvPr/>
        </p:nvSpPr>
        <p:spPr bwMode="auto">
          <a:xfrm>
            <a:off x="1102717" y="3124200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rádio</a:t>
            </a:r>
          </a:p>
        </p:txBody>
      </p:sp>
      <p:sp>
        <p:nvSpPr>
          <p:cNvPr id="7" name="Text Box 1092"/>
          <p:cNvSpPr txBox="1">
            <a:spLocks noChangeArrowheads="1"/>
          </p:cNvSpPr>
          <p:nvPr/>
        </p:nvSpPr>
        <p:spPr bwMode="auto">
          <a:xfrm>
            <a:off x="7143587" y="3068960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ulna</a:t>
            </a:r>
          </a:p>
        </p:txBody>
      </p:sp>
      <p:pic>
        <p:nvPicPr>
          <p:cNvPr id="8" name="Picture 1089" descr="C:\Temp\Ulna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05" y="620688"/>
            <a:ext cx="2938983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m para radio e ul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2838"/>
            <a:ext cx="3415383" cy="46585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2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649538" y="15007"/>
            <a:ext cx="3802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Epífises distais </a:t>
            </a:r>
            <a:r>
              <a:rPr lang="pt-BR" altLang="pt-BR" sz="2400" b="1" dirty="0" err="1" smtClean="0"/>
              <a:t>Rádio-Ulna</a:t>
            </a:r>
            <a:endParaRPr lang="pt-BR" altLang="pt-BR" sz="2400" b="1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7013" y="914400"/>
            <a:ext cx="5056187" cy="5334000"/>
            <a:chOff x="143" y="768"/>
            <a:chExt cx="3185" cy="3360"/>
          </a:xfrm>
        </p:grpSpPr>
        <p:pic>
          <p:nvPicPr>
            <p:cNvPr id="8" name="Picture 8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768"/>
              <a:ext cx="1408" cy="336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768"/>
              <a:ext cx="1408" cy="336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33400" y="5257800"/>
            <a:ext cx="533400" cy="914400"/>
          </a:xfrm>
          <a:prstGeom prst="curvedRigh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4486275" y="5029200"/>
            <a:ext cx="457200" cy="9144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21484432">
            <a:off x="1849438" y="63119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/>
              <a:t>supinação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19600" y="628650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 err="1"/>
              <a:t>pronação</a:t>
            </a:r>
            <a:endParaRPr lang="pt-BR" altLang="pt-BR" sz="1600" b="1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21484432" flipV="1">
            <a:off x="1372301" y="705239"/>
            <a:ext cx="0" cy="579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rot="21484432" flipV="1">
            <a:off x="3985326" y="689364"/>
            <a:ext cx="0" cy="579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21484432">
            <a:off x="1077426" y="26844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C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rot="21484432">
            <a:off x="1284784" y="6434569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P</a:t>
            </a: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867400" y="304800"/>
            <a:ext cx="2971800" cy="3319463"/>
            <a:chOff x="3648" y="1221"/>
            <a:chExt cx="1872" cy="209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503"/>
              <a:ext cx="1872" cy="1809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4301" y="1221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/>
                <a:t>inferior</a:t>
              </a: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00" t="17334" r="38000" b="32666"/>
          <a:stretch>
            <a:fillRect/>
          </a:stretch>
        </p:blipFill>
        <p:spPr bwMode="auto">
          <a:xfrm>
            <a:off x="6019800" y="3867148"/>
            <a:ext cx="2667000" cy="28575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 rot="21484432">
            <a:off x="3897809" y="6418694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P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21484432">
            <a:off x="3690451" y="25256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/>
              <a:t>C</a:t>
            </a:r>
          </a:p>
        </p:txBody>
      </p:sp>
      <p:pic>
        <p:nvPicPr>
          <p:cNvPr id="27" name="Picture 24" descr="http://www.portalsaofrancisco.com.br/alfa/corpo-humano-sistema-esqueletico/imagens/sistema-esqueletico-1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44" t="53589" r="2000" b="15820"/>
          <a:stretch>
            <a:fillRect/>
          </a:stretch>
        </p:blipFill>
        <p:spPr bwMode="auto">
          <a:xfrm>
            <a:off x="4211960" y="620689"/>
            <a:ext cx="1944216" cy="230425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53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353</Words>
  <Application>Microsoft Office PowerPoint</Application>
  <PresentationFormat>Apresentação na tela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Relação do úmero com nervos do plexo braquial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20</cp:revision>
  <dcterms:created xsi:type="dcterms:W3CDTF">2017-10-11T21:24:00Z</dcterms:created>
  <dcterms:modified xsi:type="dcterms:W3CDTF">2018-04-06T02:16:14Z</dcterms:modified>
</cp:coreProperties>
</file>