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5" r:id="rId3"/>
    <p:sldId id="261" r:id="rId4"/>
    <p:sldId id="262" r:id="rId5"/>
    <p:sldId id="263" r:id="rId6"/>
    <p:sldId id="264" r:id="rId7"/>
    <p:sldId id="265" r:id="rId8"/>
    <p:sldId id="286" r:id="rId9"/>
    <p:sldId id="266" r:id="rId10"/>
    <p:sldId id="287" r:id="rId11"/>
    <p:sldId id="267" r:id="rId12"/>
    <p:sldId id="268" r:id="rId13"/>
    <p:sldId id="28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59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FA3-6CF2-46EF-8764-6C20AD4CE968}" type="datetimeFigureOut">
              <a:rPr lang="pt-BR" smtClean="0"/>
              <a:t>02/04/2017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08E9-4BEC-4556-8976-2AFC6312D5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5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3D27B-D06A-49F0-BDEA-425DD7FA86E5}" type="datetimeFigureOut">
              <a:rPr lang="pt-BR" smtClean="0"/>
              <a:t>02/04/2017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35A8-A0C0-448F-9E77-796A82B5B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1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33D023-8358-4F90-B9CF-02D40E771A24}" type="datetime1">
              <a:rPr lang="pt-BR" smtClean="0"/>
              <a:t>02/04/2017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pic>
        <p:nvPicPr>
          <p:cNvPr id="1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21" y="55571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867205" y="5733256"/>
            <a:ext cx="56300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Faculdade de Economia, Administração e Contabilidade de Ribeirão Preto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Departamento de Contabilidade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RCC0305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Métodos Quantitativos I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6BD8-FC61-46D6-A75F-8E71EEA4E365}" type="datetime1">
              <a:rPr lang="pt-BR" smtClean="0"/>
              <a:t>02/04/2017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50CD-C7A2-4AF1-9B42-B5891E08F0CB}" type="datetime1">
              <a:rPr lang="pt-BR" smtClean="0"/>
              <a:t>02/04/2017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D4E4-E91B-4881-ACDB-69B2AF3D0664}" type="datetime1">
              <a:rPr lang="pt-BR" smtClean="0"/>
              <a:t>02/04/2017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5796-3143-42D1-81B8-C485740CDD76}" type="datetime1">
              <a:rPr lang="pt-BR" smtClean="0"/>
              <a:t>02/04/2017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1A7-8170-40BD-99EF-4C90598F4FCB}" type="datetime1">
              <a:rPr lang="pt-BR" smtClean="0"/>
              <a:t>02/04/2017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EBCD6-DC04-4A2D-88E6-AA015FCAA7B0}" type="datetime1">
              <a:rPr lang="pt-BR" smtClean="0"/>
              <a:t>02/04/2017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7E5929-197E-41CC-B84E-3801D0A421C7}" type="datetime1">
              <a:rPr lang="pt-BR" smtClean="0"/>
              <a:t>02/04/2017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1520-BAF3-485F-BD6E-827543310418}" type="datetime1">
              <a:rPr lang="pt-BR" smtClean="0"/>
              <a:t>02/04/2017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A66B-0335-4D2D-A05D-5B21A8E19451}" type="datetime1">
              <a:rPr lang="pt-BR" smtClean="0"/>
              <a:t>02/04/2017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FE07-E418-40B0-8991-D5298DB12C27}" type="datetime1">
              <a:rPr lang="pt-BR" smtClean="0"/>
              <a:t>02/04/2017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" y="678166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300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D82FBB-5551-4288-81BB-EDDAA5721B92}" type="datetime1">
              <a:rPr lang="pt-BR" smtClean="0"/>
              <a:t>02/04/2017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elobotelh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Regressão Logística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Marcelo Botelho da Costa Moraes</a:t>
            </a:r>
          </a:p>
          <a:p>
            <a:r>
              <a:rPr lang="pt-BR" dirty="0" smtClean="0">
                <a:hlinkClick r:id="rId2"/>
              </a:rPr>
              <a:t>www.marcelobotelho.com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</a:t>
            </a:r>
            <a:r>
              <a:rPr lang="pt-BR" dirty="0" smtClean="0"/>
              <a:t>Logística – Exemplo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Probabilidade de um cliente comprar uma assinatura de revista por mala direta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𝑝𝑟𝑜𝑏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𝑒𝑣𝑒𝑛𝑡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−(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1,143+0,452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+0,029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−0,242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Sendo</a:t>
                </a:r>
              </a:p>
              <a:p>
                <a:pPr lvl="1"/>
                <a:r>
                  <a:rPr lang="pt-BR" dirty="0" smtClean="0"/>
                  <a:t>X</a:t>
                </a:r>
                <a:r>
                  <a:rPr lang="pt-BR" baseline="-25000" dirty="0" smtClean="0"/>
                  <a:t>1</a:t>
                </a:r>
                <a:r>
                  <a:rPr lang="pt-BR" dirty="0" smtClean="0"/>
                  <a:t> = sexo (1 para feminino e 0 para masculino);</a:t>
                </a:r>
              </a:p>
              <a:p>
                <a:pPr lvl="1"/>
                <a:r>
                  <a:rPr lang="pt-BR" dirty="0" smtClean="0"/>
                  <a:t>X</a:t>
                </a:r>
                <a:r>
                  <a:rPr lang="pt-BR" baseline="-25000" dirty="0" smtClean="0"/>
                  <a:t>2</a:t>
                </a:r>
                <a:r>
                  <a:rPr lang="pt-BR" dirty="0" smtClean="0"/>
                  <a:t> </a:t>
                </a:r>
                <a:r>
                  <a:rPr lang="pt-BR" dirty="0"/>
                  <a:t>= </a:t>
                </a:r>
                <a:r>
                  <a:rPr lang="pt-BR" dirty="0" smtClean="0"/>
                  <a:t>idade;</a:t>
                </a:r>
                <a:endParaRPr lang="pt-BR" dirty="0"/>
              </a:p>
              <a:p>
                <a:pPr lvl="1"/>
                <a:r>
                  <a:rPr lang="pt-BR" dirty="0" smtClean="0"/>
                  <a:t>X</a:t>
                </a:r>
                <a:r>
                  <a:rPr lang="pt-BR" baseline="-25000" dirty="0" smtClean="0"/>
                  <a:t>3</a:t>
                </a:r>
                <a:r>
                  <a:rPr lang="pt-BR" dirty="0" smtClean="0"/>
                  <a:t> </a:t>
                </a:r>
                <a:r>
                  <a:rPr lang="pt-BR" dirty="0"/>
                  <a:t>= </a:t>
                </a:r>
                <a:r>
                  <a:rPr lang="pt-BR" dirty="0" smtClean="0"/>
                  <a:t>estado civil </a:t>
                </a:r>
                <a:r>
                  <a:rPr lang="pt-BR" dirty="0"/>
                  <a:t>(1 para </a:t>
                </a:r>
                <a:r>
                  <a:rPr lang="pt-BR" dirty="0" smtClean="0"/>
                  <a:t>solteiro e </a:t>
                </a:r>
                <a:r>
                  <a:rPr lang="pt-BR" dirty="0"/>
                  <a:t>0 para </a:t>
                </a:r>
                <a:r>
                  <a:rPr lang="pt-BR" dirty="0" smtClean="0"/>
                  <a:t>casado).</a:t>
                </a:r>
                <a:endParaRPr lang="pt-BR" dirty="0"/>
              </a:p>
              <a:p>
                <a:pPr lvl="1"/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11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</a:t>
            </a:r>
            <a:r>
              <a:rPr lang="pt-BR" dirty="0" smtClean="0"/>
              <a:t>Logística – Exemplo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Suponha uma pessoa do sexo feminino, com 40 anos de idade e casada, a probabilidade é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𝑝𝑟𝑜𝑏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𝑒𝑣𝑒𝑛𝑡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−(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1,143+0,452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∙1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+0,029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40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−0,242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=0,47</m:t>
                      </m:r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Se fosse do sexo masculino, a probabilidade seria</a:t>
                </a:r>
                <a:endParaRPr lang="pt-B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𝑝𝑟𝑜𝑏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𝑒𝑣𝑒𝑛𝑡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−(1,143+0,452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+0,029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∙40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−0,242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∙0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pt-BR" i="1">
                          <a:latin typeface="Cambria Math"/>
                        </a:rPr>
                        <m:t>=0,</m:t>
                      </m:r>
                      <m:r>
                        <a:rPr lang="pt-BR" b="0" i="1" smtClean="0">
                          <a:latin typeface="Cambria Math"/>
                        </a:rPr>
                        <m:t>02</m:t>
                      </m:r>
                    </m:oMath>
                  </m:oMathPara>
                </a14:m>
                <a:endParaRPr lang="pt-BR" dirty="0"/>
              </a:p>
              <a:p>
                <a:pPr marL="109728" indent="0">
                  <a:buNone/>
                </a:pPr>
                <a:endParaRPr lang="pt-BR" dirty="0" smtClean="0"/>
              </a:p>
              <a:p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4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</a:t>
            </a:r>
            <a:r>
              <a:rPr lang="pt-BR" dirty="0" smtClean="0"/>
              <a:t>Logística – Exemplo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 smtClean="0"/>
                  <a:t>A razão do risco (</a:t>
                </a:r>
                <a:r>
                  <a:rPr lang="pt-BR" i="1" dirty="0" err="1" smtClean="0"/>
                  <a:t>risk</a:t>
                </a:r>
                <a:r>
                  <a:rPr lang="pt-BR" i="1" dirty="0" smtClean="0"/>
                  <a:t> </a:t>
                </a:r>
                <a:r>
                  <a:rPr lang="pt-BR" i="1" dirty="0" err="1" smtClean="0"/>
                  <a:t>ratio</a:t>
                </a:r>
                <a:r>
                  <a:rPr lang="pt-BR" dirty="0" smtClean="0"/>
                  <a:t>), em função do sexo, é dada por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/>
                            </a:rPr>
                            <m:t>𝑅𝑅</m:t>
                          </m:r>
                        </m:e>
                      </m:ac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0,47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0,02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=27,59</m:t>
                      </m:r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Significa que a mulher teria uma probabilidade quase 28 vezes maior de adquirir a assinatura da revista do que o homem</a:t>
                </a:r>
              </a:p>
              <a:p>
                <a:pPr lvl="1"/>
                <a:r>
                  <a:rPr lang="pt-BR" dirty="0" smtClean="0"/>
                  <a:t>Só aplicável quando é possível especificar todas as variáveis independentes e quando a análise se concentrar em cada observação</a:t>
                </a:r>
                <a:endParaRPr lang="pt-BR" dirty="0"/>
              </a:p>
              <a:p>
                <a:pPr marL="109728" indent="0">
                  <a:buNone/>
                </a:pPr>
                <a:endParaRPr lang="pt-BR" dirty="0" smtClean="0"/>
              </a:p>
              <a:p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394" r="-19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9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fazer nosso Exemplo???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249424"/>
            <a:ext cx="8507288" cy="4325112"/>
          </a:xfrm>
        </p:spPr>
        <p:txBody>
          <a:bodyPr/>
          <a:lstStyle/>
          <a:p>
            <a:r>
              <a:rPr lang="pt-BR" dirty="0" smtClean="0"/>
              <a:t>Cor do vestido</a:t>
            </a:r>
          </a:p>
          <a:p>
            <a:pPr lvl="1"/>
            <a:r>
              <a:rPr lang="pt-BR" dirty="0" smtClean="0"/>
              <a:t>Preto e azul (1)</a:t>
            </a:r>
          </a:p>
          <a:p>
            <a:pPr lvl="1"/>
            <a:r>
              <a:rPr lang="pt-BR" dirty="0" smtClean="0"/>
              <a:t>Branco e Dourado (0)</a:t>
            </a:r>
          </a:p>
          <a:p>
            <a:r>
              <a:rPr lang="pt-BR" dirty="0" smtClean="0"/>
              <a:t>Sexo</a:t>
            </a:r>
          </a:p>
          <a:p>
            <a:pPr lvl="1"/>
            <a:r>
              <a:rPr lang="pt-BR" dirty="0" smtClean="0"/>
              <a:t>Masculino (1)</a:t>
            </a:r>
          </a:p>
          <a:p>
            <a:pPr lvl="1"/>
            <a:r>
              <a:rPr lang="pt-BR" dirty="0" smtClean="0"/>
              <a:t>Feminino (0)</a:t>
            </a:r>
          </a:p>
          <a:p>
            <a:r>
              <a:rPr lang="pt-BR" dirty="0" smtClean="0"/>
              <a:t>Altura (cm)</a:t>
            </a:r>
          </a:p>
          <a:p>
            <a:r>
              <a:rPr lang="pt-BR" dirty="0" smtClean="0"/>
              <a:t>Média Ponderada (nota)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13</a:t>
            </a:fld>
            <a:endParaRPr lang="pt-BR"/>
          </a:p>
        </p:txBody>
      </p:sp>
      <p:pic>
        <p:nvPicPr>
          <p:cNvPr id="11266" name="Picture 2" descr="http://imgsapp2.correiobraziliense.com.br/app/noticia_127983242361/2015/02/27/473097/2015022700495097617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129" y="2149792"/>
            <a:ext cx="45243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26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</a:t>
            </a:r>
            <a:r>
              <a:rPr lang="pt-BR" dirty="0" smtClean="0"/>
              <a:t>Logística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i="1" dirty="0" smtClean="0"/>
                  <a:t>Risk </a:t>
                </a:r>
                <a:r>
                  <a:rPr lang="pt-BR" i="1" dirty="0" err="1" smtClean="0"/>
                  <a:t>Odds</a:t>
                </a:r>
                <a:r>
                  <a:rPr lang="pt-BR" i="1" dirty="0" smtClean="0"/>
                  <a:t> </a:t>
                </a:r>
                <a:r>
                  <a:rPr lang="pt-BR" i="1" dirty="0" err="1" smtClean="0"/>
                  <a:t>Ratio</a:t>
                </a:r>
                <a:r>
                  <a:rPr lang="pt-BR" i="1" dirty="0" smtClean="0"/>
                  <a:t> </a:t>
                </a:r>
                <a:r>
                  <a:rPr lang="pt-BR" dirty="0" smtClean="0"/>
                  <a:t>(ROR), calculada pela razão de </a:t>
                </a:r>
                <a:r>
                  <a:rPr lang="pt-BR" i="1" dirty="0" err="1" smtClean="0"/>
                  <a:t>odds</a:t>
                </a:r>
                <a:r>
                  <a:rPr lang="pt-BR" dirty="0" smtClean="0"/>
                  <a:t> (chance) entre dois grupos (</a:t>
                </a:r>
                <a:r>
                  <a:rPr lang="pt-BR" i="1" dirty="0" smtClean="0"/>
                  <a:t>R</a:t>
                </a:r>
                <a:r>
                  <a:rPr lang="pt-BR" i="1" baseline="-25000" dirty="0" smtClean="0"/>
                  <a:t>0</a:t>
                </a:r>
                <a:r>
                  <a:rPr lang="pt-BR" dirty="0" smtClean="0"/>
                  <a:t> e </a:t>
                </a:r>
                <a:r>
                  <a:rPr lang="pt-BR" i="1" dirty="0" smtClean="0"/>
                  <a:t>R</a:t>
                </a:r>
                <a:r>
                  <a:rPr lang="pt-BR" i="1" baseline="-25000" dirty="0" smtClean="0"/>
                  <a:t>1</a:t>
                </a:r>
                <a:r>
                  <a:rPr lang="pt-BR" dirty="0" smtClean="0"/>
                  <a:t>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𝑅𝑂𝑅</m:t>
                          </m:r>
                        </m:e>
                        <m: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𝑜𝑑𝑑𝑠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𝑜𝑑𝑑𝑠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Temos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𝑜𝑑𝑑𝑠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  <m:r>
                            <a:rPr lang="pt-BR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−(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pt-BR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−(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pt-BR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−(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pt-BR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(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  <a:p>
                <a:pPr marL="109728" indent="0">
                  <a:buNone/>
                </a:pPr>
                <a:endParaRPr lang="pt-BR" dirty="0" smtClean="0"/>
              </a:p>
              <a:p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394" r="-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87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</a:t>
            </a:r>
            <a:r>
              <a:rPr lang="pt-BR" dirty="0" smtClean="0"/>
              <a:t>Logística – Exemplo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pt-BR" dirty="0" smtClean="0"/>
                  <a:t>Continuando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𝑜𝑑𝑑𝑠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pt-BR" i="1">
                              <a:latin typeface="Cambria Math"/>
                            </a:rPr>
                            <m:t>𝑃</m:t>
                          </m:r>
                          <m:r>
                            <a:rPr lang="pt-BR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−(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pt-BR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−(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pt-BR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−(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pt-BR" i="1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(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r>
                            <a:rPr lang="pt-BR" i="1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Assim, ROR será calculado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𝑅𝑂𝑅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87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</a:t>
            </a:r>
            <a:r>
              <a:rPr lang="pt-BR" dirty="0" smtClean="0"/>
              <a:t>Logística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Continuando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𝑅𝑂𝑅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𝑜𝑑𝑑𝑠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𝑜𝑑𝑑𝑠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Para</a:t>
                </a:r>
              </a:p>
              <a:p>
                <a:pPr marL="109728" indent="0" algn="ctr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𝑎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(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pt-BR" i="1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</a:rPr>
                          <m:t>𝑏</m:t>
                        </m:r>
                        <m:r>
                          <a:rPr lang="pt-BR" b="0" i="1" smtClean="0">
                            <a:latin typeface="Cambria Math"/>
                          </a:rPr>
                          <m:t>=</m:t>
                        </m:r>
                        <m:r>
                          <a:rPr lang="pt-BR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(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pt-BR" i="1">
                            <a:latin typeface="Cambria Math"/>
                            <a:ea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pt-BR" i="1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pt-B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𝑅𝑂𝑅</m:t>
                          </m:r>
                        </m:e>
                        <m: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𝑜𝑑𝑑𝑠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𝑜𝑑𝑑𝑠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𝑏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chr m:val="∑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16</a:t>
            </a:fld>
            <a:endParaRPr lang="pt-BR"/>
          </a:p>
        </p:txBody>
      </p:sp>
      <p:pic>
        <p:nvPicPr>
          <p:cNvPr id="12290" name="Picture 2" descr="http://s2.quickmeme.com/img/cc/cc5ae984e8b7e1b0bc2f90cb6656c2a4968c1ae62ac05d640273e9c13f2abdd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0"/>
            <a:ext cx="4136058" cy="248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79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cdn.meme.am/instances/484896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691" y="16024"/>
            <a:ext cx="2818656" cy="281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</a:t>
            </a:r>
            <a:r>
              <a:rPr lang="pt-BR" dirty="0" smtClean="0"/>
              <a:t>Logística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pt-BR" dirty="0" smtClean="0"/>
                  <a:t>Modelo </a:t>
                </a:r>
                <a:r>
                  <a:rPr lang="pt-BR" i="1" dirty="0" err="1" smtClean="0"/>
                  <a:t>logit</a:t>
                </a:r>
                <a:endParaRPr lang="pt-BR" i="1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𝑙𝑜𝑔𝑖𝑡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</a:rPr>
                        <m:t>𝑙𝑛</m:t>
                      </m:r>
                      <m:d>
                        <m:dPr>
                          <m:begChr m:val="["/>
                          <m:endChr m:val="]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pt-BR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pt-BR" i="1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𝛽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pt-BR" i="1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</m:func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pt-BR" i="1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Sendo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(</a:t>
                </a:r>
                <a:r>
                  <a:rPr lang="pt-BR" i="1" dirty="0" smtClean="0"/>
                  <a:t>R</a:t>
                </a:r>
                <a:r>
                  <a:rPr lang="pt-BR" i="1" baseline="-25000" dirty="0" smtClean="0"/>
                  <a:t>1</a:t>
                </a:r>
                <a:r>
                  <a:rPr lang="pt-BR" dirty="0" smtClean="0"/>
                  <a:t>) a probabilidade de ocorrência do evento de interesse, podemos calcular a probabilidade de classificar o indivíduo no grupo </a:t>
                </a:r>
                <a:r>
                  <a:rPr lang="pt-BR" i="1" dirty="0" smtClean="0"/>
                  <a:t>R</a:t>
                </a:r>
                <a:r>
                  <a:rPr lang="pt-BR" i="1" baseline="-25000" dirty="0" smtClean="0"/>
                  <a:t>1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−(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68" r="-21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99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Premissas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Relação linear entre o vetor das variáveis explicativas </a:t>
            </a:r>
            <a:r>
              <a:rPr lang="pt-BR" i="1" dirty="0" smtClean="0"/>
              <a:t>X</a:t>
            </a:r>
            <a:r>
              <a:rPr lang="pt-BR" dirty="0" smtClean="0"/>
              <a:t> e a variável dependente </a:t>
            </a:r>
            <a:r>
              <a:rPr lang="pt-BR" i="1" dirty="0" smtClean="0"/>
              <a:t>Y</a:t>
            </a:r>
          </a:p>
          <a:p>
            <a:r>
              <a:rPr lang="pt-BR" dirty="0" smtClean="0"/>
              <a:t>Valor esperado dos resíduos é igual a zero</a:t>
            </a:r>
          </a:p>
          <a:p>
            <a:r>
              <a:rPr lang="pt-BR" dirty="0" smtClean="0"/>
              <a:t>Ausência de </a:t>
            </a:r>
            <a:r>
              <a:rPr lang="pt-BR" dirty="0" err="1" smtClean="0"/>
              <a:t>autocorrelação</a:t>
            </a:r>
            <a:endParaRPr lang="pt-BR" dirty="0" smtClean="0"/>
          </a:p>
          <a:p>
            <a:r>
              <a:rPr lang="pt-BR" dirty="0" smtClean="0"/>
              <a:t>Ausência de correlação entre os resíduos e as variáveis explicativas</a:t>
            </a:r>
          </a:p>
          <a:p>
            <a:r>
              <a:rPr lang="pt-BR" dirty="0" smtClean="0"/>
              <a:t>Ausência de </a:t>
            </a:r>
            <a:r>
              <a:rPr lang="pt-BR" dirty="0" err="1" smtClean="0"/>
              <a:t>multicolinearidade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1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medida geral do ajuste do modelo é dada pelo valor de verossimilhança, ou seja, -2 vezes o logaritmo do valor da verossimilhança, -2LL</a:t>
            </a:r>
          </a:p>
          <a:p>
            <a:endParaRPr lang="pt-BR" dirty="0" smtClean="0"/>
          </a:p>
          <a:p>
            <a:r>
              <a:rPr lang="pt-BR" dirty="0" smtClean="0"/>
              <a:t>Assim, quando a verossimilhança for 1 (ajuste perfeito), o valor de -2LL é zero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96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Regressão Logística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</a:t>
            </a:fld>
            <a:endParaRPr lang="pt-BR"/>
          </a:p>
        </p:txBody>
      </p:sp>
      <p:pic>
        <p:nvPicPr>
          <p:cNvPr id="5122" name="Picture 2" descr="http://crieseumeme.com/media/created/9u3b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76307"/>
            <a:ext cx="5153025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 rot="20113611">
            <a:off x="5851843" y="2795695"/>
            <a:ext cx="3277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5400" b="1" cap="none" spc="0" dirty="0" smtClean="0">
                <a:ln/>
                <a:solidFill>
                  <a:srgbClr val="FF0000"/>
                </a:solidFill>
                <a:effectLst/>
              </a:rPr>
              <a:t>NÃO</a:t>
            </a:r>
            <a:endParaRPr lang="pt-B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233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109728" indent="0">
                  <a:buNone/>
                </a:pPr>
                <a:r>
                  <a:rPr lang="pt-BR" dirty="0" smtClean="0"/>
                  <a:t>Outras medidas de ajuste</a:t>
                </a:r>
              </a:p>
              <a:p>
                <a:r>
                  <a:rPr lang="pt-BR" dirty="0" err="1" smtClean="0"/>
                  <a:t>Pseudo</a:t>
                </a:r>
                <a:r>
                  <a:rPr lang="pt-BR" dirty="0" smtClean="0"/>
                  <a:t> </a:t>
                </a:r>
                <a:r>
                  <a:rPr lang="pt-BR" i="1" dirty="0"/>
                  <a:t>R</a:t>
                </a:r>
                <a:r>
                  <a:rPr lang="pt-BR" i="1" baseline="30000" dirty="0"/>
                  <a:t>2</a:t>
                </a:r>
                <a:r>
                  <a:rPr lang="pt-BR" dirty="0" smtClean="0"/>
                  <a:t> (</a:t>
                </a:r>
                <a:r>
                  <a:rPr lang="pt-BR" i="1" dirty="0" smtClean="0"/>
                  <a:t>R</a:t>
                </a:r>
                <a:r>
                  <a:rPr lang="pt-BR" i="1" baseline="30000" dirty="0" smtClean="0"/>
                  <a:t>2</a:t>
                </a:r>
                <a:r>
                  <a:rPr lang="pt-BR" dirty="0" smtClean="0"/>
                  <a:t> </a:t>
                </a:r>
                <a:r>
                  <a:rPr lang="pt-BR" i="1" dirty="0" err="1" smtClean="0"/>
                  <a:t>logit</a:t>
                </a:r>
                <a:r>
                  <a:rPr lang="pt-BR" dirty="0" smtClean="0"/>
                  <a:t>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/>
                            </a:rPr>
                            <m:t>𝑙𝑜𝑔𝑖𝑡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𝐿𝐿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−(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𝐿𝐿</m:t>
                              </m:r>
                            </m:e>
                            <m:sub>
                              <m:r>
                                <a:rPr lang="pt-BR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𝐿𝐿</m:t>
                              </m:r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Cox &amp; Snell </a:t>
                </a:r>
                <a:r>
                  <a:rPr lang="pt-BR" i="1" dirty="0"/>
                  <a:t>R</a:t>
                </a:r>
                <a:r>
                  <a:rPr lang="pt-BR" i="1" baseline="30000" dirty="0"/>
                  <a:t>2</a:t>
                </a:r>
                <a:r>
                  <a:rPr lang="pt-BR" dirty="0"/>
                  <a:t> </a:t>
                </a:r>
                <a:r>
                  <a:rPr lang="pt-BR" dirty="0" smtClean="0"/>
                  <a:t>(semelhante a regressão múltipla)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𝐶𝑆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𝑁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𝐶𝑆</m:t>
                              </m:r>
                            </m:sub>
                          </m:sSub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𝑀𝑎𝑥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2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92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109728" indent="0">
                  <a:buNone/>
                </a:pPr>
                <a:r>
                  <a:rPr lang="pt-BR" dirty="0" smtClean="0"/>
                  <a:t>Outras medidas de ajuste</a:t>
                </a:r>
              </a:p>
              <a:p>
                <a:r>
                  <a:rPr lang="pt-BR" dirty="0" err="1" smtClean="0"/>
                  <a:t>Nagelkerke</a:t>
                </a:r>
                <a:r>
                  <a:rPr lang="pt-BR" dirty="0" smtClean="0"/>
                  <a:t> </a:t>
                </a:r>
                <a:r>
                  <a:rPr lang="pt-BR" i="1" dirty="0" smtClean="0"/>
                  <a:t>R</a:t>
                </a:r>
                <a:r>
                  <a:rPr lang="pt-BR" i="1" baseline="30000" dirty="0" smtClean="0"/>
                  <a:t>2</a:t>
                </a:r>
                <a:endParaRPr lang="pt-B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̃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𝑅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𝐶𝑆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lang="pt-BR" i="1">
                                      <a:latin typeface="Cambria Math"/>
                                    </a:rPr>
                                    <m:t>𝐶𝑆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pt-BR" i="1">
                                  <a:latin typeface="Cambria Math"/>
                                </a:rPr>
                                <m:t>𝑀𝑎𝑥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  <a:p>
                <a:r>
                  <a:rPr lang="pt-BR" dirty="0" smtClean="0"/>
                  <a:t>Teste </a:t>
                </a:r>
                <a:r>
                  <a:rPr lang="pt-BR" dirty="0" err="1" smtClean="0"/>
                  <a:t>Qui</a:t>
                </a:r>
                <a:r>
                  <a:rPr lang="pt-BR" dirty="0" smtClean="0"/>
                  <a:t>-quadrado: avalia se existe diferenças significativas entre o esperado e o observado</a:t>
                </a:r>
              </a:p>
              <a:p>
                <a:r>
                  <a:rPr lang="pt-BR" dirty="0" err="1" smtClean="0"/>
                  <a:t>Hosmer-Lemeshow</a:t>
                </a:r>
                <a:r>
                  <a:rPr lang="pt-BR" dirty="0" smtClean="0"/>
                  <a:t> </a:t>
                </a:r>
                <a:r>
                  <a:rPr lang="pt-BR" i="1" dirty="0" err="1" smtClean="0"/>
                  <a:t>Goodness-of-fit</a:t>
                </a:r>
                <a:r>
                  <a:rPr lang="pt-BR" i="1" dirty="0" smtClean="0"/>
                  <a:t> Test</a:t>
                </a:r>
                <a:r>
                  <a:rPr lang="pt-BR" dirty="0" smtClean="0"/>
                  <a:t>: testa se as classificações previstas para cada grupo são iguais às observadas, por meio da estratificação das observações em faixas (</a:t>
                </a:r>
                <a:r>
                  <a:rPr lang="pt-BR" dirty="0" err="1" smtClean="0"/>
                  <a:t>decis</a:t>
                </a:r>
                <a:r>
                  <a:rPr lang="pt-BR" dirty="0" smtClean="0"/>
                  <a:t>) e da aplicação de um teste </a:t>
                </a:r>
                <a:r>
                  <a:rPr lang="pt-BR" dirty="0" err="1" smtClean="0"/>
                  <a:t>Qui</a:t>
                </a:r>
                <a:r>
                  <a:rPr lang="pt-BR" dirty="0" smtClean="0"/>
                  <a:t>-quadrado (</a:t>
                </a:r>
                <a:r>
                  <a:rPr lang="pt-BR" i="1" dirty="0" smtClean="0"/>
                  <a:t>X</a:t>
                </a:r>
                <a:r>
                  <a:rPr lang="pt-BR" i="1" baseline="30000" dirty="0" smtClean="0"/>
                  <a:t>2</a:t>
                </a:r>
                <a:r>
                  <a:rPr lang="pt-BR" dirty="0" smtClean="0"/>
                  <a:t>)</a:t>
                </a:r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099" r="-20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33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analisar o poder preditivo do modelo, é usual a utilização de uma tabela de classificação</a:t>
            </a:r>
          </a:p>
          <a:p>
            <a:endParaRPr lang="pt-BR" dirty="0" smtClean="0"/>
          </a:p>
          <a:p>
            <a:r>
              <a:rPr lang="pt-BR" dirty="0" smtClean="0"/>
              <a:t>Necessário um ponto de corte </a:t>
            </a:r>
            <a:r>
              <a:rPr lang="pt-BR" i="1" dirty="0" smtClean="0"/>
              <a:t>c</a:t>
            </a:r>
            <a:r>
              <a:rPr lang="pt-BR" dirty="0" smtClean="0"/>
              <a:t> (</a:t>
            </a:r>
            <a:r>
              <a:rPr lang="pt-BR" i="1" dirty="0" err="1" smtClean="0"/>
              <a:t>classification</a:t>
            </a:r>
            <a:r>
              <a:rPr lang="pt-BR" i="1" dirty="0" smtClean="0"/>
              <a:t> </a:t>
            </a:r>
            <a:r>
              <a:rPr lang="pt-BR" i="1" dirty="0" err="1" smtClean="0"/>
              <a:t>cutoff</a:t>
            </a:r>
            <a:r>
              <a:rPr lang="pt-BR" dirty="0" smtClean="0"/>
              <a:t>), valor acima indicam a presença do evento de interesse e abaixo sua ausência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15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23</a:t>
            </a:fld>
            <a:endParaRPr lang="pt-BR"/>
          </a:p>
        </p:txBody>
      </p:sp>
      <p:grpSp>
        <p:nvGrpSpPr>
          <p:cNvPr id="25" name="Grupo 24"/>
          <p:cNvGrpSpPr/>
          <p:nvPr/>
        </p:nvGrpSpPr>
        <p:grpSpPr>
          <a:xfrm>
            <a:off x="395536" y="2155816"/>
            <a:ext cx="8280920" cy="3937480"/>
            <a:chOff x="575556" y="1988840"/>
            <a:chExt cx="8280920" cy="3937480"/>
          </a:xfrm>
        </p:grpSpPr>
        <p:sp>
          <p:nvSpPr>
            <p:cNvPr id="6" name="Fluxograma: Decisão 5"/>
            <p:cNvSpPr/>
            <p:nvPr/>
          </p:nvSpPr>
          <p:spPr>
            <a:xfrm>
              <a:off x="3059832" y="1988840"/>
              <a:ext cx="3312368" cy="1296144"/>
            </a:xfrm>
            <a:prstGeom prst="flowChartDecision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Probabilidade Estimada</a:t>
              </a:r>
              <a:endParaRPr lang="pt-BR" dirty="0"/>
            </a:p>
          </p:txBody>
        </p:sp>
        <p:cxnSp>
          <p:nvCxnSpPr>
            <p:cNvPr id="8" name="Conector reto 7"/>
            <p:cNvCxnSpPr>
              <a:stCxn id="6" idx="1"/>
            </p:cNvCxnSpPr>
            <p:nvPr/>
          </p:nvCxnSpPr>
          <p:spPr>
            <a:xfrm flipH="1">
              <a:off x="1835696" y="2636912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/>
            <p:cNvCxnSpPr>
              <a:endCxn id="11" idx="0"/>
            </p:cNvCxnSpPr>
            <p:nvPr/>
          </p:nvCxnSpPr>
          <p:spPr>
            <a:xfrm>
              <a:off x="1835696" y="2636912"/>
              <a:ext cx="0" cy="93610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tângulo 10"/>
            <p:cNvSpPr/>
            <p:nvPr/>
          </p:nvSpPr>
          <p:spPr>
            <a:xfrm>
              <a:off x="575556" y="3573016"/>
              <a:ext cx="2520280" cy="64807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Maior que </a:t>
              </a:r>
              <a:r>
                <a:rPr lang="pt-BR" i="1" dirty="0" smtClean="0"/>
                <a:t>c</a:t>
              </a:r>
              <a:endParaRPr lang="pt-BR" i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575556" y="5278248"/>
              <a:ext cx="2520280" cy="64807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Presença do evento de interesse</a:t>
              </a:r>
              <a:endParaRPr lang="pt-BR" i="1" dirty="0"/>
            </a:p>
          </p:txBody>
        </p:sp>
        <p:cxnSp>
          <p:nvCxnSpPr>
            <p:cNvPr id="15" name="Conector de seta reta 14"/>
            <p:cNvCxnSpPr>
              <a:stCxn id="11" idx="2"/>
              <a:endCxn id="13" idx="0"/>
            </p:cNvCxnSpPr>
            <p:nvPr/>
          </p:nvCxnSpPr>
          <p:spPr>
            <a:xfrm>
              <a:off x="1835696" y="4221088"/>
              <a:ext cx="0" cy="105716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>
              <a:endCxn id="6" idx="3"/>
            </p:cNvCxnSpPr>
            <p:nvPr/>
          </p:nvCxnSpPr>
          <p:spPr>
            <a:xfrm flipH="1">
              <a:off x="6372200" y="2636912"/>
              <a:ext cx="12241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>
              <a:endCxn id="21" idx="0"/>
            </p:cNvCxnSpPr>
            <p:nvPr/>
          </p:nvCxnSpPr>
          <p:spPr>
            <a:xfrm>
              <a:off x="7596336" y="2636912"/>
              <a:ext cx="0" cy="93610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tângulo 20"/>
            <p:cNvSpPr/>
            <p:nvPr/>
          </p:nvSpPr>
          <p:spPr>
            <a:xfrm>
              <a:off x="6336196" y="3573016"/>
              <a:ext cx="2520280" cy="64807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Menor que </a:t>
              </a:r>
              <a:r>
                <a:rPr lang="pt-BR" i="1" dirty="0" smtClean="0"/>
                <a:t>c</a:t>
              </a:r>
              <a:endParaRPr lang="pt-BR" i="1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6336196" y="5278248"/>
              <a:ext cx="2520280" cy="64807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Ausência do evento de interesse</a:t>
              </a:r>
              <a:endParaRPr lang="pt-BR" i="1" dirty="0"/>
            </a:p>
          </p:txBody>
        </p:sp>
        <p:cxnSp>
          <p:nvCxnSpPr>
            <p:cNvPr id="23" name="Conector de seta reta 22"/>
            <p:cNvCxnSpPr>
              <a:stCxn id="21" idx="2"/>
              <a:endCxn id="22" idx="0"/>
            </p:cNvCxnSpPr>
            <p:nvPr/>
          </p:nvCxnSpPr>
          <p:spPr>
            <a:xfrm>
              <a:off x="7596336" y="4221088"/>
              <a:ext cx="0" cy="105716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058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Exemplo seguradora (ocorrência de sinistro)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24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251520" y="2924944"/>
          <a:ext cx="8712968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888"/>
                <a:gridCol w="2563648"/>
                <a:gridCol w="3024336"/>
                <a:gridCol w="86409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Observado</a:t>
                      </a:r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Predito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Ocorrência de Sinistro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Não-ocorrência de sinistro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Ocorrência de Sinistro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Não-ocorrência de sinistro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5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Exemplo seguradora (ocorrência de sinistro)</a:t>
            </a:r>
          </a:p>
          <a:p>
            <a:r>
              <a:rPr lang="pt-BR" dirty="0" smtClean="0"/>
              <a:t>Cálculo da sensitividade</a:t>
            </a:r>
          </a:p>
          <a:p>
            <a:pPr lvl="1"/>
            <a:r>
              <a:rPr lang="pt-BR" dirty="0" smtClean="0"/>
              <a:t>Sensitividade = 25/32 = 78% (acertos no evento de interesse)</a:t>
            </a:r>
          </a:p>
          <a:p>
            <a:pPr lvl="1"/>
            <a:r>
              <a:rPr lang="pt-BR" dirty="0" smtClean="0"/>
              <a:t>Especificidade = 163/168 = 97% (acerto nos eventos de não sinistro)</a:t>
            </a:r>
          </a:p>
          <a:p>
            <a:pPr lvl="1"/>
            <a:r>
              <a:rPr lang="pt-BR" dirty="0" smtClean="0"/>
              <a:t>Percentual de Acerto do Modelo = (25 + 163)/200 = 94%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63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Se, para cada ponto de corte (</a:t>
            </a:r>
            <a:r>
              <a:rPr lang="pt-BR" sz="2400" i="1" dirty="0" smtClean="0"/>
              <a:t>c</a:t>
            </a:r>
            <a:r>
              <a:rPr lang="pt-BR" sz="2400" dirty="0" smtClean="0"/>
              <a:t>), fosse calculada a sensitividade e especificidade, seria possível construir um gráfico de Curva ROC (</a:t>
            </a:r>
            <a:r>
              <a:rPr lang="pt-BR" sz="2400" i="1" dirty="0" err="1" smtClean="0"/>
              <a:t>Receiver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Operating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Characteristic</a:t>
            </a:r>
            <a:r>
              <a:rPr lang="pt-BR" sz="2400" dirty="0" smtClean="0"/>
              <a:t>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26</a:t>
            </a:fld>
            <a:endParaRPr lang="pt-BR"/>
          </a:p>
        </p:txBody>
      </p:sp>
      <p:pic>
        <p:nvPicPr>
          <p:cNvPr id="4098" name="Picture 2" descr="http://www.wjso.com/content/figures/1477-7819-2-45-3-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03401"/>
            <a:ext cx="4088282" cy="345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9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Quanto maior a área abaixo da Curva ROC, maior é a capacidade do modelo em discriminar os grupos de evento de interesse e não interesse</a:t>
            </a:r>
          </a:p>
          <a:p>
            <a:r>
              <a:rPr lang="pt-BR" dirty="0" smtClean="0"/>
              <a:t>Referência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27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827584" y="4221088"/>
          <a:ext cx="7344816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Área abaixo da curva ROC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Interpretação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Menor ou igual a 0,5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Não há discriminação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Entre 0,7 e 0,8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Discriminação aceitável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Maior</a:t>
                      </a:r>
                      <a:r>
                        <a:rPr lang="pt-BR" baseline="0" dirty="0" smtClean="0"/>
                        <a:t> que 0,8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Discriminação excelente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95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Ajuste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Outra medida de qualidade de ajuste é o uso do modelo K-S (</a:t>
            </a:r>
            <a:r>
              <a:rPr lang="pt-BR" dirty="0" err="1" smtClean="0"/>
              <a:t>Kolmogorov-Smirnov</a:t>
            </a:r>
            <a:r>
              <a:rPr lang="pt-BR" dirty="0" smtClean="0"/>
              <a:t>), que mede o grau de segregação dos dois grupos</a:t>
            </a:r>
          </a:p>
          <a:p>
            <a:r>
              <a:rPr lang="pt-BR" dirty="0" smtClean="0"/>
              <a:t>Referência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28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827584" y="4221088"/>
          <a:ext cx="7344816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K-S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Interpretação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Menor que 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Baixa discriminação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 30 a 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Boa discriminação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Maior</a:t>
                      </a:r>
                      <a:r>
                        <a:rPr lang="pt-BR" baseline="0" dirty="0" smtClean="0"/>
                        <a:t> que 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Ótima discriminação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31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Arquivo</a:t>
            </a:r>
            <a:r>
              <a:rPr lang="pt-BR" smtClean="0"/>
              <a:t>: Aula4_RegressãoLogistica1.xls</a:t>
            </a:r>
            <a:endParaRPr lang="pt-BR" dirty="0" smtClean="0"/>
          </a:p>
          <a:p>
            <a:r>
              <a:rPr lang="pt-BR" dirty="0" smtClean="0"/>
              <a:t>Objetivo: identificar o perfil de clientes em atraso que deixariam o status de inadimplente diante de uma ação de cobrança, dado o alto custo da atividade (telemarketing, </a:t>
            </a:r>
            <a:r>
              <a:rPr lang="pt-BR" i="1" dirty="0" smtClean="0"/>
              <a:t>mailing</a:t>
            </a:r>
            <a:r>
              <a:rPr lang="pt-BR" dirty="0" smtClean="0"/>
              <a:t>, entre outras)</a:t>
            </a:r>
          </a:p>
          <a:p>
            <a:pPr lvl="1"/>
            <a:r>
              <a:rPr lang="pt-BR" dirty="0" smtClean="0"/>
              <a:t>id: código de identificação do cliente</a:t>
            </a:r>
          </a:p>
          <a:p>
            <a:pPr lvl="1"/>
            <a:r>
              <a:rPr lang="pt-BR" dirty="0" smtClean="0"/>
              <a:t>pagamento: variável dependente indicativa do cliente que, dada a ocorrência de dias de atraso, volta a pagar as prestações mediante esforço de cobrança (y = 1) e clientes que se tornam inadimplentes por mais de 360 dias (y = 0)</a:t>
            </a:r>
          </a:p>
          <a:p>
            <a:pPr lvl="1"/>
            <a:r>
              <a:rPr lang="pt-BR" dirty="0" err="1" smtClean="0"/>
              <a:t>estadocivil</a:t>
            </a:r>
            <a:r>
              <a:rPr lang="pt-BR" dirty="0" smtClean="0"/>
              <a:t>: casado (0) ou solteiro (1)</a:t>
            </a:r>
          </a:p>
          <a:p>
            <a:pPr lvl="1"/>
            <a:r>
              <a:rPr lang="pt-BR" dirty="0" smtClean="0"/>
              <a:t>idade</a:t>
            </a:r>
          </a:p>
          <a:p>
            <a:pPr lvl="1"/>
            <a:r>
              <a:rPr lang="pt-BR" dirty="0" smtClean="0"/>
              <a:t>sexo: feminino (0) ou masculino (1)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49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Desenvolvida na década de 1960</a:t>
            </a:r>
          </a:p>
          <a:p>
            <a:r>
              <a:rPr lang="pt-BR" dirty="0" smtClean="0"/>
              <a:t>Realizar ou explicar a ocorrência de determinados fenômenos quando a variável dependente fosse de natureza binária</a:t>
            </a:r>
          </a:p>
          <a:p>
            <a:pPr lvl="1"/>
            <a:r>
              <a:rPr lang="pt-BR" dirty="0" smtClean="0"/>
              <a:t>Variáveis independentes métricas ou não métricas</a:t>
            </a:r>
          </a:p>
          <a:p>
            <a:r>
              <a:rPr lang="pt-BR" dirty="0" smtClean="0"/>
              <a:t>Verifica a probabilidade de ocorrência do evento de interesse</a:t>
            </a:r>
          </a:p>
          <a:p>
            <a:r>
              <a:rPr lang="pt-BR" dirty="0" smtClean="0"/>
              <a:t>Maior flexibilidade dos pressupostos em relação a outras técnicas (como análise discriminante)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02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Até a próxima aula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mbotelho@usp.br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www.marcelobotelho.com</a:t>
            </a:r>
            <a:r>
              <a:rPr lang="pt-BR" dirty="0" smtClean="0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30</a:t>
            </a:fld>
            <a:endParaRPr lang="pt-BR"/>
          </a:p>
        </p:txBody>
      </p:sp>
      <p:pic>
        <p:nvPicPr>
          <p:cNvPr id="10242" name="Picture 2" descr="http://files.sharenator.com/epic_win_meme_133614103669-s418x497-32067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87" y="26220"/>
            <a:ext cx="2616225" cy="311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Logística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Função Logística,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𝑍</m:t>
                        </m:r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/>
                              </a:rPr>
                              <m:t>−(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𝑍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dirty="0" smtClean="0"/>
                  <a:t>, assume valores entre 0 e 1, para qualquer </a:t>
                </a:r>
                <a:r>
                  <a:rPr lang="pt-BR" i="1" dirty="0" smtClean="0"/>
                  <a:t>Z</a:t>
                </a:r>
                <a:r>
                  <a:rPr lang="pt-BR" dirty="0" smtClean="0"/>
                  <a:t> entre -∞ e +∞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1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288" y="3645024"/>
            <a:ext cx="6043742" cy="261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11560" y="5661248"/>
            <a:ext cx="82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-∞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476030" y="5661378"/>
            <a:ext cx="82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+</a:t>
            </a:r>
            <a:r>
              <a:rPr lang="pt-BR" dirty="0" smtClean="0"/>
              <a:t>∞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64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Logística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 smtClean="0"/>
                  <a:t>Não pressupõe a existência de homogeneidade de variância e normalidade dos resíduos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𝑍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−(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𝑍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Sendo </a:t>
                </a:r>
                <a:r>
                  <a:rPr lang="pt-BR" i="1" dirty="0" smtClean="0"/>
                  <a:t>Z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𝑍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/>
                          <a:ea typeface="Cambria Math"/>
                        </a:rPr>
                        <m:t>+…+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Em que </a:t>
                </a:r>
                <a:r>
                  <a:rPr lang="pt-BR" i="1" dirty="0" smtClean="0"/>
                  <a:t>p</a:t>
                </a:r>
                <a:r>
                  <a:rPr lang="pt-BR" dirty="0" smtClean="0"/>
                  <a:t> indica a probabilidade de ocorrência de determinado evento de interesse, </a:t>
                </a:r>
                <a:r>
                  <a:rPr lang="pt-BR" i="1" dirty="0" smtClean="0"/>
                  <a:t>X</a:t>
                </a:r>
                <a:r>
                  <a:rPr lang="pt-BR" dirty="0" smtClean="0"/>
                  <a:t> representa o vetor de variáveis explicativas (ou independentes) e </a:t>
                </a:r>
                <a:r>
                  <a:rPr lang="el-GR" i="1" dirty="0" smtClean="0"/>
                  <a:t>α</a:t>
                </a:r>
                <a:r>
                  <a:rPr lang="pt-BR" dirty="0" smtClean="0"/>
                  <a:t> e </a:t>
                </a:r>
                <a:r>
                  <a:rPr lang="el-GR" i="1" dirty="0" smtClean="0"/>
                  <a:t>β</a:t>
                </a:r>
                <a:r>
                  <a:rPr lang="pt-BR" dirty="0" smtClean="0"/>
                  <a:t> os parâmetros do modelo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13" r="-74" b="-32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.qkme.me/3r1s5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9"/>
          <a:stretch/>
        </p:blipFill>
        <p:spPr bwMode="auto">
          <a:xfrm>
            <a:off x="5796136" y="3699148"/>
            <a:ext cx="3347864" cy="261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termo </a:t>
            </a:r>
            <a:r>
              <a:rPr lang="pt-BR" i="1" dirty="0" err="1" smtClean="0"/>
              <a:t>ln</a:t>
            </a:r>
            <a:r>
              <a:rPr lang="pt-BR" dirty="0" smtClean="0"/>
              <a:t>(</a:t>
            </a:r>
            <a:r>
              <a:rPr lang="pt-BR" i="1" dirty="0" smtClean="0"/>
              <a:t>p</a:t>
            </a:r>
            <a:r>
              <a:rPr lang="pt-BR" dirty="0" smtClean="0"/>
              <a:t>/1 - </a:t>
            </a:r>
            <a:r>
              <a:rPr lang="pt-BR" i="1" dirty="0" smtClean="0"/>
              <a:t>p</a:t>
            </a:r>
            <a:r>
              <a:rPr lang="pt-BR" dirty="0" smtClean="0"/>
              <a:t>) é chamado de </a:t>
            </a:r>
            <a:r>
              <a:rPr lang="pt-BR" i="1" dirty="0" err="1" smtClean="0"/>
              <a:t>logit</a:t>
            </a:r>
            <a:r>
              <a:rPr lang="pt-BR" dirty="0" smtClean="0"/>
              <a:t> e o termo </a:t>
            </a:r>
            <a:r>
              <a:rPr lang="pt-BR" dirty="0"/>
              <a:t>(</a:t>
            </a:r>
            <a:r>
              <a:rPr lang="pt-BR" i="1" dirty="0"/>
              <a:t>p</a:t>
            </a:r>
            <a:r>
              <a:rPr lang="pt-BR" dirty="0"/>
              <a:t>/1 - </a:t>
            </a:r>
            <a:r>
              <a:rPr lang="pt-BR" i="1" dirty="0"/>
              <a:t>p</a:t>
            </a:r>
            <a:r>
              <a:rPr lang="pt-BR" dirty="0"/>
              <a:t>) </a:t>
            </a:r>
            <a:r>
              <a:rPr lang="pt-BR" dirty="0" smtClean="0"/>
              <a:t>representa a chance (</a:t>
            </a:r>
            <a:r>
              <a:rPr lang="pt-BR" i="1" dirty="0" err="1" smtClean="0"/>
              <a:t>odds</a:t>
            </a:r>
            <a:r>
              <a:rPr lang="pt-BR" dirty="0" smtClean="0"/>
              <a:t>) de ocorrência do evento de interesse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3699148"/>
            <a:ext cx="55801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Exemplo:</a:t>
            </a:r>
          </a:p>
          <a:p>
            <a:pPr lvl="1"/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Se </a:t>
            </a:r>
            <a:r>
              <a:rPr lang="pt-BR" sz="2800" i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 = 0,50, a chance de ocorrência do evento será de 1 (1 para 1)</a:t>
            </a:r>
          </a:p>
          <a:p>
            <a:pPr lvl="1"/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Se </a:t>
            </a:r>
            <a:r>
              <a:rPr lang="pt-BR" sz="2800" i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 = 0,75, a chance de ocorrência do evento será de 3 (3 para 1)</a:t>
            </a:r>
          </a:p>
        </p:txBody>
      </p:sp>
    </p:spTree>
    <p:extLst>
      <p:ext uri="{BB962C8B-B14F-4D97-AF65-F5344CB8AC3E}">
        <p14:creationId xmlns:p14="http://schemas.microsoft.com/office/powerpoint/2010/main" val="220643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Logística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O evento de interesse é </a:t>
                </a:r>
                <a:r>
                  <a:rPr lang="pt-BR" i="1" dirty="0" smtClean="0"/>
                  <a:t>p </a:t>
                </a:r>
                <a:r>
                  <a:rPr lang="pt-BR" dirty="0" smtClean="0"/>
                  <a:t>= (</a:t>
                </a:r>
                <a:r>
                  <a:rPr lang="pt-BR" i="1" dirty="0" err="1" smtClean="0"/>
                  <a:t>odds</a:t>
                </a:r>
                <a:r>
                  <a:rPr lang="pt-BR" dirty="0" smtClean="0"/>
                  <a:t>/1 + </a:t>
                </a:r>
                <a:r>
                  <a:rPr lang="pt-BR" i="1" dirty="0" err="1" smtClean="0"/>
                  <a:t>odds</a:t>
                </a:r>
                <a:r>
                  <a:rPr lang="pt-BR" dirty="0" smtClean="0"/>
                  <a:t>)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𝑍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−(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7</a:t>
            </a:fld>
            <a:endParaRPr lang="pt-BR"/>
          </a:p>
        </p:txBody>
      </p:sp>
      <p:pic>
        <p:nvPicPr>
          <p:cNvPr id="7170" name="Picture 2" descr="http://geradormemes.com/media/created/y4qz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71646"/>
            <a:ext cx="4248472" cy="318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6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Logística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A função </a:t>
                </a:r>
                <a:r>
                  <a:rPr lang="pt-BR" i="1" dirty="0" smtClean="0"/>
                  <a:t>f</a:t>
                </a:r>
                <a:r>
                  <a:rPr lang="pt-BR" dirty="0" smtClean="0"/>
                  <a:t>(</a:t>
                </a:r>
                <a:r>
                  <a:rPr lang="pt-BR" i="1" dirty="0" smtClean="0"/>
                  <a:t>Z</a:t>
                </a:r>
                <a:r>
                  <a:rPr lang="pt-BR" dirty="0" smtClean="0"/>
                  <a:t>) pode ser entendida como a probabilidade de a variável dependente ser igual a 1, dado o comportamento das variáveis explicativas X</a:t>
                </a:r>
                <a:r>
                  <a:rPr lang="pt-BR" baseline="-25000" dirty="0" smtClean="0"/>
                  <a:t>1</a:t>
                </a:r>
                <a:r>
                  <a:rPr lang="pt-BR" dirty="0" smtClean="0"/>
                  <a:t>, X</a:t>
                </a:r>
                <a:r>
                  <a:rPr lang="pt-BR" baseline="-25000" dirty="0" smtClean="0"/>
                  <a:t>2</a:t>
                </a:r>
                <a:r>
                  <a:rPr lang="pt-BR" dirty="0" smtClean="0"/>
                  <a:t>, ... </a:t>
                </a:r>
                <a:r>
                  <a:rPr lang="pt-BR" dirty="0" err="1" smtClean="0"/>
                  <a:t>X</a:t>
                </a:r>
                <a:r>
                  <a:rPr lang="pt-BR" baseline="-25000" dirty="0" err="1" smtClean="0"/>
                  <a:t>k</a:t>
                </a:r>
                <a:endParaRPr lang="pt-BR" baseline="-2500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i="1">
                                  <a:latin typeface="Cambria Math"/>
                                </a:rPr>
                                <m:t>−(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pt-BR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pt-B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r>
                  <a:rPr lang="pt-BR" dirty="0" smtClean="0"/>
                  <a:t>Utilizamos a máxima verossimilhança para estimar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acc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acc>
                  </m:oMath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08" r="-12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</a:t>
            </a:r>
            <a:r>
              <a:rPr lang="pt-BR" dirty="0" smtClean="0"/>
              <a:t>Logística –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Probabilidade de um cliente comprar uma assinatura de revista por mala direta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9</a:t>
            </a:fld>
            <a:endParaRPr lang="pt-BR"/>
          </a:p>
        </p:txBody>
      </p:sp>
      <p:pic>
        <p:nvPicPr>
          <p:cNvPr id="8194" name="Picture 2" descr="http://www.revistabrasileiros.com.br/wp-content/uploads/2014/10/00memes-vejaavbras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2976"/>
            <a:ext cx="4824536" cy="356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16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1057</TotalTime>
  <Words>929</Words>
  <Application>Microsoft Office PowerPoint</Application>
  <PresentationFormat>Apresentação na tela (4:3)</PresentationFormat>
  <Paragraphs>207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 Math</vt:lpstr>
      <vt:lpstr>Georgia</vt:lpstr>
      <vt:lpstr>Times New Roman</vt:lpstr>
      <vt:lpstr>Trebuchet MS</vt:lpstr>
      <vt:lpstr>Wingdings 2</vt:lpstr>
      <vt:lpstr>Urbano</vt:lpstr>
      <vt:lpstr>Regressão Logística</vt:lpstr>
      <vt:lpstr>O que é Regressão Logística</vt:lpstr>
      <vt:lpstr>Regressão Logística</vt:lpstr>
      <vt:lpstr>Regressão Logística</vt:lpstr>
      <vt:lpstr>Regressão Logística</vt:lpstr>
      <vt:lpstr>Regressão Logística</vt:lpstr>
      <vt:lpstr>Regressão Logística</vt:lpstr>
      <vt:lpstr>Regressão Logística</vt:lpstr>
      <vt:lpstr>Regressão Logística – Exemplo</vt:lpstr>
      <vt:lpstr>Regressão Logística – Exemplo</vt:lpstr>
      <vt:lpstr>Regressão Logística – Exemplo</vt:lpstr>
      <vt:lpstr>Regressão Logística – Exemplo</vt:lpstr>
      <vt:lpstr>Vamos fazer nosso Exemplo???</vt:lpstr>
      <vt:lpstr>Regressão Logística</vt:lpstr>
      <vt:lpstr>Regressão Logística – Exemplo</vt:lpstr>
      <vt:lpstr>Regressão Logística</vt:lpstr>
      <vt:lpstr>Regressão Logística</vt:lpstr>
      <vt:lpstr>Premissas</vt:lpstr>
      <vt:lpstr>Medidas de Ajuste</vt:lpstr>
      <vt:lpstr>Medidas de Ajuste</vt:lpstr>
      <vt:lpstr>Medidas de Ajuste</vt:lpstr>
      <vt:lpstr>Medidas de Ajuste</vt:lpstr>
      <vt:lpstr>Medidas de Ajuste</vt:lpstr>
      <vt:lpstr>Medidas de Ajuste</vt:lpstr>
      <vt:lpstr>Medidas de Ajuste</vt:lpstr>
      <vt:lpstr>Medidas de Ajuste</vt:lpstr>
      <vt:lpstr>Medidas de Ajuste</vt:lpstr>
      <vt:lpstr>Medidas de Ajuste</vt:lpstr>
      <vt:lpstr>Regressão Logística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 Botelho .</cp:lastModifiedBy>
  <cp:revision>78</cp:revision>
  <dcterms:created xsi:type="dcterms:W3CDTF">2013-03-06T00:56:56Z</dcterms:created>
  <dcterms:modified xsi:type="dcterms:W3CDTF">2017-04-03T00:52:44Z</dcterms:modified>
</cp:coreProperties>
</file>