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575" r:id="rId2"/>
    <p:sldId id="576" r:id="rId3"/>
    <p:sldId id="577" r:id="rId4"/>
    <p:sldId id="578" r:id="rId5"/>
    <p:sldId id="579" r:id="rId6"/>
    <p:sldId id="580" r:id="rId7"/>
    <p:sldId id="581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</p:sldIdLst>
  <p:sldSz cx="9144000" cy="6858000" type="screen4x3"/>
  <p:notesSz cx="6858000" cy="8924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1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8000"/>
    <a:srgbClr val="FF9900"/>
    <a:srgbClr val="009900"/>
    <a:srgbClr val="0033CC"/>
    <a:srgbClr val="9EDEDE"/>
    <a:srgbClr val="A6E4EC"/>
    <a:srgbClr val="90DEE8"/>
    <a:srgbClr val="89DCE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8" autoAdjust="0"/>
    <p:restoredTop sz="95170" autoAdjust="0"/>
  </p:normalViewPr>
  <p:slideViewPr>
    <p:cSldViewPr>
      <p:cViewPr varScale="1">
        <p:scale>
          <a:sx n="71" d="100"/>
          <a:sy n="71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26"/>
    </p:cViewPr>
  </p:sorterViewPr>
  <p:notesViewPr>
    <p:cSldViewPr>
      <p:cViewPr varScale="1">
        <p:scale>
          <a:sx n="28" d="100"/>
          <a:sy n="28" d="100"/>
        </p:scale>
        <p:origin x="-1506" y="-78"/>
      </p:cViewPr>
      <p:guideLst>
        <p:guide orient="horz" pos="28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8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8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F30F5B6-3E82-4AA6-92EB-53A0112A93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69925"/>
            <a:ext cx="4462462" cy="3346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78838"/>
            <a:ext cx="29718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78838"/>
            <a:ext cx="29718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69E40BB-C3FA-4C57-A2DC-BFC540D59B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C431-77F0-460D-B9C4-F431FA1F1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747-81B1-4EA0-985C-108FFF5C8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CAEF-BC5E-44F9-B9AC-78B05F42B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4561-61FC-4DC4-A2F6-F1E179AC4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E87D-25DA-418E-A8AE-14DE4764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E5BF-01BF-4599-ACAE-C7B07CC06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5FAC-C4CE-4B45-9F1E-B8217DB06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4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D1B9-C75E-4971-9348-277C3BE77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064B-7790-493B-BC9B-C62A54FB7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D210-8010-4353-B792-B552C78D6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711D9-9D08-4B2B-870D-0AABCC8BB8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25FF0C5-9D94-4BFE-ACA4-7EC51EBF5E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Esalq 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763588"/>
            <a:ext cx="21764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70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</a:rPr>
              <a:t>USP / ESALQ – DEPARTAMENTO DE PRODUÇÃO VEGETAL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276600" y="1916113"/>
            <a:ext cx="44275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i="1" dirty="0">
                <a:solidFill>
                  <a:srgbClr val="00FF00"/>
                </a:solidFill>
              </a:rPr>
              <a:t>SOJA:</a:t>
            </a:r>
          </a:p>
          <a:p>
            <a:pPr algn="ctr">
              <a:spcBef>
                <a:spcPct val="50000"/>
              </a:spcBef>
            </a:pPr>
            <a:r>
              <a:rPr lang="pt-BR" sz="2400" i="1" dirty="0">
                <a:solidFill>
                  <a:srgbClr val="00FF00"/>
                </a:solidFill>
              </a:rPr>
              <a:t>ESTUDO DA </a:t>
            </a:r>
            <a:r>
              <a:rPr lang="pt-BR" sz="2400" i="1" dirty="0" smtClean="0">
                <a:solidFill>
                  <a:srgbClr val="00FF00"/>
                </a:solidFill>
              </a:rPr>
              <a:t>PLANTA 2</a:t>
            </a:r>
          </a:p>
          <a:p>
            <a:pPr algn="ctr">
              <a:spcBef>
                <a:spcPct val="50000"/>
              </a:spcBef>
            </a:pPr>
            <a:r>
              <a:rPr lang="pt-BR" sz="2400" i="1" dirty="0" smtClean="0">
                <a:solidFill>
                  <a:srgbClr val="00FF00"/>
                </a:solidFill>
              </a:rPr>
              <a:t>FENOLOGIA</a:t>
            </a:r>
            <a:endParaRPr lang="pt-BR" sz="2400" i="1" dirty="0">
              <a:solidFill>
                <a:srgbClr val="00FF00"/>
              </a:solidFill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716463" y="4237905"/>
            <a:ext cx="38877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rgbClr val="FFFFFF"/>
                </a:solidFill>
              </a:rPr>
              <a:t>Prof. Dr. Gil Miguel de Sousa Câmara</a:t>
            </a:r>
          </a:p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rgbClr val="FFFFFF"/>
                </a:solidFill>
              </a:rPr>
              <a:t>LPV </a:t>
            </a:r>
            <a:r>
              <a:rPr lang="pt-BR" sz="1600" dirty="0" smtClean="0">
                <a:solidFill>
                  <a:srgbClr val="FFFFFF"/>
                </a:solidFill>
              </a:rPr>
              <a:t>0584: Cana-de-açúcar e Soja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995738" y="5900738"/>
            <a:ext cx="20891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rgbClr val="FFFFFF"/>
                </a:solidFill>
              </a:rPr>
              <a:t>Piracicaba - SP</a:t>
            </a:r>
          </a:p>
          <a:p>
            <a:pPr algn="ctr">
              <a:spcBef>
                <a:spcPct val="50000"/>
              </a:spcBef>
            </a:pPr>
            <a:r>
              <a:rPr lang="pt-BR" sz="1400" dirty="0" smtClean="0">
                <a:solidFill>
                  <a:srgbClr val="FFFFFF"/>
                </a:solidFill>
              </a:rPr>
              <a:t>2016</a:t>
            </a:r>
            <a:endParaRPr lang="pt-BR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7" grpId="0"/>
      <p:bldP spid="187399" grpId="0"/>
      <p:bldP spid="1874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5580063" cy="6858000"/>
            <a:chOff x="0" y="0"/>
            <a:chExt cx="5580063" cy="6858000"/>
          </a:xfrm>
        </p:grpSpPr>
        <p:pic>
          <p:nvPicPr>
            <p:cNvPr id="35842" name="Picture 2" descr="Soja V6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800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29" name="Text Box 9"/>
            <p:cNvSpPr txBox="1">
              <a:spLocks noChangeArrowheads="1"/>
            </p:cNvSpPr>
            <p:nvPr/>
          </p:nvSpPr>
          <p:spPr bwMode="auto">
            <a:xfrm>
              <a:off x="609600" y="457200"/>
              <a:ext cx="573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 sz="2400">
                  <a:solidFill>
                    <a:srgbClr val="FFFFFF"/>
                  </a:solidFill>
                </a:rPr>
                <a:t>Vn</a:t>
              </a:r>
              <a:endParaRPr lang="pt-BR" sz="24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337577" y="3238868"/>
              <a:ext cx="5164186" cy="1542370"/>
            </a:xfrm>
            <a:prstGeom prst="rect">
              <a:avLst/>
            </a:prstGeom>
          </p:spPr>
        </p:pic>
      </p:grp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6156325" y="404664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FF00"/>
                </a:solidFill>
              </a:rPr>
              <a:t>&gt; V5 – V6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5724525" y="1196752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</a:rPr>
              <a:t>1 nó a cada 3 dias em média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5724525" y="1844824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Início do rápido crescimento vegetativo.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5724525" y="2780928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Raízes acompanham o crescimento da parte aérea.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5724525" y="3717032"/>
            <a:ext cx="3311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Intensifica-se o acúmulo de nutrientes e de massa seca pela planta.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5724525" y="4941168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FFFFFF"/>
                </a:solidFill>
              </a:rPr>
              <a:t>A planta emite folhas até o “</a:t>
            </a:r>
            <a:r>
              <a:rPr lang="pt-BR" sz="1800" dirty="0" err="1">
                <a:solidFill>
                  <a:srgbClr val="FFFFFF"/>
                </a:solidFill>
              </a:rPr>
              <a:t>n-ésimo</a:t>
            </a:r>
            <a:r>
              <a:rPr lang="pt-BR" sz="1800" dirty="0">
                <a:solidFill>
                  <a:srgbClr val="FFFFFF"/>
                </a:solidFill>
              </a:rPr>
              <a:t>” nó (</a:t>
            </a:r>
            <a:r>
              <a:rPr lang="pt-BR" sz="1800" dirty="0" err="1">
                <a:solidFill>
                  <a:srgbClr val="FFFFFF"/>
                </a:solidFill>
              </a:rPr>
              <a:t>Vn</a:t>
            </a:r>
            <a:r>
              <a:rPr lang="pt-BR" sz="1800" dirty="0">
                <a:solidFill>
                  <a:srgbClr val="FFFFFF"/>
                </a:solidFill>
              </a:rPr>
              <a:t>), quando muda da fase vegetativa para a reprodutiva.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2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6" grpId="0"/>
      <p:bldP spid="209941" grpId="0"/>
      <p:bldP spid="209942" grpId="0"/>
      <p:bldP spid="209943" grpId="0"/>
      <p:bldP spid="2099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92213" y="212725"/>
            <a:ext cx="655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</a:rPr>
              <a:t>FENOLOGIA REPRODUTIVA DA CULTURA DA SOJA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1288" y="6394450"/>
            <a:ext cx="3592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200">
                <a:solidFill>
                  <a:srgbClr val="FFFFFF"/>
                </a:solidFill>
              </a:rPr>
              <a:t>Gil Miguel de Sousa Câmara - LPV/ESALQ/USP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838200"/>
            <a:ext cx="9067800" cy="6019800"/>
            <a:chOff x="0" y="838200"/>
            <a:chExt cx="9067800" cy="6019800"/>
          </a:xfrm>
        </p:grpSpPr>
        <p:pic>
          <p:nvPicPr>
            <p:cNvPr id="41988" name="Picture 4" descr="Soja R2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4075"/>
              <a:ext cx="3429000" cy="338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5" descr="Soja R6 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838200"/>
              <a:ext cx="2144713" cy="324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 descr="Soja R4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838200"/>
              <a:ext cx="146050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7" descr="Soja R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648200"/>
              <a:ext cx="1420813" cy="21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Soja R9 0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8" y="2971800"/>
              <a:ext cx="2659062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 descr="Soja R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10075"/>
              <a:ext cx="3733800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1066139" y="1612761"/>
              <a:ext cx="6831790" cy="3715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6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3284538"/>
            <a:ext cx="3530600" cy="3573462"/>
            <a:chOff x="0" y="3284538"/>
            <a:chExt cx="3530600" cy="3573462"/>
          </a:xfrm>
        </p:grpSpPr>
        <p:pic>
          <p:nvPicPr>
            <p:cNvPr id="210948" name="Picture 4" descr="Soja R1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84538"/>
              <a:ext cx="3530600" cy="357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282733" y="4372214"/>
              <a:ext cx="3065029" cy="915422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4716463" y="0"/>
            <a:ext cx="4427537" cy="2801938"/>
            <a:chOff x="4716463" y="0"/>
            <a:chExt cx="4427537" cy="2801938"/>
          </a:xfrm>
        </p:grpSpPr>
        <p:pic>
          <p:nvPicPr>
            <p:cNvPr id="210946" name="Picture 2" descr="Soja R1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0"/>
              <a:ext cx="4427537" cy="280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5775205" y="1203862"/>
              <a:ext cx="3065029" cy="915422"/>
            </a:xfrm>
            <a:prstGeom prst="rect">
              <a:avLst/>
            </a:prstGeom>
          </p:spPr>
        </p:pic>
      </p:grp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398838" y="404813"/>
            <a:ext cx="110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</a:rPr>
              <a:t>Estádio</a:t>
            </a:r>
          </a:p>
          <a:p>
            <a:pPr algn="ctr"/>
            <a:r>
              <a:rPr lang="pt-BR">
                <a:solidFill>
                  <a:srgbClr val="FFFFFF"/>
                </a:solidFill>
              </a:rPr>
              <a:t>R1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3143250" y="1552575"/>
            <a:ext cx="1573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FF"/>
                </a:solidFill>
              </a:rPr>
              <a:t>Início do</a:t>
            </a:r>
          </a:p>
          <a:p>
            <a:pPr algn="ctr"/>
            <a:r>
              <a:rPr lang="pt-BR" sz="1600">
                <a:solidFill>
                  <a:srgbClr val="FFFFFF"/>
                </a:solidFill>
              </a:rPr>
              <a:t>Florescimento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3635375" y="3716338"/>
            <a:ext cx="543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Uma flor aberta em qualquer parte da haste principal.</a:t>
            </a:r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635375" y="4378325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dirty="0">
                <a:solidFill>
                  <a:srgbClr val="00FF00"/>
                </a:solidFill>
              </a:rPr>
              <a:t>Até 50% de plantas com 1 flor.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5" grpId="0"/>
      <p:bldP spid="2109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153150" y="0"/>
            <a:ext cx="3027363" cy="4365625"/>
            <a:chOff x="6153150" y="0"/>
            <a:chExt cx="3027363" cy="4365625"/>
          </a:xfrm>
        </p:grpSpPr>
        <p:pic>
          <p:nvPicPr>
            <p:cNvPr id="44045" name="Picture 4" descr="Soja R2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150" y="0"/>
              <a:ext cx="3027363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57315">
              <a:off x="6078718" y="1932900"/>
              <a:ext cx="3315964" cy="990368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0" y="0"/>
            <a:ext cx="4284663" cy="4235450"/>
            <a:chOff x="0" y="0"/>
            <a:chExt cx="4284663" cy="4235450"/>
          </a:xfrm>
        </p:grpSpPr>
        <p:pic>
          <p:nvPicPr>
            <p:cNvPr id="312322" name="Picture 2" descr="Soja R2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84663" cy="4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2726">
              <a:off x="110033" y="2314903"/>
              <a:ext cx="3223719" cy="962817"/>
            </a:xfrm>
            <a:prstGeom prst="rect">
              <a:avLst/>
            </a:prstGeom>
          </p:spPr>
        </p:pic>
      </p:grp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427538" y="1844675"/>
            <a:ext cx="1573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FF"/>
                </a:solidFill>
              </a:rPr>
              <a:t>Florescimento</a:t>
            </a:r>
          </a:p>
          <a:p>
            <a:pPr algn="ctr"/>
            <a:r>
              <a:rPr lang="pt-BR" sz="1600">
                <a:solidFill>
                  <a:srgbClr val="FFFFFF"/>
                </a:solidFill>
              </a:rPr>
              <a:t>Pleno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250825" y="4365625"/>
            <a:ext cx="856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Uma flor aberta em um dos dois nós superiores da haste principal com folha madura.</a:t>
            </a:r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250825" y="4797425"/>
            <a:ext cx="432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>
                <a:solidFill>
                  <a:srgbClr val="00FF00"/>
                </a:solidFill>
              </a:rPr>
              <a:t>Maioria dos rácemos com flores abertas.</a:t>
            </a:r>
            <a:endParaRPr lang="en-US" sz="1600">
              <a:solidFill>
                <a:srgbClr val="00FF00"/>
              </a:solidFill>
            </a:endParaRP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4932363" y="955675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>
                <a:solidFill>
                  <a:srgbClr val="FFFFFF"/>
                </a:solidFill>
              </a:rPr>
              <a:t>R2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2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7" grpId="0"/>
      <p:bldP spid="312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7106" name="Picture 2" descr="Soja R3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1633721" y="2302764"/>
              <a:ext cx="5164186" cy="1542370"/>
            </a:xfrm>
            <a:prstGeom prst="rect">
              <a:avLst/>
            </a:prstGeom>
          </p:spPr>
        </p:pic>
      </p:grp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971550" y="203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52400" y="620713"/>
            <a:ext cx="221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000000"/>
                </a:solidFill>
              </a:rPr>
              <a:t>Início da Fru</a:t>
            </a:r>
            <a:r>
              <a:rPr lang="pt-BR" sz="1600">
                <a:solidFill>
                  <a:srgbClr val="FFFFFF"/>
                </a:solidFill>
              </a:rPr>
              <a:t>tificação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812088" y="115888"/>
            <a:ext cx="97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FFFF00"/>
                </a:solidFill>
              </a:rPr>
              <a:t>0,5 cm</a:t>
            </a: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H="1">
            <a:off x="7451725" y="457200"/>
            <a:ext cx="396875" cy="3079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rot="19526558">
            <a:off x="3395474" y="2754500"/>
            <a:ext cx="6083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600" dirty="0">
                <a:solidFill>
                  <a:srgbClr val="FFFF00"/>
                </a:solidFill>
              </a:rPr>
              <a:t>Uma vagem </a:t>
            </a:r>
            <a:r>
              <a:rPr lang="pt-BR" sz="1600" dirty="0" smtClean="0">
                <a:solidFill>
                  <a:srgbClr val="FFFF00"/>
                </a:solidFill>
              </a:rPr>
              <a:t>com 0,5 cm de comprimento </a:t>
            </a:r>
            <a:r>
              <a:rPr lang="pt-BR" sz="1600" dirty="0">
                <a:solidFill>
                  <a:srgbClr val="FFFF00"/>
                </a:solidFill>
              </a:rPr>
              <a:t>em </a:t>
            </a:r>
            <a:r>
              <a:rPr lang="pt-BR" sz="1600" dirty="0" smtClean="0">
                <a:solidFill>
                  <a:srgbClr val="FFFF00"/>
                </a:solidFill>
              </a:rPr>
              <a:t>um </a:t>
            </a:r>
            <a:r>
              <a:rPr lang="pt-BR" sz="1600" dirty="0">
                <a:solidFill>
                  <a:srgbClr val="FFFF00"/>
                </a:solidFill>
              </a:rPr>
              <a:t>dos </a:t>
            </a:r>
            <a:r>
              <a:rPr lang="pt-BR" sz="1600" dirty="0" smtClean="0">
                <a:solidFill>
                  <a:srgbClr val="FFFF00"/>
                </a:solidFill>
              </a:rPr>
              <a:t>quatro </a:t>
            </a:r>
            <a:r>
              <a:rPr lang="pt-BR" sz="1600" dirty="0">
                <a:solidFill>
                  <a:srgbClr val="FFFF00"/>
                </a:solidFill>
              </a:rPr>
              <a:t>nós superiores da haste </a:t>
            </a:r>
            <a:r>
              <a:rPr lang="pt-BR" sz="1600" dirty="0" smtClean="0">
                <a:solidFill>
                  <a:srgbClr val="FFFF00"/>
                </a:solidFill>
              </a:rPr>
              <a:t>principal, com folha madura.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6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4051300" cy="6858000"/>
            <a:chOff x="0" y="0"/>
            <a:chExt cx="4051300" cy="6858000"/>
          </a:xfrm>
        </p:grpSpPr>
        <p:pic>
          <p:nvPicPr>
            <p:cNvPr id="48130" name="Picture 2" descr="Soja R4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51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5910">
              <a:off x="-881978" y="2054868"/>
              <a:ext cx="5164186" cy="1542370"/>
            </a:xfrm>
            <a:prstGeom prst="rect">
              <a:avLst/>
            </a:prstGeom>
          </p:spPr>
        </p:pic>
      </p:grp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107950" y="127000"/>
            <a:ext cx="368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000000"/>
                </a:solidFill>
              </a:rPr>
              <a:t>C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a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v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t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8135" name="Text Box 14"/>
          <p:cNvSpPr txBox="1">
            <a:spLocks noChangeArrowheads="1"/>
          </p:cNvSpPr>
          <p:nvPr/>
        </p:nvSpPr>
        <p:spPr bwMode="auto">
          <a:xfrm>
            <a:off x="6378575" y="223838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>
                <a:solidFill>
                  <a:srgbClr val="FFFFFF"/>
                </a:solidFill>
              </a:rPr>
              <a:t>R4</a:t>
            </a:r>
          </a:p>
        </p:txBody>
      </p:sp>
      <p:sp>
        <p:nvSpPr>
          <p:cNvPr id="48136" name="Text Box 15"/>
          <p:cNvSpPr txBox="1">
            <a:spLocks noChangeArrowheads="1"/>
          </p:cNvSpPr>
          <p:nvPr/>
        </p:nvSpPr>
        <p:spPr bwMode="auto">
          <a:xfrm>
            <a:off x="5651500" y="620713"/>
            <a:ext cx="193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FF"/>
                </a:solidFill>
              </a:rPr>
              <a:t>Frutificação Plena</a:t>
            </a: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4211638" y="1196752"/>
            <a:ext cx="4824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600" dirty="0">
                <a:solidFill>
                  <a:srgbClr val="FFFF00"/>
                </a:solidFill>
              </a:rPr>
              <a:t>Uma vagem formada (2 cm) em um dos quatro nós superiores da haste </a:t>
            </a:r>
            <a:r>
              <a:rPr lang="pt-BR" sz="1600" dirty="0" smtClean="0">
                <a:solidFill>
                  <a:srgbClr val="FFFF00"/>
                </a:solidFill>
              </a:rPr>
              <a:t>principal, com folha madura.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14034" name="Line 18"/>
          <p:cNvSpPr>
            <a:spLocks noChangeShapeType="1"/>
          </p:cNvSpPr>
          <p:nvPr/>
        </p:nvSpPr>
        <p:spPr bwMode="auto">
          <a:xfrm>
            <a:off x="539750" y="1268413"/>
            <a:ext cx="287338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4067175" y="2155825"/>
            <a:ext cx="500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>
                <a:solidFill>
                  <a:srgbClr val="00FF00"/>
                </a:solidFill>
              </a:rPr>
              <a:t>Maioria das vagens no 1/3 superior com 2 a 4 cm.</a:t>
            </a:r>
            <a:endParaRPr lang="en-US" sz="1600">
              <a:solidFill>
                <a:srgbClr val="00FF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22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9" grpId="0"/>
      <p:bldP spid="214032" grpId="0"/>
      <p:bldP spid="21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052821" y="2108191"/>
            <a:ext cx="5026492" cy="3378209"/>
            <a:chOff x="4052821" y="2108191"/>
            <a:chExt cx="5026492" cy="3378209"/>
          </a:xfrm>
        </p:grpSpPr>
        <p:pic>
          <p:nvPicPr>
            <p:cNvPr id="315394" name="Picture 2" descr="Soja R5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2565400"/>
              <a:ext cx="4464050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3883">
              <a:off x="4052821" y="2108191"/>
              <a:ext cx="5026492" cy="1501245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0" y="0"/>
            <a:ext cx="3957638" cy="6858000"/>
            <a:chOff x="0" y="0"/>
            <a:chExt cx="3957638" cy="6858000"/>
          </a:xfrm>
        </p:grpSpPr>
        <p:pic>
          <p:nvPicPr>
            <p:cNvPr id="51203" name="Picture 3" descr="Soja 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5763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5435">
              <a:off x="-511980" y="3074253"/>
              <a:ext cx="5026492" cy="1501245"/>
            </a:xfrm>
            <a:prstGeom prst="rect">
              <a:avLst/>
            </a:prstGeom>
          </p:spPr>
        </p:pic>
      </p:grp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3371850" y="387985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800">
                <a:solidFill>
                  <a:srgbClr val="FFFFFF"/>
                </a:solidFill>
              </a:rPr>
              <a:t>3,0 mm</a:t>
            </a:r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3276600" y="4398963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916238" y="33337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R5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284663" y="1090613"/>
            <a:ext cx="46085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600" dirty="0">
                <a:solidFill>
                  <a:srgbClr val="FFFF00"/>
                </a:solidFill>
              </a:rPr>
              <a:t>Semente com 3 mm de comprimento em uma vagem localizada em um dos quatro nós superiores da haste </a:t>
            </a:r>
            <a:r>
              <a:rPr lang="pt-BR" sz="1600" dirty="0" smtClean="0">
                <a:solidFill>
                  <a:srgbClr val="FFFF00"/>
                </a:solidFill>
              </a:rPr>
              <a:t>principal, com folha madura.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961188" y="428625"/>
            <a:ext cx="2003425" cy="336550"/>
          </a:xfrm>
          <a:prstGeom prst="rect">
            <a:avLst/>
          </a:prstGeom>
          <a:solidFill>
            <a:srgbClr val="4D4D4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00"/>
                </a:solidFill>
              </a:rPr>
              <a:t>Início da Granação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25925" y="3333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Estádio R5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43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  <p:bldP spid="3153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1907704" y="620688"/>
            <a:ext cx="4824412" cy="366712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pt-BR" sz="1800">
                <a:solidFill>
                  <a:srgbClr val="000000"/>
                </a:solidFill>
              </a:rPr>
              <a:t>Estádios  R5 a R6 = Granação das Vagens</a:t>
            </a:r>
          </a:p>
        </p:txBody>
      </p:sp>
      <p:pic>
        <p:nvPicPr>
          <p:cNvPr id="319495" name="Picture 7" descr="031 R5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023839"/>
            <a:ext cx="4140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123728" y="5848821"/>
            <a:ext cx="4680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000" dirty="0" smtClean="0">
                <a:solidFill>
                  <a:srgbClr val="FFFFFF"/>
                </a:solidFill>
              </a:rPr>
              <a:t>Fontes: </a:t>
            </a:r>
            <a:r>
              <a:rPr lang="pt-BR" sz="1000" dirty="0" err="1">
                <a:solidFill>
                  <a:srgbClr val="FFFFFF"/>
                </a:solidFill>
              </a:rPr>
              <a:t>Fehr</a:t>
            </a:r>
            <a:r>
              <a:rPr lang="pt-BR" sz="1000" dirty="0">
                <a:solidFill>
                  <a:srgbClr val="FFFFFF"/>
                </a:solidFill>
              </a:rPr>
              <a:t> &amp; </a:t>
            </a:r>
            <a:r>
              <a:rPr lang="pt-BR" sz="1000" dirty="0" err="1">
                <a:solidFill>
                  <a:srgbClr val="FFFFFF"/>
                </a:solidFill>
              </a:rPr>
              <a:t>Caviness</a:t>
            </a:r>
            <a:r>
              <a:rPr lang="pt-BR" sz="1000" dirty="0">
                <a:solidFill>
                  <a:srgbClr val="FFFFFF"/>
                </a:solidFill>
              </a:rPr>
              <a:t> </a:t>
            </a:r>
            <a:r>
              <a:rPr lang="pt-BR" sz="1000" dirty="0" smtClean="0">
                <a:solidFill>
                  <a:srgbClr val="FFFFFF"/>
                </a:solidFill>
              </a:rPr>
              <a:t>1971; 1977 / Ritchie et al., 1994 / Câmara (2009).</a:t>
            </a:r>
            <a:endParaRPr lang="pt-BR" sz="1000" dirty="0">
              <a:solidFill>
                <a:srgbClr val="FFFFFF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83768" y="17222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R5.1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1840" y="17222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R5.2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23928" y="17222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R5.3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44008" y="17222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R5.4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36096" y="172229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R5.5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2226" name="Picture 2" descr="Soja R6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419" name="Picture 3" descr="Soja R6 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113" y="3429000"/>
              <a:ext cx="2268537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2857857" y="4372316"/>
              <a:ext cx="5164186" cy="1542370"/>
            </a:xfrm>
            <a:prstGeom prst="rect">
              <a:avLst/>
            </a:prstGeom>
          </p:spPr>
        </p:pic>
      </p:grp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92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 dirty="0">
                <a:solidFill>
                  <a:srgbClr val="000000"/>
                </a:solidFill>
              </a:rPr>
              <a:t>Sementes verdes com máximo volume ocupando totalmente uma vagem verde localizada em um dos 4 nós vegetativos </a:t>
            </a:r>
            <a:r>
              <a:rPr lang="pt-BR" sz="1800" dirty="0" smtClean="0">
                <a:solidFill>
                  <a:srgbClr val="000000"/>
                </a:solidFill>
              </a:rPr>
              <a:t>superiores, com folha madura (vagens </a:t>
            </a:r>
            <a:r>
              <a:rPr lang="pt-BR" sz="1800" dirty="0">
                <a:solidFill>
                  <a:srgbClr val="000000"/>
                </a:solidFill>
              </a:rPr>
              <a:t>com </a:t>
            </a:r>
            <a:r>
              <a:rPr lang="pt-BR" sz="1800" dirty="0" err="1">
                <a:solidFill>
                  <a:srgbClr val="000000"/>
                </a:solidFill>
              </a:rPr>
              <a:t>granação</a:t>
            </a:r>
            <a:r>
              <a:rPr lang="pt-BR" sz="1800" dirty="0">
                <a:solidFill>
                  <a:srgbClr val="000000"/>
                </a:solidFill>
              </a:rPr>
              <a:t> de 100% e folhas verdes).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800">
                <a:solidFill>
                  <a:srgbClr val="000000"/>
                </a:solidFill>
              </a:rPr>
              <a:t>Estádio  R6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0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3706813" cy="6858000"/>
            <a:chOff x="0" y="0"/>
            <a:chExt cx="3706813" cy="6858000"/>
          </a:xfrm>
        </p:grpSpPr>
        <p:pic>
          <p:nvPicPr>
            <p:cNvPr id="56322" name="Picture 2" descr="Soja R6 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068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8687">
              <a:off x="-46728" y="3384850"/>
              <a:ext cx="3800264" cy="1135012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6783388" y="0"/>
            <a:ext cx="2360612" cy="6858000"/>
            <a:chOff x="6783388" y="0"/>
            <a:chExt cx="2360612" cy="6858000"/>
          </a:xfrm>
        </p:grpSpPr>
        <p:pic>
          <p:nvPicPr>
            <p:cNvPr id="56323" name="Picture 3" descr="Soja R6 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388" y="0"/>
              <a:ext cx="23606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8687">
              <a:off x="5948125" y="2971691"/>
              <a:ext cx="3800264" cy="1135012"/>
            </a:xfrm>
            <a:prstGeom prst="rect">
              <a:avLst/>
            </a:prstGeom>
          </p:spPr>
        </p:pic>
      </p:grp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003800" y="8890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>
                <a:solidFill>
                  <a:srgbClr val="FFFFFF"/>
                </a:solidFill>
              </a:rPr>
              <a:t>R6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91038" y="1708150"/>
            <a:ext cx="171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FF"/>
                </a:solidFill>
              </a:rPr>
              <a:t>Granação Plena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4408488" y="3221038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800">
                <a:solidFill>
                  <a:srgbClr val="FFFFFF"/>
                </a:solidFill>
              </a:rPr>
              <a:t>“Vagem Gorda”</a:t>
            </a:r>
          </a:p>
        </p:txBody>
      </p:sp>
      <p:sp>
        <p:nvSpPr>
          <p:cNvPr id="299015" name="AutoShape 7"/>
          <p:cNvSpPr>
            <a:spLocks noChangeArrowheads="1"/>
          </p:cNvSpPr>
          <p:nvPr/>
        </p:nvSpPr>
        <p:spPr bwMode="auto">
          <a:xfrm>
            <a:off x="5105400" y="40528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4375150" y="5378450"/>
            <a:ext cx="194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FFFFFF"/>
                </a:solidFill>
              </a:rPr>
              <a:t>Semente Formada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1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/>
      <p:bldP spid="299015" grpId="0" animBg="1"/>
      <p:bldP spid="2990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381000" y="352425"/>
            <a:ext cx="8382000" cy="2235200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FENOLOGIA:</a:t>
            </a:r>
            <a:r>
              <a:rPr lang="pt-BR">
                <a:solidFill>
                  <a:srgbClr val="FFFFFF"/>
                </a:solidFill>
              </a:rPr>
              <a:t> É a parte da Botânica que estuda as mudanças morfológicas e os eventos fisiológicos associados, que se sucedem no ciclo de vida de uma planta, caracterizando com maior precisão as diferentes fases do seu desenvolvimento (germinação, emergência, crescimento e desenvolvimento vegetativo, florescimento, frutificação, formação das sementes e maturação) (</a:t>
            </a:r>
            <a:r>
              <a:rPr lang="pt-BR">
                <a:solidFill>
                  <a:srgbClr val="FFFF00"/>
                </a:solidFill>
              </a:rPr>
              <a:t>Larcher, 1986; 2006</a:t>
            </a:r>
            <a:r>
              <a:rPr lang="pt-BR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50825" y="5373688"/>
            <a:ext cx="8610600" cy="1320800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IMPORTÂNCIA:</a:t>
            </a:r>
            <a:r>
              <a:rPr lang="pt-BR">
                <a:solidFill>
                  <a:srgbClr val="FFFFFF"/>
                </a:solidFill>
              </a:rPr>
              <a:t> Possibilita identificar as relações e o grau de influência dos fatores envolvidos no processo de produção, favorecendo a previsão de problemas, o estabelecimento de estratégias de manejo e a tomada de decisão.</a:t>
            </a:r>
          </a:p>
        </p:txBody>
      </p:sp>
      <p:pic>
        <p:nvPicPr>
          <p:cNvPr id="13316" name="Picture 4" descr="Soja V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0363"/>
            <a:ext cx="1758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Soja R9 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757488"/>
            <a:ext cx="1460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2122488" y="3189288"/>
            <a:ext cx="4970462" cy="1368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CC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130550" y="3657600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E N O L O G I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3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nimBg="1"/>
      <p:bldP spid="302083" grpId="0" animBg="1"/>
      <p:bldP spid="302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9394" name="Picture 2" descr="Soja R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393864" y="2272188"/>
              <a:ext cx="8541912" cy="2551184"/>
            </a:xfrm>
            <a:prstGeom prst="rect">
              <a:avLst/>
            </a:prstGeom>
          </p:spPr>
        </p:pic>
      </p:grp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" y="3587750"/>
            <a:ext cx="1428750" cy="366713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FF00"/>
              </a:gs>
              <a:gs pos="100000">
                <a:srgbClr val="0033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800" dirty="0">
                <a:solidFill>
                  <a:srgbClr val="000000"/>
                </a:solidFill>
              </a:rPr>
              <a:t>Estádio  R7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4159250"/>
            <a:ext cx="2340705" cy="338554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FF00"/>
              </a:gs>
              <a:gs pos="100000">
                <a:srgbClr val="0033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600" dirty="0" smtClean="0">
                <a:solidFill>
                  <a:srgbClr val="000000"/>
                </a:solidFill>
              </a:rPr>
              <a:t>Maturação </a:t>
            </a:r>
            <a:r>
              <a:rPr lang="pt-BR" sz="1600" dirty="0">
                <a:solidFill>
                  <a:srgbClr val="000000"/>
                </a:solidFill>
              </a:rPr>
              <a:t>Fisiológica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7950" y="152400"/>
            <a:ext cx="8388350" cy="3693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 dirty="0">
                <a:solidFill>
                  <a:srgbClr val="000000"/>
                </a:solidFill>
              </a:rPr>
              <a:t>Uma </a:t>
            </a:r>
            <a:r>
              <a:rPr lang="pt-BR" sz="1800" dirty="0" smtClean="0">
                <a:solidFill>
                  <a:srgbClr val="000000"/>
                </a:solidFill>
              </a:rPr>
              <a:t>vagem normal e madura  em qualquer nó da haste principal da planta.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92150"/>
            <a:ext cx="8826500" cy="6413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 dirty="0">
                <a:solidFill>
                  <a:srgbClr val="000000"/>
                </a:solidFill>
              </a:rPr>
              <a:t>Representa a maturidade fisiológica da semente, com máximos vigor e acúmulo de matéria seca, porém, com umidade ainda </a:t>
            </a:r>
            <a:r>
              <a:rPr lang="pt-BR" sz="1800" dirty="0" smtClean="0">
                <a:solidFill>
                  <a:srgbClr val="000000"/>
                </a:solidFill>
              </a:rPr>
              <a:t>elevada (35 a 60%).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1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0418" name="Picture 2" descr="Soja R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263" y="0"/>
              <a:ext cx="2211387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9" name="Picture 13" descr="Soja R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4600"/>
              <a:ext cx="3851275" cy="21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0" name="Picture 14" descr="Soja R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570413"/>
              <a:ext cx="3563937" cy="228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577288" y="2085771"/>
              <a:ext cx="8462208" cy="2527379"/>
            </a:xfrm>
            <a:prstGeom prst="rect">
              <a:avLst/>
            </a:prstGeom>
          </p:spPr>
        </p:pic>
      </p:grp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31788" y="1474788"/>
            <a:ext cx="720725" cy="396875"/>
          </a:xfrm>
          <a:prstGeom prst="rect">
            <a:avLst/>
          </a:prstGeom>
          <a:gradFill rotWithShape="0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000000"/>
                </a:solidFill>
              </a:rPr>
              <a:t>R7.1</a:t>
            </a: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1219200" y="1692275"/>
            <a:ext cx="3810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811338" y="1539875"/>
            <a:ext cx="3517900" cy="336550"/>
          </a:xfrm>
          <a:prstGeom prst="rect">
            <a:avLst/>
          </a:prstGeom>
          <a:gradFill rotWithShape="0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000000"/>
                </a:solidFill>
              </a:rPr>
              <a:t>até 50 % folhas e vagens amarelas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8320088" y="3743325"/>
            <a:ext cx="720725" cy="396875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000000"/>
                </a:solidFill>
              </a:rPr>
              <a:t>R7.2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675188" y="3640138"/>
            <a:ext cx="2940050" cy="581025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000000"/>
                </a:solidFill>
              </a:rPr>
              <a:t>51 a 75 % </a:t>
            </a:r>
          </a:p>
          <a:p>
            <a:pPr algn="ctr"/>
            <a:r>
              <a:rPr lang="pt-BR" sz="1600">
                <a:solidFill>
                  <a:srgbClr val="000000"/>
                </a:solidFill>
              </a:rPr>
              <a:t>de folhas e vagens amarelas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03188" y="5837238"/>
            <a:ext cx="720725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000000"/>
                </a:solidFill>
              </a:rPr>
              <a:t>R7.3</a:t>
            </a:r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914400" y="6054725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619375" y="431800"/>
            <a:ext cx="2443163" cy="396875"/>
          </a:xfrm>
          <a:prstGeom prst="rect">
            <a:avLst/>
          </a:prstGeom>
          <a:solidFill>
            <a:srgbClr val="3333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00FF00"/>
                </a:solidFill>
              </a:rPr>
              <a:t>Subdivisões de R7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376363" y="5902325"/>
            <a:ext cx="4094162" cy="336550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600">
                <a:solidFill>
                  <a:srgbClr val="000000"/>
                </a:solidFill>
              </a:rPr>
              <a:t>acima de 75 % folhas e vagens amarelas</a:t>
            </a: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 flipH="1">
            <a:off x="7759700" y="3944938"/>
            <a:ext cx="457200" cy="0"/>
          </a:xfrm>
          <a:prstGeom prst="line">
            <a:avLst/>
          </a:prstGeom>
          <a:noFill/>
          <a:ln w="38100">
            <a:pattFill prst="pct75">
              <a:fgClr>
                <a:srgbClr val="FFFF99"/>
              </a:fgClr>
              <a:bgClr>
                <a:srgbClr val="FFFF99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>
            <a:off x="3949700" y="3944938"/>
            <a:ext cx="457200" cy="0"/>
          </a:xfrm>
          <a:prstGeom prst="line">
            <a:avLst/>
          </a:prstGeom>
          <a:noFill/>
          <a:ln w="38100">
            <a:pattFill prst="pct75">
              <a:fgClr>
                <a:srgbClr val="FFFF99"/>
              </a:fgClr>
              <a:bgClr>
                <a:srgbClr val="FFFF99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V="1">
            <a:off x="5562600" y="1295400"/>
            <a:ext cx="1295400" cy="3810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49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7" grpId="0" animBg="1"/>
      <p:bldP spid="166918" grpId="0" animBg="1"/>
      <p:bldP spid="166919" grpId="0" animBg="1"/>
      <p:bldP spid="166920" grpId="0" animBg="1"/>
      <p:bldP spid="1669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814388"/>
            <a:ext cx="9144000" cy="6043612"/>
            <a:chOff x="0" y="814388"/>
            <a:chExt cx="9144000" cy="6043612"/>
          </a:xfrm>
        </p:grpSpPr>
        <p:pic>
          <p:nvPicPr>
            <p:cNvPr id="61442" name="Picture 2" descr="FMT R9 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4388"/>
              <a:ext cx="9144000" cy="604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637991" y="2732616"/>
              <a:ext cx="7390026" cy="2207154"/>
            </a:xfrm>
            <a:prstGeom prst="rect">
              <a:avLst/>
            </a:prstGeom>
          </p:spPr>
        </p:pic>
      </p:grp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323850" y="3429000"/>
            <a:ext cx="4968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pt-BR" sz="1800">
                <a:solidFill>
                  <a:srgbClr val="000000"/>
                </a:solidFill>
              </a:rPr>
              <a:t>Máxima produtividade biológica alcançada.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000000"/>
                </a:solidFill>
              </a:rPr>
              <a:t>95% de vagens maduras na planta.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23850" y="1411288"/>
            <a:ext cx="7993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000000"/>
                </a:solidFill>
              </a:rPr>
              <a:t>Nenhuma ou poucas folhas nos ponteiros (verdes-claras ou amarelas).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323850" y="1916113"/>
            <a:ext cx="532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000000"/>
                </a:solidFill>
              </a:rPr>
              <a:t>Hastes e ramificações secas com cor de palha.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solidFill>
                  <a:srgbClr val="000000"/>
                </a:solidFill>
              </a:rPr>
              <a:t>Vagens com a cor típica do cultivar (pubescência marrom ou cinza).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323850" y="2924175"/>
            <a:ext cx="6119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 dirty="0">
                <a:solidFill>
                  <a:srgbClr val="000000"/>
                </a:solidFill>
              </a:rPr>
              <a:t>Umidade nos grãos (</a:t>
            </a:r>
            <a:r>
              <a:rPr lang="pt-BR" sz="1800" dirty="0" smtClean="0">
                <a:solidFill>
                  <a:srgbClr val="000000"/>
                </a:solidFill>
              </a:rPr>
              <a:t>13 </a:t>
            </a:r>
            <a:r>
              <a:rPr lang="pt-BR" sz="1800" dirty="0">
                <a:solidFill>
                  <a:srgbClr val="000000"/>
                </a:solidFill>
              </a:rPr>
              <a:t>a 16%) = colheita mecanizada.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07950" y="260350"/>
            <a:ext cx="1584325" cy="3762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800">
                <a:solidFill>
                  <a:srgbClr val="000000"/>
                </a:solidFill>
              </a:rPr>
              <a:t>Estádio  R8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484438" y="260350"/>
            <a:ext cx="2087562" cy="36933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800" dirty="0" smtClean="0">
                <a:solidFill>
                  <a:srgbClr val="000000"/>
                </a:solidFill>
              </a:rPr>
              <a:t>Maturação Plena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3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8" grpId="0"/>
      <p:bldP spid="323589" grpId="0"/>
      <p:bldP spid="323590" grpId="0"/>
      <p:bldP spid="323591" grpId="0"/>
      <p:bldP spid="3235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9388" y="1069975"/>
            <a:ext cx="882015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dirty="0">
                <a:solidFill>
                  <a:srgbClr val="00FF00"/>
                </a:solidFill>
              </a:rPr>
              <a:t>SOJA:</a:t>
            </a:r>
          </a:p>
          <a:p>
            <a:pPr algn="ctr">
              <a:spcBef>
                <a:spcPct val="50000"/>
              </a:spcBef>
            </a:pPr>
            <a:endParaRPr lang="pt-BR" sz="3000" dirty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600" dirty="0" smtClean="0">
                <a:solidFill>
                  <a:srgbClr val="00FFFF"/>
                </a:solidFill>
              </a:rPr>
              <a:t>TIPO </a:t>
            </a:r>
            <a:r>
              <a:rPr lang="pt-BR" sz="2600" dirty="0">
                <a:solidFill>
                  <a:srgbClr val="00FFFF"/>
                </a:solidFill>
              </a:rPr>
              <a:t>DE CRESCIMENTO DETERMINADO </a:t>
            </a:r>
            <a:r>
              <a:rPr lang="pt-BR" sz="2600" dirty="0" smtClean="0">
                <a:solidFill>
                  <a:srgbClr val="00FFFF"/>
                </a:solidFill>
              </a:rPr>
              <a:t>(TCD</a:t>
            </a:r>
            <a:r>
              <a:rPr lang="pt-BR" sz="2600" dirty="0">
                <a:solidFill>
                  <a:srgbClr val="00FFFF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endParaRPr lang="pt-BR" sz="2600" dirty="0">
              <a:solidFill>
                <a:srgbClr val="00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3000" dirty="0">
                <a:solidFill>
                  <a:srgbClr val="00FF00"/>
                </a:solidFill>
              </a:rPr>
              <a:t>X</a:t>
            </a:r>
          </a:p>
          <a:p>
            <a:pPr algn="ctr">
              <a:spcBef>
                <a:spcPct val="50000"/>
              </a:spcBef>
            </a:pPr>
            <a:endParaRPr lang="pt-BR" sz="3000" dirty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600" dirty="0" smtClean="0">
                <a:solidFill>
                  <a:srgbClr val="FF0000"/>
                </a:solidFill>
              </a:rPr>
              <a:t>TIPO </a:t>
            </a:r>
            <a:r>
              <a:rPr lang="pt-BR" sz="2600" dirty="0">
                <a:solidFill>
                  <a:srgbClr val="FF0000"/>
                </a:solidFill>
              </a:rPr>
              <a:t>DE CRESCIMENTO INDETERMINADO </a:t>
            </a:r>
            <a:r>
              <a:rPr lang="pt-BR" sz="2600" dirty="0" smtClean="0">
                <a:solidFill>
                  <a:srgbClr val="FF0000"/>
                </a:solidFill>
              </a:rPr>
              <a:t>(TCI</a:t>
            </a:r>
            <a:r>
              <a:rPr lang="pt-BR" sz="2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700338" y="188913"/>
            <a:ext cx="3673475" cy="40011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dirty="0" smtClean="0">
                <a:solidFill>
                  <a:srgbClr val="000000"/>
                </a:solidFill>
              </a:rPr>
              <a:t>Tipos </a:t>
            </a:r>
            <a:r>
              <a:rPr lang="pt-BR" dirty="0">
                <a:solidFill>
                  <a:srgbClr val="000000"/>
                </a:solidFill>
              </a:rPr>
              <a:t>de Crescimento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227013" y="831850"/>
            <a:ext cx="4057650" cy="366713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dirty="0">
                <a:solidFill>
                  <a:srgbClr val="0033CC"/>
                </a:solidFill>
              </a:rPr>
              <a:t>Determinado </a:t>
            </a:r>
            <a:r>
              <a:rPr lang="pt-BR" sz="1800" dirty="0" smtClean="0">
                <a:solidFill>
                  <a:srgbClr val="0033CC"/>
                </a:solidFill>
              </a:rPr>
              <a:t>(TCD</a:t>
            </a:r>
            <a:r>
              <a:rPr lang="pt-BR" sz="1800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4787900" y="831850"/>
            <a:ext cx="4086225" cy="366713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3300"/>
                </a:solidFill>
              </a:rPr>
              <a:t>Indeterminado </a:t>
            </a:r>
            <a:r>
              <a:rPr lang="pt-BR" sz="1800" dirty="0" smtClean="0">
                <a:solidFill>
                  <a:srgbClr val="CC3300"/>
                </a:solidFill>
              </a:rPr>
              <a:t>(TCI</a:t>
            </a:r>
            <a:r>
              <a:rPr lang="pt-BR" sz="1800" dirty="0">
                <a:solidFill>
                  <a:srgbClr val="CC3300"/>
                </a:solidFill>
              </a:rPr>
              <a:t>)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27013" y="1412875"/>
            <a:ext cx="4057650" cy="3667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&lt; porte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4787900" y="1412875"/>
            <a:ext cx="4086225" cy="3667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&gt; porte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79388" y="1997075"/>
            <a:ext cx="4105275" cy="3667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A partir de R1 HP pára de crescer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4789488" y="1997075"/>
            <a:ext cx="4103687" cy="3667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Iniciado R1; HP continua crescendo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79388" y="2584450"/>
            <a:ext cx="4105275" cy="641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R1 na parte mediana progredindo para a base e para o ápice da planta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4787900" y="2584450"/>
            <a:ext cx="4105275" cy="641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R1 no 4º ou 5º nó vegetativo  progredindo para o ápice da planta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79388" y="3449638"/>
            <a:ext cx="4105275" cy="641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Uniformidade de florescimento e de frutificação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787900" y="3436938"/>
            <a:ext cx="4102100" cy="641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Desuniformidade de florescimento e de frutificação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79388" y="4300538"/>
            <a:ext cx="4105275" cy="91598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Uniformidade de tamanho de folhas e entrenós da base ao ápice da planta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4787900" y="4300538"/>
            <a:ext cx="4102100" cy="91598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&lt; tamanho de folhas, entrenós e vagens (&lt; nº vgs / nó) em direção ou próximos ao ápice da planta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179388" y="5446713"/>
            <a:ext cx="4105275" cy="36671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Planta com rácemo terminal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4787900" y="5440363"/>
            <a:ext cx="4102100" cy="36671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 dirty="0">
                <a:solidFill>
                  <a:srgbClr val="CC3300"/>
                </a:solidFill>
              </a:rPr>
              <a:t>Planta </a:t>
            </a:r>
            <a:r>
              <a:rPr lang="pt-BR" sz="1800" dirty="0" smtClean="0">
                <a:solidFill>
                  <a:srgbClr val="CC3300"/>
                </a:solidFill>
              </a:rPr>
              <a:t>sem </a:t>
            </a:r>
            <a:r>
              <a:rPr lang="pt-BR" sz="1800" dirty="0" err="1">
                <a:solidFill>
                  <a:srgbClr val="CC3300"/>
                </a:solidFill>
              </a:rPr>
              <a:t>rácemo</a:t>
            </a:r>
            <a:r>
              <a:rPr lang="pt-BR" sz="1800" dirty="0">
                <a:solidFill>
                  <a:srgbClr val="CC3300"/>
                </a:solidFill>
              </a:rPr>
              <a:t> terminal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179388" y="6027738"/>
            <a:ext cx="4105275" cy="641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R1 = 87 - 90% da altura e matéria seca final</a:t>
            </a: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4787900" y="6027738"/>
            <a:ext cx="4102100" cy="36671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CC3300"/>
                </a:solidFill>
              </a:rPr>
              <a:t>R1 = 50 - 60% da altura final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615">
            <a:off x="590389" y="2369171"/>
            <a:ext cx="7984115" cy="2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  <p:bldP spid="241670" grpId="0" animBg="1"/>
      <p:bldP spid="241671" grpId="0" animBg="1"/>
      <p:bldP spid="241672" grpId="0" animBg="1"/>
      <p:bldP spid="241673" grpId="0" animBg="1"/>
      <p:bldP spid="241674" grpId="0" animBg="1"/>
      <p:bldP spid="241675" grpId="0" animBg="1"/>
      <p:bldP spid="241676" grpId="0" animBg="1"/>
      <p:bldP spid="241677" grpId="0" animBg="1"/>
      <p:bldP spid="241678" grpId="0" animBg="1"/>
      <p:bldP spid="241679" grpId="0" animBg="1"/>
      <p:bldP spid="241680" grpId="0" animBg="1"/>
      <p:bldP spid="241681" grpId="0" animBg="1"/>
      <p:bldP spid="2416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4925" y="44450"/>
            <a:ext cx="9109075" cy="6832600"/>
            <a:chOff x="34925" y="44450"/>
            <a:chExt cx="9109075" cy="6832600"/>
          </a:xfrm>
        </p:grpSpPr>
        <p:pic>
          <p:nvPicPr>
            <p:cNvPr id="70658" name="Picture 2" descr="Sj HCD 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44450"/>
              <a:ext cx="9109075" cy="683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2007369" y="2736519"/>
              <a:ext cx="5164186" cy="1542370"/>
            </a:xfrm>
            <a:prstGeom prst="rect">
              <a:avLst/>
            </a:prstGeom>
          </p:spPr>
        </p:pic>
      </p:grpSp>
      <p:grpSp>
        <p:nvGrpSpPr>
          <p:cNvPr id="242691" name="Group 3"/>
          <p:cNvGrpSpPr>
            <a:grpSpLocks/>
          </p:cNvGrpSpPr>
          <p:nvPr/>
        </p:nvGrpSpPr>
        <p:grpSpPr bwMode="auto">
          <a:xfrm>
            <a:off x="755650" y="2227263"/>
            <a:ext cx="6911975" cy="366712"/>
            <a:chOff x="476" y="1403"/>
            <a:chExt cx="4354" cy="231"/>
          </a:xfrm>
        </p:grpSpPr>
        <p:sp>
          <p:nvSpPr>
            <p:cNvPr id="70666" name="Text Box 4"/>
            <p:cNvSpPr txBox="1">
              <a:spLocks noChangeArrowheads="1"/>
            </p:cNvSpPr>
            <p:nvPr/>
          </p:nvSpPr>
          <p:spPr bwMode="auto">
            <a:xfrm>
              <a:off x="3924" y="1403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>
                  <a:solidFill>
                    <a:srgbClr val="FFFFFF"/>
                  </a:solidFill>
                </a:rPr>
                <a:t>120 cm</a:t>
              </a:r>
            </a:p>
          </p:txBody>
        </p:sp>
        <p:sp>
          <p:nvSpPr>
            <p:cNvPr id="242693" name="Line 5"/>
            <p:cNvSpPr>
              <a:spLocks noChangeShapeType="1"/>
            </p:cNvSpPr>
            <p:nvPr/>
          </p:nvSpPr>
          <p:spPr bwMode="auto">
            <a:xfrm>
              <a:off x="476" y="1616"/>
              <a:ext cx="43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755650" y="2679700"/>
            <a:ext cx="3311525" cy="366713"/>
            <a:chOff x="476" y="1688"/>
            <a:chExt cx="2086" cy="231"/>
          </a:xfrm>
        </p:grpSpPr>
        <p:sp>
          <p:nvSpPr>
            <p:cNvPr id="70664" name="Text Box 7"/>
            <p:cNvSpPr txBox="1">
              <a:spLocks noChangeArrowheads="1"/>
            </p:cNvSpPr>
            <p:nvPr/>
          </p:nvSpPr>
          <p:spPr bwMode="auto">
            <a:xfrm>
              <a:off x="1882" y="1688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>
                  <a:solidFill>
                    <a:srgbClr val="FFFFFF"/>
                  </a:solidFill>
                </a:rPr>
                <a:t>115 cm</a:t>
              </a:r>
            </a:p>
          </p:txBody>
        </p:sp>
        <p:sp>
          <p:nvSpPr>
            <p:cNvPr id="242696" name="Line 8"/>
            <p:cNvSpPr>
              <a:spLocks noChangeShapeType="1"/>
            </p:cNvSpPr>
            <p:nvPr/>
          </p:nvSpPr>
          <p:spPr bwMode="auto">
            <a:xfrm>
              <a:off x="476" y="1888"/>
              <a:ext cx="19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140200" y="2968625"/>
            <a:ext cx="2374900" cy="366713"/>
            <a:chOff x="2608" y="1870"/>
            <a:chExt cx="1496" cy="231"/>
          </a:xfrm>
        </p:grpSpPr>
        <p:sp>
          <p:nvSpPr>
            <p:cNvPr id="70662" name="Text Box 10"/>
            <p:cNvSpPr txBox="1">
              <a:spLocks noChangeArrowheads="1"/>
            </p:cNvSpPr>
            <p:nvPr/>
          </p:nvSpPr>
          <p:spPr bwMode="auto">
            <a:xfrm>
              <a:off x="3424" y="1870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800">
                  <a:solidFill>
                    <a:srgbClr val="FFFFFF"/>
                  </a:solidFill>
                </a:rPr>
                <a:t>92 cm</a:t>
              </a:r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>
              <a:off x="2608" y="2069"/>
              <a:ext cx="140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8356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T C D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1704" y="16023"/>
            <a:ext cx="9155704" cy="6867993"/>
            <a:chOff x="-11704" y="16023"/>
            <a:chExt cx="9155704" cy="6867993"/>
          </a:xfrm>
        </p:grpSpPr>
        <p:pic>
          <p:nvPicPr>
            <p:cNvPr id="243719" name="Picture 7" descr="CD 219 RR 04"/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04" y="16023"/>
              <a:ext cx="9155704" cy="686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609271" y="2834252"/>
              <a:ext cx="7331317" cy="2189620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68356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T C D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325" y="80963"/>
            <a:ext cx="8904288" cy="6678612"/>
            <a:chOff x="60325" y="80963"/>
            <a:chExt cx="8904288" cy="6678612"/>
          </a:xfrm>
        </p:grpSpPr>
        <p:pic>
          <p:nvPicPr>
            <p:cNvPr id="72706" name="Picture 2" descr="Soja HCI 02"/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" y="80963"/>
              <a:ext cx="8904288" cy="667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545651" y="1538302"/>
              <a:ext cx="7997532" cy="2388596"/>
            </a:xfrm>
            <a:prstGeom prst="rect">
              <a:avLst/>
            </a:prstGeom>
          </p:spPr>
        </p:pic>
      </p:grp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4427538" y="1343025"/>
            <a:ext cx="2592387" cy="396875"/>
            <a:chOff x="2789" y="846"/>
            <a:chExt cx="1633" cy="250"/>
          </a:xfrm>
        </p:grpSpPr>
        <p:sp>
          <p:nvSpPr>
            <p:cNvPr id="244740" name="Line 4"/>
            <p:cNvSpPr>
              <a:spLocks noChangeShapeType="1"/>
            </p:cNvSpPr>
            <p:nvPr/>
          </p:nvSpPr>
          <p:spPr bwMode="auto">
            <a:xfrm>
              <a:off x="2789" y="1071"/>
              <a:ext cx="163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3696" y="846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>
                  <a:solidFill>
                    <a:srgbClr val="FFFFFF"/>
                  </a:solidFill>
                </a:rPr>
                <a:t>135 cm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8356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T C I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4925" y="36513"/>
            <a:ext cx="9074150" cy="6705600"/>
            <a:chOff x="34925" y="36513"/>
            <a:chExt cx="9074150" cy="6705600"/>
          </a:xfrm>
        </p:grpSpPr>
        <p:pic>
          <p:nvPicPr>
            <p:cNvPr id="73730" name="Picture 2" descr="Soja HCI 04"/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44450"/>
              <a:ext cx="5024438" cy="669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3" name="Picture 3" descr="Soja HCI 05"/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88" y="36513"/>
              <a:ext cx="5030787" cy="670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670376" y="2032293"/>
              <a:ext cx="7520713" cy="2246186"/>
            </a:xfrm>
            <a:prstGeom prst="rect">
              <a:avLst/>
            </a:prstGeom>
          </p:spPr>
        </p:pic>
      </p:grpSp>
      <p:sp>
        <p:nvSpPr>
          <p:cNvPr id="4" name="CaixaDeTexto 3"/>
          <p:cNvSpPr txBox="1"/>
          <p:nvPr/>
        </p:nvSpPr>
        <p:spPr>
          <a:xfrm>
            <a:off x="683568" y="9511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</a:rPr>
              <a:t>T C I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325" y="80963"/>
            <a:ext cx="9048750" cy="6732587"/>
            <a:chOff x="60325" y="80963"/>
            <a:chExt cx="9048750" cy="6732587"/>
          </a:xfrm>
        </p:grpSpPr>
        <p:pic>
          <p:nvPicPr>
            <p:cNvPr id="74754" name="Picture 2" descr="Soja HCI 06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" y="80963"/>
              <a:ext cx="3863975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787" name="Group 3"/>
            <p:cNvGrpSpPr>
              <a:grpSpLocks/>
            </p:cNvGrpSpPr>
            <p:nvPr/>
          </p:nvGrpSpPr>
          <p:grpSpPr bwMode="auto">
            <a:xfrm>
              <a:off x="1763713" y="1268413"/>
              <a:ext cx="7345362" cy="5545137"/>
              <a:chOff x="1111" y="799"/>
              <a:chExt cx="4627" cy="3493"/>
            </a:xfrm>
          </p:grpSpPr>
          <p:pic>
            <p:nvPicPr>
              <p:cNvPr id="74756" name="Picture 4" descr="Soja HCI 07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" y="821"/>
                <a:ext cx="4627" cy="3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789" name="Line 5"/>
              <p:cNvSpPr>
                <a:spLocks noChangeShapeType="1"/>
              </p:cNvSpPr>
              <p:nvPr/>
            </p:nvSpPr>
            <p:spPr bwMode="auto">
              <a:xfrm>
                <a:off x="1338" y="799"/>
                <a:ext cx="1905" cy="77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758" name="Text Box 6"/>
              <p:cNvSpPr txBox="1">
                <a:spLocks noChangeArrowheads="1"/>
              </p:cNvSpPr>
              <p:nvPr/>
            </p:nvSpPr>
            <p:spPr bwMode="auto">
              <a:xfrm>
                <a:off x="4331" y="2020"/>
                <a:ext cx="8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sz="1800">
                    <a:solidFill>
                      <a:srgbClr val="FFFFFF"/>
                    </a:solidFill>
                  </a:rPr>
                  <a:t>Flor Roxa</a:t>
                </a:r>
              </a:p>
            </p:txBody>
          </p:sp>
          <p:sp>
            <p:nvSpPr>
              <p:cNvPr id="246791" name="Line 7"/>
              <p:cNvSpPr>
                <a:spLocks noChangeShapeType="1"/>
              </p:cNvSpPr>
              <p:nvPr/>
            </p:nvSpPr>
            <p:spPr bwMode="auto">
              <a:xfrm flipH="1">
                <a:off x="3606" y="2205"/>
                <a:ext cx="726" cy="27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735316" y="1665765"/>
              <a:ext cx="8235942" cy="2459801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683568" y="4766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</a:rPr>
              <a:t>T C I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11363" y="333375"/>
            <a:ext cx="5008562" cy="406400"/>
          </a:xfrm>
          <a:prstGeom prst="rect">
            <a:avLst/>
          </a:prstGeom>
          <a:solidFill>
            <a:srgbClr val="00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</a:rPr>
              <a:t>ESCALA  FENOLÓGICA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7920037" cy="1174750"/>
          </a:xfrm>
          <a:prstGeom prst="rect">
            <a:avLst/>
          </a:prstGeom>
          <a:solidFill>
            <a:srgbClr val="4D4D4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1600" dirty="0">
                <a:solidFill>
                  <a:srgbClr val="FFFF00"/>
                </a:solidFill>
              </a:rPr>
              <a:t>Definição:</a:t>
            </a:r>
            <a:r>
              <a:rPr lang="pt-BR" sz="1600" dirty="0">
                <a:solidFill>
                  <a:srgbClr val="FFFFFF"/>
                </a:solidFill>
              </a:rPr>
              <a:t> Conjunto de letras e números apresentados de forma </a:t>
            </a:r>
            <a:r>
              <a:rPr lang="pt-BR" sz="1600" dirty="0" err="1">
                <a:solidFill>
                  <a:srgbClr val="FFFFFF"/>
                </a:solidFill>
              </a:rPr>
              <a:t>seqüencial</a:t>
            </a:r>
            <a:r>
              <a:rPr lang="pt-BR" sz="1600" dirty="0">
                <a:solidFill>
                  <a:srgbClr val="FFFFFF"/>
                </a:solidFill>
              </a:rPr>
              <a:t> e lógica, de maneira à caracterizar o crescimento e desenvolvimento vegetativo e reprodutivo de uma espécie, desde a sua emergência até o momento de </a:t>
            </a:r>
            <a:r>
              <a:rPr lang="pt-BR" sz="1600" dirty="0" smtClean="0">
                <a:solidFill>
                  <a:srgbClr val="FFFFFF"/>
                </a:solidFill>
              </a:rPr>
              <a:t>maturação plena.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611560" y="2636838"/>
            <a:ext cx="7920037" cy="906462"/>
          </a:xfrm>
          <a:prstGeom prst="rect">
            <a:avLst/>
          </a:prstGeom>
          <a:solidFill>
            <a:srgbClr val="4D4D4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sz="1600" dirty="0">
                <a:solidFill>
                  <a:srgbClr val="FFFF00"/>
                </a:solidFill>
              </a:rPr>
              <a:t>Vantagem:</a:t>
            </a:r>
            <a:r>
              <a:rPr lang="pt-BR" sz="1600" dirty="0">
                <a:solidFill>
                  <a:srgbClr val="FFFFFF"/>
                </a:solidFill>
              </a:rPr>
              <a:t> maior precisão e segurança na previsão ou identificação de um fenômeno, em relação ao número de dias transcorridos (cronologia) após uma determinada fase ou estádio de desenvolvimento. 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1692324" y="4005263"/>
            <a:ext cx="7200156" cy="58477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600" dirty="0" smtClean="0">
                <a:solidFill>
                  <a:srgbClr val="FFFF00"/>
                </a:solidFill>
              </a:rPr>
              <a:t>Predomínio:</a:t>
            </a:r>
            <a:r>
              <a:rPr lang="pt-BR" sz="1600" dirty="0" smtClean="0">
                <a:solidFill>
                  <a:srgbClr val="FFFFFF"/>
                </a:solidFill>
              </a:rPr>
              <a:t> </a:t>
            </a:r>
            <a:r>
              <a:rPr lang="pt-BR" sz="1600" dirty="0">
                <a:solidFill>
                  <a:srgbClr val="FFFFFF"/>
                </a:solidFill>
              </a:rPr>
              <a:t>escala </a:t>
            </a:r>
            <a:r>
              <a:rPr lang="pt-BR" sz="1600" dirty="0" err="1" smtClean="0">
                <a:solidFill>
                  <a:srgbClr val="FFFFFF"/>
                </a:solidFill>
              </a:rPr>
              <a:t>alfa-numérica</a:t>
            </a:r>
            <a:r>
              <a:rPr lang="pt-BR" sz="1600" dirty="0" smtClean="0">
                <a:solidFill>
                  <a:srgbClr val="FFFFFF"/>
                </a:solidFill>
              </a:rPr>
              <a:t> para a maioria das grandes culturas agrícolas.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07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/>
      <p:bldP spid="303108" grpId="0" animBg="1"/>
      <p:bldP spid="3031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rasil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1438"/>
            <a:ext cx="7272337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Line 3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323850" y="3789363"/>
            <a:ext cx="8496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323850" y="4813300"/>
            <a:ext cx="849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86" name="Line 6"/>
          <p:cNvSpPr>
            <a:spLocks noChangeShapeType="1"/>
          </p:cNvSpPr>
          <p:nvPr/>
        </p:nvSpPr>
        <p:spPr bwMode="auto">
          <a:xfrm>
            <a:off x="323850" y="6308725"/>
            <a:ext cx="8496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8461375" y="90805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000000"/>
                </a:solidFill>
              </a:rPr>
              <a:t>0º</a:t>
            </a:r>
            <a:endParaRPr lang="pt-BR" sz="1600" baseline="30000">
              <a:solidFill>
                <a:srgbClr val="000000"/>
              </a:solidFill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8101013" y="3500438"/>
            <a:ext cx="862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000000"/>
                </a:solidFill>
              </a:rPr>
              <a:t>15ºS</a:t>
            </a:r>
            <a:endParaRPr lang="pt-BR" sz="1600" baseline="30000">
              <a:solidFill>
                <a:srgbClr val="000000"/>
              </a:solidFill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956550" y="4511675"/>
            <a:ext cx="100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FF0000"/>
                </a:solidFill>
              </a:rPr>
              <a:t>23º27’S</a:t>
            </a:r>
            <a:endParaRPr lang="pt-BR" sz="1600" baseline="30000">
              <a:solidFill>
                <a:srgbClr val="FF0000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8101013" y="6002338"/>
            <a:ext cx="862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000000"/>
                </a:solidFill>
              </a:rPr>
              <a:t>32ºS</a:t>
            </a:r>
            <a:endParaRPr lang="pt-BR" sz="1600" baseline="30000">
              <a:solidFill>
                <a:srgbClr val="000000"/>
              </a:solidFill>
            </a:endParaRPr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>
            <a:off x="7686675" y="1341438"/>
            <a:ext cx="1349375" cy="2087562"/>
          </a:xfrm>
          <a:prstGeom prst="upDownArrow">
            <a:avLst>
              <a:gd name="adj1" fmla="val 50000"/>
              <a:gd name="adj2" fmla="val 30941"/>
            </a:avLst>
          </a:prstGeom>
          <a:gradFill rotWithShape="1">
            <a:gsLst>
              <a:gs pos="0">
                <a:srgbClr val="000821"/>
              </a:gs>
              <a:gs pos="50000">
                <a:srgbClr val="0033CC"/>
              </a:gs>
              <a:gs pos="100000">
                <a:srgbClr val="0008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8/9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327692" name="AutoShape 12"/>
          <p:cNvSpPr>
            <a:spLocks noChangeArrowheads="1"/>
          </p:cNvSpPr>
          <p:nvPr/>
        </p:nvSpPr>
        <p:spPr bwMode="auto">
          <a:xfrm>
            <a:off x="6678613" y="3860800"/>
            <a:ext cx="1349375" cy="863600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360D00"/>
              </a:gs>
              <a:gs pos="50000">
                <a:srgbClr val="CC3300"/>
              </a:gs>
              <a:gs pos="100000">
                <a:srgbClr val="360D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 dirty="0">
                <a:solidFill>
                  <a:srgbClr val="FFFFFF"/>
                </a:solidFill>
              </a:rPr>
              <a:t>6/8</a:t>
            </a:r>
          </a:p>
        </p:txBody>
      </p:sp>
      <p:sp>
        <p:nvSpPr>
          <p:cNvPr id="327693" name="AutoShape 13"/>
          <p:cNvSpPr>
            <a:spLocks noChangeArrowheads="1"/>
          </p:cNvSpPr>
          <p:nvPr/>
        </p:nvSpPr>
        <p:spPr bwMode="auto">
          <a:xfrm>
            <a:off x="5148263" y="4941888"/>
            <a:ext cx="1349375" cy="1295400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001000"/>
              </a:gs>
              <a:gs pos="50000">
                <a:srgbClr val="006600"/>
              </a:gs>
              <a:gs pos="100000">
                <a:srgbClr val="001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5/6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515719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Grupos de Maturação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4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1" grpId="0" animBg="1"/>
      <p:bldP spid="327692" grpId="0" animBg="1"/>
      <p:bldP spid="3276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Soja Colheita 06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Soja Colheita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22725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116013" y="5661025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3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8080"/>
            </a:gs>
            <a:gs pos="50000">
              <a:schemeClr val="tx1"/>
            </a:gs>
            <a:gs pos="100000">
              <a:srgbClr val="8080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iclo Veg 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7000"/>
            <a:ext cx="48974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188" y="1412875"/>
            <a:ext cx="2665412" cy="503238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r>
              <a:rPr lang="pt-BR" sz="1800">
                <a:solidFill>
                  <a:srgbClr val="FFFFFF"/>
                </a:solidFill>
              </a:rPr>
              <a:t>FENOLOGIA DA SOJA</a:t>
            </a:r>
            <a:endParaRPr lang="pt-BR" sz="1800" baseline="-25000">
              <a:solidFill>
                <a:srgbClr val="FFFFFF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9625" y="3716338"/>
            <a:ext cx="7723188" cy="925512"/>
          </a:xfrm>
          <a:prstGeom prst="rect">
            <a:avLst/>
          </a:prstGeom>
          <a:gradFill rotWithShape="0">
            <a:gsLst>
              <a:gs pos="0">
                <a:srgbClr val="663300"/>
              </a:gs>
              <a:gs pos="100000">
                <a:srgbClr val="2F1800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A Escala Fenológica mais utilizada em soja no mundo é aquela elaborada por </a:t>
            </a:r>
            <a:r>
              <a:rPr lang="pt-BR" sz="1800">
                <a:solidFill>
                  <a:srgbClr val="FFFF00"/>
                </a:solidFill>
              </a:rPr>
              <a:t>Fehr &amp; Caviness (1971)</a:t>
            </a:r>
            <a:r>
              <a:rPr lang="pt-BR" sz="1800">
                <a:solidFill>
                  <a:srgbClr val="FFFFFF"/>
                </a:solidFill>
              </a:rPr>
              <a:t> e ilustrativamente atualizada por Ritchie et al. (1994).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4191000" y="5140325"/>
            <a:ext cx="4191000" cy="37623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R1 - R2 - R3 - R4 - </a:t>
            </a:r>
            <a:r>
              <a:rPr lang="pt-BR" sz="1800">
                <a:solidFill>
                  <a:srgbClr val="FFFF00"/>
                </a:solidFill>
              </a:rPr>
              <a:t>R5</a:t>
            </a:r>
            <a:r>
              <a:rPr lang="pt-BR" sz="1800">
                <a:solidFill>
                  <a:srgbClr val="FFFFFF"/>
                </a:solidFill>
              </a:rPr>
              <a:t> - R6 - </a:t>
            </a:r>
            <a:r>
              <a:rPr lang="pt-BR" sz="1800">
                <a:solidFill>
                  <a:srgbClr val="FFFF00"/>
                </a:solidFill>
              </a:rPr>
              <a:t>R7</a:t>
            </a:r>
            <a:r>
              <a:rPr lang="pt-BR" sz="1800">
                <a:solidFill>
                  <a:srgbClr val="FFFFFF"/>
                </a:solidFill>
              </a:rPr>
              <a:t> - R8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762000" y="5140325"/>
            <a:ext cx="3124200" cy="376238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VE - VC - V1 - V2 - V3 ... Vn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251520" y="6076950"/>
            <a:ext cx="8712968" cy="338554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rgbClr val="FFFFFF"/>
                </a:solidFill>
              </a:rPr>
              <a:t>R1 - R2 - R3 - R4 - </a:t>
            </a:r>
            <a:r>
              <a:rPr lang="pt-BR" sz="1600" dirty="0" smtClean="0">
                <a:solidFill>
                  <a:srgbClr val="FFFF00"/>
                </a:solidFill>
              </a:rPr>
              <a:t>R5.1 </a:t>
            </a:r>
            <a:r>
              <a:rPr lang="pt-BR" sz="1600" dirty="0">
                <a:solidFill>
                  <a:srgbClr val="FFFF00"/>
                </a:solidFill>
              </a:rPr>
              <a:t>- R5.2 - R5.3 - R5.4 - </a:t>
            </a:r>
            <a:r>
              <a:rPr lang="pt-BR" sz="1600" dirty="0" smtClean="0">
                <a:solidFill>
                  <a:srgbClr val="FFFF00"/>
                </a:solidFill>
              </a:rPr>
              <a:t>R5.5</a:t>
            </a:r>
            <a:r>
              <a:rPr lang="pt-BR" sz="1600" dirty="0" smtClean="0">
                <a:solidFill>
                  <a:srgbClr val="FFFFFF"/>
                </a:solidFill>
              </a:rPr>
              <a:t> </a:t>
            </a:r>
            <a:r>
              <a:rPr lang="pt-BR" sz="1600" dirty="0">
                <a:solidFill>
                  <a:srgbClr val="FFFFFF"/>
                </a:solidFill>
              </a:rPr>
              <a:t>- R6 - </a:t>
            </a:r>
            <a:r>
              <a:rPr lang="pt-BR" sz="1600" dirty="0" smtClean="0">
                <a:solidFill>
                  <a:srgbClr val="FFFF00"/>
                </a:solidFill>
              </a:rPr>
              <a:t>R7.1 </a:t>
            </a:r>
            <a:r>
              <a:rPr lang="pt-BR" sz="1600" dirty="0">
                <a:solidFill>
                  <a:srgbClr val="FFFF00"/>
                </a:solidFill>
              </a:rPr>
              <a:t>- R7.2 - </a:t>
            </a:r>
            <a:r>
              <a:rPr lang="pt-BR" sz="1600" dirty="0" smtClean="0">
                <a:solidFill>
                  <a:srgbClr val="FFFF00"/>
                </a:solidFill>
              </a:rPr>
              <a:t>R7.3</a:t>
            </a:r>
            <a:r>
              <a:rPr lang="pt-BR" sz="1600" dirty="0" smtClean="0">
                <a:solidFill>
                  <a:srgbClr val="FFFFFF"/>
                </a:solidFill>
              </a:rPr>
              <a:t> </a:t>
            </a:r>
            <a:r>
              <a:rPr lang="pt-BR" sz="1600" dirty="0">
                <a:solidFill>
                  <a:srgbClr val="FFFFFF"/>
                </a:solidFill>
              </a:rPr>
              <a:t>- </a:t>
            </a:r>
            <a:r>
              <a:rPr lang="pt-BR" sz="1600" dirty="0" smtClean="0">
                <a:solidFill>
                  <a:srgbClr val="FFFFFF"/>
                </a:solidFill>
              </a:rPr>
              <a:t>R8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98525" y="163513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2400">
                <a:solidFill>
                  <a:srgbClr val="FFFFFF"/>
                </a:solidFill>
              </a:rPr>
              <a:t>FENOLOGIA </a:t>
            </a:r>
            <a:r>
              <a:rPr lang="pt-BR" sz="2400">
                <a:solidFill>
                  <a:srgbClr val="00FF00"/>
                </a:solidFill>
              </a:rPr>
              <a:t>VEGETATIVA</a:t>
            </a:r>
            <a:r>
              <a:rPr lang="pt-BR" sz="2400">
                <a:solidFill>
                  <a:srgbClr val="FFFFFF"/>
                </a:solidFill>
              </a:rPr>
              <a:t> DA CULTURA DA SOJA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5413" y="6394450"/>
            <a:ext cx="3625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200">
                <a:solidFill>
                  <a:srgbClr val="FFFFFF"/>
                </a:solidFill>
              </a:rPr>
              <a:t>Gil Miguel de Sousa Câmara – USP/ESALQ/LPV</a:t>
            </a:r>
          </a:p>
        </p:txBody>
      </p:sp>
      <p:pic>
        <p:nvPicPr>
          <p:cNvPr id="16388" name="Picture 4" descr="Soja Alça Hip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59325"/>
            <a:ext cx="5257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oja Feno VE a VC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52578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oja VE VC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2337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0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Soja V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410200" y="15494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800">
                <a:solidFill>
                  <a:srgbClr val="FFFFFF"/>
                </a:solidFill>
              </a:rPr>
              <a:t>Emergência Epígea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6772">
            <a:off x="-138635" y="4970933"/>
            <a:ext cx="1668115" cy="612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101">
            <a:off x="3341643" y="3722993"/>
            <a:ext cx="2060123" cy="6152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1645">
            <a:off x="7055726" y="5237410"/>
            <a:ext cx="1800200" cy="76458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56376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9700" y="5516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5 a 7 DAS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56325" y="908050"/>
            <a:ext cx="66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</a:rPr>
              <a:t>VE</a:t>
            </a:r>
            <a:endParaRPr lang="pt-BR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3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8" name="Picture 2" descr="Soja V1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2769795" y="1284674"/>
              <a:ext cx="5164186" cy="1542370"/>
            </a:xfrm>
            <a:prstGeom prst="rect">
              <a:avLst/>
            </a:prstGeom>
          </p:spPr>
        </p:pic>
      </p:grp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50163" y="43926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</a:rPr>
              <a:t>V1</a:t>
            </a:r>
            <a:endParaRPr lang="pt-BR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0" y="4468813"/>
            <a:ext cx="160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600">
                <a:solidFill>
                  <a:srgbClr val="000000"/>
                </a:solidFill>
              </a:rPr>
              <a:t>1º  Nó  Maduro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4876800" y="4038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592388" y="604520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600">
                <a:solidFill>
                  <a:srgbClr val="FFFFFF"/>
                </a:solidFill>
              </a:rPr>
              <a:t>Epicótilo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V="1">
            <a:off x="3733800" y="5707063"/>
            <a:ext cx="16764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024063" y="1116013"/>
            <a:ext cx="1176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1600">
                <a:solidFill>
                  <a:srgbClr val="000000"/>
                </a:solidFill>
              </a:rPr>
              <a:t>1º  Trifólio</a:t>
            </a: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3429000" y="129540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2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965700" y="2060575"/>
            <a:ext cx="4089400" cy="4808538"/>
            <a:chOff x="4965700" y="2060575"/>
            <a:chExt cx="4089400" cy="4808538"/>
          </a:xfrm>
        </p:grpSpPr>
        <p:pic>
          <p:nvPicPr>
            <p:cNvPr id="31750" name="Picture 6" descr="017 V2 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0" y="2060575"/>
              <a:ext cx="4089400" cy="480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5135886" y="2743386"/>
              <a:ext cx="3590324" cy="1072310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212725" y="87313"/>
            <a:ext cx="4048989" cy="4997450"/>
            <a:chOff x="212725" y="87313"/>
            <a:chExt cx="4048989" cy="4997450"/>
          </a:xfrm>
        </p:grpSpPr>
        <p:pic>
          <p:nvPicPr>
            <p:cNvPr id="153602" name="Picture 2" descr="Soja V2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5" y="87313"/>
              <a:ext cx="3998913" cy="499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671390" y="2322224"/>
              <a:ext cx="3590324" cy="1072310"/>
            </a:xfrm>
            <a:prstGeom prst="rect">
              <a:avLst/>
            </a:prstGeom>
          </p:spPr>
        </p:pic>
      </p:grp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7950" y="5340350"/>
            <a:ext cx="4608513" cy="1328738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</a:rPr>
              <a:t>Planta com o primeiro trifólio maduro e expandindo a segunda folha trifoliolada.</a:t>
            </a:r>
          </a:p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Cotilédones ativos, com tonalidade mais clara do verde.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4570413" y="515938"/>
            <a:ext cx="4394200" cy="1328737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</a:rPr>
              <a:t>Sistema radicular crescendo em profundidade e em lateralidade.</a:t>
            </a:r>
          </a:p>
          <a:p>
            <a:pPr algn="just">
              <a:spcBef>
                <a:spcPct val="50000"/>
              </a:spcBef>
            </a:pPr>
            <a:r>
              <a:rPr lang="pt-BR" sz="1800">
                <a:solidFill>
                  <a:srgbClr val="FFFFFF"/>
                </a:solidFill>
              </a:rPr>
              <a:t>Visualização dos primeiros nódulos radiculares.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08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156325" y="0"/>
            <a:ext cx="2987675" cy="3357563"/>
            <a:chOff x="6156325" y="0"/>
            <a:chExt cx="2987675" cy="3357563"/>
          </a:xfrm>
        </p:grpSpPr>
        <p:pic>
          <p:nvPicPr>
            <p:cNvPr id="34826" name="Picture 14" descr="Soja V4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0"/>
              <a:ext cx="2987675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15"/>
            <p:cNvSpPr txBox="1">
              <a:spLocks noChangeArrowheads="1"/>
            </p:cNvSpPr>
            <p:nvPr/>
          </p:nvSpPr>
          <p:spPr bwMode="auto">
            <a:xfrm>
              <a:off x="7580313" y="2822575"/>
              <a:ext cx="495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>
                  <a:solidFill>
                    <a:srgbClr val="FFFFFF"/>
                  </a:solidFill>
                </a:rPr>
                <a:t>V4</a:t>
              </a:r>
              <a:endParaRPr lang="pt-BR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5919">
              <a:off x="6369800" y="1440434"/>
              <a:ext cx="2693813" cy="804552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3203575" y="0"/>
            <a:ext cx="2965450" cy="3357563"/>
            <a:chOff x="3203575" y="0"/>
            <a:chExt cx="2965450" cy="3357563"/>
          </a:xfrm>
        </p:grpSpPr>
        <p:pic>
          <p:nvPicPr>
            <p:cNvPr id="34824" name="Picture 12" descr="Soja V3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0"/>
              <a:ext cx="2965450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3444875" y="2828925"/>
              <a:ext cx="495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>
                  <a:solidFill>
                    <a:srgbClr val="FFFFFF"/>
                  </a:solidFill>
                </a:rPr>
                <a:t>V3</a:t>
              </a:r>
              <a:endParaRPr lang="pt-BR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3345464" y="1348218"/>
              <a:ext cx="2693813" cy="804552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0" y="0"/>
            <a:ext cx="3203575" cy="3357563"/>
            <a:chOff x="0" y="0"/>
            <a:chExt cx="3203575" cy="3357563"/>
          </a:xfrm>
        </p:grpSpPr>
        <p:pic>
          <p:nvPicPr>
            <p:cNvPr id="34823" name="Picture 11" descr="Soja V2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03575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Text Box 16"/>
            <p:cNvSpPr txBox="1">
              <a:spLocks noChangeArrowheads="1"/>
            </p:cNvSpPr>
            <p:nvPr/>
          </p:nvSpPr>
          <p:spPr bwMode="auto">
            <a:xfrm>
              <a:off x="288925" y="1271588"/>
              <a:ext cx="495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BR">
                  <a:solidFill>
                    <a:srgbClr val="FFFFFF"/>
                  </a:solidFill>
                </a:rPr>
                <a:t>V2</a:t>
              </a:r>
              <a:endParaRPr lang="pt-BR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101">
              <a:off x="296411" y="1708258"/>
              <a:ext cx="2693813" cy="804552"/>
            </a:xfrm>
            <a:prstGeom prst="rect">
              <a:avLst/>
            </a:prstGeom>
          </p:spPr>
        </p:pic>
      </p:grp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924300" y="3652838"/>
            <a:ext cx="123666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</a:rPr>
              <a:t>V2 a V4</a:t>
            </a:r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3348038" y="4773613"/>
            <a:ext cx="24479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Amarelecimento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e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queda dos cotilédones</a:t>
            </a:r>
            <a:endParaRPr lang="pt-BR" sz="1600">
              <a:solidFill>
                <a:srgbClr val="FFFFFF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884368" y="6535738"/>
            <a:ext cx="114807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11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Câmara (</a:t>
            </a:r>
            <a:r>
              <a:rPr lang="pt-BR" sz="11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2016)</a:t>
            </a:r>
            <a:endParaRPr lang="pt-BR" sz="11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2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4" grpId="0"/>
      <p:bldP spid="208913" grpId="0"/>
    </p:bldLst>
  </p:timing>
</p:sld>
</file>

<file path=ppt/theme/theme1.xml><?xml version="1.0" encoding="utf-8"?>
<a:theme xmlns:a="http://schemas.openxmlformats.org/drawingml/2006/main" name="2_Apresentação em branco">
  <a:themeElements>
    <a:clrScheme name="Apresentação em branco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5473</TotalTime>
  <Words>1135</Words>
  <Application>Microsoft Office PowerPoint</Application>
  <PresentationFormat>Apresentação na tela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2_Apresentação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LPV/ESALQ/USP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Gil Miguel de Souza Camara</dc:creator>
  <cp:lastModifiedBy>Cliente</cp:lastModifiedBy>
  <cp:revision>1723</cp:revision>
  <cp:lastPrinted>2000-05-18T11:18:30Z</cp:lastPrinted>
  <dcterms:created xsi:type="dcterms:W3CDTF">2000-05-15T22:23:06Z</dcterms:created>
  <dcterms:modified xsi:type="dcterms:W3CDTF">2017-11-06T14:55:19Z</dcterms:modified>
</cp:coreProperties>
</file>