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4.jpg" ContentType="image/jpg"/>
  <Override PartName="/ppt/media/image77.jpg" ContentType="image/jpg"/>
  <Override PartName="/ppt/media/image79.jpg" ContentType="image/jpg"/>
  <Override PartName="/ppt/media/image81.jpg" ContentType="image/jpg"/>
  <Override PartName="/ppt/media/image83.jpg" ContentType="image/jpg"/>
  <Override PartName="/ppt/media/image85.jpg" ContentType="image/jpg"/>
  <Override PartName="/ppt/media/image87.jpg" ContentType="image/jpg"/>
  <Override PartName="/ppt/media/image89.jpg" ContentType="image/jpg"/>
  <Override PartName="/ppt/media/image91.jpg" ContentType="image/jpg"/>
  <Override PartName="/ppt/media/image93.jpg" ContentType="image/jpg"/>
  <Override PartName="/ppt/media/image95.jpg" ContentType="image/jpg"/>
  <Override PartName="/ppt/media/image97.jpg" ContentType="image/jpg"/>
  <Override PartName="/ppt/media/image99.jpg" ContentType="image/jpg"/>
  <Override PartName="/ppt/media/image101.jpg" ContentType="image/jpg"/>
  <Override PartName="/ppt/media/image103.jpg" ContentType="image/jpg"/>
  <Override PartName="/ppt/media/image105.jpg" ContentType="image/jpg"/>
  <Override PartName="/ppt/media/image107.jpg" ContentType="image/jpg"/>
  <Override PartName="/ppt/media/image110.jpg" ContentType="image/jpg"/>
  <Override PartName="/ppt/media/image112.jpg" ContentType="image/jpg"/>
  <Override PartName="/ppt/media/image114.jpg" ContentType="image/jpg"/>
  <Override PartName="/ppt/media/image115.jpg" ContentType="image/jpg"/>
  <Override PartName="/ppt/media/image117.jpg" ContentType="image/jpg"/>
  <Override PartName="/ppt/media/image119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437" r:id="rId2"/>
    <p:sldId id="322" r:id="rId3"/>
    <p:sldId id="339" r:id="rId4"/>
    <p:sldId id="388" r:id="rId5"/>
    <p:sldId id="387" r:id="rId6"/>
    <p:sldId id="353" r:id="rId7"/>
    <p:sldId id="570" r:id="rId8"/>
    <p:sldId id="443" r:id="rId9"/>
    <p:sldId id="461" r:id="rId10"/>
    <p:sldId id="448" r:id="rId11"/>
    <p:sldId id="466" r:id="rId12"/>
    <p:sldId id="431" r:id="rId13"/>
    <p:sldId id="433" r:id="rId14"/>
    <p:sldId id="434" r:id="rId15"/>
    <p:sldId id="435" r:id="rId16"/>
    <p:sldId id="264" r:id="rId17"/>
    <p:sldId id="436" r:id="rId18"/>
    <p:sldId id="496" r:id="rId19"/>
    <p:sldId id="266" r:id="rId20"/>
    <p:sldId id="568" r:id="rId21"/>
    <p:sldId id="471" r:id="rId22"/>
    <p:sldId id="557" r:id="rId23"/>
    <p:sldId id="567" r:id="rId24"/>
    <p:sldId id="261" r:id="rId25"/>
    <p:sldId id="308" r:id="rId26"/>
    <p:sldId id="310" r:id="rId27"/>
    <p:sldId id="439" r:id="rId28"/>
    <p:sldId id="312" r:id="rId29"/>
    <p:sldId id="288" r:id="rId30"/>
    <p:sldId id="298" r:id="rId31"/>
    <p:sldId id="300" r:id="rId32"/>
    <p:sldId id="301" r:id="rId33"/>
    <p:sldId id="302" r:id="rId34"/>
    <p:sldId id="303" r:id="rId35"/>
    <p:sldId id="304" r:id="rId36"/>
    <p:sldId id="296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571" r:id="rId46"/>
    <p:sldId id="259" r:id="rId47"/>
    <p:sldId id="572" r:id="rId48"/>
    <p:sldId id="262" r:id="rId49"/>
    <p:sldId id="263" r:id="rId50"/>
    <p:sldId id="265" r:id="rId51"/>
    <p:sldId id="267" r:id="rId52"/>
    <p:sldId id="445" r:id="rId53"/>
    <p:sldId id="446" r:id="rId54"/>
    <p:sldId id="447" r:id="rId55"/>
    <p:sldId id="289" r:id="rId56"/>
    <p:sldId id="290" r:id="rId57"/>
    <p:sldId id="291" r:id="rId58"/>
    <p:sldId id="293" r:id="rId59"/>
    <p:sldId id="294" r:id="rId60"/>
    <p:sldId id="295" r:id="rId61"/>
    <p:sldId id="299" r:id="rId62"/>
    <p:sldId id="455" r:id="rId63"/>
    <p:sldId id="305" r:id="rId64"/>
    <p:sldId id="306" r:id="rId65"/>
    <p:sldId id="456" r:id="rId66"/>
    <p:sldId id="360" r:id="rId67"/>
    <p:sldId id="358" r:id="rId68"/>
    <p:sldId id="359" r:id="rId69"/>
    <p:sldId id="361" r:id="rId70"/>
    <p:sldId id="362" r:id="rId71"/>
    <p:sldId id="363" r:id="rId72"/>
    <p:sldId id="364" r:id="rId73"/>
    <p:sldId id="365" r:id="rId74"/>
    <p:sldId id="367" r:id="rId75"/>
    <p:sldId id="369" r:id="rId76"/>
    <p:sldId id="389" r:id="rId77"/>
    <p:sldId id="390" r:id="rId78"/>
    <p:sldId id="372" r:id="rId79"/>
    <p:sldId id="391" r:id="rId80"/>
    <p:sldId id="438" r:id="rId81"/>
    <p:sldId id="420" r:id="rId82"/>
    <p:sldId id="392" r:id="rId8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8" y="2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149723-7D36-4D52-859C-9731BB12C1CE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D260A-74C8-4DB7-861D-AC29FAB96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97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318BB1-12BA-40FC-A3DB-829960ABF09E}" type="slidenum">
              <a:rPr lang="pt-BR" altLang="en-US" smtClean="0"/>
              <a:pPr>
                <a:defRPr/>
              </a:pPr>
              <a:t>9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037953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75C06-012D-5F52-7571-7C8AA523C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908B199-0980-9FE8-43C9-4EDB3787E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029B7F-8F32-3A8C-2C70-3D1ACCF4F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158F96-778E-5B36-208B-D8F8A3BD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99DCBC-494C-E4DF-99AC-4B3CBD5D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20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11902-3036-50B9-7AA9-71618097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FB2F7D-861E-3334-B5FC-5539423B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D47CD3-9FA4-4EFC-DAE7-C09794FB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963447-F682-A368-28E8-7E756162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44FEDD-0C27-27AA-D7D2-F56139987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875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CD0DC4-DD1C-616F-31FF-C93125191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9B0D81B-7194-1BAF-CB8A-E494B70903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CACA3B-7D61-09ED-DA68-3021985FB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4FB11F-BB53-7B94-1568-F2AF7738E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CD82D4-A591-A2A2-B7E9-399BC153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414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742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BA68A0-DF23-CF14-31C3-51BFD3C9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1121AC-AE04-CE9F-116F-7705F0478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CA8CB8-717E-D321-2A2E-609126DD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16E370-8474-7903-614D-135241DD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DFEDCB-829C-5933-4F4A-8F44E0E1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242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75312-4014-86BE-9139-50930EB2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1C8836-06B8-61C4-AE20-7566FB0E0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49CC6D-FFC2-AEA7-AB9E-07EF253D7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1A3059-54D0-3CE3-6CA6-BBD482A9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FA0CCC-28EB-6438-750B-F8BAA4FD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31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76F65-3BDE-BAD2-2252-EF3257986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0DF257-197B-275E-931F-19477C0A44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10DE77-FA4C-A142-84E3-49E515E44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876118-1604-5156-FA30-46FA4D862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F401BD-33E0-6A40-96AA-C4A078D0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2344B32-AD11-BC71-AD52-FF8051CBE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194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FBA82-BA72-B3E2-6FDC-84FE728B2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C93442-249B-5109-C384-1CFB4836D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6A01274-B4FF-F5E2-4DB1-91D44A7A8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A6C0CF-4480-8557-8EA4-1DF1B05E6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6575C18-D7D1-7792-FD37-2DFD35AFB2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1CCA80B-7F16-D078-594C-4FBE2BF65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C3AD1E-AABD-90C5-448F-48878008C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0130CEC-D657-044B-D5BA-657F99B04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69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419F1C-230E-23B5-1E21-CD590776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650CAC2-01FD-D419-534C-92B0E691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2174BD5-33FF-5EF3-6232-C45D9AF61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6240B-E691-4A0D-0303-2450D341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816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679B476-8C00-D33B-A455-4EB516AD4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ADD1170-4705-5789-BDAB-1CC678F8F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677385A-3A54-62AB-0186-9DED72DD9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149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36A470-0910-90C1-D65A-DE8AD361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7A1E00-524C-217D-C641-2B9E00574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2BC966D-515E-A913-C0C2-9F7F3BCE8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E8AB4A-AB03-F56C-7E60-8F5693EF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1B7A4C-A115-FCCF-357F-1554565C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DD297F2-4B55-D085-B86C-9FB61CDD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814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9A0B8-2167-C4DE-0294-61E8CC586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A81036-DC19-03FD-7822-6DB3E0B6A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762C23D-DDA5-6A84-D726-87F5E0C71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9C6CEAB-7AE8-9B00-71B7-775BFF3DE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8F0E89-986F-5A77-225D-56BD13887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521339-B26B-1697-0E8C-CF6AD300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111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325700C-1977-F4A6-26F9-C9DAEFB0A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901EE30-539E-6FB3-A377-82A8F236B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E0385B-08F1-5F4B-3F44-10270BD84C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81B1E-CC0A-4A5B-9EB0-C756142506AA}" type="datetimeFigureOut">
              <a:rPr lang="pt-BR" smtClean="0"/>
              <a:t>27/11/2023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650141-A452-8FBF-A41B-BDF69D205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ADCDFA-FB80-8CEE-1CA0-A1F308290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8BF5C-8A19-431D-92DC-9CDF6AE7AE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75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jpg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10" Type="http://schemas.openxmlformats.org/officeDocument/2006/relationships/image" Target="../media/image89.jpg"/><Relationship Id="rId4" Type="http://schemas.openxmlformats.org/officeDocument/2006/relationships/image" Target="../media/image83.jpg"/><Relationship Id="rId9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png"/><Relationship Id="rId4" Type="http://schemas.openxmlformats.org/officeDocument/2006/relationships/image" Target="../media/image9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5" Type="http://schemas.openxmlformats.org/officeDocument/2006/relationships/image" Target="../media/image105.jpg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2.jp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png"/><Relationship Id="rId5" Type="http://schemas.openxmlformats.org/officeDocument/2006/relationships/hyperlink" Target="http://www.google.com.br/url?sa=i&amp;rct=j&amp;q&amp;esrc=s&amp;source=images&amp;cd&amp;cad=rja&amp;uact=8&amp;ved=2ahUKEwiIyOWr9-naAhWBF5AKHYkUDGsQjRx6BAgBEAU&amp;url=http://ephytia.inra.fr/fr/D/180&amp;psig=AOvVaw2trYpmN3ayIaa98WE8ckFb&amp;ust=1525450260419023" TargetMode="External"/><Relationship Id="rId4" Type="http://schemas.openxmlformats.org/officeDocument/2006/relationships/image" Target="../media/image11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115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19.jpg"/><Relationship Id="rId4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1C62D240-AE79-4DBB-ACC0-253002ABC521}"/>
              </a:ext>
            </a:extLst>
          </p:cNvPr>
          <p:cNvSpPr txBox="1">
            <a:spLocks/>
          </p:cNvSpPr>
          <p:nvPr/>
        </p:nvSpPr>
        <p:spPr>
          <a:xfrm>
            <a:off x="110561" y="0"/>
            <a:ext cx="12175568" cy="17212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Distúrbios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fisiológicos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doenças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hortaliças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cultivadas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protegido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hidropônicos</a:t>
            </a:r>
            <a:endParaRPr lang="pt-BR" b="1" dirty="0">
              <a:latin typeface="+mn-lt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2590C9C-3B90-46BF-9E88-3D185738BECC}"/>
              </a:ext>
            </a:extLst>
          </p:cNvPr>
          <p:cNvSpPr txBox="1">
            <a:spLocks/>
          </p:cNvSpPr>
          <p:nvPr/>
        </p:nvSpPr>
        <p:spPr>
          <a:xfrm>
            <a:off x="4827494" y="4518210"/>
            <a:ext cx="6790763" cy="172122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Profa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. Simone Mello</a:t>
            </a:r>
            <a:endParaRPr lang="pt-BR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576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SC00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268413"/>
            <a:ext cx="7197725" cy="539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Line 3"/>
          <p:cNvSpPr>
            <a:spLocks noChangeShapeType="1"/>
          </p:cNvSpPr>
          <p:nvPr/>
        </p:nvSpPr>
        <p:spPr bwMode="auto">
          <a:xfrm flipH="1">
            <a:off x="5303838" y="692150"/>
            <a:ext cx="792162" cy="11509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727576" y="260350"/>
            <a:ext cx="309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Malha interna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pt-BR" altLang="en-US">
                <a:solidFill>
                  <a:schemeClr val="tx1"/>
                </a:solidFill>
              </a:rPr>
              <a:t>COBERTURA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dirty="0"/>
              <a:t>Filmes agrícolas: polietileno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333376"/>
            <a:ext cx="7772400" cy="549275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 fontScale="90000"/>
          </a:bodyPr>
          <a:lstStyle/>
          <a:p>
            <a:r>
              <a:rPr lang="pt-BR" altLang="en-US" sz="4000" b="1" dirty="0"/>
              <a:t>ADITIVOS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8213" y="1268413"/>
            <a:ext cx="7772400" cy="4114800"/>
          </a:xfrm>
        </p:spPr>
        <p:txBody>
          <a:bodyPr/>
          <a:lstStyle/>
          <a:p>
            <a:r>
              <a:rPr lang="pt-BR" altLang="en-US" b="1"/>
              <a:t>Foto-estabilizadores</a:t>
            </a:r>
          </a:p>
        </p:txBody>
      </p:sp>
      <p:pic>
        <p:nvPicPr>
          <p:cNvPr id="6861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7" y="1772817"/>
            <a:ext cx="6696075" cy="475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3116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pt-BR" altLang="en-US" sz="4000" b="1"/>
              <a:t>Aditivos antiácidos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/>
              <a:t>Melhoram a resistência dos filmes ao ataque dos produtos ácidos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pt-BR" altLang="en-US" sz="4000" b="1" dirty="0"/>
              <a:t>Aditivos bloqueadores da radiação infravermelha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 dirty="0"/>
              <a:t>Aquecimento interno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pt-BR" altLang="en-US" b="1" dirty="0" err="1"/>
              <a:t>Antiestáticos</a:t>
            </a:r>
            <a:endParaRPr lang="pt-BR" altLang="en-US" b="1" dirty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/>
              <a:t>Para regiões com acúmulo de poeira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61" y="2007952"/>
            <a:ext cx="3053953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ta para baixo 10"/>
          <p:cNvSpPr/>
          <p:nvPr/>
        </p:nvSpPr>
        <p:spPr>
          <a:xfrm rot="2991258">
            <a:off x="3474439" y="2305879"/>
            <a:ext cx="106568" cy="6480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17D25B0-BBEC-47EF-BAEC-A88975BC4B86}"/>
              </a:ext>
            </a:extLst>
          </p:cNvPr>
          <p:cNvSpPr txBox="1">
            <a:spLocks/>
          </p:cNvSpPr>
          <p:nvPr/>
        </p:nvSpPr>
        <p:spPr>
          <a:xfrm>
            <a:off x="2234443" y="923466"/>
            <a:ext cx="7886700" cy="7265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latin typeface="+mn-lt"/>
              </a:rPr>
              <a:t>Filme </a:t>
            </a:r>
            <a:r>
              <a:rPr lang="pt-BR" sz="3200" b="1" dirty="0" err="1">
                <a:latin typeface="+mn-lt"/>
              </a:rPr>
              <a:t>anti-estático</a:t>
            </a:r>
            <a:r>
              <a:rPr lang="pt-BR" sz="3200" b="1" dirty="0">
                <a:latin typeface="+mn-lt"/>
              </a:rPr>
              <a:t>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5786133" y="2007951"/>
            <a:ext cx="4335011" cy="3509281"/>
          </a:xfrm>
          <a:prstGeom prst="rect">
            <a:avLst/>
          </a:prstGeom>
          <a:solidFill>
            <a:srgbClr val="89F67E"/>
          </a:solidFill>
        </p:spPr>
        <p:txBody>
          <a:bodyPr wrap="square" rtlCol="0">
            <a:noAutofit/>
          </a:bodyPr>
          <a:lstStyle/>
          <a:p>
            <a:r>
              <a:rPr lang="pt-BR" sz="2800" b="1" dirty="0"/>
              <a:t>Evita deposição excessiva de poeira sob o plástico;</a:t>
            </a:r>
          </a:p>
          <a:p>
            <a:endParaRPr lang="pt-BR" sz="2800" b="1" dirty="0"/>
          </a:p>
          <a:p>
            <a:r>
              <a:rPr lang="pt-BR" sz="2800" b="1" dirty="0"/>
              <a:t>Esse caraterística gera maior uniformidade e evita a redução da intensidade luminosa por esse fator.</a:t>
            </a:r>
          </a:p>
        </p:txBody>
      </p:sp>
    </p:spTree>
    <p:extLst>
      <p:ext uri="{BB962C8B-B14F-4D97-AF65-F5344CB8AC3E}">
        <p14:creationId xmlns:p14="http://schemas.microsoft.com/office/powerpoint/2010/main" val="157941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pt-BR" altLang="en-US" sz="4000" b="1" dirty="0"/>
              <a:t>Aditivos </a:t>
            </a:r>
            <a:r>
              <a:rPr lang="pt-BR" altLang="en-US" sz="4000" b="1" dirty="0" err="1"/>
              <a:t>anti-pragas</a:t>
            </a:r>
            <a:endParaRPr lang="pt-BR" altLang="en-US" sz="4000" b="1" dirty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altLang="en-US"/>
              <a:t>Bloqueio da transmissão da radiação UV no interior da estufa.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08213" y="404814"/>
            <a:ext cx="7772400" cy="1470025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anchor="ctr"/>
          <a:lstStyle/>
          <a:p>
            <a:r>
              <a:rPr lang="pt-BR" altLang="en-US" sz="4000" b="1" dirty="0"/>
              <a:t>Aditivos que promovem a difusão da luz</a:t>
            </a:r>
          </a:p>
        </p:txBody>
      </p:sp>
      <p:sp>
        <p:nvSpPr>
          <p:cNvPr id="7373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95550" y="2565400"/>
            <a:ext cx="6400800" cy="1752600"/>
          </a:xfrm>
        </p:spPr>
        <p:txBody>
          <a:bodyPr/>
          <a:lstStyle/>
          <a:p>
            <a:r>
              <a:rPr lang="pt-BR" altLang="en-US" sz="3200"/>
              <a:t>Partículas que provocam o desvio da luz em todas as direções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234444" y="1650010"/>
            <a:ext cx="6681509" cy="3358428"/>
            <a:chOff x="1040664" y="664547"/>
            <a:chExt cx="10311090" cy="5392455"/>
          </a:xfrm>
        </p:grpSpPr>
        <p:pic>
          <p:nvPicPr>
            <p:cNvPr id="40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0664" y="1294502"/>
              <a:ext cx="9153525" cy="476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Conector de seta reta 40"/>
            <p:cNvCxnSpPr/>
            <p:nvPr/>
          </p:nvCxnSpPr>
          <p:spPr>
            <a:xfrm flipH="1">
              <a:off x="6428071" y="1294502"/>
              <a:ext cx="1115734" cy="183718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de seta reta 41"/>
            <p:cNvCxnSpPr/>
            <p:nvPr/>
          </p:nvCxnSpPr>
          <p:spPr>
            <a:xfrm>
              <a:off x="1434990" y="1409422"/>
              <a:ext cx="1094453" cy="17222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de seta reta 42"/>
            <p:cNvCxnSpPr/>
            <p:nvPr/>
          </p:nvCxnSpPr>
          <p:spPr>
            <a:xfrm flipH="1">
              <a:off x="8551175" y="2034331"/>
              <a:ext cx="1115734" cy="183718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de seta reta 47"/>
            <p:cNvCxnSpPr/>
            <p:nvPr/>
          </p:nvCxnSpPr>
          <p:spPr>
            <a:xfrm>
              <a:off x="6636785" y="1294501"/>
              <a:ext cx="1094453" cy="17222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de seta reta 48"/>
            <p:cNvCxnSpPr/>
            <p:nvPr/>
          </p:nvCxnSpPr>
          <p:spPr>
            <a:xfrm>
              <a:off x="4231302" y="1294502"/>
              <a:ext cx="1094453" cy="172226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 flipH="1">
              <a:off x="5726592" y="1299262"/>
              <a:ext cx="12857" cy="210666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de seta reta 51"/>
            <p:cNvCxnSpPr/>
            <p:nvPr/>
          </p:nvCxnSpPr>
          <p:spPr>
            <a:xfrm>
              <a:off x="2350047" y="1316848"/>
              <a:ext cx="1977718" cy="8962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/>
            <p:nvPr/>
          </p:nvCxnSpPr>
          <p:spPr>
            <a:xfrm>
              <a:off x="2670839" y="1294501"/>
              <a:ext cx="115848" cy="189106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Imagem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421" y="664547"/>
              <a:ext cx="1960333" cy="1960333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1040664" y="4219662"/>
              <a:ext cx="9153525" cy="18373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017D25B0-BBEC-47EF-BAEC-A88975BC4B86}"/>
              </a:ext>
            </a:extLst>
          </p:cNvPr>
          <p:cNvSpPr txBox="1">
            <a:spLocks/>
          </p:cNvSpPr>
          <p:nvPr/>
        </p:nvSpPr>
        <p:spPr>
          <a:xfrm>
            <a:off x="2234443" y="923466"/>
            <a:ext cx="7886700" cy="7265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latin typeface="+mn-lt"/>
              </a:rPr>
              <a:t>Filme difusor</a:t>
            </a:r>
          </a:p>
        </p:txBody>
      </p:sp>
      <p:pic>
        <p:nvPicPr>
          <p:cNvPr id="3074" name="Picture 2" descr="#microgreens #hydroponic #includes #growing #greens #fresh #micro #salad #seeds #grow #baby #kit #tHydroponic Microgreens Growing Kit - Grow Fresh Micro Greens / Baby Salad Greens - Includes Seeds, THydroponic Microgreens Growing Kit - Grow Fresh Micro Greens / Baby Salad Greens - Includes Seeds, 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84" y="3459219"/>
            <a:ext cx="2832022" cy="188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60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6432" y="-1"/>
            <a:ext cx="12175568" cy="811227"/>
          </a:xfrm>
          <a:prstGeom prst="rect">
            <a:avLst/>
          </a:prstGeom>
          <a:solidFill>
            <a:srgbClr val="ECA240"/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latin typeface="+mn-lt"/>
              </a:rPr>
              <a:t>Cultivo em ambiente protegido</a:t>
            </a: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6" y="890260"/>
            <a:ext cx="1441859" cy="1469454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2082220" y="5452355"/>
            <a:ext cx="7363784" cy="835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2356817" y="1225689"/>
            <a:ext cx="7348046" cy="5632311"/>
            <a:chOff x="1970924" y="774191"/>
            <a:chExt cx="7348046" cy="5632311"/>
          </a:xfrm>
        </p:grpSpPr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42" y="869778"/>
              <a:ext cx="7176828" cy="537007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15" name="Line 9"/>
            <p:cNvSpPr>
              <a:spLocks noChangeShapeType="1"/>
            </p:cNvSpPr>
            <p:nvPr/>
          </p:nvSpPr>
          <p:spPr bwMode="auto">
            <a:xfrm flipH="1" flipV="1">
              <a:off x="4654876" y="956519"/>
              <a:ext cx="608223" cy="48377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upo 15"/>
            <p:cNvGrpSpPr/>
            <p:nvPr/>
          </p:nvGrpSpPr>
          <p:grpSpPr>
            <a:xfrm>
              <a:off x="3547155" y="978646"/>
              <a:ext cx="4433913" cy="3197476"/>
              <a:chOff x="4021462" y="1627896"/>
              <a:chExt cx="4433913" cy="3197476"/>
            </a:xfrm>
          </p:grpSpPr>
          <p:sp>
            <p:nvSpPr>
              <p:cNvPr id="17" name="Line 12"/>
              <p:cNvSpPr>
                <a:spLocks noChangeShapeType="1"/>
              </p:cNvSpPr>
              <p:nvPr/>
            </p:nvSpPr>
            <p:spPr bwMode="auto">
              <a:xfrm>
                <a:off x="5107056" y="2557466"/>
                <a:ext cx="1022721" cy="172798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8" name="Text Box 13"/>
              <p:cNvSpPr txBox="1">
                <a:spLocks noChangeArrowheads="1"/>
              </p:cNvSpPr>
              <p:nvPr/>
            </p:nvSpPr>
            <p:spPr bwMode="auto">
              <a:xfrm rot="20687767">
                <a:off x="4021462" y="1746214"/>
                <a:ext cx="2522538" cy="45720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pt-BR" altLang="en-US" sz="2400" b="1" dirty="0"/>
                  <a:t>Reflexão</a:t>
                </a:r>
                <a:endParaRPr lang="pt-PT" altLang="en-US" sz="2400" b="1" dirty="0"/>
              </a:p>
            </p:txBody>
          </p:sp>
          <p:sp>
            <p:nvSpPr>
              <p:cNvPr id="19" name="Text Box 15"/>
              <p:cNvSpPr txBox="1">
                <a:spLocks noChangeArrowheads="1"/>
              </p:cNvSpPr>
              <p:nvPr/>
            </p:nvSpPr>
            <p:spPr bwMode="auto">
              <a:xfrm>
                <a:off x="5752487" y="2913894"/>
                <a:ext cx="1299183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pt-BR" altLang="en-US" sz="2400" b="1" dirty="0"/>
                  <a:t>Difusão</a:t>
                </a:r>
                <a:endParaRPr lang="pt-PT" altLang="en-US" sz="2400" b="1" dirty="0"/>
              </a:p>
            </p:txBody>
          </p:sp>
          <p:sp>
            <p:nvSpPr>
              <p:cNvPr id="20" name="Text Box 15"/>
              <p:cNvSpPr txBox="1">
                <a:spLocks noChangeArrowheads="1"/>
              </p:cNvSpPr>
              <p:nvPr/>
            </p:nvSpPr>
            <p:spPr bwMode="auto">
              <a:xfrm>
                <a:off x="5854354" y="4368172"/>
                <a:ext cx="1090956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pt-BR" altLang="en-US" sz="2400" b="1" dirty="0"/>
                  <a:t>Direta</a:t>
                </a:r>
                <a:endParaRPr lang="pt-PT" altLang="en-US" sz="2400" b="1" dirty="0"/>
              </a:p>
            </p:txBody>
          </p:sp>
          <p:sp>
            <p:nvSpPr>
              <p:cNvPr id="21" name="Line 12"/>
              <p:cNvSpPr>
                <a:spLocks noChangeShapeType="1"/>
              </p:cNvSpPr>
              <p:nvPr/>
            </p:nvSpPr>
            <p:spPr bwMode="auto">
              <a:xfrm flipV="1">
                <a:off x="6332900" y="1627896"/>
                <a:ext cx="885483" cy="23241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 Box 13"/>
              <p:cNvSpPr txBox="1">
                <a:spLocks noChangeArrowheads="1"/>
              </p:cNvSpPr>
              <p:nvPr/>
            </p:nvSpPr>
            <p:spPr bwMode="auto">
              <a:xfrm>
                <a:off x="6945310" y="1847656"/>
                <a:ext cx="1510065" cy="457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pt-BR" altLang="en-US" sz="2400" b="1" dirty="0"/>
                  <a:t>Absorção</a:t>
                </a:r>
                <a:endParaRPr lang="pt-PT" altLang="en-US" sz="2400" b="1" dirty="0"/>
              </a:p>
            </p:txBody>
          </p:sp>
          <p:grpSp>
            <p:nvGrpSpPr>
              <p:cNvPr id="23" name="Group 45"/>
              <p:cNvGrpSpPr/>
              <p:nvPr/>
            </p:nvGrpSpPr>
            <p:grpSpPr>
              <a:xfrm>
                <a:off x="5618417" y="1966032"/>
                <a:ext cx="1226352" cy="733533"/>
                <a:chOff x="3813687" y="2429727"/>
                <a:chExt cx="1226352" cy="733533"/>
              </a:xfrm>
            </p:grpSpPr>
            <p:sp>
              <p:nvSpPr>
                <p:cNvPr id="24" name="Line 12"/>
                <p:cNvSpPr>
                  <a:spLocks noChangeShapeType="1"/>
                </p:cNvSpPr>
                <p:nvPr/>
              </p:nvSpPr>
              <p:spPr bwMode="auto">
                <a:xfrm>
                  <a:off x="4252639" y="2429727"/>
                  <a:ext cx="787400" cy="53340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2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214621" y="2453607"/>
                  <a:ext cx="7162" cy="709653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2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813687" y="2450647"/>
                  <a:ext cx="402192" cy="635809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" name="Line 12"/>
                <p:cNvSpPr>
                  <a:spLocks noChangeShapeType="1"/>
                </p:cNvSpPr>
                <p:nvPr/>
              </p:nvSpPr>
              <p:spPr bwMode="auto">
                <a:xfrm>
                  <a:off x="4235287" y="2431488"/>
                  <a:ext cx="369615" cy="724634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</p:grpSp>
        <p:sp>
          <p:nvSpPr>
            <p:cNvPr id="30" name="CaixaDeTexto 29"/>
            <p:cNvSpPr txBox="1"/>
            <p:nvPr/>
          </p:nvSpPr>
          <p:spPr>
            <a:xfrm>
              <a:off x="1970924" y="774191"/>
              <a:ext cx="999226" cy="56323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  <a:p>
              <a:endParaRPr lang="pt-BR" dirty="0"/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616607" y="3032873"/>
            <a:ext cx="201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Transmissão da radiação: 78-92%</a:t>
            </a:r>
          </a:p>
        </p:txBody>
      </p:sp>
    </p:spTree>
    <p:extLst>
      <p:ext uri="{BB962C8B-B14F-4D97-AF65-F5344CB8AC3E}">
        <p14:creationId xmlns:p14="http://schemas.microsoft.com/office/powerpoint/2010/main" val="7337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524000" y="857250"/>
            <a:ext cx="9144000" cy="56509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latin typeface="+mn-lt"/>
              </a:rPr>
              <a:t>Filme foto seletivo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59590" y="4238763"/>
            <a:ext cx="3045204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Converte parte da radiação na faixa do verde, amarelo e laranja em radiação na faixa do azul e vermelho.</a:t>
            </a:r>
          </a:p>
        </p:txBody>
      </p:sp>
      <p:pic>
        <p:nvPicPr>
          <p:cNvPr id="5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9686" b="47314"/>
          <a:stretch>
            <a:fillRect/>
          </a:stretch>
        </p:blipFill>
        <p:spPr bwMode="auto">
          <a:xfrm>
            <a:off x="4947835" y="1727317"/>
            <a:ext cx="5674519" cy="2216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90" y="1727317"/>
            <a:ext cx="3045204" cy="228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0959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2152650" y="1131094"/>
            <a:ext cx="7886700" cy="54225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pt-BR" altLang="en-US" b="1" dirty="0"/>
              <a:t>Malhas de sombreamento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237" y="2564609"/>
            <a:ext cx="1716881" cy="114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029" y="2564606"/>
            <a:ext cx="1890713" cy="126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45" y="2564608"/>
            <a:ext cx="1933575" cy="128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3" y="4238626"/>
            <a:ext cx="1716881" cy="114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383" y="4346973"/>
            <a:ext cx="1760935" cy="11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188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524000" y="857250"/>
            <a:ext cx="9144000" cy="5650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latin typeface="+mn-lt"/>
              </a:rPr>
              <a:t>Malhas foto seletivas - vermelha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11" y="1770339"/>
            <a:ext cx="4964886" cy="279274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312403" y="1770339"/>
            <a:ext cx="3045204" cy="1477328"/>
          </a:xfrm>
          <a:prstGeom prst="rect">
            <a:avLst/>
          </a:prstGeom>
          <a:solidFill>
            <a:srgbClr val="FF7171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Converte parte da radiação na faixa do verde, amarelo e laranja em radiação na faixa do vermelho e vermelho distante.</a:t>
            </a:r>
          </a:p>
        </p:txBody>
      </p:sp>
    </p:spTree>
    <p:extLst>
      <p:ext uri="{BB962C8B-B14F-4D97-AF65-F5344CB8AC3E}">
        <p14:creationId xmlns:p14="http://schemas.microsoft.com/office/powerpoint/2010/main" val="3078153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524000" y="857250"/>
            <a:ext cx="9144000" cy="56509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300" b="1" dirty="0">
                <a:latin typeface="+mn-lt"/>
              </a:rPr>
              <a:t>Malhas foto seletivas - amarela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312403" y="1770339"/>
            <a:ext cx="3045204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Converte parte da radiação na faixa do verde, amarelo e laranja em radiação na faixa do vermelho e vermelho distante.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50" y="3691748"/>
            <a:ext cx="2959215" cy="221941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20" y="1560419"/>
            <a:ext cx="2959217" cy="221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38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00" y="1913131"/>
            <a:ext cx="10896600" cy="13676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pt-BR" sz="4400" dirty="0"/>
              <a:t>Distúrbios fisiológicos e doenças em ambiente protegido</a:t>
            </a:r>
            <a:endParaRPr sz="4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45416" y="1031846"/>
            <a:ext cx="5181475" cy="2869035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b="1" dirty="0"/>
              <a:t>Abscisão de flores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b="1" dirty="0"/>
              <a:t>Flores anormais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b="1" dirty="0"/>
              <a:t>Produção deficiente de pólen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b="1" dirty="0"/>
              <a:t>Abscisão de frutos no início do desenvolvimento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b="1" dirty="0"/>
              <a:t>Frutos mail formados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algn="just"/>
            <a:endParaRPr lang="pt-BR" sz="2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7804" y="0"/>
            <a:ext cx="11484529" cy="7595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+mn-lt"/>
              </a:rPr>
              <a:t>Fase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reprodutiva</a:t>
            </a:r>
            <a:r>
              <a:rPr lang="en-US" b="1" dirty="0">
                <a:latin typeface="+mn-lt"/>
              </a:rPr>
              <a:t> do </a:t>
            </a:r>
            <a:r>
              <a:rPr lang="en-US" b="1" dirty="0" err="1">
                <a:latin typeface="+mn-lt"/>
              </a:rPr>
              <a:t>tomateiro</a:t>
            </a:r>
            <a:endParaRPr lang="en-US" b="1" dirty="0"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2" y="2567031"/>
            <a:ext cx="5335397" cy="4001548"/>
          </a:xfrm>
          <a:prstGeom prst="rect">
            <a:avLst/>
          </a:prstGeom>
        </p:spPr>
      </p:pic>
      <p:pic>
        <p:nvPicPr>
          <p:cNvPr id="2052" name="Picture 4" descr="https://qph.fs.quoracdn.net/main-qimg-056cc77a09a79b1e400ec001cd25d229-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06" y="4173141"/>
            <a:ext cx="2751661" cy="20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25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38014" y="1161553"/>
            <a:ext cx="4849161" cy="2913845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b="1" dirty="0"/>
              <a:t>Não fertilização de óvulos.</a:t>
            </a:r>
          </a:p>
          <a:p>
            <a:pPr algn="l"/>
            <a:endParaRPr lang="pt-BR" sz="28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b="1" dirty="0"/>
              <a:t>Aborto do embrião após fertilização normal.</a:t>
            </a:r>
          </a:p>
          <a:p>
            <a:pPr algn="l"/>
            <a:endParaRPr lang="pt-BR" sz="2800" b="1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b="1" dirty="0"/>
              <a:t>Polinização deficiente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algn="just"/>
            <a:endParaRPr lang="pt-BR" sz="28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3639" y="0"/>
            <a:ext cx="11484529" cy="7595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+mn-lt"/>
              </a:rPr>
              <a:t>Cavidades</a:t>
            </a:r>
            <a:r>
              <a:rPr lang="en-US" b="1" dirty="0">
                <a:latin typeface="+mn-lt"/>
              </a:rPr>
              <a:t> entre as </a:t>
            </a:r>
            <a:r>
              <a:rPr lang="en-US" b="1" dirty="0" err="1">
                <a:latin typeface="+mn-lt"/>
              </a:rPr>
              <a:t>paredes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externas</a:t>
            </a:r>
            <a:r>
              <a:rPr lang="en-US" b="1" dirty="0">
                <a:latin typeface="+mn-lt"/>
              </a:rPr>
              <a:t> e </a:t>
            </a:r>
            <a:r>
              <a:rPr lang="en-US" b="1" dirty="0" err="1">
                <a:latin typeface="+mn-lt"/>
              </a:rPr>
              <a:t>os</a:t>
            </a:r>
            <a:r>
              <a:rPr lang="en-US" b="1" dirty="0">
                <a:latin typeface="+mn-lt"/>
              </a:rPr>
              <a:t> </a:t>
            </a:r>
            <a:r>
              <a:rPr lang="en-US" b="1" dirty="0" err="1">
                <a:latin typeface="+mn-lt"/>
              </a:rPr>
              <a:t>lóculos</a:t>
            </a:r>
            <a:endParaRPr lang="en-US" b="1" dirty="0">
              <a:latin typeface="+mn-lt"/>
            </a:endParaRPr>
          </a:p>
        </p:txBody>
      </p:sp>
      <p:pic>
        <p:nvPicPr>
          <p:cNvPr id="9" name="Picture 2" descr="http://vegetablemdonline.ppath.cornell.edu/Images/Tomato/Tom_Puffiness/52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9080"/>
          <a:stretch/>
        </p:blipFill>
        <p:spPr bwMode="auto">
          <a:xfrm>
            <a:off x="7338014" y="4477366"/>
            <a:ext cx="4849161" cy="238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omafra.gov.on.ca/IPM/images/tomatoes/disorders/tomato_D19a-Puffiness-3951_zo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0" t="43469" r="9796" b="6042"/>
          <a:stretch/>
        </p:blipFill>
        <p:spPr bwMode="auto">
          <a:xfrm>
            <a:off x="2725480" y="4477366"/>
            <a:ext cx="4438669" cy="238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Tomate – Wikipédia, a enciclopédia liv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0618" y="759586"/>
            <a:ext cx="20955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1738118" y="2346884"/>
            <a:ext cx="172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Pericarpo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256119" y="2929726"/>
            <a:ext cx="172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Cavidade </a:t>
            </a:r>
            <a:r>
              <a:rPr lang="pt-BR" dirty="0" err="1"/>
              <a:t>locular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059238" y="3987944"/>
            <a:ext cx="172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Sementes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602184" y="3407399"/>
            <a:ext cx="211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Tecido da placenta</a:t>
            </a:r>
          </a:p>
        </p:txBody>
      </p:sp>
      <p:sp>
        <p:nvSpPr>
          <p:cNvPr id="17" name="Seta para baixo 16"/>
          <p:cNvSpPr/>
          <p:nvPr/>
        </p:nvSpPr>
        <p:spPr>
          <a:xfrm rot="3011312" flipH="1">
            <a:off x="1832131" y="2622799"/>
            <a:ext cx="45719" cy="37374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baixo 20"/>
          <p:cNvSpPr/>
          <p:nvPr/>
        </p:nvSpPr>
        <p:spPr>
          <a:xfrm rot="3791965">
            <a:off x="1974369" y="2979831"/>
            <a:ext cx="77605" cy="61625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 para baixo 21"/>
          <p:cNvSpPr/>
          <p:nvPr/>
        </p:nvSpPr>
        <p:spPr>
          <a:xfrm rot="16200000" flipV="1">
            <a:off x="1852256" y="2932015"/>
            <a:ext cx="45719" cy="133349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 para baixo 22"/>
          <p:cNvSpPr/>
          <p:nvPr/>
        </p:nvSpPr>
        <p:spPr>
          <a:xfrm rot="19191078" flipH="1" flipV="1">
            <a:off x="1827286" y="3706789"/>
            <a:ext cx="94264" cy="56230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500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1999" cy="7595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latin typeface="+mn-lt"/>
              </a:rPr>
              <a:t>Rachaduras</a:t>
            </a:r>
            <a:endParaRPr lang="en-US" b="1" dirty="0">
              <a:latin typeface="+mn-lt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1" y="897620"/>
            <a:ext cx="3777503" cy="2833127"/>
          </a:xfrm>
          <a:prstGeom prst="rect">
            <a:avLst/>
          </a:prstGeom>
        </p:spPr>
      </p:pic>
      <p:pic>
        <p:nvPicPr>
          <p:cNvPr id="14" name="Picture 4" descr="C:\Users\rcampagnol\Desktop\FOTOS SIMONE\Sakata 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r="6388" b="13941"/>
          <a:stretch/>
        </p:blipFill>
        <p:spPr bwMode="auto">
          <a:xfrm>
            <a:off x="173941" y="3868782"/>
            <a:ext cx="3778695" cy="283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11" y="3868781"/>
            <a:ext cx="3778695" cy="283402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04" y="897620"/>
            <a:ext cx="3777502" cy="2833127"/>
          </a:xfrm>
          <a:prstGeom prst="rect">
            <a:avLst/>
          </a:prstGeom>
        </p:spPr>
      </p:pic>
      <p:grpSp>
        <p:nvGrpSpPr>
          <p:cNvPr id="11" name="Grupo 10"/>
          <p:cNvGrpSpPr/>
          <p:nvPr/>
        </p:nvGrpSpPr>
        <p:grpSpPr>
          <a:xfrm>
            <a:off x="8080089" y="897620"/>
            <a:ext cx="3637837" cy="5873008"/>
            <a:chOff x="8080089" y="897620"/>
            <a:chExt cx="3637837" cy="5873008"/>
          </a:xfrm>
        </p:grpSpPr>
        <p:pic>
          <p:nvPicPr>
            <p:cNvPr id="9" name="Imagem 8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1281" y="1220728"/>
              <a:ext cx="3636645" cy="5549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CaixaDeTexto 9"/>
            <p:cNvSpPr txBox="1"/>
            <p:nvPr/>
          </p:nvSpPr>
          <p:spPr>
            <a:xfrm>
              <a:off x="8080089" y="897620"/>
              <a:ext cx="3636645" cy="3600986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pt-BR" sz="2400" b="1" dirty="0"/>
                <a:t>Material genético</a:t>
              </a:r>
            </a:p>
            <a:p>
              <a:endParaRPr lang="pt-BR" sz="2400" b="1" dirty="0"/>
            </a:p>
            <a:p>
              <a:r>
                <a:rPr lang="pt-BR" sz="2400" b="1" dirty="0"/>
                <a:t>Mudanças de temperatura e UR do ar</a:t>
              </a:r>
            </a:p>
            <a:p>
              <a:endParaRPr lang="pt-BR" sz="2400" b="1" dirty="0"/>
            </a:p>
            <a:p>
              <a:r>
                <a:rPr lang="pt-BR" sz="2400" b="1" dirty="0"/>
                <a:t>Flutuação hídrica no meio de cultivo</a:t>
              </a:r>
            </a:p>
            <a:p>
              <a:endParaRPr lang="pt-BR" sz="2400" b="1" dirty="0"/>
            </a:p>
            <a:p>
              <a:endParaRPr lang="pt-BR" b="1" dirty="0"/>
            </a:p>
            <a:p>
              <a:endParaRPr lang="pt-B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61825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0" y="-46649"/>
            <a:ext cx="12256316" cy="68192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>
                <a:latin typeface="+mn-lt"/>
              </a:rPr>
              <a:t>Lóculo aberto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466202" y="1116284"/>
            <a:ext cx="4001548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sz="2400" b="1" dirty="0"/>
              <a:t>Deficiência de boro</a:t>
            </a:r>
          </a:p>
          <a:p>
            <a:endParaRPr lang="pt-BR" sz="2400" b="1" dirty="0"/>
          </a:p>
          <a:p>
            <a:r>
              <a:rPr lang="pt-BR" sz="2400" b="1" dirty="0"/>
              <a:t>Temperatura elevada</a:t>
            </a:r>
          </a:p>
          <a:p>
            <a:r>
              <a:rPr lang="pt-BR" sz="2400" b="1" dirty="0"/>
              <a:t> 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8" y="845377"/>
            <a:ext cx="3582402" cy="331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7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46649"/>
            <a:ext cx="12256316" cy="68192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Podridão apical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2" y="995670"/>
            <a:ext cx="3356644" cy="2519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02" y="3804016"/>
            <a:ext cx="3356644" cy="2517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502" y="995670"/>
            <a:ext cx="3474720" cy="260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85" y="3713044"/>
            <a:ext cx="1956341" cy="260845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524924" y="995670"/>
            <a:ext cx="3733101" cy="295465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pt-BR" sz="2400" b="1" dirty="0"/>
              <a:t>Material genético</a:t>
            </a:r>
          </a:p>
          <a:p>
            <a:endParaRPr lang="pt-BR" sz="2400" b="1" dirty="0"/>
          </a:p>
          <a:p>
            <a:r>
              <a:rPr lang="pt-BR" sz="2400" b="1" dirty="0"/>
              <a:t>Mudanças de temperatura e UR do ar</a:t>
            </a:r>
          </a:p>
          <a:p>
            <a:endParaRPr lang="pt-BR" sz="2400" b="1" dirty="0"/>
          </a:p>
          <a:p>
            <a:r>
              <a:rPr lang="pt-BR" sz="2400" b="1"/>
              <a:t>Características </a:t>
            </a:r>
            <a:r>
              <a:rPr lang="pt-BR" sz="2400" b="1" dirty="0"/>
              <a:t>morfológicas das plantas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5313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12192000" cy="686019"/>
          </a:xfrm>
          <a:prstGeom prst="rect">
            <a:avLst/>
          </a:prstGeom>
          <a:solidFill>
            <a:srgbClr val="ECA240"/>
          </a:solidFill>
          <a:ln>
            <a:noFill/>
          </a:ln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altLang="en-US" sz="3600" b="1" dirty="0">
                <a:latin typeface="Calibri" panose="020F0502020204030204" pitchFamily="34" charset="0"/>
              </a:rPr>
              <a:t>Cultivo Protegido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496" y="670264"/>
            <a:ext cx="8229308" cy="6171981"/>
          </a:xfrm>
          <a:prstGeom prst="rect">
            <a:avLst/>
          </a:prstGeom>
        </p:spPr>
      </p:pic>
      <p:sp>
        <p:nvSpPr>
          <p:cNvPr id="4" name="Seta para baixo 3"/>
          <p:cNvSpPr/>
          <p:nvPr/>
        </p:nvSpPr>
        <p:spPr>
          <a:xfrm>
            <a:off x="6265117" y="3030608"/>
            <a:ext cx="159391" cy="145129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5" name="Seta para baixo 4"/>
          <p:cNvSpPr/>
          <p:nvPr/>
        </p:nvSpPr>
        <p:spPr>
          <a:xfrm>
            <a:off x="5351548" y="3756256"/>
            <a:ext cx="159391" cy="145129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6" name="Seta para baixo 5"/>
          <p:cNvSpPr/>
          <p:nvPr/>
        </p:nvSpPr>
        <p:spPr>
          <a:xfrm>
            <a:off x="6814759" y="1950178"/>
            <a:ext cx="159391" cy="145129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7" name="Seta para baixo 6"/>
          <p:cNvSpPr/>
          <p:nvPr/>
        </p:nvSpPr>
        <p:spPr>
          <a:xfrm>
            <a:off x="5158619" y="2162259"/>
            <a:ext cx="159391" cy="145129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8" name="Seta para baixo 7"/>
          <p:cNvSpPr/>
          <p:nvPr/>
        </p:nvSpPr>
        <p:spPr>
          <a:xfrm flipH="1">
            <a:off x="5854500" y="1013430"/>
            <a:ext cx="178119" cy="1511415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9" name="Seta para cima 8"/>
          <p:cNvSpPr/>
          <p:nvPr/>
        </p:nvSpPr>
        <p:spPr>
          <a:xfrm>
            <a:off x="9968453" y="4547569"/>
            <a:ext cx="218114" cy="1058409"/>
          </a:xfrm>
          <a:prstGeom prst="upArrow">
            <a:avLst/>
          </a:prstGeom>
          <a:solidFill>
            <a:srgbClr val="EC7728"/>
          </a:solidFill>
          <a:ln>
            <a:solidFill>
              <a:srgbClr val="EC7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C000"/>
              </a:solidFill>
            </a:endParaRPr>
          </a:p>
        </p:txBody>
      </p:sp>
      <p:sp>
        <p:nvSpPr>
          <p:cNvPr id="10" name="Seta para cima 9"/>
          <p:cNvSpPr/>
          <p:nvPr/>
        </p:nvSpPr>
        <p:spPr>
          <a:xfrm>
            <a:off x="7966016" y="4312253"/>
            <a:ext cx="218114" cy="1058409"/>
          </a:xfrm>
          <a:prstGeom prst="upArrow">
            <a:avLst/>
          </a:prstGeom>
          <a:solidFill>
            <a:srgbClr val="EC7728"/>
          </a:solidFill>
          <a:ln>
            <a:solidFill>
              <a:srgbClr val="EC7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C000"/>
              </a:solidFill>
            </a:endParaRPr>
          </a:p>
        </p:txBody>
      </p:sp>
      <p:sp>
        <p:nvSpPr>
          <p:cNvPr id="11" name="Seta para cima 10"/>
          <p:cNvSpPr/>
          <p:nvPr/>
        </p:nvSpPr>
        <p:spPr>
          <a:xfrm>
            <a:off x="8508819" y="2818475"/>
            <a:ext cx="218114" cy="1058409"/>
          </a:xfrm>
          <a:prstGeom prst="upArrow">
            <a:avLst/>
          </a:prstGeom>
          <a:solidFill>
            <a:srgbClr val="EC7728"/>
          </a:solidFill>
          <a:ln>
            <a:solidFill>
              <a:srgbClr val="EC7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C000"/>
              </a:solidFill>
            </a:endParaRPr>
          </a:p>
        </p:txBody>
      </p:sp>
      <p:sp>
        <p:nvSpPr>
          <p:cNvPr id="12" name="Seta para cima 11"/>
          <p:cNvSpPr/>
          <p:nvPr/>
        </p:nvSpPr>
        <p:spPr>
          <a:xfrm>
            <a:off x="9591615" y="2289271"/>
            <a:ext cx="218114" cy="1058409"/>
          </a:xfrm>
          <a:prstGeom prst="upArrow">
            <a:avLst/>
          </a:prstGeom>
          <a:solidFill>
            <a:srgbClr val="EC7728"/>
          </a:solidFill>
          <a:ln>
            <a:solidFill>
              <a:srgbClr val="EC77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C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037053" y="828764"/>
            <a:ext cx="162578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Radiação solar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358433" y="828764"/>
            <a:ext cx="2684477" cy="369332"/>
          </a:xfrm>
          <a:prstGeom prst="rect">
            <a:avLst/>
          </a:prstGeom>
          <a:solidFill>
            <a:srgbClr val="ECA240"/>
          </a:solidFill>
        </p:spPr>
        <p:txBody>
          <a:bodyPr wrap="square" rtlCol="0">
            <a:spAutoFit/>
          </a:bodyPr>
          <a:lstStyle/>
          <a:p>
            <a:r>
              <a:rPr lang="pt-BR" b="1" dirty="0"/>
              <a:t>Radiação infravermelha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80858" y="2444706"/>
            <a:ext cx="3975524" cy="2144177"/>
          </a:xfrm>
          <a:prstGeom prst="rect">
            <a:avLst/>
          </a:prstGeom>
          <a:solidFill>
            <a:srgbClr val="89E0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T maior e UR do ar menor</a:t>
            </a:r>
          </a:p>
          <a:p>
            <a:endParaRPr lang="pt-B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Menor concentração de CO</a:t>
            </a:r>
            <a:r>
              <a:rPr lang="pt-BR" sz="2000" b="1" baseline="-25000" dirty="0"/>
              <a:t>2</a:t>
            </a:r>
            <a:r>
              <a:rPr lang="pt-BR" sz="2000" b="1" dirty="0"/>
              <a:t>;</a:t>
            </a:r>
            <a:endParaRPr lang="pt-BR" sz="20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Menor intensidade luminosa;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Menor movimento do ar</a:t>
            </a:r>
          </a:p>
        </p:txBody>
      </p:sp>
    </p:spTree>
    <p:extLst>
      <p:ext uri="{BB962C8B-B14F-4D97-AF65-F5344CB8AC3E}">
        <p14:creationId xmlns:p14="http://schemas.microsoft.com/office/powerpoint/2010/main" val="32177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70290" y="750196"/>
            <a:ext cx="6461620" cy="403187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Mal formação do ovário ou pistilo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Predisposição genética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Temperaturas abaixo de 16 </a:t>
            </a:r>
            <a:r>
              <a:rPr lang="pt-BR" sz="3200" b="1" dirty="0">
                <a:latin typeface="Calibri" panose="020F0502020204030204" pitchFamily="34" charset="0"/>
              </a:rPr>
              <a:t>°C</a:t>
            </a:r>
          </a:p>
          <a:p>
            <a:endParaRPr lang="pt-BR" sz="3200" b="1" dirty="0"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>
                <a:latin typeface="Calibri" panose="020F0502020204030204" pitchFamily="34" charset="0"/>
              </a:rPr>
              <a:t>Excesso de N no solo</a:t>
            </a:r>
            <a:endParaRPr lang="pt-BR" sz="3200" b="1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6" y="750196"/>
            <a:ext cx="3582402" cy="268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-46649"/>
            <a:ext cx="12256316" cy="68192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 err="1">
                <a:latin typeface="+mn-lt"/>
              </a:rPr>
              <a:t>Catfacing</a:t>
            </a:r>
            <a:endParaRPr lang="pt-BR" sz="4000" b="1" dirty="0">
              <a:latin typeface="+mn-lt"/>
            </a:endParaRPr>
          </a:p>
        </p:txBody>
      </p:sp>
      <p:pic>
        <p:nvPicPr>
          <p:cNvPr id="6" name="Picture 2" descr="Catfacing | Jvzile's Blo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6" y="3513908"/>
            <a:ext cx="2508069" cy="334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539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62208" y="941503"/>
            <a:ext cx="5772509" cy="489364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Baixa luminosidade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 Temperatura elevada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Desequilíbrio nutricional</a:t>
            </a:r>
          </a:p>
          <a:p>
            <a:pPr algn="r"/>
            <a:endParaRPr lang="pt-BR" sz="3200" b="1" dirty="0"/>
          </a:p>
          <a:p>
            <a:pPr algn="r"/>
            <a:endParaRPr lang="pt-BR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1" y="941503"/>
            <a:ext cx="3200400" cy="240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-46649"/>
            <a:ext cx="12256316" cy="68192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Maturação irregular</a:t>
            </a:r>
          </a:p>
        </p:txBody>
      </p:sp>
      <p:pic>
        <p:nvPicPr>
          <p:cNvPr id="1026" name="Picture 2" descr="Alta oferta, tomates manchados e vendas retraídas causam queda na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" y="3650251"/>
            <a:ext cx="3200696" cy="23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80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56366" y="1406979"/>
            <a:ext cx="5305697" cy="255454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Predisposição genética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Temperatura e umidade elevadas</a:t>
            </a:r>
          </a:p>
        </p:txBody>
      </p:sp>
      <p:pic>
        <p:nvPicPr>
          <p:cNvPr id="6146" name="Picture 2" descr="photo of tomatoes showing gold fleck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" y="823505"/>
            <a:ext cx="4546510" cy="303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-46649"/>
            <a:ext cx="12256316" cy="68192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Gold spot</a:t>
            </a:r>
          </a:p>
        </p:txBody>
      </p:sp>
    </p:spTree>
    <p:extLst>
      <p:ext uri="{BB962C8B-B14F-4D97-AF65-F5344CB8AC3E}">
        <p14:creationId xmlns:p14="http://schemas.microsoft.com/office/powerpoint/2010/main" val="2873116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28157" y="4939608"/>
            <a:ext cx="5058561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Alta irradiância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Material Genético</a:t>
            </a:r>
            <a:endParaRPr lang="pt-BR" sz="2400" b="1" dirty="0"/>
          </a:p>
        </p:txBody>
      </p:sp>
      <p:pic>
        <p:nvPicPr>
          <p:cNvPr id="2050" name="Picture 2" descr="http://www.missouribotanicalgarden.org/Portals/0/Gardening/Gardening%20Help/images/Pests/Sunscald_of_Tomato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158" y="752911"/>
            <a:ext cx="5058561" cy="379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-46649"/>
            <a:ext cx="12256316" cy="68192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Escaldadura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9" y="752911"/>
            <a:ext cx="5058562" cy="379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64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58188" y="831850"/>
            <a:ext cx="5654179" cy="440120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Flutuação de temperatura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Baixa intensidade luminosa</a:t>
            </a:r>
          </a:p>
          <a:p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Excesso de K no solo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/>
              <a:t>Alto nível de umidade no solo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-46649"/>
            <a:ext cx="12256316" cy="68192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Gray </a:t>
            </a:r>
            <a:r>
              <a:rPr lang="pt-BR" sz="4000" b="1" dirty="0" err="1">
                <a:latin typeface="+mn-lt"/>
              </a:rPr>
              <a:t>wall</a:t>
            </a:r>
            <a:endParaRPr lang="pt-BR" sz="4000" b="1" dirty="0">
              <a:latin typeface="+mn-lt"/>
            </a:endParaRPr>
          </a:p>
        </p:txBody>
      </p:sp>
      <p:pic>
        <p:nvPicPr>
          <p:cNvPr id="4098" name="Picture 2" descr="The internal necrosis can be seen in the cross-walls and very infrequently in the center pith area of the frui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9" y="831850"/>
            <a:ext cx="3367069" cy="33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92279" y="3825163"/>
            <a:ext cx="1400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IFAS, UFL</a:t>
            </a:r>
          </a:p>
        </p:txBody>
      </p:sp>
      <p:pic>
        <p:nvPicPr>
          <p:cNvPr id="4100" name="Picture 4" descr="Graywall on Tom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9" y="4488112"/>
            <a:ext cx="3375569" cy="186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304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54180" y="1122248"/>
            <a:ext cx="5538831" cy="304698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Altas temperaturas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Desequilíbrio nutricional</a:t>
            </a:r>
          </a:p>
        </p:txBody>
      </p:sp>
      <p:pic>
        <p:nvPicPr>
          <p:cNvPr id="10242" name="Picture 2" descr="http://www.dispatch.com/content/graphics/2010/08/01/jane01-giv9aq1s-1jane10---09-01-2006---39601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6" b="4478"/>
          <a:stretch/>
        </p:blipFill>
        <p:spPr bwMode="auto">
          <a:xfrm>
            <a:off x="252544" y="1122248"/>
            <a:ext cx="4092954" cy="377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0" y="-46649"/>
            <a:ext cx="12256316" cy="681927"/>
          </a:xfr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pt-BR" sz="4000" b="1" dirty="0">
                <a:latin typeface="+mn-lt"/>
              </a:rPr>
              <a:t>White </a:t>
            </a:r>
            <a:r>
              <a:rPr lang="pt-BR" sz="4000" b="1" dirty="0" err="1">
                <a:latin typeface="+mn-lt"/>
              </a:rPr>
              <a:t>tissue</a:t>
            </a:r>
            <a:endParaRPr lang="pt-BR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1376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777875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/>
              <a:t>Enrolamento de folhas</a:t>
            </a:r>
            <a:endParaRPr lang="pt-BR" altLang="en-US" sz="4000" b="1" baseline="-25000" dirty="0"/>
          </a:p>
        </p:txBody>
      </p:sp>
      <p:pic>
        <p:nvPicPr>
          <p:cNvPr id="16386" name="Picture 2" descr="http://www.walterreeves.com/wp-content/uploads/2010/07/tomato-leaf-curl-4-500x3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89" y="1117981"/>
            <a:ext cx="4999690" cy="331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506362" y="1117981"/>
            <a:ext cx="4267200" cy="20621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Estresse hídrico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Alta temperatura</a:t>
            </a:r>
          </a:p>
        </p:txBody>
      </p:sp>
    </p:spTree>
    <p:extLst>
      <p:ext uri="{BB962C8B-B14F-4D97-AF65-F5344CB8AC3E}">
        <p14:creationId xmlns:p14="http://schemas.microsoft.com/office/powerpoint/2010/main" val="20274672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>
                <a:solidFill>
                  <a:schemeClr val="bg1"/>
                </a:solidFill>
              </a:rPr>
              <a:t>PEPINO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Curvatura dos frutos: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Altas temperaturas</a:t>
            </a:r>
          </a:p>
        </p:txBody>
      </p:sp>
      <p:pic>
        <p:nvPicPr>
          <p:cNvPr id="6" name="Picture 4" descr="peptorto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170" l="0" r="97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1" y="2031255"/>
            <a:ext cx="3167063" cy="137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http://2.bp.blogspot.com/_esD6aRur2q0/TO0asAjKnNI/AAAAAAAAg-s/SzcdaDyhJ2Q/s1600/pepino%2Btorto%2B3%2B-%2Bi%2Blove%2Byo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9" b="96579" l="0" r="100000">
                        <a14:foregroundMark x1="7125" y1="50078" x2="7125" y2="50078"/>
                        <a14:foregroundMark x1="10313" y1="25039" x2="10313" y2="25039"/>
                        <a14:foregroundMark x1="3938" y1="32348" x2="3938" y2="32348"/>
                        <a14:foregroundMark x1="73250" y1="33593" x2="73250" y2="33593"/>
                        <a14:foregroundMark x1="89438" y1="23795" x2="89438" y2="23795"/>
                        <a14:backgroundMark x1="40563" y1="48834" x2="40563" y2="48834"/>
                        <a14:backgroundMark x1="73500" y1="48834" x2="73500" y2="488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232" y="4036903"/>
            <a:ext cx="5905499" cy="237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342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>
                <a:solidFill>
                  <a:schemeClr val="bg1"/>
                </a:solidFill>
              </a:rPr>
              <a:t>PEPINO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Injurias na borda das folhas: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Salinidade</a:t>
            </a:r>
          </a:p>
        </p:txBody>
      </p:sp>
      <p:pic>
        <p:nvPicPr>
          <p:cNvPr id="14338" name="Picture 2" descr="http://aggie-horticulture.tamu.edu/vegetable/files/2011/11/sal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1828800"/>
            <a:ext cx="6477000" cy="453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091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>
                <a:solidFill>
                  <a:schemeClr val="bg1"/>
                </a:solidFill>
              </a:rPr>
              <a:t>PEPINO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Frutos cinturados: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Polinização deficiente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Altas temperaturas</a:t>
            </a:r>
          </a:p>
        </p:txBody>
      </p:sp>
      <p:pic>
        <p:nvPicPr>
          <p:cNvPr id="17410" name="Picture 2" descr="http://gardensouth.org/wp-content/uploads/2011/07/compare-slicer-cuke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485878"/>
            <a:ext cx="3931920" cy="250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missouribotanicalgarden.org/Portals/0/Gardening/Gardening%20Help/images/Pests/Pollination_Problems_of_Cucurbits8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0"/>
          <a:stretch/>
        </p:blipFill>
        <p:spPr bwMode="auto">
          <a:xfrm>
            <a:off x="7924165" y="4105912"/>
            <a:ext cx="3931920" cy="2505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658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09334"/>
          </a:xfrm>
          <a:solidFill>
            <a:srgbClr val="ECA240"/>
          </a:solidFill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+mn-lt"/>
              </a:rPr>
              <a:t>Cultivo em solo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2" y="1747006"/>
            <a:ext cx="5967367" cy="44755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243" y="1747006"/>
            <a:ext cx="5975758" cy="44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>
                <a:solidFill>
                  <a:schemeClr val="bg1"/>
                </a:solidFill>
              </a:rPr>
              <a:t>PEPINO</a:t>
            </a:r>
            <a:endParaRPr lang="pt-BR" altLang="en-US" sz="4000" b="1" baseline="-25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Pillowy</a:t>
            </a:r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disorder</a:t>
            </a:r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4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cucumber</a:t>
            </a:r>
            <a:r>
              <a:rPr lang="pt-BR" sz="4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Deficiência de 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Situações que afetam a absorção de Ca</a:t>
            </a:r>
          </a:p>
        </p:txBody>
      </p:sp>
      <p:pic>
        <p:nvPicPr>
          <p:cNvPr id="3074" name="Picture 2" descr="Figure: Various intensities of pillowy in infected cucumber frui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9"/>
          <a:stretch/>
        </p:blipFill>
        <p:spPr bwMode="auto">
          <a:xfrm>
            <a:off x="6120939" y="2293261"/>
            <a:ext cx="4829364" cy="3207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9771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/>
              <a:t>PIMENTÃO</a:t>
            </a:r>
            <a:endParaRPr lang="pt-BR" altLang="en-US" sz="4000" b="1" baseline="-25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Escaldadur</a:t>
            </a:r>
            <a:endParaRPr lang="pt-BR" sz="4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Alta </a:t>
            </a:r>
            <a:r>
              <a:rPr lang="pt-BR" sz="3200" b="1" dirty="0" err="1"/>
              <a:t>irradiância</a:t>
            </a:r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Pouco enfolhamento das plantas</a:t>
            </a:r>
            <a:endParaRPr lang="pt-BR" sz="24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562100"/>
            <a:ext cx="3657600" cy="2745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imentão- distúrbio provocado provavelmente por herbici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600" y="3710877"/>
            <a:ext cx="3657600" cy="274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653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/>
              <a:t>PIMENTÃO</a:t>
            </a:r>
            <a:endParaRPr lang="pt-BR" altLang="en-US" sz="4000" b="1" baseline="-25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Manchas foliares: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Altas temperaturas</a:t>
            </a:r>
            <a:endParaRPr lang="pt-BR" sz="2400" b="1" dirty="0"/>
          </a:p>
        </p:txBody>
      </p:sp>
      <p:pic>
        <p:nvPicPr>
          <p:cNvPr id="7" name="Picture 5" descr="T al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816710"/>
            <a:ext cx="6000750" cy="450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261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/>
              <a:t>PIMENTÃO</a:t>
            </a:r>
            <a:endParaRPr lang="pt-BR" altLang="en-US" sz="4000" b="1" baseline="-25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Podridão apical</a:t>
            </a:r>
          </a:p>
          <a:p>
            <a:r>
              <a:rPr lang="pt-BR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blossom-end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</a:t>
            </a:r>
            <a:r>
              <a:rPr lang="pt-BR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Deficiência de 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Irrigação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Predisposição genética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Excesso de N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1633536"/>
            <a:ext cx="6457950" cy="484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419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81200" y="446089"/>
            <a:ext cx="8229600" cy="7778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4000" b="1" dirty="0"/>
              <a:t>PIMENTÃO</a:t>
            </a:r>
            <a:endParaRPr lang="pt-BR" altLang="en-US" sz="4000" b="1" baseline="-25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533400" y="1885950"/>
            <a:ext cx="4267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Frutos tortos:</a:t>
            </a:r>
          </a:p>
          <a:p>
            <a:endParaRPr lang="pt-BR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Altas temperaturas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/>
              <a:t>Polinização deficiente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852" y="1532079"/>
            <a:ext cx="3772618" cy="28294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38" y="3879011"/>
            <a:ext cx="3565585" cy="267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5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2100" y="1913131"/>
            <a:ext cx="8972550" cy="136768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dirty="0" err="1"/>
              <a:t>Doenças</a:t>
            </a:r>
            <a:r>
              <a:rPr sz="4400" spc="-75" dirty="0"/>
              <a:t> </a:t>
            </a:r>
            <a:r>
              <a:rPr lang="pt-BR" sz="4400" spc="-10" dirty="0"/>
              <a:t>em hortaliças cultivadas em ambiente </a:t>
            </a:r>
            <a:r>
              <a:rPr lang="pt-BR" sz="4400" spc="-10" dirty="0" err="1"/>
              <a:t>protegidp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383548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FEB9F37-DC77-4F40-96A4-DDD4B3A8584A}"/>
              </a:ext>
            </a:extLst>
          </p:cNvPr>
          <p:cNvGrpSpPr/>
          <p:nvPr/>
        </p:nvGrpSpPr>
        <p:grpSpPr>
          <a:xfrm>
            <a:off x="3040379" y="180975"/>
            <a:ext cx="6465572" cy="6496050"/>
            <a:chOff x="4297679" y="452627"/>
            <a:chExt cx="5373624" cy="5515379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97679" y="452627"/>
              <a:ext cx="5373624" cy="4981956"/>
            </a:xfrm>
            <a:prstGeom prst="rect">
              <a:avLst/>
            </a:prstGeom>
          </p:spPr>
        </p:pic>
        <p:sp>
          <p:nvSpPr>
            <p:cNvPr id="3" name="object 3"/>
            <p:cNvSpPr txBox="1"/>
            <p:nvPr/>
          </p:nvSpPr>
          <p:spPr>
            <a:xfrm>
              <a:off x="6205855" y="1434846"/>
              <a:ext cx="1453515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400" spc="-10" dirty="0">
                  <a:latin typeface="Calibri"/>
                  <a:cs typeface="Calibri"/>
                </a:rPr>
                <a:t>Hospedeiro</a:t>
              </a:r>
              <a:endParaRPr sz="2400">
                <a:latin typeface="Calibri"/>
                <a:cs typeface="Calibri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7811261" y="4205174"/>
              <a:ext cx="1192530" cy="39179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400" spc="-10" dirty="0">
                  <a:latin typeface="Calibri"/>
                  <a:cs typeface="Calibri"/>
                </a:rPr>
                <a:t>Patógeno</a:t>
              </a:r>
              <a:endParaRPr sz="2400" dirty="0">
                <a:latin typeface="Calibri"/>
                <a:cs typeface="Calibri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4944617" y="4020388"/>
              <a:ext cx="1235710" cy="7581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400" spc="-10" dirty="0">
                  <a:latin typeface="Calibri"/>
                  <a:cs typeface="Calibri"/>
                </a:rPr>
                <a:t>Ambiente</a:t>
              </a:r>
              <a:endParaRPr sz="2400">
                <a:latin typeface="Calibri"/>
                <a:cs typeface="Calibri"/>
              </a:endParaRPr>
            </a:p>
            <a:p>
              <a:pPr marL="33655">
                <a:spcBef>
                  <a:spcPts val="5"/>
                </a:spcBef>
              </a:pPr>
              <a:r>
                <a:rPr sz="2400" spc="-10" dirty="0">
                  <a:latin typeface="Calibri"/>
                  <a:cs typeface="Calibri"/>
                </a:rPr>
                <a:t>Favorável</a:t>
              </a:r>
              <a:endParaRPr sz="2400">
                <a:latin typeface="Calibri"/>
                <a:cs typeface="Calibri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396991" y="3218179"/>
              <a:ext cx="1100455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spcBef>
                  <a:spcPts val="100"/>
                </a:spcBef>
              </a:pPr>
              <a:r>
                <a:rPr sz="2400" spc="-10" dirty="0">
                  <a:latin typeface="Calibri"/>
                  <a:cs typeface="Calibri"/>
                </a:rPr>
                <a:t>DOENÇA</a:t>
              </a:r>
              <a:endParaRPr sz="2400">
                <a:latin typeface="Calibri"/>
                <a:cs typeface="Calibri"/>
              </a:endParaRPr>
            </a:p>
          </p:txBody>
        </p:sp>
        <p:grpSp>
          <p:nvGrpSpPr>
            <p:cNvPr id="7" name="object 7"/>
            <p:cNvGrpSpPr/>
            <p:nvPr/>
          </p:nvGrpSpPr>
          <p:grpSpPr>
            <a:xfrm>
              <a:off x="5974841" y="2199895"/>
              <a:ext cx="1866900" cy="3300476"/>
              <a:chOff x="4450841" y="2199894"/>
              <a:chExt cx="1866900" cy="3300476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4450841" y="2199894"/>
                <a:ext cx="1866900" cy="1676400"/>
              </a:xfrm>
              <a:custGeom>
                <a:avLst/>
                <a:gdLst/>
                <a:ahLst/>
                <a:cxnLst/>
                <a:rect l="l" t="t" r="r" b="b"/>
                <a:pathLst>
                  <a:path w="1866900" h="1676400">
                    <a:moveTo>
                      <a:pt x="0" y="1676399"/>
                    </a:moveTo>
                    <a:lnTo>
                      <a:pt x="933450" y="0"/>
                    </a:lnTo>
                    <a:lnTo>
                      <a:pt x="1866900" y="1676399"/>
                    </a:lnTo>
                    <a:lnTo>
                      <a:pt x="0" y="1676399"/>
                    </a:lnTo>
                    <a:close/>
                  </a:path>
                </a:pathLst>
              </a:custGeom>
              <a:ln w="28575">
                <a:solidFill>
                  <a:srgbClr val="000000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5070347" y="4411980"/>
                <a:ext cx="704215" cy="1088390"/>
              </a:xfrm>
              <a:custGeom>
                <a:avLst/>
                <a:gdLst/>
                <a:ahLst/>
                <a:cxnLst/>
                <a:rect l="l" t="t" r="r" b="b"/>
                <a:pathLst>
                  <a:path w="704214" h="1088389">
                    <a:moveTo>
                      <a:pt x="352043" y="0"/>
                    </a:moveTo>
                    <a:lnTo>
                      <a:pt x="0" y="352044"/>
                    </a:lnTo>
                    <a:lnTo>
                      <a:pt x="176022" y="352044"/>
                    </a:lnTo>
                    <a:lnTo>
                      <a:pt x="176022" y="1088136"/>
                    </a:lnTo>
                    <a:lnTo>
                      <a:pt x="528065" y="1088136"/>
                    </a:lnTo>
                    <a:lnTo>
                      <a:pt x="528065" y="352044"/>
                    </a:lnTo>
                    <a:lnTo>
                      <a:pt x="704088" y="352044"/>
                    </a:lnTo>
                    <a:lnTo>
                      <a:pt x="352043" y="0"/>
                    </a:lnTo>
                    <a:close/>
                  </a:path>
                </a:pathLst>
              </a:custGeom>
              <a:solidFill>
                <a:srgbClr val="00AFE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5070347" y="4411980"/>
                <a:ext cx="704215" cy="1088390"/>
              </a:xfrm>
              <a:custGeom>
                <a:avLst/>
                <a:gdLst/>
                <a:ahLst/>
                <a:cxnLst/>
                <a:rect l="l" t="t" r="r" b="b"/>
                <a:pathLst>
                  <a:path w="704214" h="1088389">
                    <a:moveTo>
                      <a:pt x="0" y="352044"/>
                    </a:moveTo>
                    <a:lnTo>
                      <a:pt x="352043" y="0"/>
                    </a:lnTo>
                    <a:lnTo>
                      <a:pt x="704088" y="352044"/>
                    </a:lnTo>
                    <a:lnTo>
                      <a:pt x="528065" y="352044"/>
                    </a:lnTo>
                    <a:lnTo>
                      <a:pt x="528065" y="1088136"/>
                    </a:lnTo>
                    <a:lnTo>
                      <a:pt x="176022" y="1088136"/>
                    </a:lnTo>
                    <a:lnTo>
                      <a:pt x="176022" y="352044"/>
                    </a:lnTo>
                    <a:lnTo>
                      <a:pt x="0" y="352044"/>
                    </a:lnTo>
                    <a:close/>
                  </a:path>
                </a:pathLst>
              </a:custGeom>
              <a:ln w="12700">
                <a:solidFill>
                  <a:srgbClr val="2E528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13"/>
            <p:cNvSpPr txBox="1"/>
            <p:nvPr/>
          </p:nvSpPr>
          <p:spPr>
            <a:xfrm>
              <a:off x="6164579" y="5571744"/>
              <a:ext cx="1676400" cy="396262"/>
            </a:xfrm>
            <a:prstGeom prst="rect">
              <a:avLst/>
            </a:prstGeom>
            <a:solidFill>
              <a:srgbClr val="B4C6E7"/>
            </a:solidFill>
          </p:spPr>
          <p:txBody>
            <a:bodyPr vert="horz" wrap="square" lIns="0" tIns="26670" rIns="0" bIns="0" rtlCol="0">
              <a:spAutoFit/>
            </a:bodyPr>
            <a:lstStyle/>
            <a:p>
              <a:pPr marL="501650">
                <a:spcBef>
                  <a:spcPts val="210"/>
                </a:spcBef>
              </a:pPr>
              <a:r>
                <a:rPr sz="2400" spc="-10" dirty="0">
                  <a:latin typeface="Calibri"/>
                  <a:cs typeface="Calibri"/>
                </a:rPr>
                <a:t>Vetor</a:t>
              </a:r>
              <a:endParaRPr sz="2400" dirty="0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27348" y="2220908"/>
            <a:ext cx="5859652" cy="7521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800" dirty="0"/>
              <a:t>Doenças</a:t>
            </a:r>
            <a:r>
              <a:rPr sz="4800" spc="-75" dirty="0"/>
              <a:t> </a:t>
            </a:r>
            <a:r>
              <a:rPr sz="4800" spc="-10" dirty="0"/>
              <a:t>virais</a:t>
            </a:r>
            <a:endParaRPr sz="4800"/>
          </a:p>
        </p:txBody>
      </p:sp>
    </p:spTree>
    <p:extLst>
      <p:ext uri="{BB962C8B-B14F-4D97-AF65-F5344CB8AC3E}">
        <p14:creationId xmlns:p14="http://schemas.microsoft.com/office/powerpoint/2010/main" val="342003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1"/>
            <a:ext cx="9144000" cy="6289675"/>
            <a:chOff x="0" y="0"/>
            <a:chExt cx="9144000" cy="628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6400"/>
              <a:ext cx="6385560" cy="8747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9728"/>
              <a:ext cx="6299200" cy="772795"/>
            </a:xfrm>
            <a:custGeom>
              <a:avLst/>
              <a:gdLst/>
              <a:ahLst/>
              <a:cxnLst/>
              <a:rect l="l" t="t" r="r" b="b"/>
              <a:pathLst>
                <a:path w="6299200" h="772794">
                  <a:moveTo>
                    <a:pt x="6298692" y="0"/>
                  </a:moveTo>
                  <a:lnTo>
                    <a:pt x="0" y="0"/>
                  </a:lnTo>
                  <a:lnTo>
                    <a:pt x="0" y="772668"/>
                  </a:lnTo>
                  <a:lnTo>
                    <a:pt x="6298692" y="772668"/>
                  </a:lnTo>
                  <a:lnTo>
                    <a:pt x="629869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98329"/>
            <a:ext cx="10515600" cy="65915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Vira</a:t>
            </a:r>
            <a:r>
              <a:rPr spc="-100" dirty="0"/>
              <a:t> </a:t>
            </a:r>
            <a:r>
              <a:rPr dirty="0"/>
              <a:t>cabeça</a:t>
            </a:r>
            <a:r>
              <a:rPr spc="-90" dirty="0"/>
              <a:t> </a:t>
            </a:r>
            <a:r>
              <a:rPr dirty="0"/>
              <a:t>ou</a:t>
            </a:r>
            <a:r>
              <a:rPr spc="-65" dirty="0"/>
              <a:t> </a:t>
            </a:r>
            <a:r>
              <a:rPr spc="-20" dirty="0"/>
              <a:t>Tospovirus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50493" y="1135381"/>
            <a:ext cx="8703945" cy="5327015"/>
            <a:chOff x="126492" y="1135380"/>
            <a:chExt cx="8703945" cy="532701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492" y="1257350"/>
              <a:ext cx="4171315" cy="48310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563" y="1452372"/>
              <a:ext cx="3601212" cy="42611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73068" y="1135380"/>
              <a:ext cx="4856988" cy="28620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8139" y="1330452"/>
              <a:ext cx="4287012" cy="22920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09159" y="3605758"/>
              <a:ext cx="3386328" cy="2856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4232" y="3800856"/>
              <a:ext cx="2816352" cy="228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1"/>
            <a:ext cx="9144000" cy="6289675"/>
            <a:chOff x="0" y="0"/>
            <a:chExt cx="9144000" cy="628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6400"/>
              <a:ext cx="6385560" cy="8747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9728"/>
              <a:ext cx="6299200" cy="772795"/>
            </a:xfrm>
            <a:custGeom>
              <a:avLst/>
              <a:gdLst/>
              <a:ahLst/>
              <a:cxnLst/>
              <a:rect l="l" t="t" r="r" b="b"/>
              <a:pathLst>
                <a:path w="6299200" h="772794">
                  <a:moveTo>
                    <a:pt x="6298692" y="0"/>
                  </a:moveTo>
                  <a:lnTo>
                    <a:pt x="0" y="0"/>
                  </a:lnTo>
                  <a:lnTo>
                    <a:pt x="0" y="772668"/>
                  </a:lnTo>
                  <a:lnTo>
                    <a:pt x="6298692" y="772668"/>
                  </a:lnTo>
                  <a:lnTo>
                    <a:pt x="629869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98329"/>
            <a:ext cx="10515600" cy="65915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Vira</a:t>
            </a:r>
            <a:r>
              <a:rPr spc="-100" dirty="0"/>
              <a:t> </a:t>
            </a:r>
            <a:r>
              <a:rPr dirty="0"/>
              <a:t>cabeça</a:t>
            </a:r>
            <a:r>
              <a:rPr spc="-90" dirty="0"/>
              <a:t> </a:t>
            </a:r>
            <a:r>
              <a:rPr dirty="0"/>
              <a:t>ou</a:t>
            </a:r>
            <a:r>
              <a:rPr spc="-65" dirty="0"/>
              <a:t> </a:t>
            </a:r>
            <a:r>
              <a:rPr spc="-20" dirty="0"/>
              <a:t>Tospovirus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524000" y="1219201"/>
            <a:ext cx="9144000" cy="5244465"/>
            <a:chOff x="0" y="1219200"/>
            <a:chExt cx="9144000" cy="524446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2779" y="3960901"/>
              <a:ext cx="3380232" cy="25024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87852" y="4155948"/>
              <a:ext cx="2810255" cy="1932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542288"/>
              <a:ext cx="3643884" cy="42976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443" y="1737359"/>
              <a:ext cx="3145536" cy="37277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2592" y="1219200"/>
              <a:ext cx="3287140" cy="31106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07664" y="1414271"/>
              <a:ext cx="2717291" cy="25405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79235" y="1542275"/>
              <a:ext cx="3064763" cy="41910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74308" y="1737359"/>
              <a:ext cx="2715767" cy="36210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09334"/>
          </a:xfrm>
          <a:solidFill>
            <a:srgbClr val="ECA240"/>
          </a:solidFill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+mn-lt"/>
              </a:rPr>
              <a:t>Cultivo em substratos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4" y="1165675"/>
            <a:ext cx="6042200" cy="40229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69" y="1165676"/>
            <a:ext cx="5376420" cy="402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1"/>
            <a:ext cx="9144000" cy="6289675"/>
            <a:chOff x="0" y="0"/>
            <a:chExt cx="9144000" cy="628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6400"/>
              <a:ext cx="6385560" cy="8747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9728"/>
              <a:ext cx="6299200" cy="772795"/>
            </a:xfrm>
            <a:custGeom>
              <a:avLst/>
              <a:gdLst/>
              <a:ahLst/>
              <a:cxnLst/>
              <a:rect l="l" t="t" r="r" b="b"/>
              <a:pathLst>
                <a:path w="6299200" h="772794">
                  <a:moveTo>
                    <a:pt x="6298692" y="0"/>
                  </a:moveTo>
                  <a:lnTo>
                    <a:pt x="0" y="0"/>
                  </a:lnTo>
                  <a:lnTo>
                    <a:pt x="0" y="772668"/>
                  </a:lnTo>
                  <a:lnTo>
                    <a:pt x="6298692" y="772668"/>
                  </a:lnTo>
                  <a:lnTo>
                    <a:pt x="629869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36774"/>
            <a:ext cx="10515600" cy="78226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Vira</a:t>
            </a:r>
            <a:r>
              <a:rPr spc="-100" dirty="0"/>
              <a:t> </a:t>
            </a:r>
            <a:r>
              <a:rPr dirty="0"/>
              <a:t>cabeça</a:t>
            </a:r>
            <a:r>
              <a:rPr spc="-90" dirty="0"/>
              <a:t> </a:t>
            </a:r>
            <a:r>
              <a:rPr dirty="0"/>
              <a:t>ou</a:t>
            </a:r>
            <a:r>
              <a:rPr spc="-65" dirty="0"/>
              <a:t> </a:t>
            </a:r>
            <a:r>
              <a:rPr spc="-20" dirty="0"/>
              <a:t>Tospovirus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130044" y="1306194"/>
            <a:ext cx="25450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dirty="0">
                <a:latin typeface="Calibri"/>
                <a:cs typeface="Calibri"/>
              </a:rPr>
              <a:t>Quem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transmite?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63470" y="4667251"/>
            <a:ext cx="26130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i="1" dirty="0">
                <a:latin typeface="Calibri"/>
                <a:cs typeface="Calibri"/>
              </a:rPr>
              <a:t>Frankliniella</a:t>
            </a:r>
            <a:r>
              <a:rPr sz="2000" b="1" i="1" spc="-9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occidentalis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56231" y="2026920"/>
            <a:ext cx="8763000" cy="2893060"/>
            <a:chOff x="332231" y="2026920"/>
            <a:chExt cx="8763000" cy="289306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8808" y="2217420"/>
              <a:ext cx="4916424" cy="26031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3879" y="2412492"/>
              <a:ext cx="4346448" cy="20330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231" y="2026920"/>
              <a:ext cx="3994404" cy="28926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303" y="2221992"/>
              <a:ext cx="3424428" cy="232257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758178" y="4673601"/>
            <a:ext cx="22860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b="1" i="1" dirty="0">
                <a:latin typeface="Calibri"/>
                <a:cs typeface="Calibri"/>
              </a:rPr>
              <a:t>Frankliniella</a:t>
            </a:r>
            <a:r>
              <a:rPr sz="2000" b="1" i="1" spc="-90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schultzei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7300" y="2708529"/>
            <a:ext cx="9749359" cy="3870290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>
              <a:spcBef>
                <a:spcPts val="1540"/>
              </a:spcBef>
              <a:tabLst>
                <a:tab pos="456565" algn="l"/>
              </a:tabLst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Controlar</a:t>
            </a:r>
            <a:r>
              <a:rPr sz="32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32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inseto</a:t>
            </a:r>
            <a:r>
              <a:rPr sz="32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vetor.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265" lvl="1" indent="-342265">
              <a:spcBef>
                <a:spcPts val="1440"/>
              </a:spcBef>
              <a:buChar char="-"/>
              <a:tabLst>
                <a:tab pos="342265" algn="l"/>
              </a:tabLst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sz="32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químico</a:t>
            </a:r>
            <a:r>
              <a:rPr sz="32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32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adulto</a:t>
            </a:r>
            <a:r>
              <a:rPr sz="32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32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sz="32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20" dirty="0">
                <a:latin typeface="Arial" panose="020B0604020202020204" pitchFamily="34" charset="0"/>
                <a:cs typeface="Arial" panose="020B0604020202020204" pitchFamily="34" charset="0"/>
              </a:rPr>
              <a:t>pupa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265" lvl="1" indent="-342265">
              <a:spcBef>
                <a:spcPts val="1440"/>
              </a:spcBef>
              <a:buChar char="-"/>
              <a:tabLst>
                <a:tab pos="342265" algn="l"/>
              </a:tabLst>
            </a:pP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sz="32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cultivo</a:t>
            </a:r>
            <a:r>
              <a:rPr sz="32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spc="-40" dirty="0">
                <a:latin typeface="Arial" panose="020B0604020202020204" pitchFamily="34" charset="0"/>
                <a:cs typeface="Arial" panose="020B0604020202020204" pitchFamily="34" charset="0"/>
              </a:rPr>
              <a:t>protegido</a:t>
            </a:r>
          </a:p>
          <a:p>
            <a:pPr marL="342265" lvl="1" indent="-342265">
              <a:spcBef>
                <a:spcPts val="1440"/>
              </a:spcBef>
              <a:buChar char="-"/>
              <a:tabLst>
                <a:tab pos="342265" algn="l"/>
              </a:tabLst>
            </a:pP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sz="32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biológico</a:t>
            </a:r>
            <a:r>
              <a:rPr sz="32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(Ex.</a:t>
            </a:r>
            <a:r>
              <a:rPr sz="3200" spc="-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i="1" dirty="0">
                <a:latin typeface="Arial" panose="020B0604020202020204" pitchFamily="34" charset="0"/>
                <a:cs typeface="Arial" panose="020B0604020202020204" pitchFamily="34" charset="0"/>
              </a:rPr>
              <a:t>Beauveria</a:t>
            </a:r>
            <a:r>
              <a:rPr sz="3200" i="1" spc="-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i="1" dirty="0">
                <a:latin typeface="Arial" panose="020B0604020202020204" pitchFamily="34" charset="0"/>
                <a:cs typeface="Arial" panose="020B0604020202020204" pitchFamily="34" charset="0"/>
              </a:rPr>
              <a:t>bassiana</a:t>
            </a:r>
            <a:r>
              <a:rPr sz="3200" i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32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i="1" dirty="0">
                <a:latin typeface="Arial" panose="020B0604020202020204" pitchFamily="34" charset="0"/>
                <a:cs typeface="Arial" panose="020B0604020202020204" pitchFamily="34" charset="0"/>
              </a:rPr>
              <a:t>Orius</a:t>
            </a:r>
            <a:r>
              <a:rPr sz="3200" i="1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i="1" spc="-10" dirty="0">
                <a:latin typeface="Arial" panose="020B0604020202020204" pitchFamily="34" charset="0"/>
                <a:cs typeface="Arial" panose="020B0604020202020204" pitchFamily="34" charset="0"/>
              </a:rPr>
              <a:t>insidiosus</a:t>
            </a:r>
            <a:r>
              <a:rPr sz="3200" spc="-1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265" lvl="1" indent="-342265">
              <a:spcBef>
                <a:spcPts val="1445"/>
              </a:spcBef>
              <a:buChar char="-"/>
              <a:tabLst>
                <a:tab pos="342265" algn="l"/>
              </a:tabLst>
            </a:pPr>
            <a:r>
              <a:rPr sz="3200" dirty="0" err="1">
                <a:latin typeface="Arial" panose="020B0604020202020204" pitchFamily="34" charset="0"/>
                <a:cs typeface="Arial" panose="020B0604020202020204" pitchFamily="34" charset="0"/>
              </a:rPr>
              <a:t>Armadilhas</a:t>
            </a:r>
            <a:r>
              <a:rPr sz="32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spc="-10" dirty="0" err="1">
                <a:latin typeface="Arial" panose="020B0604020202020204" pitchFamily="34" charset="0"/>
                <a:cs typeface="Arial" panose="020B0604020202020204" pitchFamily="34" charset="0"/>
              </a:rPr>
              <a:t>amarelas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62200" y="636774"/>
            <a:ext cx="10515600" cy="78226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spc="-10" dirty="0">
                <a:latin typeface="Arial" panose="020B0604020202020204" pitchFamily="34" charset="0"/>
                <a:cs typeface="Arial" panose="020B0604020202020204" pitchFamily="34" charset="0"/>
              </a:rPr>
              <a:t>controlar?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3892" y="2672918"/>
            <a:ext cx="7026909" cy="6972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wrap="square" lIns="0" tIns="13335" rIns="0" bIns="0" rtlCol="0" anchor="ctr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400" dirty="0"/>
              <a:t>Doenças</a:t>
            </a:r>
            <a:r>
              <a:rPr sz="4400" spc="-55" dirty="0"/>
              <a:t> </a:t>
            </a:r>
            <a:r>
              <a:rPr sz="4400" dirty="0" err="1"/>
              <a:t>fúngicas</a:t>
            </a:r>
            <a:r>
              <a:rPr sz="4400" spc="-60" dirty="0"/>
              <a:t> </a:t>
            </a:r>
            <a:endParaRPr sz="44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98329"/>
            <a:ext cx="10515600" cy="65915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Oídio</a:t>
            </a:r>
            <a:r>
              <a:rPr spc="-35" dirty="0"/>
              <a:t> </a:t>
            </a:r>
            <a:r>
              <a:rPr dirty="0"/>
              <a:t>em</a:t>
            </a:r>
            <a:r>
              <a:rPr spc="-50" dirty="0"/>
              <a:t> </a:t>
            </a:r>
            <a:r>
              <a:rPr spc="-10" dirty="0"/>
              <a:t>pimentão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524000" y="1229804"/>
            <a:ext cx="9144000" cy="4861560"/>
            <a:chOff x="0" y="1229804"/>
            <a:chExt cx="9144000" cy="48615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399" y="1229804"/>
              <a:ext cx="3657599" cy="48615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1471" y="1424939"/>
              <a:ext cx="3165348" cy="42915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737385"/>
              <a:ext cx="5896356" cy="41102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8976" y="1932431"/>
              <a:ext cx="5332476" cy="35402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36774"/>
            <a:ext cx="10515600" cy="78226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Oídio</a:t>
            </a:r>
            <a:r>
              <a:rPr spc="-35" dirty="0"/>
              <a:t> </a:t>
            </a:r>
            <a:r>
              <a:rPr dirty="0"/>
              <a:t>em</a:t>
            </a:r>
            <a:r>
              <a:rPr spc="-50" dirty="0"/>
              <a:t> </a:t>
            </a:r>
            <a:r>
              <a:rPr spc="-10" dirty="0"/>
              <a:t>pimentão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76350" y="2185390"/>
            <a:ext cx="9152127" cy="2487219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98120" indent="-160020">
              <a:spcBef>
                <a:spcPts val="1545"/>
              </a:spcBef>
              <a:buFont typeface="Calibri"/>
              <a:buChar char="-"/>
              <a:tabLst>
                <a:tab pos="198120" algn="l"/>
              </a:tabLst>
            </a:pPr>
            <a:r>
              <a:rPr sz="3200" i="1" dirty="0">
                <a:latin typeface="Calibri"/>
                <a:cs typeface="Calibri"/>
              </a:rPr>
              <a:t>Leveillula</a:t>
            </a:r>
            <a:r>
              <a:rPr sz="3200" i="1" spc="-90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taurica</a:t>
            </a:r>
            <a:r>
              <a:rPr sz="3200" i="1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(sin.</a:t>
            </a:r>
            <a:r>
              <a:rPr sz="3200" spc="-105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Oidiopsis</a:t>
            </a:r>
            <a:r>
              <a:rPr sz="3200" i="1" spc="-95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sicula,</a:t>
            </a:r>
            <a:r>
              <a:rPr sz="3200" i="1" spc="-85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O.</a:t>
            </a:r>
            <a:r>
              <a:rPr sz="3200" i="1" spc="-100" dirty="0">
                <a:latin typeface="Calibri"/>
                <a:cs typeface="Calibri"/>
              </a:rPr>
              <a:t> </a:t>
            </a:r>
            <a:r>
              <a:rPr sz="3200" i="1" spc="-10" dirty="0">
                <a:latin typeface="Calibri"/>
                <a:cs typeface="Calibri"/>
              </a:rPr>
              <a:t>haplophylli</a:t>
            </a:r>
            <a:r>
              <a:rPr sz="3200" spc="-10" dirty="0">
                <a:latin typeface="Calibri"/>
                <a:cs typeface="Calibri"/>
              </a:rPr>
              <a:t>)</a:t>
            </a:r>
            <a:endParaRPr sz="3200" dirty="0">
              <a:latin typeface="Calibri"/>
              <a:cs typeface="Calibri"/>
            </a:endParaRPr>
          </a:p>
          <a:p>
            <a:pPr marL="198120" indent="-160020">
              <a:spcBef>
                <a:spcPts val="1440"/>
              </a:spcBef>
              <a:buChar char="-"/>
              <a:tabLst>
                <a:tab pos="198120" algn="l"/>
              </a:tabLst>
            </a:pPr>
            <a:r>
              <a:rPr sz="3200" spc="-20" dirty="0">
                <a:latin typeface="Calibri"/>
                <a:cs typeface="Calibri"/>
              </a:rPr>
              <a:t>Favorecido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por</a:t>
            </a:r>
            <a:r>
              <a:rPr sz="3200" spc="-1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temperatura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alta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(acima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de</a:t>
            </a:r>
            <a:r>
              <a:rPr sz="3200" spc="-10" dirty="0">
                <a:latin typeface="Calibri"/>
                <a:cs typeface="Calibri"/>
              </a:rPr>
              <a:t> 25</a:t>
            </a:r>
            <a:r>
              <a:rPr sz="3200" spc="-15" baseline="24305" dirty="0">
                <a:latin typeface="Calibri"/>
                <a:cs typeface="Calibri"/>
              </a:rPr>
              <a:t>O</a:t>
            </a:r>
            <a:r>
              <a:rPr sz="3200" spc="-10" dirty="0">
                <a:latin typeface="Calibri"/>
                <a:cs typeface="Calibri"/>
              </a:rPr>
              <a:t>C)</a:t>
            </a:r>
            <a:endParaRPr sz="3200" dirty="0">
              <a:latin typeface="Calibri"/>
              <a:cs typeface="Calibri"/>
            </a:endParaRPr>
          </a:p>
          <a:p>
            <a:pPr marL="38100" marR="538480" indent="160020">
              <a:lnSpc>
                <a:spcPts val="4320"/>
              </a:lnSpc>
              <a:spcBef>
                <a:spcPts val="385"/>
              </a:spcBef>
              <a:buChar char="-"/>
              <a:tabLst>
                <a:tab pos="198120" algn="l"/>
              </a:tabLst>
            </a:pPr>
            <a:r>
              <a:rPr sz="3200" spc="-20" dirty="0">
                <a:latin typeface="Calibri"/>
                <a:cs typeface="Calibri"/>
              </a:rPr>
              <a:t>Favorecido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por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baixa</a:t>
            </a:r>
            <a:r>
              <a:rPr sz="3200" spc="-6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umidade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relativa</a:t>
            </a:r>
            <a:r>
              <a:rPr sz="3200" spc="-6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(abaixo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25" dirty="0">
                <a:latin typeface="Calibri"/>
                <a:cs typeface="Calibri"/>
              </a:rPr>
              <a:t>de </a:t>
            </a:r>
            <a:r>
              <a:rPr sz="3200" spc="-20" dirty="0">
                <a:latin typeface="Calibri"/>
                <a:cs typeface="Calibri"/>
              </a:rPr>
              <a:t>70%)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98329"/>
            <a:ext cx="10515600" cy="65915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Oídio</a:t>
            </a:r>
            <a:r>
              <a:rPr spc="-60" dirty="0"/>
              <a:t> </a:t>
            </a:r>
            <a:r>
              <a:rPr dirty="0"/>
              <a:t>das</a:t>
            </a:r>
            <a:r>
              <a:rPr spc="-65" dirty="0"/>
              <a:t> </a:t>
            </a:r>
            <a:r>
              <a:rPr spc="-10" dirty="0"/>
              <a:t>cucurbitáceas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691640" y="752868"/>
            <a:ext cx="8498205" cy="5828030"/>
            <a:chOff x="167639" y="752868"/>
            <a:chExt cx="8498205" cy="582803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639" y="1461566"/>
              <a:ext cx="5023104" cy="46146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2711" y="2008631"/>
              <a:ext cx="4453128" cy="33406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5860" y="752868"/>
              <a:ext cx="3689476" cy="58277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0931" y="947927"/>
              <a:ext cx="3119627" cy="5257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36774"/>
            <a:ext cx="10515600" cy="78226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Oídio</a:t>
            </a:r>
            <a:r>
              <a:rPr spc="-60" dirty="0"/>
              <a:t> </a:t>
            </a:r>
            <a:r>
              <a:rPr dirty="0"/>
              <a:t>das</a:t>
            </a:r>
            <a:r>
              <a:rPr spc="-65" dirty="0"/>
              <a:t> </a:t>
            </a:r>
            <a:r>
              <a:rPr spc="-10" dirty="0"/>
              <a:t>cucurbitáceas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38150" y="2402586"/>
            <a:ext cx="10915650" cy="1763303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198120" indent="-160020">
              <a:spcBef>
                <a:spcPts val="1540"/>
              </a:spcBef>
              <a:buChar char="-"/>
              <a:tabLst>
                <a:tab pos="198120" algn="l"/>
              </a:tabLst>
            </a:pPr>
            <a:r>
              <a:rPr sz="3200" dirty="0">
                <a:latin typeface="Calibri"/>
                <a:cs typeface="Calibri"/>
              </a:rPr>
              <a:t>Fungo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causador</a:t>
            </a:r>
            <a:r>
              <a:rPr sz="3200" spc="-95" dirty="0">
                <a:latin typeface="Calibri"/>
                <a:cs typeface="Calibri"/>
              </a:rPr>
              <a:t> </a:t>
            </a:r>
            <a:r>
              <a:rPr sz="3200" i="1" spc="-10" dirty="0">
                <a:latin typeface="Calibri"/>
                <a:cs typeface="Calibri"/>
              </a:rPr>
              <a:t>Podosphaera</a:t>
            </a:r>
            <a:r>
              <a:rPr sz="3200" i="1" spc="-40" dirty="0">
                <a:latin typeface="Calibri"/>
                <a:cs typeface="Calibri"/>
              </a:rPr>
              <a:t> </a:t>
            </a:r>
            <a:r>
              <a:rPr sz="3200" i="1" spc="-10" dirty="0">
                <a:latin typeface="Calibri"/>
                <a:cs typeface="Calibri"/>
              </a:rPr>
              <a:t>xanthii</a:t>
            </a:r>
            <a:endParaRPr sz="3200" dirty="0">
              <a:latin typeface="Calibri"/>
              <a:cs typeface="Calibri"/>
            </a:endParaRPr>
          </a:p>
          <a:p>
            <a:pPr marL="38100" marR="364490" indent="160020">
              <a:lnSpc>
                <a:spcPts val="4320"/>
              </a:lnSpc>
              <a:buChar char="-"/>
              <a:tabLst>
                <a:tab pos="198120" algn="l"/>
              </a:tabLst>
            </a:pPr>
            <a:r>
              <a:rPr sz="3200" spc="-20" dirty="0" err="1">
                <a:latin typeface="Calibri"/>
                <a:cs typeface="Calibri"/>
              </a:rPr>
              <a:t>Favorecido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por</a:t>
            </a:r>
            <a:r>
              <a:rPr sz="3200" spc="-30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temperatura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entre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22</a:t>
            </a:r>
            <a:r>
              <a:rPr sz="3200" baseline="24305" dirty="0">
                <a:latin typeface="Calibri"/>
                <a:cs typeface="Calibri"/>
              </a:rPr>
              <a:t>o</a:t>
            </a:r>
            <a:r>
              <a:rPr sz="3200" dirty="0">
                <a:latin typeface="Calibri"/>
                <a:cs typeface="Calibri"/>
              </a:rPr>
              <a:t>C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50" dirty="0">
                <a:latin typeface="Calibri"/>
                <a:cs typeface="Calibri"/>
              </a:rPr>
              <a:t>a </a:t>
            </a:r>
            <a:r>
              <a:rPr sz="3200" spc="-20" dirty="0">
                <a:latin typeface="Calibri"/>
                <a:cs typeface="Calibri"/>
              </a:rPr>
              <a:t>30</a:t>
            </a:r>
            <a:r>
              <a:rPr sz="3200" spc="-30" baseline="24305" dirty="0">
                <a:latin typeface="Calibri"/>
                <a:cs typeface="Calibri"/>
              </a:rPr>
              <a:t>o</a:t>
            </a:r>
            <a:r>
              <a:rPr sz="3200" spc="-20" dirty="0">
                <a:latin typeface="Calibri"/>
                <a:cs typeface="Calibri"/>
              </a:rPr>
              <a:t>C</a:t>
            </a:r>
            <a:endParaRPr sz="3200" dirty="0">
              <a:latin typeface="Calibri"/>
              <a:cs typeface="Calibri"/>
            </a:endParaRPr>
          </a:p>
          <a:p>
            <a:pPr marL="38100" marR="30480" indent="160020">
              <a:lnSpc>
                <a:spcPts val="4320"/>
              </a:lnSpc>
              <a:buChar char="-"/>
              <a:tabLst>
                <a:tab pos="198120" algn="l"/>
              </a:tabLst>
            </a:pPr>
            <a:r>
              <a:rPr sz="3200" dirty="0">
                <a:latin typeface="Calibri"/>
                <a:cs typeface="Calibri"/>
              </a:rPr>
              <a:t>Precisa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UR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relativa</a:t>
            </a:r>
            <a:r>
              <a:rPr sz="3200" spc="-4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ao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redor</a:t>
            </a:r>
            <a:r>
              <a:rPr sz="3200" spc="-2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de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90</a:t>
            </a:r>
            <a:r>
              <a:rPr lang="pt-BR" sz="3200" dirty="0">
                <a:latin typeface="Calibri"/>
                <a:cs typeface="Calibri"/>
              </a:rPr>
              <a:t>%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460289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2700" indent="0">
              <a:lnSpc>
                <a:spcPct val="100000"/>
              </a:lnSpc>
              <a:spcBef>
                <a:spcPts val="1545"/>
              </a:spcBef>
              <a:buNone/>
              <a:tabLst>
                <a:tab pos="324485" algn="l"/>
              </a:tabLst>
            </a:pPr>
            <a:endParaRPr spc="-10" dirty="0"/>
          </a:p>
          <a:p>
            <a:pPr marL="324485" indent="-311785">
              <a:lnSpc>
                <a:spcPct val="100000"/>
              </a:lnSpc>
              <a:spcBef>
                <a:spcPts val="1440"/>
              </a:spcBef>
              <a:buAutoNum type="arabicParenR"/>
              <a:tabLst>
                <a:tab pos="324485" algn="l"/>
              </a:tabLst>
            </a:pPr>
            <a:r>
              <a:rPr dirty="0"/>
              <a:t>Controle</a:t>
            </a:r>
            <a:r>
              <a:rPr spc="-75" dirty="0"/>
              <a:t> </a:t>
            </a:r>
            <a:r>
              <a:rPr dirty="0" err="1"/>
              <a:t>químico</a:t>
            </a:r>
            <a:r>
              <a:rPr spc="-80" dirty="0"/>
              <a:t> </a:t>
            </a:r>
            <a:endParaRPr spc="-10" dirty="0"/>
          </a:p>
          <a:p>
            <a:pPr marL="324485" indent="-311785">
              <a:lnSpc>
                <a:spcPct val="100000"/>
              </a:lnSpc>
              <a:spcBef>
                <a:spcPts val="1440"/>
              </a:spcBef>
              <a:buAutoNum type="arabicParenR"/>
              <a:tabLst>
                <a:tab pos="324485" algn="l"/>
              </a:tabLst>
            </a:pPr>
            <a:r>
              <a:rPr dirty="0"/>
              <a:t>Controle</a:t>
            </a:r>
            <a:r>
              <a:rPr spc="-90" dirty="0"/>
              <a:t> </a:t>
            </a:r>
            <a:r>
              <a:rPr dirty="0"/>
              <a:t>biológico</a:t>
            </a:r>
            <a:r>
              <a:rPr spc="-80" dirty="0"/>
              <a:t> </a:t>
            </a:r>
            <a:r>
              <a:rPr dirty="0"/>
              <a:t>Ex.</a:t>
            </a:r>
            <a:r>
              <a:rPr spc="-85" dirty="0"/>
              <a:t> </a:t>
            </a:r>
            <a:r>
              <a:rPr i="1" dirty="0">
                <a:latin typeface="Calibri"/>
                <a:cs typeface="Calibri"/>
              </a:rPr>
              <a:t>Bacillus</a:t>
            </a:r>
            <a:r>
              <a:rPr i="1" spc="-75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subtilis,</a:t>
            </a:r>
            <a:r>
              <a:rPr i="1" spc="-75" dirty="0">
                <a:latin typeface="Calibri"/>
                <a:cs typeface="Calibri"/>
              </a:rPr>
              <a:t> </a:t>
            </a:r>
            <a:r>
              <a:rPr spc="-10" dirty="0"/>
              <a:t>extrato</a:t>
            </a:r>
            <a:r>
              <a:rPr spc="-105" dirty="0"/>
              <a:t> </a:t>
            </a:r>
            <a:r>
              <a:rPr dirty="0"/>
              <a:t>de</a:t>
            </a:r>
            <a:r>
              <a:rPr spc="-70" dirty="0"/>
              <a:t> </a:t>
            </a:r>
            <a:r>
              <a:rPr spc="-10" dirty="0"/>
              <a:t>plantas</a:t>
            </a:r>
          </a:p>
          <a:p>
            <a:pPr marL="324485" indent="-311785">
              <a:lnSpc>
                <a:spcPct val="100000"/>
              </a:lnSpc>
              <a:spcBef>
                <a:spcPts val="1440"/>
              </a:spcBef>
              <a:buAutoNum type="arabicParenR"/>
              <a:tabLst>
                <a:tab pos="324485" algn="l"/>
              </a:tabLst>
            </a:pPr>
            <a:r>
              <a:rPr dirty="0"/>
              <a:t>Usar</a:t>
            </a:r>
            <a:r>
              <a:rPr spc="-50" dirty="0"/>
              <a:t> </a:t>
            </a:r>
            <a:r>
              <a:rPr dirty="0"/>
              <a:t>híbridos</a:t>
            </a:r>
            <a:r>
              <a:rPr spc="-50" dirty="0"/>
              <a:t> </a:t>
            </a:r>
            <a:r>
              <a:rPr spc="-20" dirty="0"/>
              <a:t>resistentes</a:t>
            </a:r>
            <a:r>
              <a:rPr spc="-65" dirty="0"/>
              <a:t> </a:t>
            </a:r>
            <a:r>
              <a:rPr dirty="0"/>
              <a:t>(lembrar</a:t>
            </a:r>
            <a:r>
              <a:rPr spc="-70" dirty="0"/>
              <a:t> </a:t>
            </a:r>
            <a:r>
              <a:rPr dirty="0"/>
              <a:t>que</a:t>
            </a:r>
            <a:r>
              <a:rPr spc="-35" dirty="0"/>
              <a:t> </a:t>
            </a:r>
            <a:r>
              <a:rPr spc="-10" dirty="0"/>
              <a:t>existem</a:t>
            </a:r>
            <a:r>
              <a:rPr spc="-80" dirty="0"/>
              <a:t> </a:t>
            </a:r>
            <a:r>
              <a:rPr dirty="0"/>
              <a:t>muitas</a:t>
            </a:r>
            <a:r>
              <a:rPr spc="-65" dirty="0"/>
              <a:t> </a:t>
            </a:r>
            <a:r>
              <a:rPr spc="-10" dirty="0"/>
              <a:t>raças)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62200" y="636774"/>
            <a:ext cx="10515600" cy="78226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Como </a:t>
            </a:r>
            <a:r>
              <a:rPr spc="-10" dirty="0"/>
              <a:t>controlar?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98329"/>
            <a:ext cx="10515600" cy="65915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Míldio</a:t>
            </a:r>
            <a:r>
              <a:rPr spc="-65" dirty="0"/>
              <a:t> </a:t>
            </a:r>
            <a:r>
              <a:rPr dirty="0"/>
              <a:t>das</a:t>
            </a:r>
            <a:r>
              <a:rPr spc="-75" dirty="0"/>
              <a:t> </a:t>
            </a:r>
            <a:r>
              <a:rPr spc="-10" dirty="0"/>
              <a:t>cucurbitáceas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352550" y="1853183"/>
            <a:ext cx="5990717" cy="5681535"/>
            <a:chOff x="0" y="900683"/>
            <a:chExt cx="5990717" cy="568153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00683"/>
              <a:ext cx="3262884" cy="30755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259" y="1095755"/>
              <a:ext cx="2712720" cy="250545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38791"/>
              <a:ext cx="3240024" cy="30434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115" y="3733800"/>
              <a:ext cx="2699004" cy="24734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13304" y="2339339"/>
              <a:ext cx="3177413" cy="25269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08376" y="2534411"/>
              <a:ext cx="2607564" cy="19568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36774"/>
            <a:ext cx="10515600" cy="78226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Míldio</a:t>
            </a:r>
            <a:r>
              <a:rPr spc="-65" dirty="0"/>
              <a:t> </a:t>
            </a:r>
            <a:r>
              <a:rPr dirty="0"/>
              <a:t>das</a:t>
            </a:r>
            <a:r>
              <a:rPr spc="-75" dirty="0"/>
              <a:t> </a:t>
            </a:r>
            <a:r>
              <a:rPr spc="-10" dirty="0"/>
              <a:t>cucurbitáceas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668901" y="1311656"/>
            <a:ext cx="5779770" cy="24878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 marR="43180" indent="160020">
              <a:lnSpc>
                <a:spcPct val="150000"/>
              </a:lnSpc>
              <a:spcBef>
                <a:spcPts val="100"/>
              </a:spcBef>
              <a:buChar char="-"/>
              <a:tabLst>
                <a:tab pos="236220" algn="l"/>
              </a:tabLst>
            </a:pPr>
            <a:r>
              <a:rPr sz="2400" dirty="0">
                <a:latin typeface="Calibri"/>
                <a:cs typeface="Calibri"/>
              </a:rPr>
              <a:t>Causado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pelo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chromista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Pseudoperonospora cubensis</a:t>
            </a:r>
            <a:endParaRPr sz="2400" dirty="0">
              <a:latin typeface="Calibri"/>
              <a:cs typeface="Calibri"/>
            </a:endParaRPr>
          </a:p>
          <a:p>
            <a:pPr marL="236220" indent="-160020">
              <a:spcBef>
                <a:spcPts val="2435"/>
              </a:spcBef>
              <a:buChar char="-"/>
              <a:tabLst>
                <a:tab pos="236220" algn="l"/>
              </a:tabLst>
            </a:pPr>
            <a:r>
              <a:rPr sz="2400" dirty="0">
                <a:latin typeface="Calibri"/>
                <a:cs typeface="Calibri"/>
              </a:rPr>
              <a:t>Umidade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relativa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alta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com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água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folha</a:t>
            </a:r>
            <a:endParaRPr sz="2400" dirty="0">
              <a:latin typeface="Calibri"/>
              <a:cs typeface="Calibri"/>
            </a:endParaRPr>
          </a:p>
          <a:p>
            <a:pPr marL="236220" indent="-160020">
              <a:spcBef>
                <a:spcPts val="2450"/>
              </a:spcBef>
              <a:buChar char="-"/>
              <a:tabLst>
                <a:tab pos="236220" algn="l"/>
              </a:tabLst>
            </a:pPr>
            <a:r>
              <a:rPr sz="2400" spc="-35" dirty="0">
                <a:latin typeface="Calibri"/>
                <a:cs typeface="Calibri"/>
              </a:rPr>
              <a:t>Temperatura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entre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18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27</a:t>
            </a:r>
            <a:r>
              <a:rPr sz="2400" spc="-30" baseline="24305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C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809334"/>
          </a:xfrm>
          <a:solidFill>
            <a:srgbClr val="ECA240"/>
          </a:solidFill>
        </p:spPr>
        <p:txBody>
          <a:bodyPr>
            <a:normAutofit/>
          </a:bodyPr>
          <a:lstStyle/>
          <a:p>
            <a:pPr algn="ctr"/>
            <a:r>
              <a:rPr lang="pt-BR" b="1" dirty="0">
                <a:latin typeface="+mn-lt"/>
              </a:rPr>
              <a:t>Cultivo Hidropônico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" y="1495337"/>
            <a:ext cx="6112778" cy="45845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4062" y="2068410"/>
            <a:ext cx="4584583" cy="343843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497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36774"/>
            <a:ext cx="10515600" cy="78226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Como </a:t>
            </a:r>
            <a:r>
              <a:rPr spc="-10" dirty="0"/>
              <a:t>controlar?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867002" y="1226901"/>
            <a:ext cx="6988809" cy="1665199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324485" indent="-311785">
              <a:spcBef>
                <a:spcPts val="1545"/>
              </a:spcBef>
              <a:buAutoNum type="arabicParenR"/>
              <a:tabLst>
                <a:tab pos="324485" algn="l"/>
              </a:tabLst>
            </a:pPr>
            <a:r>
              <a:rPr sz="2400" dirty="0">
                <a:latin typeface="Calibri"/>
                <a:cs typeface="Calibri"/>
              </a:rPr>
              <a:t>Manter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plantas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bem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nutridas</a:t>
            </a:r>
            <a:endParaRPr sz="2400" dirty="0">
              <a:latin typeface="Calibri"/>
              <a:cs typeface="Calibri"/>
            </a:endParaRPr>
          </a:p>
          <a:p>
            <a:pPr marL="12700">
              <a:spcBef>
                <a:spcPts val="1440"/>
              </a:spcBef>
              <a:tabLst>
                <a:tab pos="324485" algn="l"/>
              </a:tabLst>
            </a:pPr>
            <a:endParaRPr sz="2400" dirty="0">
              <a:latin typeface="Calibri"/>
              <a:cs typeface="Calibri"/>
            </a:endParaRPr>
          </a:p>
          <a:p>
            <a:pPr marL="324485" indent="-311785">
              <a:spcBef>
                <a:spcPts val="1440"/>
              </a:spcBef>
              <a:buAutoNum type="arabicParenR"/>
              <a:tabLst>
                <a:tab pos="324485" algn="l"/>
              </a:tabLst>
            </a:pPr>
            <a:r>
              <a:rPr sz="2400" dirty="0">
                <a:latin typeface="Calibri"/>
                <a:cs typeface="Calibri"/>
              </a:rPr>
              <a:t>Usar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híbridos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mais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resistentes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1750" y="2732652"/>
            <a:ext cx="8061197" cy="84446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400" dirty="0"/>
              <a:t>Doenças</a:t>
            </a:r>
            <a:r>
              <a:rPr sz="5400" spc="-75" dirty="0"/>
              <a:t> </a:t>
            </a:r>
            <a:r>
              <a:rPr sz="5400" spc="-10" dirty="0"/>
              <a:t>bacterianas</a:t>
            </a:r>
            <a:endParaRPr sz="54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1"/>
            <a:ext cx="9144000" cy="6289675"/>
            <a:chOff x="0" y="0"/>
            <a:chExt cx="9144000" cy="62896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6400"/>
              <a:ext cx="5440680" cy="8747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9728"/>
              <a:ext cx="5354320" cy="772795"/>
            </a:xfrm>
            <a:custGeom>
              <a:avLst/>
              <a:gdLst/>
              <a:ahLst/>
              <a:cxnLst/>
              <a:rect l="l" t="t" r="r" b="b"/>
              <a:pathLst>
                <a:path w="5354320" h="772794">
                  <a:moveTo>
                    <a:pt x="5353812" y="0"/>
                  </a:moveTo>
                  <a:lnTo>
                    <a:pt x="0" y="0"/>
                  </a:lnTo>
                  <a:lnTo>
                    <a:pt x="0" y="772668"/>
                  </a:lnTo>
                  <a:lnTo>
                    <a:pt x="5353812" y="772668"/>
                  </a:lnTo>
                  <a:lnTo>
                    <a:pt x="535381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200" y="698329"/>
            <a:ext cx="10515600" cy="65915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Murcha</a:t>
            </a:r>
            <a:r>
              <a:rPr spc="-180" dirty="0"/>
              <a:t> </a:t>
            </a:r>
            <a:r>
              <a:rPr spc="-10" dirty="0"/>
              <a:t>bacteriana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524000" y="1246657"/>
            <a:ext cx="9144000" cy="4876800"/>
            <a:chOff x="0" y="1246657"/>
            <a:chExt cx="9144000" cy="48768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46657"/>
              <a:ext cx="5437632" cy="48768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584" y="1441704"/>
              <a:ext cx="4962144" cy="4306824"/>
            </a:xfrm>
            <a:prstGeom prst="rect">
              <a:avLst/>
            </a:prstGeom>
          </p:spPr>
        </p:pic>
        <p:pic>
          <p:nvPicPr>
            <p:cNvPr id="9" name="object 9">
              <a:hlinkClick r:id="rId5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62144" y="1487449"/>
              <a:ext cx="4181855" cy="4509516"/>
            </a:xfrm>
            <a:prstGeom prst="rect">
              <a:avLst/>
            </a:prstGeom>
          </p:spPr>
        </p:pic>
        <p:pic>
          <p:nvPicPr>
            <p:cNvPr id="10" name="object 10">
              <a:hlinkClick r:id="rId5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57215" y="1682496"/>
              <a:ext cx="3864864" cy="39395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0"/>
            <a:ext cx="9144000" cy="6527800"/>
            <a:chOff x="0" y="0"/>
            <a:chExt cx="9144000" cy="65278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052" y="1054595"/>
              <a:ext cx="4245991" cy="547268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1123" y="1249680"/>
              <a:ext cx="3675888" cy="49027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39996" y="1054595"/>
              <a:ext cx="4245990" cy="54726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5067" y="1249680"/>
              <a:ext cx="3675888" cy="490270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6400"/>
              <a:ext cx="5440680" cy="87476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109728"/>
              <a:ext cx="5354320" cy="772795"/>
            </a:xfrm>
            <a:custGeom>
              <a:avLst/>
              <a:gdLst/>
              <a:ahLst/>
              <a:cxnLst/>
              <a:rect l="l" t="t" r="r" b="b"/>
              <a:pathLst>
                <a:path w="5354320" h="772794">
                  <a:moveTo>
                    <a:pt x="5353812" y="0"/>
                  </a:moveTo>
                  <a:lnTo>
                    <a:pt x="0" y="0"/>
                  </a:lnTo>
                  <a:lnTo>
                    <a:pt x="0" y="772668"/>
                  </a:lnTo>
                  <a:lnTo>
                    <a:pt x="5353812" y="772668"/>
                  </a:lnTo>
                  <a:lnTo>
                    <a:pt x="535381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62200" y="698329"/>
            <a:ext cx="10515600" cy="65915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Murcha</a:t>
            </a:r>
            <a:r>
              <a:rPr spc="-180" dirty="0"/>
              <a:t> </a:t>
            </a:r>
            <a:r>
              <a:rPr spc="-10" dirty="0"/>
              <a:t>bacteriana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4450" y="938916"/>
            <a:ext cx="9144000" cy="6532245"/>
            <a:chOff x="0" y="0"/>
            <a:chExt cx="9144000" cy="65322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80472"/>
              <a:ext cx="2985516" cy="285127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7" y="3875532"/>
              <a:ext cx="2485644" cy="22814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30580"/>
              <a:ext cx="2985516" cy="33131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4967" y="1025652"/>
              <a:ext cx="2485644" cy="27432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6400"/>
              <a:ext cx="5440680" cy="87476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109728"/>
              <a:ext cx="5354320" cy="772795"/>
            </a:xfrm>
            <a:custGeom>
              <a:avLst/>
              <a:gdLst/>
              <a:ahLst/>
              <a:cxnLst/>
              <a:rect l="l" t="t" r="r" b="b"/>
              <a:pathLst>
                <a:path w="5354320" h="772794">
                  <a:moveTo>
                    <a:pt x="5353812" y="0"/>
                  </a:moveTo>
                  <a:lnTo>
                    <a:pt x="0" y="0"/>
                  </a:lnTo>
                  <a:lnTo>
                    <a:pt x="0" y="772668"/>
                  </a:lnTo>
                  <a:lnTo>
                    <a:pt x="5353812" y="772668"/>
                  </a:lnTo>
                  <a:lnTo>
                    <a:pt x="535381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362200" y="636774"/>
            <a:ext cx="10515600" cy="78226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Murcha</a:t>
            </a:r>
            <a:r>
              <a:rPr spc="-180" dirty="0"/>
              <a:t> </a:t>
            </a:r>
            <a:r>
              <a:rPr spc="-10" dirty="0"/>
              <a:t>bacteriana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347716" y="1309086"/>
            <a:ext cx="6120130" cy="2159374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72720" indent="-160020">
              <a:spcBef>
                <a:spcPts val="1395"/>
              </a:spcBef>
              <a:buFont typeface="Calibri"/>
              <a:buChar char="-"/>
              <a:tabLst>
                <a:tab pos="172720" algn="l"/>
              </a:tabLst>
            </a:pPr>
            <a:r>
              <a:rPr sz="2400" i="1" spc="-10" dirty="0">
                <a:latin typeface="Calibri"/>
                <a:cs typeface="Calibri"/>
              </a:rPr>
              <a:t>Ralstonia</a:t>
            </a:r>
            <a:r>
              <a:rPr sz="2400" i="1" spc="-70" dirty="0">
                <a:latin typeface="Calibri"/>
                <a:cs typeface="Calibri"/>
              </a:rPr>
              <a:t> </a:t>
            </a:r>
            <a:r>
              <a:rPr sz="2400" i="1" spc="-10" dirty="0">
                <a:latin typeface="Calibri"/>
                <a:cs typeface="Calibri"/>
              </a:rPr>
              <a:t>solanacearum</a:t>
            </a:r>
            <a:endParaRPr sz="2400" dirty="0">
              <a:latin typeface="Calibri"/>
              <a:cs typeface="Calibri"/>
            </a:endParaRPr>
          </a:p>
          <a:p>
            <a:pPr marL="172720" indent="-160020">
              <a:spcBef>
                <a:spcPts val="1295"/>
              </a:spcBef>
              <a:buChar char="-"/>
              <a:tabLst>
                <a:tab pos="172720" algn="l"/>
              </a:tabLst>
            </a:pPr>
            <a:r>
              <a:rPr sz="2400" dirty="0" err="1">
                <a:latin typeface="Calibri"/>
                <a:cs typeface="Calibri"/>
              </a:rPr>
              <a:t>Não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é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transmitida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por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semente</a:t>
            </a:r>
            <a:endParaRPr sz="2400" dirty="0">
              <a:latin typeface="Calibri"/>
              <a:cs typeface="Calibri"/>
            </a:endParaRPr>
          </a:p>
          <a:p>
            <a:pPr marL="12700" marR="5080">
              <a:lnSpc>
                <a:spcPts val="4180"/>
              </a:lnSpc>
              <a:spcBef>
                <a:spcPts val="350"/>
              </a:spcBef>
            </a:pPr>
            <a:r>
              <a:rPr sz="2400" spc="-20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Adubação</a:t>
            </a:r>
            <a:r>
              <a:rPr sz="2400" spc="2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rica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em</a:t>
            </a:r>
            <a:r>
              <a:rPr sz="2400" spc="2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nitrogênio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+</a:t>
            </a:r>
            <a:r>
              <a:rPr sz="2400" spc="2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encharcamento </a:t>
            </a:r>
            <a:r>
              <a:rPr sz="2400" dirty="0">
                <a:latin typeface="Calibri"/>
                <a:cs typeface="Calibri"/>
              </a:rPr>
              <a:t>do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solo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22933" y="2600960"/>
            <a:ext cx="8789670" cy="1713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2720" indent="-160020">
              <a:spcBef>
                <a:spcPts val="2415"/>
              </a:spcBef>
              <a:buChar char="-"/>
              <a:tabLst>
                <a:tab pos="172720" algn="l"/>
              </a:tabLst>
            </a:pPr>
            <a:r>
              <a:rPr lang="pt-BR" sz="2350" dirty="0">
                <a:latin typeface="Calibri"/>
                <a:cs typeface="Calibri"/>
              </a:rPr>
              <a:t>Evitar excesso </a:t>
            </a:r>
            <a:r>
              <a:rPr sz="2350" dirty="0">
                <a:latin typeface="Calibri"/>
                <a:cs typeface="Calibri"/>
              </a:rPr>
              <a:t>de</a:t>
            </a:r>
            <a:r>
              <a:rPr sz="2350" spc="-40" dirty="0">
                <a:latin typeface="Calibri"/>
                <a:cs typeface="Calibri"/>
              </a:rPr>
              <a:t> </a:t>
            </a:r>
            <a:r>
              <a:rPr sz="2350" spc="-10" dirty="0">
                <a:latin typeface="Calibri"/>
                <a:cs typeface="Calibri"/>
              </a:rPr>
              <a:t>nitrogênio</a:t>
            </a:r>
            <a:endParaRPr sz="2350" dirty="0">
              <a:latin typeface="Calibri"/>
              <a:cs typeface="Calibri"/>
            </a:endParaRPr>
          </a:p>
          <a:p>
            <a:pPr marL="172720" indent="-160020">
              <a:spcBef>
                <a:spcPts val="2410"/>
              </a:spcBef>
              <a:buChar char="-"/>
              <a:tabLst>
                <a:tab pos="172720" algn="l"/>
              </a:tabLst>
            </a:pPr>
            <a:r>
              <a:rPr sz="2350" dirty="0">
                <a:latin typeface="Calibri"/>
                <a:cs typeface="Calibri"/>
              </a:rPr>
              <a:t>Controle</a:t>
            </a:r>
            <a:r>
              <a:rPr sz="2350" spc="-50" dirty="0">
                <a:latin typeface="Calibri"/>
                <a:cs typeface="Calibri"/>
              </a:rPr>
              <a:t> </a:t>
            </a:r>
            <a:r>
              <a:rPr sz="2350" dirty="0">
                <a:latin typeface="Calibri"/>
                <a:cs typeface="Calibri"/>
              </a:rPr>
              <a:t>com</a:t>
            </a:r>
            <a:r>
              <a:rPr sz="2350" spc="-65" dirty="0">
                <a:latin typeface="Calibri"/>
                <a:cs typeface="Calibri"/>
              </a:rPr>
              <a:t> </a:t>
            </a:r>
            <a:r>
              <a:rPr sz="2350" dirty="0">
                <a:latin typeface="Calibri"/>
                <a:cs typeface="Calibri"/>
              </a:rPr>
              <a:t>produtos</a:t>
            </a:r>
            <a:r>
              <a:rPr sz="2350" spc="-40" dirty="0">
                <a:latin typeface="Calibri"/>
                <a:cs typeface="Calibri"/>
              </a:rPr>
              <a:t> </a:t>
            </a:r>
            <a:r>
              <a:rPr sz="2350" dirty="0">
                <a:latin typeface="Calibri"/>
                <a:cs typeface="Calibri"/>
              </a:rPr>
              <a:t>biológicos</a:t>
            </a:r>
            <a:r>
              <a:rPr sz="2350" spc="-55" dirty="0">
                <a:latin typeface="Calibri"/>
                <a:cs typeface="Calibri"/>
              </a:rPr>
              <a:t> </a:t>
            </a:r>
            <a:r>
              <a:rPr sz="2350" dirty="0">
                <a:latin typeface="Calibri"/>
                <a:cs typeface="Calibri"/>
              </a:rPr>
              <a:t>Ex.</a:t>
            </a:r>
            <a:r>
              <a:rPr sz="2350" spc="-100" dirty="0">
                <a:latin typeface="Calibri"/>
                <a:cs typeface="Calibri"/>
              </a:rPr>
              <a:t> </a:t>
            </a:r>
            <a:r>
              <a:rPr sz="2350" i="1" dirty="0">
                <a:latin typeface="Calibri"/>
                <a:cs typeface="Calibri"/>
              </a:rPr>
              <a:t>Bacillus</a:t>
            </a:r>
            <a:r>
              <a:rPr sz="2350" i="1" spc="-60" dirty="0">
                <a:latin typeface="Calibri"/>
                <a:cs typeface="Calibri"/>
              </a:rPr>
              <a:t> </a:t>
            </a:r>
            <a:r>
              <a:rPr sz="2350" i="1" spc="-10" dirty="0">
                <a:latin typeface="Calibri"/>
                <a:cs typeface="Calibri"/>
              </a:rPr>
              <a:t>subtilis</a:t>
            </a:r>
            <a:endParaRPr sz="2350" dirty="0">
              <a:latin typeface="Calibri"/>
              <a:cs typeface="Calibri"/>
            </a:endParaRPr>
          </a:p>
          <a:p>
            <a:pPr marL="172720" indent="-160020">
              <a:spcBef>
                <a:spcPts val="2415"/>
              </a:spcBef>
              <a:buChar char="-"/>
              <a:tabLst>
                <a:tab pos="172720" algn="l"/>
              </a:tabLst>
            </a:pPr>
            <a:r>
              <a:rPr sz="2350" dirty="0">
                <a:latin typeface="Calibri"/>
                <a:cs typeface="Calibri"/>
              </a:rPr>
              <a:t>Usar</a:t>
            </a:r>
            <a:r>
              <a:rPr sz="2350" spc="-55" dirty="0">
                <a:latin typeface="Calibri"/>
                <a:cs typeface="Calibri"/>
              </a:rPr>
              <a:t> </a:t>
            </a:r>
            <a:r>
              <a:rPr sz="2350" dirty="0">
                <a:latin typeface="Calibri"/>
                <a:cs typeface="Calibri"/>
              </a:rPr>
              <a:t>porta</a:t>
            </a:r>
            <a:r>
              <a:rPr sz="2350" spc="-65" dirty="0">
                <a:latin typeface="Calibri"/>
                <a:cs typeface="Calibri"/>
              </a:rPr>
              <a:t> </a:t>
            </a:r>
            <a:r>
              <a:rPr sz="2350" spc="-10" dirty="0" err="1">
                <a:latin typeface="Calibri"/>
                <a:cs typeface="Calibri"/>
              </a:rPr>
              <a:t>enxerto</a:t>
            </a:r>
            <a:r>
              <a:rPr sz="2350" spc="-65" dirty="0">
                <a:latin typeface="Calibri"/>
                <a:cs typeface="Calibri"/>
              </a:rPr>
              <a:t> </a:t>
            </a:r>
            <a:r>
              <a:rPr sz="2350" spc="-10" dirty="0" err="1">
                <a:latin typeface="Calibri"/>
                <a:cs typeface="Calibri"/>
              </a:rPr>
              <a:t>resistente</a:t>
            </a:r>
            <a:endParaRPr sz="23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362200" y="636774"/>
            <a:ext cx="10515600" cy="782264"/>
          </a:xfrm>
          <a:prstGeom prst="rect">
            <a:avLst/>
          </a:prstGeom>
        </p:spPr>
        <p:txBody>
          <a:bodyPr vert="horz" wrap="square" lIns="0" tIns="104139" rIns="0" bIns="0" rtlCol="0" anchor="ctr">
            <a:spAutoFit/>
          </a:bodyPr>
          <a:lstStyle/>
          <a:p>
            <a:pPr marL="174625">
              <a:lnSpc>
                <a:spcPct val="100000"/>
              </a:lnSpc>
              <a:spcBef>
                <a:spcPts val="100"/>
              </a:spcBef>
            </a:pPr>
            <a:r>
              <a:rPr dirty="0"/>
              <a:t>Como </a:t>
            </a:r>
            <a:r>
              <a:rPr spc="-10" dirty="0"/>
              <a:t>controlar?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Doenças na Hidroponia</a:t>
            </a:r>
            <a:endParaRPr lang="pt-BR" sz="4267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932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Doenças em </a:t>
            </a:r>
            <a:r>
              <a:rPr lang="pt-BR" altLang="pt-BR" sz="4267" b="1" dirty="0" err="1"/>
              <a:t>hidroponi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1"/>
            <a:ext cx="11480801" cy="3617144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C00000"/>
                </a:solidFill>
              </a:rPr>
              <a:t>As principais doenças atingem principalmente as raízes </a:t>
            </a:r>
            <a:r>
              <a:rPr lang="pt-BR" altLang="pt-BR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pt-BR" altLang="pt-BR" b="1" dirty="0">
                <a:solidFill>
                  <a:srgbClr val="C00000"/>
                </a:solidFill>
              </a:rPr>
              <a:t>são altamente favorecidas pelo sistema, pelas seguintes razões:</a:t>
            </a:r>
          </a:p>
          <a:p>
            <a:pPr marL="990575" lvl="1" indent="-380990" algn="l">
              <a:lnSpc>
                <a:spcPts val="3867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chemeClr val="tx1"/>
                </a:solidFill>
              </a:rPr>
              <a:t>Facilidade de disseminação em todo o sistema através da solução recirculante</a:t>
            </a:r>
          </a:p>
          <a:p>
            <a:pPr marL="990575" lvl="1" indent="-380990" algn="l">
              <a:lnSpc>
                <a:spcPts val="3867"/>
              </a:lnSpc>
              <a:buFont typeface="Arial" panose="020B0604020202020204" pitchFamily="34" charset="0"/>
              <a:buChar char="•"/>
            </a:pPr>
            <a:r>
              <a:rPr lang="pt-BR" altLang="pt-BR" sz="2933" b="1" dirty="0">
                <a:solidFill>
                  <a:schemeClr val="tx1"/>
                </a:solidFill>
              </a:rPr>
              <a:t>Temperatura elevada </a:t>
            </a:r>
          </a:p>
          <a:p>
            <a:pPr marL="990575" lvl="1" indent="-380990" algn="l">
              <a:lnSpc>
                <a:spcPts val="3867"/>
              </a:lnSpc>
              <a:buFont typeface="Arial" panose="020B0604020202020204" pitchFamily="34" charset="0"/>
              <a:buChar char="•"/>
            </a:pPr>
            <a:endParaRPr lang="pt-BR" alt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874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Doenças na Hidroponia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684001" cy="69313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C00000"/>
                </a:solidFill>
              </a:rPr>
              <a:t>Formas de introdução de patógenos em cultivos hidropônicos: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91" y="2503680"/>
            <a:ext cx="10972800" cy="397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6241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Doenças na Hidroponia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684001" cy="69313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C00000"/>
                </a:solidFill>
              </a:rPr>
              <a:t>Formas de introdução de patógenos em cultivos hidropônicos: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8" y="2819401"/>
            <a:ext cx="10972800" cy="334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036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E628F8-6D57-419C-B348-0E1294C09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550" y="1295399"/>
            <a:ext cx="9144000" cy="1204913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Controle do microclima</a:t>
            </a:r>
          </a:p>
        </p:txBody>
      </p:sp>
    </p:spTree>
    <p:extLst>
      <p:ext uri="{BB962C8B-B14F-4D97-AF65-F5344CB8AC3E}">
        <p14:creationId xmlns:p14="http://schemas.microsoft.com/office/powerpoint/2010/main" val="41556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Doenças na Hidroponia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684001" cy="69313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C00000"/>
                </a:solidFill>
              </a:rPr>
              <a:t>Formas de introdução de patógenos em cultivos hidropônicos: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54699"/>
            <a:ext cx="10972800" cy="361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4960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Doenças na Hidroponia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684001" cy="69313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C00000"/>
                </a:solidFill>
              </a:rPr>
              <a:t>Formas de introdução de patógenos em cultivos hidropônicos: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11456"/>
            <a:ext cx="10972800" cy="416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4246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Doenças na Hidroponia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684001" cy="69313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C00000"/>
                </a:solidFill>
              </a:rPr>
              <a:t>Formas de introdução de patógenos em cultivos hidropônicos: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27122"/>
            <a:ext cx="10972800" cy="334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9891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Pragas e Doenças na Hidroponia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684001" cy="69313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C00000"/>
                </a:solidFill>
              </a:rPr>
              <a:t>Formas de introdução de patógenos em cultivos hidropônicos: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17801"/>
            <a:ext cx="10972800" cy="334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7099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 Doenças na Hidroponia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684001" cy="69313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C00000"/>
                </a:solidFill>
              </a:rPr>
              <a:t>Formas de introdução de patógenos em cultivos hidropônicos: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2191697"/>
            <a:ext cx="10972800" cy="526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1905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Doenças na Hidroponia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498600"/>
            <a:ext cx="11684001" cy="693138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l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rgbClr val="C00000"/>
                </a:solidFill>
              </a:rPr>
              <a:t>Formas de introdução de patógenos em cultivos hidropônicos: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2514601"/>
            <a:ext cx="10972800" cy="334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0256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aixaDeTexto 45"/>
          <p:cNvSpPr txBox="1"/>
          <p:nvPr/>
        </p:nvSpPr>
        <p:spPr>
          <a:xfrm>
            <a:off x="1103445" y="452669"/>
            <a:ext cx="10465163" cy="748988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altLang="pt-BR" sz="4267" b="1" dirty="0"/>
              <a:t>Qualidade da água</a:t>
            </a:r>
            <a:endParaRPr lang="pt-BR" sz="4267" b="1" dirty="0">
              <a:latin typeface="Calibri" panose="020F0502020204030204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6400" y="1244600"/>
            <a:ext cx="11162209" cy="675057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4800"/>
              </a:lnSpc>
            </a:pPr>
            <a:r>
              <a:rPr lang="pt-BR" altLang="pt-BR" sz="2667" b="1" dirty="0">
                <a:solidFill>
                  <a:srgbClr val="C00000"/>
                </a:solidFill>
              </a:rPr>
              <a:t>Principais doenças observadas em cultivos hidropônicos no estado do Paraná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21" y="1926513"/>
            <a:ext cx="9294891" cy="497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9198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campagnol\Documents\ESALQ\FOTOS\Hidroponia- Itapecerica da Serra\hidroponia 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55" y="0"/>
            <a:ext cx="9152692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6953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campagnol\Documents\ESALQ\FOTOS\Hidroponia- Itapecerica da Serra\hidroponia 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2"/>
            <a:ext cx="9144000" cy="685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3657600" y="177801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/>
              <a:t>Pythium</a:t>
            </a:r>
            <a:r>
              <a:rPr lang="pt-BR" sz="3200" b="1" dirty="0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0239387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campagnol\Documents\ESALQ\FOTOS\Hidroponia- Itapecerica da Serra\hidroponia 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55" y="0"/>
            <a:ext cx="9152692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532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490538"/>
          </a:xfrm>
        </p:spPr>
        <p:txBody>
          <a:bodyPr>
            <a:normAutofit fontScale="90000"/>
          </a:bodyPr>
          <a:lstStyle/>
          <a:p>
            <a:r>
              <a:rPr lang="pt-BR" altLang="en-US" sz="3200"/>
              <a:t>Refrigeração com evaporação da água</a:t>
            </a: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3648076" y="1989138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3575051" y="3213100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6959600" y="19891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6888163" y="29972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6816725" y="2205038"/>
            <a:ext cx="215900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1992" name="Picture 8" descr="MCHH01689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2349500"/>
            <a:ext cx="4508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2208214" y="2492375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 flipH="1">
            <a:off x="2208214" y="2781300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H="1">
            <a:off x="2208214" y="2636838"/>
            <a:ext cx="935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>
            <a:off x="3648075" y="24209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>
            <a:off x="3648075" y="19891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3071814" y="2205038"/>
            <a:ext cx="719137" cy="215900"/>
            <a:chOff x="1429" y="3294"/>
            <a:chExt cx="453" cy="136"/>
          </a:xfrm>
        </p:grpSpPr>
        <p:sp>
          <p:nvSpPr>
            <p:cNvPr id="42022" name="Line 15"/>
            <p:cNvSpPr>
              <a:spLocks noChangeShapeType="1"/>
            </p:cNvSpPr>
            <p:nvPr/>
          </p:nvSpPr>
          <p:spPr bwMode="auto">
            <a:xfrm flipV="1">
              <a:off x="1882" y="329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3" name="Line 16"/>
            <p:cNvSpPr>
              <a:spLocks noChangeShapeType="1"/>
            </p:cNvSpPr>
            <p:nvPr/>
          </p:nvSpPr>
          <p:spPr bwMode="auto">
            <a:xfrm flipH="1">
              <a:off x="1655" y="3294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4" name="Line 17"/>
            <p:cNvSpPr>
              <a:spLocks noChangeShapeType="1"/>
            </p:cNvSpPr>
            <p:nvPr/>
          </p:nvSpPr>
          <p:spPr bwMode="auto">
            <a:xfrm>
              <a:off x="1655" y="329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5" name="Line 18"/>
            <p:cNvSpPr>
              <a:spLocks noChangeShapeType="1"/>
            </p:cNvSpPr>
            <p:nvPr/>
          </p:nvSpPr>
          <p:spPr bwMode="auto">
            <a:xfrm flipH="1">
              <a:off x="1429" y="3430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999" name="Group 19"/>
          <p:cNvGrpSpPr>
            <a:grpSpLocks/>
          </p:cNvGrpSpPr>
          <p:nvPr/>
        </p:nvGrpSpPr>
        <p:grpSpPr bwMode="auto">
          <a:xfrm>
            <a:off x="3071814" y="2852738"/>
            <a:ext cx="719137" cy="215900"/>
            <a:chOff x="1066" y="2523"/>
            <a:chExt cx="453" cy="136"/>
          </a:xfrm>
        </p:grpSpPr>
        <p:sp>
          <p:nvSpPr>
            <p:cNvPr id="42018" name="Line 20"/>
            <p:cNvSpPr>
              <a:spLocks noChangeShapeType="1"/>
            </p:cNvSpPr>
            <p:nvPr/>
          </p:nvSpPr>
          <p:spPr bwMode="auto">
            <a:xfrm rot="10800000" flipV="1">
              <a:off x="1292" y="252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9" name="Line 21"/>
            <p:cNvSpPr>
              <a:spLocks noChangeShapeType="1"/>
            </p:cNvSpPr>
            <p:nvPr/>
          </p:nvSpPr>
          <p:spPr bwMode="auto">
            <a:xfrm rot="10800000" flipH="1">
              <a:off x="1291" y="2659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0" name="Line 22"/>
            <p:cNvSpPr>
              <a:spLocks noChangeShapeType="1"/>
            </p:cNvSpPr>
            <p:nvPr/>
          </p:nvSpPr>
          <p:spPr bwMode="auto">
            <a:xfrm rot="10800000">
              <a:off x="1519" y="252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1" name="Line 23"/>
            <p:cNvSpPr>
              <a:spLocks noChangeShapeType="1"/>
            </p:cNvSpPr>
            <p:nvPr/>
          </p:nvSpPr>
          <p:spPr bwMode="auto">
            <a:xfrm rot="10800000" flipH="1">
              <a:off x="1066" y="2523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0" name="Line 24"/>
          <p:cNvSpPr>
            <a:spLocks noChangeShapeType="1"/>
          </p:cNvSpPr>
          <p:nvPr/>
        </p:nvSpPr>
        <p:spPr bwMode="auto">
          <a:xfrm flipV="1">
            <a:off x="3575050" y="30686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25"/>
          <p:cNvSpPr>
            <a:spLocks noChangeShapeType="1"/>
          </p:cNvSpPr>
          <p:nvPr/>
        </p:nvSpPr>
        <p:spPr bwMode="auto">
          <a:xfrm flipH="1">
            <a:off x="5519738" y="2492375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26"/>
          <p:cNvSpPr>
            <a:spLocks noChangeShapeType="1"/>
          </p:cNvSpPr>
          <p:nvPr/>
        </p:nvSpPr>
        <p:spPr bwMode="auto">
          <a:xfrm flipH="1">
            <a:off x="5591176" y="2781300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27"/>
          <p:cNvSpPr>
            <a:spLocks noChangeShapeType="1"/>
          </p:cNvSpPr>
          <p:nvPr/>
        </p:nvSpPr>
        <p:spPr bwMode="auto">
          <a:xfrm flipH="1" flipV="1">
            <a:off x="7175501" y="2708276"/>
            <a:ext cx="5762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Text Box 28"/>
          <p:cNvSpPr txBox="1">
            <a:spLocks noChangeArrowheads="1"/>
          </p:cNvSpPr>
          <p:nvPr/>
        </p:nvSpPr>
        <p:spPr bwMode="auto">
          <a:xfrm>
            <a:off x="7967664" y="2781300"/>
            <a:ext cx="1368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Arial" panose="020B0604020202020204" pitchFamily="34" charset="0"/>
              </a:rPr>
              <a:t>Painel poroso</a:t>
            </a:r>
          </a:p>
        </p:txBody>
      </p:sp>
      <p:grpSp>
        <p:nvGrpSpPr>
          <p:cNvPr id="42005" name="Group 29"/>
          <p:cNvGrpSpPr>
            <a:grpSpLocks/>
          </p:cNvGrpSpPr>
          <p:nvPr/>
        </p:nvGrpSpPr>
        <p:grpSpPr bwMode="auto">
          <a:xfrm>
            <a:off x="6816725" y="2060575"/>
            <a:ext cx="215900" cy="287338"/>
            <a:chOff x="2971" y="2478"/>
            <a:chExt cx="136" cy="181"/>
          </a:xfrm>
        </p:grpSpPr>
        <p:sp>
          <p:nvSpPr>
            <p:cNvPr id="42013" name="AutoShape 30"/>
            <p:cNvSpPr>
              <a:spLocks noChangeArrowheads="1"/>
            </p:cNvSpPr>
            <p:nvPr/>
          </p:nvSpPr>
          <p:spPr bwMode="auto">
            <a:xfrm>
              <a:off x="2971" y="2478"/>
              <a:ext cx="136" cy="136"/>
            </a:xfrm>
            <a:prstGeom prst="irregularSeal2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2014" name="Line 31"/>
            <p:cNvSpPr>
              <a:spLocks noChangeShapeType="1"/>
            </p:cNvSpPr>
            <p:nvPr/>
          </p:nvSpPr>
          <p:spPr bwMode="auto">
            <a:xfrm>
              <a:off x="3061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5" name="Line 32"/>
            <p:cNvSpPr>
              <a:spLocks noChangeShapeType="1"/>
            </p:cNvSpPr>
            <p:nvPr/>
          </p:nvSpPr>
          <p:spPr bwMode="auto">
            <a:xfrm>
              <a:off x="2971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6" name="Line 33"/>
            <p:cNvSpPr>
              <a:spLocks noChangeShapeType="1"/>
            </p:cNvSpPr>
            <p:nvPr/>
          </p:nvSpPr>
          <p:spPr bwMode="auto">
            <a:xfrm>
              <a:off x="3016" y="2614"/>
              <a:ext cx="0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17" name="Line 34"/>
            <p:cNvSpPr>
              <a:spLocks noChangeShapeType="1"/>
            </p:cNvSpPr>
            <p:nvPr/>
          </p:nvSpPr>
          <p:spPr bwMode="auto">
            <a:xfrm>
              <a:off x="3107" y="2568"/>
              <a:ext cx="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6" name="Line 35"/>
          <p:cNvSpPr>
            <a:spLocks noChangeShapeType="1"/>
          </p:cNvSpPr>
          <p:nvPr/>
        </p:nvSpPr>
        <p:spPr bwMode="auto">
          <a:xfrm flipH="1">
            <a:off x="7032626" y="1628776"/>
            <a:ext cx="12239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Text Box 36"/>
          <p:cNvSpPr txBox="1">
            <a:spLocks noChangeArrowheads="1"/>
          </p:cNvSpPr>
          <p:nvPr/>
        </p:nvSpPr>
        <p:spPr bwMode="auto">
          <a:xfrm>
            <a:off x="8256589" y="1412876"/>
            <a:ext cx="1798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Arial" panose="020B0604020202020204" pitchFamily="34" charset="0"/>
              </a:rPr>
              <a:t>aspersor</a:t>
            </a:r>
          </a:p>
        </p:txBody>
      </p:sp>
      <p:sp>
        <p:nvSpPr>
          <p:cNvPr id="42008" name="Line 37"/>
          <p:cNvSpPr>
            <a:spLocks noChangeShapeType="1"/>
          </p:cNvSpPr>
          <p:nvPr/>
        </p:nvSpPr>
        <p:spPr bwMode="auto">
          <a:xfrm>
            <a:off x="2208213" y="1557339"/>
            <a:ext cx="1008062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Text Box 38"/>
          <p:cNvSpPr txBox="1">
            <a:spLocks noChangeArrowheads="1"/>
          </p:cNvSpPr>
          <p:nvPr/>
        </p:nvSpPr>
        <p:spPr bwMode="auto">
          <a:xfrm>
            <a:off x="2279651" y="1268413"/>
            <a:ext cx="2663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latin typeface="Arial" panose="020B0604020202020204" pitchFamily="34" charset="0"/>
              </a:rPr>
              <a:t>exaustor</a:t>
            </a:r>
          </a:p>
        </p:txBody>
      </p:sp>
      <p:pic>
        <p:nvPicPr>
          <p:cNvPr id="42010" name="Picture 39" descr="fotoResfr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573463"/>
            <a:ext cx="403225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40" descr="DSC023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3860800"/>
            <a:ext cx="3598862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2" name="Text Box 41"/>
          <p:cNvSpPr txBox="1">
            <a:spLocks noChangeArrowheads="1"/>
          </p:cNvSpPr>
          <p:nvPr/>
        </p:nvSpPr>
        <p:spPr bwMode="auto">
          <a:xfrm>
            <a:off x="3863975" y="1196976"/>
            <a:ext cx="381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latin typeface="Arial" panose="020B0604020202020204" pitchFamily="34" charset="0"/>
              </a:rPr>
              <a:t>Sistema Pad and Fan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F36A0B-BD51-FDA1-F554-EC3D7DA5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43891"/>
            <a:ext cx="10515600" cy="84512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latin typeface="+mn-lt"/>
              </a:rPr>
              <a:t>Distúrbios fisiológicos</a:t>
            </a:r>
          </a:p>
        </p:txBody>
      </p:sp>
    </p:spTree>
    <p:extLst>
      <p:ext uri="{BB962C8B-B14F-4D97-AF65-F5344CB8AC3E}">
        <p14:creationId xmlns:p14="http://schemas.microsoft.com/office/powerpoint/2010/main" val="1339910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F36A0B-BD51-FDA1-F554-EC3D7DA5E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343891"/>
            <a:ext cx="10515600" cy="845128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latin typeface="+mn-lt"/>
              </a:rPr>
              <a:t>Escurecimento inicial das raízes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7A5D304-5C40-074B-915D-5FCFB1018C52}"/>
              </a:ext>
            </a:extLst>
          </p:cNvPr>
          <p:cNvSpPr txBox="1"/>
          <p:nvPr/>
        </p:nvSpPr>
        <p:spPr>
          <a:xfrm>
            <a:off x="1676400" y="2854036"/>
            <a:ext cx="85066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Temperatura alta da solução: falta de oxigênio</a:t>
            </a:r>
          </a:p>
          <a:p>
            <a:endParaRPr lang="pt-BR" sz="2400" dirty="0"/>
          </a:p>
          <a:p>
            <a:r>
              <a:rPr lang="pt-BR" sz="2400" dirty="0"/>
              <a:t>Baixa absorção de P</a:t>
            </a:r>
          </a:p>
          <a:p>
            <a:endParaRPr lang="pt-BR" sz="2400" dirty="0"/>
          </a:p>
          <a:p>
            <a:r>
              <a:rPr lang="pt-BR" sz="2400" dirty="0"/>
              <a:t>Falta de Ca e B: mal formação das raízes</a:t>
            </a:r>
          </a:p>
        </p:txBody>
      </p:sp>
    </p:spTree>
    <p:extLst>
      <p:ext uri="{BB962C8B-B14F-4D97-AF65-F5344CB8AC3E}">
        <p14:creationId xmlns:p14="http://schemas.microsoft.com/office/powerpoint/2010/main" val="18120955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campagnol\Documents\ESALQ\FOTOS\Hidroponia- Itapecerica da Serra\hidroponia 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655" y="0"/>
            <a:ext cx="9152692" cy="6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603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48" y="5157192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5151543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55208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5151543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821" y="5160357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885136" y="6232684"/>
            <a:ext cx="89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30%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480836" y="6232684"/>
            <a:ext cx="88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40%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006170" y="6235454"/>
            <a:ext cx="945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50%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456040" y="623545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60%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8104157" y="6235454"/>
            <a:ext cx="800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70%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561428" y="6277056"/>
            <a:ext cx="85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80%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98" y="5139757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ítulo 15"/>
          <p:cNvSpPr>
            <a:spLocks noGrp="1"/>
          </p:cNvSpPr>
          <p:nvPr>
            <p:ph type="title"/>
          </p:nvPr>
        </p:nvSpPr>
        <p:spPr>
          <a:xfrm>
            <a:off x="2209800" y="260648"/>
            <a:ext cx="7772400" cy="79208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en-US" sz="3600" dirty="0"/>
              <a:t>TELA TERMO-REFLETORA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10" y="1193164"/>
            <a:ext cx="5074889" cy="3806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6093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943</Words>
  <Application>Microsoft Office PowerPoint</Application>
  <PresentationFormat>Widescreen</PresentationFormat>
  <Paragraphs>300</Paragraphs>
  <Slides>82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88" baseType="lpstr">
      <vt:lpstr>Arial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Cultivo em solo</vt:lpstr>
      <vt:lpstr>Cultivo em substratos</vt:lpstr>
      <vt:lpstr>Cultivo Hidropônico</vt:lpstr>
      <vt:lpstr>Controle do microclima</vt:lpstr>
      <vt:lpstr>Refrigeração com evaporação da água</vt:lpstr>
      <vt:lpstr>TELA TERMO-REFLETORA</vt:lpstr>
      <vt:lpstr>Apresentação do PowerPoint</vt:lpstr>
      <vt:lpstr>COBERTURA</vt:lpstr>
      <vt:lpstr>ADITIVOS</vt:lpstr>
      <vt:lpstr>Aditivos antiácidos</vt:lpstr>
      <vt:lpstr>Aditivos bloqueadores da radiação infravermelha</vt:lpstr>
      <vt:lpstr>Antiestáticos</vt:lpstr>
      <vt:lpstr>Apresentação do PowerPoint</vt:lpstr>
      <vt:lpstr>Aditivos anti-pragas</vt:lpstr>
      <vt:lpstr>Aditivos que promovem a difusão da luz</vt:lpstr>
      <vt:lpstr>Apresentação do PowerPoint</vt:lpstr>
      <vt:lpstr>Apresentação do PowerPoint</vt:lpstr>
      <vt:lpstr>Malhas de sombreamento</vt:lpstr>
      <vt:lpstr>Apresentação do PowerPoint</vt:lpstr>
      <vt:lpstr>Apresentação do PowerPoint</vt:lpstr>
      <vt:lpstr>Distúrbios fisiológicos e doenças em ambiente protegido</vt:lpstr>
      <vt:lpstr>Apresentação do PowerPoint</vt:lpstr>
      <vt:lpstr>Apresentação do PowerPoint</vt:lpstr>
      <vt:lpstr>Apresentação do PowerPoint</vt:lpstr>
      <vt:lpstr>Apresentação do PowerPoint</vt:lpstr>
      <vt:lpstr>Podridão apical</vt:lpstr>
      <vt:lpstr>Catfacing</vt:lpstr>
      <vt:lpstr>Maturação irregular</vt:lpstr>
      <vt:lpstr>Gold spot</vt:lpstr>
      <vt:lpstr>Escaldadura</vt:lpstr>
      <vt:lpstr>Gray wall</vt:lpstr>
      <vt:lpstr>White tissue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Doenças em hortaliças cultivadas em ambiente protegidp</vt:lpstr>
      <vt:lpstr>Apresentação do PowerPoint</vt:lpstr>
      <vt:lpstr>Doenças virais</vt:lpstr>
      <vt:lpstr>Vira cabeça ou Tospovirus</vt:lpstr>
      <vt:lpstr>Vira cabeça ou Tospovirus</vt:lpstr>
      <vt:lpstr>Vira cabeça ou Tospovirus</vt:lpstr>
      <vt:lpstr>Como controlar?</vt:lpstr>
      <vt:lpstr>Doenças fúngicas </vt:lpstr>
      <vt:lpstr>Oídio em pimentão</vt:lpstr>
      <vt:lpstr>Oídio em pimentão</vt:lpstr>
      <vt:lpstr>Oídio das cucurbitáceas</vt:lpstr>
      <vt:lpstr>Oídio das cucurbitáceas</vt:lpstr>
      <vt:lpstr>Como controlar?</vt:lpstr>
      <vt:lpstr>Míldio das cucurbitáceas</vt:lpstr>
      <vt:lpstr>Míldio das cucurbitáceas</vt:lpstr>
      <vt:lpstr>Como controlar?</vt:lpstr>
      <vt:lpstr>Doenças bacterianas</vt:lpstr>
      <vt:lpstr>Murcha bacteriana</vt:lpstr>
      <vt:lpstr>Murcha bacteriana</vt:lpstr>
      <vt:lpstr>Murcha bacteriana</vt:lpstr>
      <vt:lpstr>Como controlar?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Distúrbios fisiológicos</vt:lpstr>
      <vt:lpstr>Escurecimento inicial das raízes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Distúrbios fisiológicos e doenças em hortaliças cultivadas em sistemas hidropônicos</dc:title>
  <dc:creator>Simone Mello</dc:creator>
  <cp:lastModifiedBy>LFN</cp:lastModifiedBy>
  <cp:revision>9</cp:revision>
  <dcterms:created xsi:type="dcterms:W3CDTF">2022-10-15T22:17:58Z</dcterms:created>
  <dcterms:modified xsi:type="dcterms:W3CDTF">2023-11-27T17:07:44Z</dcterms:modified>
</cp:coreProperties>
</file>