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2" r:id="rId3"/>
    <p:sldId id="264" r:id="rId4"/>
    <p:sldId id="271" r:id="rId5"/>
    <p:sldId id="272" r:id="rId6"/>
    <p:sldId id="273" r:id="rId7"/>
    <p:sldId id="274" r:id="rId8"/>
    <p:sldId id="275" r:id="rId9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A170B22-A4BB-4708-B0CE-A73E8306129B}" type="datetime1">
              <a:rPr lang="pt-BR" smtClean="0"/>
              <a:t>10/09/2023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6245E56-2EE9-450B-A671-BE5C90BAC91C}" type="datetime1">
              <a:rPr lang="pt-BR" smtClean="0"/>
              <a:t>10/09/2023</a:t>
            </a:fld>
            <a:endParaRPr lang="en-US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/>
              <a:t>Clique para editar o texto Mestre</a:t>
            </a:r>
            <a:endParaRPr lang="en-US"/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tângu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ângu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ângu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ector Re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4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20" name="Espaço Reservado para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2F3AF6F7-5911-45C3-BE0F-7F38FEFE43FA}" type="datetime1">
              <a:rPr lang="pt-BR" smtClean="0"/>
              <a:t>10/09/2023</a:t>
            </a:fld>
            <a:endParaRPr lang="en-US" dirty="0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Espaço reservado para o número do slide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0C3F0E-1EAD-419A-B8F3-CB7CDE6B1E86}" type="datetime1">
              <a:rPr lang="pt-BR" smtClean="0"/>
              <a:t>10/09/2023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pt-br" dirty="0"/>
              <a:t>Clique para editar o estilo de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74CCBA-3812-426F-BA8C-8BC3E97D7FB5}" type="datetime1">
              <a:rPr lang="pt-BR" smtClean="0"/>
              <a:t>10/09/2023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8C737E-092E-4203-A347-8410086932C6}" type="datetime1">
              <a:rPr lang="pt-BR" smtClean="0"/>
              <a:t>10/09/2023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tângu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ângu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ângu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64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494319B4-ED34-4D08-91C0-F7E8BD9417E6}" type="datetime1">
              <a:rPr lang="pt-BR" smtClean="0"/>
              <a:t>10/09/2023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D1C28D-3F4C-4305-9CD5-9949626E9ED5}" type="datetime1">
              <a:rPr lang="pt-BR" smtClean="0"/>
              <a:t>10/09/2023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5F8630-DFFC-437C-A718-61BE3F548C4E}" type="datetime1">
              <a:rPr lang="pt-BR" smtClean="0"/>
              <a:t>10/09/2023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800"/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12AD8E-909B-47FE-B3D6-961E1D2E7A49}" type="datetime1">
              <a:rPr lang="pt-BR" smtClean="0"/>
              <a:t>10/09/2023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0BF672-AFC3-4C39-AA84-C1113D4307F1}" type="datetime1">
              <a:rPr lang="pt-BR" smtClean="0"/>
              <a:t>10/09/2023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pt-br" dirty="0"/>
              <a:t>Clique para editar o estilo de 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dirty="0"/>
              <a:t>Clique para editar o texto 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B01F5550-97CC-4F3B-A34B-FE39BFD06EF0}" type="datetime1">
              <a:rPr lang="pt-BR" smtClean="0"/>
              <a:t>10/09/2023</a:t>
            </a:fld>
            <a:endParaRPr lang="en-US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Espaço Reservado para o Número do Slide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ço reservado para imagem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dirty="0"/>
              <a:t>Clique no ícone para adicionar uma imagem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7975B8C2-382E-4F5E-B0CE-7E0EEF75E017}" type="datetime1">
              <a:rPr lang="pt-BR" smtClean="0"/>
              <a:t>10/09/2023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t-br" dirty="0"/>
              <a:t>Clique para editar o estilo de título Mestre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dirty="0"/>
              <a:t>Clique para editar o texto Mestre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ângulo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ângu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/>
              <a:t>Clique para editar o estilo de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91DF2A3A-30FD-464E-8202-27A276433376}" type="datetime1">
              <a:rPr lang="pt-BR" smtClean="0"/>
              <a:t>10/09/2023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Imagem ampliada de um logotipo&#10;&#10;Descrição gerada automaticament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tângulo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4" name="Retângulo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  <p:txBody>
          <a:bodyPr/>
          <a:lstStyle/>
          <a:p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 fontScale="90000"/>
          </a:bodyPr>
          <a:lstStyle/>
          <a:p>
            <a:pPr rtl="0"/>
            <a:r>
              <a:rPr lang="pt-br" sz="4400" dirty="0" err="1">
                <a:solidFill>
                  <a:schemeClr val="tx1"/>
                </a:solidFill>
              </a:rPr>
              <a:t>INTROdução</a:t>
            </a:r>
            <a:r>
              <a:rPr lang="pt-br" sz="4400" dirty="0">
                <a:solidFill>
                  <a:schemeClr val="tx1"/>
                </a:solidFill>
              </a:rPr>
              <a:t> ao estudo do Direito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pt-br" dirty="0">
                <a:solidFill>
                  <a:schemeClr val="tx1"/>
                </a:solidFill>
              </a:rPr>
              <a:t>Prof. Titular Alessandro Hirata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FAAF24-9B6D-8A17-F994-C640645E14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Constituição Federal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8887FE-732C-A0EF-8B19-8EB29BD0C1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9C17DB-1755-2FEE-4432-FB117ECF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F3AF6F7-5911-45C3-BE0F-7F38FEFE43FA}" type="datetime1">
              <a:rPr lang="pt-BR" smtClean="0"/>
              <a:t>10/09/2023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45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B2677-44BB-F263-5226-11E80BB4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Constituição Federal de 1988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309E63-A1EE-8B78-5194-D1821A6D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b="1" dirty="0"/>
              <a:t>Fonte de Direito </a:t>
            </a:r>
            <a:r>
              <a:rPr lang="pt-BR" sz="3600" dirty="0"/>
              <a:t>hierarquicamente superior</a:t>
            </a:r>
          </a:p>
          <a:p>
            <a:r>
              <a:rPr lang="pt-BR" sz="3600" dirty="0"/>
              <a:t>Lei fundamental e suprema </a:t>
            </a:r>
          </a:p>
          <a:p>
            <a:r>
              <a:rPr lang="pt-BR" sz="3600" dirty="0"/>
              <a:t>“Constituição Cidadã”</a:t>
            </a:r>
          </a:p>
          <a:p>
            <a:r>
              <a:rPr lang="pt-BR" sz="3600" dirty="0"/>
              <a:t>Consagração dos direitos fundamentais</a:t>
            </a:r>
          </a:p>
          <a:p>
            <a:r>
              <a:rPr lang="pt-BR" sz="3600" dirty="0"/>
              <a:t>Cláusulas pétreas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C1EFF6-C39F-2F5D-067B-2B4859DB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10/09/2023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79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B2677-44BB-F263-5226-11E80BB4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Constituição Federal de 1988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309E63-A1EE-8B78-5194-D1821A6D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b="1" dirty="0"/>
              <a:t>Art. 5º: Direitos fundamentais</a:t>
            </a:r>
          </a:p>
          <a:p>
            <a:pPr lvl="1"/>
            <a:r>
              <a:rPr lang="pt-BR" sz="3400" dirty="0"/>
              <a:t>79 incisos</a:t>
            </a:r>
          </a:p>
          <a:p>
            <a:pPr lvl="1"/>
            <a:r>
              <a:rPr lang="pt-BR" sz="3400" dirty="0"/>
              <a:t>Atualizados por emendas constitucionais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C1EFF6-C39F-2F5D-067B-2B4859DB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10/09/2023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63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B2677-44BB-F263-5226-11E80BB4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Constituição Federal de 1988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309E63-A1EE-8B78-5194-D1821A6D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sz="3600" dirty="0"/>
              <a:t>Título I - Princípios Fundamentais</a:t>
            </a:r>
          </a:p>
          <a:p>
            <a:r>
              <a:rPr lang="pt-BR" sz="3600" dirty="0"/>
              <a:t>Título II - Direitos e Garantias Fundamentais</a:t>
            </a:r>
          </a:p>
          <a:p>
            <a:r>
              <a:rPr lang="pt-BR" sz="3600" dirty="0"/>
              <a:t>Título III - Organização do Estado</a:t>
            </a:r>
          </a:p>
          <a:p>
            <a:r>
              <a:rPr lang="pt-BR" sz="3600" dirty="0"/>
              <a:t>Título IV - Organização dos Poderes</a:t>
            </a:r>
          </a:p>
          <a:p>
            <a:r>
              <a:rPr lang="pt-BR" sz="3600" dirty="0"/>
              <a:t>Título V - Defesa do Estado e das Instituições</a:t>
            </a:r>
          </a:p>
          <a:p>
            <a:r>
              <a:rPr lang="pt-BR" sz="3600" dirty="0"/>
              <a:t>Título VI - Tributação e Orçamento</a:t>
            </a:r>
          </a:p>
          <a:p>
            <a:r>
              <a:rPr lang="pt-BR" sz="3600" dirty="0"/>
              <a:t>Título VII - Ordem Econômica e Financeira</a:t>
            </a:r>
          </a:p>
          <a:p>
            <a:r>
              <a:rPr lang="pt-BR" sz="3600" dirty="0"/>
              <a:t>Título VIII - Ordem Social</a:t>
            </a:r>
          </a:p>
          <a:p>
            <a:r>
              <a:rPr lang="pt-BR" sz="3600" dirty="0"/>
              <a:t>Título IX - Disposições Gerais</a:t>
            </a:r>
            <a:endParaRPr lang="pt-BR" sz="3600" b="1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C1EFF6-C39F-2F5D-067B-2B4859DB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10/09/2023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7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B2677-44BB-F263-5226-11E80BB4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Constituição Federal de 1988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309E63-A1EE-8B78-5194-D1821A6D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3600" dirty="0"/>
              <a:t>Constituição recente e peculiar</a:t>
            </a:r>
          </a:p>
          <a:p>
            <a:r>
              <a:rPr lang="pt-BR" sz="3600" dirty="0"/>
              <a:t>Contexto histórico: redemocratização</a:t>
            </a:r>
          </a:p>
          <a:p>
            <a:r>
              <a:rPr lang="pt-BR" sz="3600" dirty="0"/>
              <a:t>Pautou os próximos documentos legislativos</a:t>
            </a:r>
          </a:p>
          <a:p>
            <a:r>
              <a:rPr lang="pt-BR" sz="3600" dirty="0"/>
              <a:t>Muito detalhada</a:t>
            </a:r>
          </a:p>
          <a:p>
            <a:r>
              <a:rPr lang="pt-BR" sz="3600" dirty="0"/>
              <a:t>Emendas Constitucionais</a:t>
            </a:r>
          </a:p>
          <a:p>
            <a:pPr lvl="1"/>
            <a:r>
              <a:rPr lang="pt-BR" sz="3400" dirty="0"/>
              <a:t>Maioria absoluta: 3/5 </a:t>
            </a:r>
          </a:p>
          <a:p>
            <a:pPr lvl="1"/>
            <a:r>
              <a:rPr lang="pt-BR" sz="3400" dirty="0"/>
              <a:t>128 emendas (2022)</a:t>
            </a:r>
          </a:p>
          <a:p>
            <a:pPr lvl="1"/>
            <a:endParaRPr lang="pt-BR" sz="3400" dirty="0"/>
          </a:p>
          <a:p>
            <a:endParaRPr lang="pt-BR" sz="360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C1EFF6-C39F-2F5D-067B-2B4859DB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10/09/2023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01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B2677-44BB-F263-5226-11E80BB4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Constituição Federal de 1988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309E63-A1EE-8B78-5194-D1821A6D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3600" dirty="0"/>
              <a:t>Constituições Estaduais</a:t>
            </a:r>
          </a:p>
          <a:p>
            <a:r>
              <a:rPr lang="pt-BR" sz="3600" dirty="0"/>
              <a:t>Leis Orgânicas Municipais</a:t>
            </a:r>
          </a:p>
          <a:p>
            <a:r>
              <a:rPr lang="pt-BR" sz="3600" dirty="0"/>
              <a:t>Leis Complementares</a:t>
            </a:r>
          </a:p>
          <a:p>
            <a:pPr lvl="7"/>
            <a:r>
              <a:rPr lang="pt-BR" sz="3200" dirty="0"/>
              <a:t>Federais, Estaduais ou Municipais</a:t>
            </a:r>
            <a:endParaRPr lang="pt-BR" sz="3500" dirty="0"/>
          </a:p>
          <a:p>
            <a:r>
              <a:rPr lang="pt-BR" sz="3600" dirty="0"/>
              <a:t>Leis Ordinárias</a:t>
            </a:r>
          </a:p>
          <a:p>
            <a:pPr lvl="7"/>
            <a:r>
              <a:rPr lang="pt-BR" sz="3200" dirty="0"/>
              <a:t>Federais, Estaduais ou Municipais</a:t>
            </a:r>
          </a:p>
          <a:p>
            <a:r>
              <a:rPr lang="pt-BR" sz="3600" dirty="0"/>
              <a:t>Decretos</a:t>
            </a:r>
          </a:p>
          <a:p>
            <a:pPr lvl="7"/>
            <a:r>
              <a:rPr lang="pt-BR" sz="3200" dirty="0"/>
              <a:t>Federais, Estaduais ou Municipais</a:t>
            </a:r>
          </a:p>
          <a:p>
            <a:pPr marL="274320" lvl="1" indent="0">
              <a:buNone/>
            </a:pPr>
            <a:endParaRPr lang="pt-BR" sz="3200" dirty="0"/>
          </a:p>
          <a:p>
            <a:pPr lvl="1"/>
            <a:endParaRPr lang="pt-BR" sz="3400" dirty="0"/>
          </a:p>
          <a:p>
            <a:endParaRPr lang="pt-BR" sz="360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C1EFF6-C39F-2F5D-067B-2B4859DB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10/09/2023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64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B2677-44BB-F263-5226-11E80BB4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/>
              <a:t>Organização </a:t>
            </a:r>
            <a:r>
              <a:rPr lang="pt-BR" b="1" smtClean="0"/>
              <a:t>Judiciária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309E63-A1EE-8B78-5194-D1821A6D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3600" dirty="0"/>
              <a:t>Supremo Tribunal Federal (STF)</a:t>
            </a:r>
          </a:p>
          <a:p>
            <a:pPr lvl="1"/>
            <a:r>
              <a:rPr lang="pt-BR" sz="3400" dirty="0"/>
              <a:t>Superior Tribunal de Justiça (STJ)</a:t>
            </a:r>
          </a:p>
          <a:p>
            <a:pPr lvl="1"/>
            <a:r>
              <a:rPr lang="pt-BR" sz="3400" dirty="0"/>
              <a:t>Tribunal Superior do Trabalho (TST)</a:t>
            </a:r>
          </a:p>
          <a:p>
            <a:pPr lvl="1"/>
            <a:r>
              <a:rPr lang="pt-BR" sz="3400" dirty="0"/>
              <a:t>Superior Tribunal Militar (STM)</a:t>
            </a:r>
          </a:p>
          <a:p>
            <a:pPr lvl="1"/>
            <a:r>
              <a:rPr lang="pt-BR" sz="3400" dirty="0"/>
              <a:t>Tribunal Superior Eleitoral (TSE)</a:t>
            </a:r>
          </a:p>
          <a:p>
            <a:r>
              <a:rPr lang="pt-BR" sz="3600" dirty="0"/>
              <a:t>Justiça Federal (TRF)</a:t>
            </a:r>
          </a:p>
          <a:p>
            <a:r>
              <a:rPr lang="pt-BR" sz="3600"/>
              <a:t>Justiça Estadual (TJ)</a:t>
            </a:r>
            <a:endParaRPr lang="pt-BR" sz="3600" dirty="0"/>
          </a:p>
          <a:p>
            <a:pPr marL="274320" lvl="1" indent="0">
              <a:buNone/>
            </a:pPr>
            <a:endParaRPr lang="pt-BR" sz="3200" dirty="0"/>
          </a:p>
          <a:p>
            <a:pPr lvl="1"/>
            <a:endParaRPr lang="pt-BR" sz="3400" dirty="0"/>
          </a:p>
          <a:p>
            <a:endParaRPr lang="pt-BR" sz="3600" dirty="0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C1EFF6-C39F-2F5D-067B-2B4859DBE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8C737E-092E-4203-A347-8410086932C6}" type="datetime1">
              <a:rPr lang="pt-BR" smtClean="0"/>
              <a:t>10/09/2023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86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14_TF78438558" id="{EFC388B7-E3E7-46E9-90A0-7401A222EB8A}" vid="{685F28B6-3FA5-49C7-9831-35ED941F70C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{2D9A69DD-4E6A-4866-BA94-EAEE49C0AAA9}tf78438558_win32</Template>
  <TotalTime>84</TotalTime>
  <Words>221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Garamond</vt:lpstr>
      <vt:lpstr>SavonVTI</vt:lpstr>
      <vt:lpstr>INTROdução ao estudo do Direito</vt:lpstr>
      <vt:lpstr>Constituição Federal</vt:lpstr>
      <vt:lpstr>Constituição Federal de 1988</vt:lpstr>
      <vt:lpstr>Constituição Federal de 1988</vt:lpstr>
      <vt:lpstr>Constituição Federal de 1988</vt:lpstr>
      <vt:lpstr>Constituição Federal de 1988</vt:lpstr>
      <vt:lpstr>Constituição Federal de 1988</vt:lpstr>
      <vt:lpstr>Organização Judiciária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Instituições de Direito</dc:title>
  <dc:creator>Alessandro Hirata</dc:creator>
  <cp:lastModifiedBy>Alessandro Hirata</cp:lastModifiedBy>
  <cp:revision>14</cp:revision>
  <dcterms:created xsi:type="dcterms:W3CDTF">2023-03-27T21:30:02Z</dcterms:created>
  <dcterms:modified xsi:type="dcterms:W3CDTF">2023-09-11T00:54:22Z</dcterms:modified>
</cp:coreProperties>
</file>