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BDEAAD-9EE3-2A4E-A895-461D6781A8E4}" type="datetimeFigureOut">
              <a:rPr lang="pt-BR" smtClean="0"/>
              <a:pPr/>
              <a:t>09/09/2018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2DE122-3AA1-1243-9C75-201A07713373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Conceito de Ato Administrativo</a:t>
            </a:r>
          </a:p>
          <a:p>
            <a:pPr algn="just"/>
            <a:endParaRPr lang="pt-BR" sz="24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 jurídico que pode ser também caracterizado como um </a:t>
            </a:r>
            <a:r>
              <a:rPr lang="pt-BR" sz="24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fato jurídico </a:t>
            </a: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(evento material ou conduta humana, ordenada, voluntária ou involuntária, que interfere na ordem jurídica).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 jurídico, no entanto, é um comportamento humano </a:t>
            </a:r>
            <a:r>
              <a:rPr lang="pt-BR" sz="24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voluntário</a:t>
            </a: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e preordenado, apto a desencadear fatos jurídicos decorrentes de sua aplicação.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d) Finalidade (Pressuposto teleológico):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é o bem jurídico 	objetivado pelo ato. O fim a ser buscado com o ato.</a:t>
            </a:r>
          </a:p>
          <a:p>
            <a:pPr marL="457200" indent="-457200" algn="just"/>
            <a:endParaRPr lang="pt-BR" sz="22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e) Causa (Pressuposto lógico):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é a relação de adequação entre os 	pressupostos do ato e seu objeto. A sua falta invalida o ato 	administrativo. Se o agente se baseia em motivos incongruentes 	para realizá-lo, este encontra-se viciado.</a:t>
            </a:r>
          </a:p>
          <a:p>
            <a:pPr marL="457200" indent="-457200" algn="just"/>
            <a:endParaRPr lang="pt-BR" sz="2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f) Formalização (pressuposto formalístico):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Condição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específica pela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qual o ato deve ser </a:t>
            </a:r>
            <a:r>
              <a:rPr lang="pt-BR" sz="2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externalizado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 Geralmente a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formalização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é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escrita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mas pode se dar por via oral ou por gestos.  </a:t>
            </a:r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</a:p>
          <a:p>
            <a:pPr marL="457200" indent="-457200" algn="l"/>
            <a:endParaRPr lang="pt-BR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/>
            <a:r>
              <a:rPr lang="pt-BR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</a:p>
          <a:p>
            <a:pPr marL="457200" indent="-457200" algn="l"/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 fontScale="85000" lnSpcReduction="20000"/>
          </a:bodyPr>
          <a:lstStyle/>
          <a:p>
            <a:pPr marL="457200" indent="-457200" algn="just"/>
            <a:r>
              <a:rPr lang="pt-BR" sz="25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Atributos dos Atos Administrativos</a:t>
            </a:r>
          </a:p>
          <a:p>
            <a:pPr marL="457200" indent="-457200" algn="just"/>
            <a:endParaRPr lang="pt-BR" sz="25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5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a) Presunção de legitimidade</a:t>
            </a:r>
            <a:r>
              <a:rPr lang="pt-BR" sz="2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 são verdadeiros e conforme o direito até que seja provado o contrário;</a:t>
            </a:r>
          </a:p>
          <a:p>
            <a:pPr marL="457200" indent="-457200" algn="just"/>
            <a:endParaRPr lang="pt-BR" sz="25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5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b) </a:t>
            </a:r>
            <a:r>
              <a:rPr lang="pt-BR" sz="25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Imperatividade</a:t>
            </a:r>
            <a:r>
              <a:rPr lang="pt-BR" sz="25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: </a:t>
            </a:r>
            <a:r>
              <a:rPr lang="pt-BR" sz="2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Os atos administrativos devem ser impostos a terceiros, independentemente de sua concordância;</a:t>
            </a:r>
          </a:p>
          <a:p>
            <a:pPr marL="457200" indent="-457200" algn="just"/>
            <a:endParaRPr lang="pt-BR" sz="25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5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c) Exigibilidade: </a:t>
            </a:r>
            <a:r>
              <a:rPr lang="pt-BR" sz="2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 Estado pode exigir de terceiros o fiel cumprimento do ato administrativo. </a:t>
            </a:r>
          </a:p>
          <a:p>
            <a:pPr marL="457200" indent="-457200" algn="just"/>
            <a:endParaRPr lang="pt-BR" sz="25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5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d) </a:t>
            </a:r>
            <a:r>
              <a:rPr lang="pt-BR" sz="25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Executoriedade</a:t>
            </a:r>
            <a:r>
              <a:rPr lang="pt-BR" sz="25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: </a:t>
            </a:r>
            <a:r>
              <a:rPr lang="pt-BR" sz="25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Capacidade segundo a qual o Estado pode compelir o administrado o cumprimento das obrigações impostas pelo ato. </a:t>
            </a:r>
            <a:endParaRPr lang="pt-BR" sz="25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/>
            <a:endParaRPr lang="pt-BR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/>
            <a:r>
              <a:rPr lang="pt-BR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</a:p>
          <a:p>
            <a:pPr marL="457200" indent="-457200" algn="l"/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571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763000" cy="5715000"/>
          </a:xfrm>
        </p:spPr>
        <p:txBody>
          <a:bodyPr>
            <a:normAutofit fontScale="70000" lnSpcReduction="20000"/>
          </a:bodyPr>
          <a:lstStyle/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Classificação dos Atos Administrativos</a:t>
            </a:r>
          </a:p>
          <a:p>
            <a:pPr marL="457200" indent="-457200" algn="just"/>
            <a:endParaRPr lang="pt-BR" sz="29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a) Quanto à estrutura do ato:</a:t>
            </a: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Atos concretos –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único e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específico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caso (p. Ex: decreto de desapropriação 	de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determinada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área rural);</a:t>
            </a:r>
            <a:endParaRPr lang="pt-BR" sz="29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Atos abstratos –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Reiteradas e infinitas aplicações, como um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regulamento 	específico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marL="457200" indent="-457200" algn="just"/>
            <a:endParaRPr lang="pt-BR" sz="29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b) Quanto aos destinatários do ato: </a:t>
            </a: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Atos individuais –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Tem como destinatário um sujeito determinado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 	nomeação de um funcionário para determinado cargo);</a:t>
            </a:r>
          </a:p>
          <a:p>
            <a:pPr marL="457200" indent="-457200" algn="just"/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gerais –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Tem como destinatário uma categoria de sujeitos (um 	edital de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concurso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público, por exemplo).</a:t>
            </a:r>
          </a:p>
          <a:p>
            <a:pPr marL="457200" indent="-457200" algn="just"/>
            <a:endParaRPr lang="pt-BR" sz="29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	</a:t>
            </a:r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c) Quanto ao grau de liberdade da Administração</a:t>
            </a: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Atos discricionários</a:t>
            </a: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Atos Vinculados –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Não há margem discricionária para a Administração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decidir (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 </a:t>
            </a:r>
            <a:r>
              <a:rPr lang="pt-BR" sz="2900" dirty="0" smtClean="0">
                <a:latin typeface="Times New Roman"/>
                <a:cs typeface="Times New Roman"/>
              </a:rPr>
              <a:t>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de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aposentadoria por tempo de serviço, p. </a:t>
            </a:r>
            <a:r>
              <a:rPr lang="pt-BR" sz="2900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x.) </a:t>
            </a:r>
          </a:p>
          <a:p>
            <a:pPr marL="457200" indent="-457200" algn="l"/>
            <a:endParaRPr lang="pt-BR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/>
            <a:endParaRPr lang="pt-BR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/>
            <a:endParaRPr lang="pt-BR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571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763000" cy="5715000"/>
          </a:xfrm>
        </p:spPr>
        <p:txBody>
          <a:bodyPr>
            <a:normAutofit fontScale="70000" lnSpcReduction="20000"/>
          </a:bodyPr>
          <a:lstStyle/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Classificação dos Atos Administrativos</a:t>
            </a:r>
          </a:p>
          <a:p>
            <a:pPr marL="457200" indent="-457200" algn="just"/>
            <a:endParaRPr lang="pt-BR" sz="29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d) Quanto aos efeitos</a:t>
            </a: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Atos Constitutivos –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Criam uma situação jurídica, como por exemplo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autorização para exploração de jazida mineral;</a:t>
            </a: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Atos declaratórios –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Afirmam a pré existência de uma situação de fato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ou de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direito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(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ex. A conclusão da vistoria para a declaração do Habite-se).</a:t>
            </a:r>
          </a:p>
          <a:p>
            <a:pPr marL="457200" indent="-457200" algn="just"/>
            <a:endParaRPr lang="pt-BR" sz="29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e) Quanto a formação do ato</a:t>
            </a: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Atos unilaterais –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Formados pela declaração jurídica de uma só parte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p.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ex 	a demissão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de um funcionário);</a:t>
            </a: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Atos bilaterais –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Formados por acordo de vontade entre as partes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administrativos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p. </a:t>
            </a:r>
            <a:r>
              <a:rPr lang="pt-BR" sz="2900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x. ).</a:t>
            </a:r>
          </a:p>
          <a:p>
            <a:pPr marL="457200" indent="-457200" algn="just"/>
            <a:endParaRPr lang="pt-BR" sz="29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f) Quanto a posição jurídica da Administração</a:t>
            </a:r>
          </a:p>
          <a:p>
            <a:pPr marL="457200" indent="-457200" algn="just"/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Atos de Império –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Praticados no gozo da prerrogativa de autoridade (ex. A 	interdição de um estabelecimento)</a:t>
            </a:r>
          </a:p>
          <a:p>
            <a:pPr marL="457200" indent="-457200" algn="just"/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  <a:r>
              <a:rPr lang="pt-BR" sz="29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de Gestão – 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Praticado sem o uso de poderes comandantes (ex. Os 	relativos à gestão de um determinado serviço público</a:t>
            </a:r>
            <a:r>
              <a:rPr lang="pt-BR" sz="2900" dirty="0" smtClean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 </a:t>
            </a:r>
            <a:endParaRPr lang="pt-BR" sz="2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Administrativos</a:t>
            </a:r>
            <a:endParaRPr lang="pt-BR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305800" cy="5257800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Origem da noção de contrato administrativo: </a:t>
            </a:r>
          </a:p>
          <a:p>
            <a:pPr algn="just"/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</a:p>
          <a:p>
            <a:pPr algn="just"/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Direito Francês: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desenvolvimento da </a:t>
            </a:r>
            <a:r>
              <a:rPr lang="pt-BR" sz="2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teoria do contrato 	administrativo,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baseado nas decisões do Conselho de Estado: </a:t>
            </a:r>
          </a:p>
          <a:p>
            <a:pPr algn="just"/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	</a:t>
            </a:r>
          </a:p>
          <a:p>
            <a:pPr algn="just"/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-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Poderes e sujeições inerentes a esses tipos de contrato </a:t>
            </a:r>
            <a:r>
              <a:rPr lang="pt-BR" sz="2200" dirty="0" smtClean="0">
                <a:latin typeface="Times New Roman"/>
                <a:cs typeface="Times New Roman"/>
              </a:rPr>
              <a:t>	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Supremacia do interesse púbico / presunção de legitimidade 	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dos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da Administração);</a:t>
            </a:r>
          </a:p>
          <a:p>
            <a:pPr algn="just"/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</a:p>
          <a:p>
            <a:pPr algn="just"/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-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Deveres impostos a ambas as partes: O contrato 	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administrativo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recebe tal qualificação em virtude de lei / tem 	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por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objeto a execução de um serviço público / pode conter 	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cláusulas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exorbitantes.  </a:t>
            </a:r>
            <a:endParaRPr lang="pt-BR" sz="22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Administrativos</a:t>
            </a:r>
            <a:endParaRPr lang="pt-BR" sz="32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305800" cy="5257800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Classificação – </a:t>
            </a:r>
            <a:r>
              <a:rPr lang="pt-BR" sz="2000" dirty="0" smtClean="0">
                <a:latin typeface="Times New Roman"/>
                <a:cs typeface="Times New Roman"/>
              </a:rPr>
              <a:t>Ajustes que a Administração celebra com pessoas físicas ou jurídicas, públicas ou </a:t>
            </a:r>
            <a:r>
              <a:rPr lang="pt-BR" sz="2000" dirty="0" smtClean="0">
                <a:latin typeface="Times New Roman"/>
                <a:cs typeface="Times New Roman"/>
              </a:rPr>
              <a:t>privadas</a:t>
            </a:r>
            <a:r>
              <a:rPr lang="pt-BR" sz="2000" dirty="0" smtClean="0">
                <a:latin typeface="Times New Roman"/>
                <a:cs typeface="Times New Roman"/>
              </a:rPr>
              <a:t>, para a consecução de fins públicos, </a:t>
            </a:r>
            <a:r>
              <a:rPr lang="pt-BR" sz="2000" b="1" dirty="0" smtClean="0">
                <a:latin typeface="Times New Roman"/>
                <a:cs typeface="Times New Roman"/>
              </a:rPr>
              <a:t>segundo o regime jurídico de direito público. </a:t>
            </a:r>
          </a:p>
          <a:p>
            <a:pPr algn="just"/>
            <a:endParaRPr lang="pt-BR" sz="20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000" dirty="0" smtClean="0">
                <a:latin typeface="Times New Roman"/>
                <a:cs typeface="Times New Roman"/>
              </a:rPr>
              <a:t>Característica da </a:t>
            </a:r>
            <a:r>
              <a:rPr lang="pt-BR" sz="2000" b="1" dirty="0" smtClean="0">
                <a:latin typeface="Times New Roman"/>
                <a:cs typeface="Times New Roman"/>
              </a:rPr>
              <a:t>verticalidade</a:t>
            </a:r>
            <a:r>
              <a:rPr lang="pt-BR" sz="2000" dirty="0" smtClean="0">
                <a:latin typeface="Times New Roman"/>
                <a:cs typeface="Times New Roman"/>
              </a:rPr>
              <a:t>, e não horizontalidade da Administração perante a outra parte (não há respeito à lógica do </a:t>
            </a:r>
            <a:r>
              <a:rPr lang="pt-BR" sz="2000" i="1" dirty="0" err="1" smtClean="0">
                <a:latin typeface="Times New Roman"/>
                <a:cs typeface="Times New Roman"/>
              </a:rPr>
              <a:t>pacta</a:t>
            </a:r>
            <a:r>
              <a:rPr lang="pt-BR" sz="2000" i="1" dirty="0" smtClean="0">
                <a:latin typeface="Times New Roman"/>
                <a:cs typeface="Times New Roman"/>
              </a:rPr>
              <a:t> </a:t>
            </a:r>
            <a:r>
              <a:rPr lang="pt-BR" sz="2000" i="1" dirty="0" err="1" smtClean="0">
                <a:latin typeface="Times New Roman"/>
                <a:cs typeface="Times New Roman"/>
              </a:rPr>
              <a:t>sunt</a:t>
            </a:r>
            <a:r>
              <a:rPr lang="pt-BR" sz="2000" i="1" dirty="0" smtClean="0">
                <a:latin typeface="Times New Roman"/>
                <a:cs typeface="Times New Roman"/>
              </a:rPr>
              <a:t> </a:t>
            </a:r>
            <a:r>
              <a:rPr lang="pt-BR" sz="2000" i="1" dirty="0" err="1" smtClean="0">
                <a:latin typeface="Times New Roman"/>
                <a:cs typeface="Times New Roman"/>
              </a:rPr>
              <a:t>servanda</a:t>
            </a:r>
            <a:r>
              <a:rPr lang="pt-BR" sz="2000" dirty="0" smtClean="0">
                <a:latin typeface="Times New Roman"/>
                <a:cs typeface="Times New Roman"/>
              </a:rPr>
              <a:t>). </a:t>
            </a:r>
          </a:p>
          <a:p>
            <a:pPr algn="just"/>
            <a:endParaRPr lang="pt-BR" sz="2000" dirty="0" smtClean="0">
              <a:latin typeface="Times New Roman"/>
              <a:cs typeface="Times New Roman"/>
            </a:endParaRP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Outras características do Contrato Administrativo:</a:t>
            </a: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	</a:t>
            </a:r>
            <a:r>
              <a:rPr lang="pt-BR" sz="2000" dirty="0" smtClean="0">
                <a:latin typeface="Times New Roman"/>
                <a:cs typeface="Times New Roman"/>
              </a:rPr>
              <a:t>- Adota critério subjetivo ou orgânico, em que uma das partes tem 	prerrogativas;</a:t>
            </a: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	- </a:t>
            </a:r>
            <a:r>
              <a:rPr lang="pt-BR" sz="2000" dirty="0" smtClean="0">
                <a:latin typeface="Times New Roman"/>
                <a:cs typeface="Times New Roman"/>
              </a:rPr>
              <a:t>Tem por objeto a organização e o funcionamento dos serviços </a:t>
            </a:r>
            <a:r>
              <a:rPr lang="pt-BR" sz="2000" dirty="0" smtClean="0">
                <a:latin typeface="Times New Roman"/>
                <a:cs typeface="Times New Roman"/>
              </a:rPr>
              <a:t>	públicos</a:t>
            </a:r>
            <a:r>
              <a:rPr lang="pt-BR" sz="2000" dirty="0" smtClean="0">
                <a:latin typeface="Times New Roman"/>
                <a:cs typeface="Times New Roman"/>
              </a:rPr>
              <a:t>;</a:t>
            </a: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	- </a:t>
            </a:r>
            <a:r>
              <a:rPr lang="pt-BR" sz="2000" dirty="0" smtClean="0">
                <a:latin typeface="Times New Roman"/>
                <a:cs typeface="Times New Roman"/>
              </a:rPr>
              <a:t>Possui uma finalidade pública relevante, ao passo que os contratos 	privados, celebrados pela administração, não possuem;</a:t>
            </a: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	- </a:t>
            </a:r>
            <a:r>
              <a:rPr lang="pt-BR" sz="2000" dirty="0" smtClean="0">
                <a:latin typeface="Times New Roman"/>
                <a:cs typeface="Times New Roman"/>
              </a:rPr>
              <a:t>Característica das Cláusulas Exorbitantes de Direito comum.</a:t>
            </a:r>
            <a:endParaRPr lang="pt-BR" sz="2000" b="1" dirty="0" smtClean="0">
              <a:latin typeface="Times New Roman"/>
              <a:cs typeface="Times New Roman"/>
            </a:endParaRPr>
          </a:p>
          <a:p>
            <a:pPr algn="just"/>
            <a:endParaRPr lang="pt-BR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Administrativos</a:t>
            </a:r>
            <a:endParaRPr lang="pt-BR" sz="32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305800" cy="5257800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Outras características do contrato administrativo (M. S. </a:t>
            </a:r>
            <a:r>
              <a:rPr lang="pt-BR" sz="2000" b="1" dirty="0" err="1" smtClean="0">
                <a:latin typeface="Times New Roman"/>
                <a:cs typeface="Times New Roman"/>
              </a:rPr>
              <a:t>Zanella</a:t>
            </a:r>
            <a:r>
              <a:rPr lang="pt-BR" sz="2000" b="1" dirty="0" smtClean="0">
                <a:latin typeface="Times New Roman"/>
                <a:cs typeface="Times New Roman"/>
              </a:rPr>
              <a:t>)</a:t>
            </a:r>
          </a:p>
          <a:p>
            <a:pPr algn="just"/>
            <a:endParaRPr lang="pt-BR" sz="2000" dirty="0" smtClean="0">
              <a:latin typeface="Times New Roman"/>
              <a:cs typeface="Times New Roman"/>
            </a:endParaRPr>
          </a:p>
          <a:p>
            <a:pPr algn="just"/>
            <a:r>
              <a:rPr lang="pt-BR" sz="2000" dirty="0" smtClean="0">
                <a:latin typeface="Times New Roman"/>
                <a:cs typeface="Times New Roman"/>
              </a:rPr>
              <a:t>	- Presença da Administração Pública como </a:t>
            </a:r>
            <a:r>
              <a:rPr lang="pt-BR" sz="2000" i="1" dirty="0" smtClean="0">
                <a:latin typeface="Times New Roman"/>
                <a:cs typeface="Times New Roman"/>
              </a:rPr>
              <a:t>Poder Público;</a:t>
            </a:r>
          </a:p>
          <a:p>
            <a:pPr algn="just"/>
            <a:r>
              <a:rPr lang="pt-BR" sz="2000" i="1" dirty="0" smtClean="0">
                <a:latin typeface="Times New Roman"/>
                <a:cs typeface="Times New Roman"/>
              </a:rPr>
              <a:t>	- </a:t>
            </a:r>
            <a:r>
              <a:rPr lang="pt-BR" sz="2000" dirty="0" smtClean="0">
                <a:latin typeface="Times New Roman"/>
                <a:cs typeface="Times New Roman"/>
              </a:rPr>
              <a:t>Finalidade pública;</a:t>
            </a:r>
          </a:p>
          <a:p>
            <a:pPr algn="just"/>
            <a:r>
              <a:rPr lang="pt-BR" sz="2000" dirty="0" smtClean="0">
                <a:latin typeface="Times New Roman"/>
                <a:cs typeface="Times New Roman"/>
              </a:rPr>
              <a:t>	- Obediência à forma prescrita em lei;</a:t>
            </a:r>
          </a:p>
          <a:p>
            <a:pPr algn="just"/>
            <a:r>
              <a:rPr lang="pt-BR" sz="2000" dirty="0" smtClean="0">
                <a:latin typeface="Times New Roman"/>
                <a:cs typeface="Times New Roman"/>
              </a:rPr>
              <a:t>	- Procedimento legal;</a:t>
            </a:r>
          </a:p>
          <a:p>
            <a:pPr algn="just"/>
            <a:r>
              <a:rPr lang="pt-BR" sz="2000" dirty="0" smtClean="0">
                <a:latin typeface="Times New Roman"/>
                <a:cs typeface="Times New Roman"/>
              </a:rPr>
              <a:t>	- Natureza de </a:t>
            </a:r>
            <a:r>
              <a:rPr lang="pt-BR" sz="2000" i="1" dirty="0" smtClean="0">
                <a:latin typeface="Times New Roman"/>
                <a:cs typeface="Times New Roman"/>
              </a:rPr>
              <a:t>contrato de adesão;</a:t>
            </a:r>
          </a:p>
          <a:p>
            <a:pPr algn="just"/>
            <a:r>
              <a:rPr lang="pt-BR" sz="2000" i="1" dirty="0" smtClean="0">
                <a:latin typeface="Times New Roman"/>
                <a:cs typeface="Times New Roman"/>
              </a:rPr>
              <a:t>	- </a:t>
            </a:r>
            <a:r>
              <a:rPr lang="pt-BR" sz="2000" dirty="0" smtClean="0">
                <a:latin typeface="Times New Roman"/>
                <a:cs typeface="Times New Roman"/>
              </a:rPr>
              <a:t>Natureza </a:t>
            </a:r>
            <a:r>
              <a:rPr lang="pt-BR" sz="2000" i="1" dirty="0" err="1" smtClean="0">
                <a:latin typeface="Times New Roman"/>
                <a:cs typeface="Times New Roman"/>
              </a:rPr>
              <a:t>intuitu</a:t>
            </a:r>
            <a:r>
              <a:rPr lang="pt-BR" sz="2000" i="1" dirty="0" smtClean="0">
                <a:latin typeface="Times New Roman"/>
                <a:cs typeface="Times New Roman"/>
              </a:rPr>
              <a:t> </a:t>
            </a:r>
            <a:r>
              <a:rPr lang="pt-BR" sz="2000" i="1" dirty="0" err="1" smtClean="0">
                <a:latin typeface="Times New Roman"/>
                <a:cs typeface="Times New Roman"/>
              </a:rPr>
              <a:t>personae</a:t>
            </a:r>
            <a:r>
              <a:rPr lang="pt-BR" sz="2000" dirty="0" smtClean="0">
                <a:latin typeface="Times New Roman"/>
                <a:cs typeface="Times New Roman"/>
              </a:rPr>
              <a:t> (em razão das condições pessoais do 	contratado, apuradas no procedimento licitatório)</a:t>
            </a:r>
            <a:r>
              <a:rPr lang="pt-BR" sz="2000" i="1" dirty="0" smtClean="0">
                <a:latin typeface="Times New Roman"/>
                <a:cs typeface="Times New Roman"/>
              </a:rPr>
              <a:t>;</a:t>
            </a:r>
          </a:p>
          <a:p>
            <a:pPr algn="just"/>
            <a:r>
              <a:rPr lang="pt-BR" sz="2000" i="1" dirty="0" smtClean="0">
                <a:latin typeface="Times New Roman"/>
                <a:cs typeface="Times New Roman"/>
              </a:rPr>
              <a:t>	- </a:t>
            </a:r>
            <a:r>
              <a:rPr lang="pt-BR" sz="2000" dirty="0" smtClean="0">
                <a:latin typeface="Times New Roman"/>
                <a:cs typeface="Times New Roman"/>
              </a:rPr>
              <a:t>Presença de cláusulas exorbitantes (exigência de garantias – caução / 	seguro ou fiança bancária; alteração unilateral / rescisão unilateral / 	fiscalização / aplicação de penalidades / anulação / retomada do objeto);</a:t>
            </a:r>
          </a:p>
          <a:p>
            <a:pPr algn="just"/>
            <a:r>
              <a:rPr lang="pt-BR" sz="2000" dirty="0" smtClean="0">
                <a:latin typeface="Times New Roman"/>
                <a:cs typeface="Times New Roman"/>
              </a:rPr>
              <a:t>	- </a:t>
            </a:r>
            <a:r>
              <a:rPr lang="pt-BR" sz="2000" dirty="0" smtClean="0">
                <a:latin typeface="Times New Roman"/>
                <a:cs typeface="Times New Roman"/>
              </a:rPr>
              <a:t>Mutabilidade</a:t>
            </a:r>
            <a:endParaRPr lang="pt-BR" sz="20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Administrativos</a:t>
            </a:r>
            <a:endParaRPr lang="pt-BR" sz="32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305800" cy="5257800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Exceção à regra do </a:t>
            </a:r>
            <a:r>
              <a:rPr lang="pt-BR" sz="2200" b="1" dirty="0" err="1" smtClean="0">
                <a:latin typeface="Times New Roman"/>
                <a:cs typeface="Times New Roman"/>
              </a:rPr>
              <a:t>inadimplenento</a:t>
            </a:r>
            <a:r>
              <a:rPr lang="pt-BR" sz="2200" b="1" dirty="0" smtClean="0">
                <a:latin typeface="Times New Roman"/>
                <a:cs typeface="Times New Roman"/>
              </a:rPr>
              <a:t> contratual</a:t>
            </a:r>
          </a:p>
          <a:p>
            <a:pPr algn="just"/>
            <a:endParaRPr lang="pt-BR" sz="22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dirty="0" smtClean="0">
                <a:latin typeface="Times New Roman"/>
                <a:cs typeface="Times New Roman"/>
              </a:rPr>
              <a:t>No </a:t>
            </a:r>
            <a:r>
              <a:rPr lang="pt-BR" sz="2200" dirty="0" smtClean="0">
                <a:latin typeface="Times New Roman"/>
                <a:cs typeface="Times New Roman"/>
              </a:rPr>
              <a:t>direito privado, quando há o descumprimento do contrato por uma </a:t>
            </a:r>
            <a:r>
              <a:rPr lang="pt-BR" sz="2200" dirty="0" smtClean="0">
                <a:latin typeface="Times New Roman"/>
                <a:cs typeface="Times New Roman"/>
              </a:rPr>
              <a:t>das </a:t>
            </a:r>
            <a:r>
              <a:rPr lang="pt-BR" sz="2200" dirty="0" smtClean="0">
                <a:latin typeface="Times New Roman"/>
                <a:cs typeface="Times New Roman"/>
              </a:rPr>
              <a:t>partes, a outra pode descumpri-lo também, com fundamento </a:t>
            </a:r>
            <a:r>
              <a:rPr lang="pt-BR" sz="2200" dirty="0" smtClean="0">
                <a:latin typeface="Times New Roman"/>
                <a:cs typeface="Times New Roman"/>
              </a:rPr>
              <a:t>no artigo </a:t>
            </a:r>
            <a:r>
              <a:rPr lang="pt-BR" sz="2200" dirty="0" smtClean="0">
                <a:latin typeface="Times New Roman"/>
                <a:cs typeface="Times New Roman"/>
              </a:rPr>
              <a:t>477 do Código Civil.</a:t>
            </a:r>
          </a:p>
          <a:p>
            <a:pPr algn="just"/>
            <a:endParaRPr lang="pt-BR" sz="2200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dirty="0" smtClean="0">
                <a:latin typeface="Times New Roman"/>
                <a:cs typeface="Times New Roman"/>
              </a:rPr>
              <a:t>Nos </a:t>
            </a:r>
            <a:r>
              <a:rPr lang="pt-BR" sz="2200" dirty="0" smtClean="0">
                <a:latin typeface="Times New Roman"/>
                <a:cs typeface="Times New Roman"/>
              </a:rPr>
              <a:t>contratos administrativos, no entanto, essa regra não é válida em </a:t>
            </a:r>
            <a:r>
              <a:rPr lang="pt-BR" sz="2200" dirty="0" smtClean="0">
                <a:latin typeface="Times New Roman"/>
                <a:cs typeface="Times New Roman"/>
              </a:rPr>
              <a:t>virtude </a:t>
            </a:r>
            <a:r>
              <a:rPr lang="pt-BR" sz="2200" dirty="0" smtClean="0">
                <a:latin typeface="Times New Roman"/>
                <a:cs typeface="Times New Roman"/>
              </a:rPr>
              <a:t>do princípio da necessária continuidade do serviço público e </a:t>
            </a:r>
            <a:r>
              <a:rPr lang="pt-BR" sz="2200" dirty="0" smtClean="0">
                <a:latin typeface="Times New Roman"/>
                <a:cs typeface="Times New Roman"/>
              </a:rPr>
              <a:t>da supremacia </a:t>
            </a:r>
            <a:r>
              <a:rPr lang="pt-BR" sz="2200" dirty="0" smtClean="0">
                <a:latin typeface="Times New Roman"/>
                <a:cs typeface="Times New Roman"/>
              </a:rPr>
              <a:t>do interesse público sobre o particular.</a:t>
            </a:r>
          </a:p>
          <a:p>
            <a:pPr algn="just"/>
            <a:endParaRPr lang="pt-BR" sz="2200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dirty="0" smtClean="0">
                <a:latin typeface="Times New Roman"/>
                <a:cs typeface="Times New Roman"/>
              </a:rPr>
              <a:t>A paralisação </a:t>
            </a:r>
            <a:r>
              <a:rPr lang="pt-BR" sz="2200" dirty="0" smtClean="0">
                <a:latin typeface="Times New Roman"/>
                <a:cs typeface="Times New Roman"/>
              </a:rPr>
              <a:t>só deve ocorrer após a ordem da autoridade competente, </a:t>
            </a:r>
            <a:r>
              <a:rPr lang="pt-BR" sz="2200" dirty="0" smtClean="0">
                <a:latin typeface="Times New Roman"/>
                <a:cs typeface="Times New Roman"/>
              </a:rPr>
              <a:t>seja </a:t>
            </a:r>
            <a:r>
              <a:rPr lang="pt-BR" sz="2200" dirty="0" smtClean="0">
                <a:latin typeface="Times New Roman"/>
                <a:cs typeface="Times New Roman"/>
              </a:rPr>
              <a:t>ela a administrativa ou a judicial.  </a:t>
            </a:r>
          </a:p>
          <a:p>
            <a:pPr algn="l"/>
            <a:endParaRPr lang="pt-BR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Administrativos</a:t>
            </a:r>
            <a:endParaRPr lang="pt-BR" sz="32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3058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>
                <a:latin typeface="Times New Roman"/>
                <a:cs typeface="Times New Roman"/>
              </a:rPr>
              <a:t>Conceito de contrato administrativo</a:t>
            </a:r>
          </a:p>
          <a:p>
            <a:pPr algn="just"/>
            <a:r>
              <a:rPr lang="pt-BR" b="1" dirty="0" smtClean="0">
                <a:latin typeface="Times New Roman"/>
                <a:cs typeface="Times New Roman"/>
              </a:rPr>
              <a:t>	</a:t>
            </a:r>
          </a:p>
          <a:p>
            <a:pPr algn="just"/>
            <a:r>
              <a:rPr lang="pt-BR" b="1" dirty="0" smtClean="0">
                <a:latin typeface="Times New Roman"/>
                <a:cs typeface="Times New Roman"/>
              </a:rPr>
              <a:t>	</a:t>
            </a:r>
            <a:r>
              <a:rPr lang="pt-BR" b="1" dirty="0" err="1" smtClean="0">
                <a:latin typeface="Times New Roman"/>
                <a:cs typeface="Times New Roman"/>
              </a:rPr>
              <a:t>C.A.</a:t>
            </a:r>
            <a:r>
              <a:rPr lang="pt-BR" b="1" dirty="0" smtClean="0">
                <a:latin typeface="Times New Roman"/>
                <a:cs typeface="Times New Roman"/>
              </a:rPr>
              <a:t> Bandeira de Mello: </a:t>
            </a:r>
            <a:r>
              <a:rPr lang="pt-BR" i="1" dirty="0" smtClean="0">
                <a:latin typeface="Times New Roman"/>
                <a:cs typeface="Times New Roman"/>
              </a:rPr>
              <a:t>É um tipo de avença travada </a:t>
            </a:r>
            <a:r>
              <a:rPr lang="pt-BR" i="1" dirty="0" smtClean="0">
                <a:latin typeface="Times New Roman"/>
                <a:cs typeface="Times New Roman"/>
              </a:rPr>
              <a:t>	entre </a:t>
            </a:r>
            <a:r>
              <a:rPr lang="pt-BR" i="1" dirty="0" smtClean="0">
                <a:latin typeface="Times New Roman"/>
                <a:cs typeface="Times New Roman"/>
              </a:rPr>
              <a:t>a </a:t>
            </a:r>
            <a:r>
              <a:rPr lang="pt-BR" i="1" dirty="0" smtClean="0">
                <a:latin typeface="Times New Roman"/>
                <a:cs typeface="Times New Roman"/>
              </a:rPr>
              <a:t>Administração </a:t>
            </a:r>
            <a:r>
              <a:rPr lang="pt-BR" i="1" dirty="0" smtClean="0">
                <a:latin typeface="Times New Roman"/>
                <a:cs typeface="Times New Roman"/>
              </a:rPr>
              <a:t>e terceiros na qual, por força de lei, </a:t>
            </a:r>
            <a:r>
              <a:rPr lang="pt-BR" i="1" dirty="0" smtClean="0">
                <a:latin typeface="Times New Roman"/>
                <a:cs typeface="Times New Roman"/>
              </a:rPr>
              <a:t>	de </a:t>
            </a:r>
            <a:r>
              <a:rPr lang="pt-BR" i="1" dirty="0" smtClean="0">
                <a:latin typeface="Times New Roman"/>
                <a:cs typeface="Times New Roman"/>
              </a:rPr>
              <a:t>cláusulas </a:t>
            </a:r>
            <a:r>
              <a:rPr lang="pt-BR" i="1" dirty="0" smtClean="0">
                <a:latin typeface="Times New Roman"/>
                <a:cs typeface="Times New Roman"/>
              </a:rPr>
              <a:t>pactuadas </a:t>
            </a:r>
            <a:r>
              <a:rPr lang="pt-BR" i="1" dirty="0" smtClean="0">
                <a:latin typeface="Times New Roman"/>
                <a:cs typeface="Times New Roman"/>
              </a:rPr>
              <a:t>ou do tipo de objeto, a permanência </a:t>
            </a:r>
            <a:r>
              <a:rPr lang="pt-BR" i="1" dirty="0" smtClean="0">
                <a:latin typeface="Times New Roman"/>
                <a:cs typeface="Times New Roman"/>
              </a:rPr>
              <a:t>	do </a:t>
            </a:r>
            <a:r>
              <a:rPr lang="pt-BR" i="1" dirty="0" smtClean="0">
                <a:latin typeface="Times New Roman"/>
                <a:cs typeface="Times New Roman"/>
              </a:rPr>
              <a:t>vínculo e as </a:t>
            </a:r>
            <a:r>
              <a:rPr lang="pt-BR" i="1" dirty="0" smtClean="0">
                <a:latin typeface="Times New Roman"/>
                <a:cs typeface="Times New Roman"/>
              </a:rPr>
              <a:t>condições </a:t>
            </a:r>
            <a:r>
              <a:rPr lang="pt-BR" i="1" dirty="0" smtClean="0">
                <a:latin typeface="Times New Roman"/>
                <a:cs typeface="Times New Roman"/>
              </a:rPr>
              <a:t>pré estabelecidas </a:t>
            </a:r>
            <a:r>
              <a:rPr lang="pt-BR" i="1" dirty="0" err="1" smtClean="0">
                <a:latin typeface="Times New Roman"/>
                <a:cs typeface="Times New Roman"/>
              </a:rPr>
              <a:t>assujeitam-se</a:t>
            </a:r>
            <a:r>
              <a:rPr lang="pt-BR" i="1" dirty="0" smtClean="0">
                <a:latin typeface="Times New Roman"/>
                <a:cs typeface="Times New Roman"/>
              </a:rPr>
              <a:t> a </a:t>
            </a:r>
            <a:r>
              <a:rPr lang="pt-BR" i="1" dirty="0" smtClean="0">
                <a:latin typeface="Times New Roman"/>
                <a:cs typeface="Times New Roman"/>
              </a:rPr>
              <a:t>	cambiáveis </a:t>
            </a:r>
            <a:r>
              <a:rPr lang="pt-BR" i="1" dirty="0" smtClean="0">
                <a:latin typeface="Times New Roman"/>
                <a:cs typeface="Times New Roman"/>
              </a:rPr>
              <a:t>imposições de </a:t>
            </a:r>
            <a:r>
              <a:rPr lang="pt-BR" i="1" dirty="0" smtClean="0">
                <a:latin typeface="Times New Roman"/>
                <a:cs typeface="Times New Roman"/>
              </a:rPr>
              <a:t>interesse </a:t>
            </a:r>
            <a:r>
              <a:rPr lang="pt-BR" i="1" dirty="0" smtClean="0">
                <a:latin typeface="Times New Roman"/>
                <a:cs typeface="Times New Roman"/>
              </a:rPr>
              <a:t>público, ressalvados </a:t>
            </a:r>
            <a:r>
              <a:rPr lang="pt-BR" i="1" dirty="0" smtClean="0">
                <a:latin typeface="Times New Roman"/>
                <a:cs typeface="Times New Roman"/>
              </a:rPr>
              <a:t>os 	interesses </a:t>
            </a:r>
            <a:r>
              <a:rPr lang="pt-BR" i="1" dirty="0" smtClean="0">
                <a:latin typeface="Times New Roman"/>
                <a:cs typeface="Times New Roman"/>
              </a:rPr>
              <a:t>patrimoniais do </a:t>
            </a:r>
            <a:r>
              <a:rPr lang="pt-BR" i="1" dirty="0" smtClean="0">
                <a:latin typeface="Times New Roman"/>
                <a:cs typeface="Times New Roman"/>
              </a:rPr>
              <a:t>contratante </a:t>
            </a:r>
            <a:r>
              <a:rPr lang="pt-BR" i="1" dirty="0" smtClean="0">
                <a:latin typeface="Times New Roman"/>
                <a:cs typeface="Times New Roman"/>
              </a:rPr>
              <a:t>privado. </a:t>
            </a:r>
          </a:p>
          <a:p>
            <a:pPr algn="just"/>
            <a:endParaRPr lang="pt-BR" b="1" i="1" dirty="0" smtClean="0">
              <a:latin typeface="Times New Roman"/>
              <a:cs typeface="Times New Roman"/>
            </a:endParaRPr>
          </a:p>
          <a:p>
            <a:pPr algn="just"/>
            <a:r>
              <a:rPr lang="pt-BR" b="1" dirty="0" smtClean="0">
                <a:latin typeface="Times New Roman"/>
                <a:cs typeface="Times New Roman"/>
              </a:rPr>
              <a:t>Principais tipos de contratos administrativos: </a:t>
            </a:r>
          </a:p>
          <a:p>
            <a:pPr algn="just"/>
            <a:r>
              <a:rPr lang="pt-BR" b="1" dirty="0" smtClean="0">
                <a:latin typeface="Times New Roman"/>
                <a:cs typeface="Times New Roman"/>
              </a:rPr>
              <a:t>	</a:t>
            </a:r>
            <a:r>
              <a:rPr lang="pt-BR" dirty="0" smtClean="0">
                <a:latin typeface="Times New Roman"/>
                <a:cs typeface="Times New Roman"/>
              </a:rPr>
              <a:t>- Concessão de serviço público;</a:t>
            </a:r>
          </a:p>
          <a:p>
            <a:pPr algn="just"/>
            <a:r>
              <a:rPr lang="pt-BR" dirty="0" smtClean="0">
                <a:latin typeface="Times New Roman"/>
                <a:cs typeface="Times New Roman"/>
              </a:rPr>
              <a:t>	- Concessão de obra pública;</a:t>
            </a:r>
          </a:p>
          <a:p>
            <a:pPr algn="just"/>
            <a:r>
              <a:rPr lang="pt-BR" dirty="0" smtClean="0">
                <a:latin typeface="Times New Roman"/>
                <a:cs typeface="Times New Roman"/>
              </a:rPr>
              <a:t>	- Concessão de uso do domínio público;</a:t>
            </a:r>
          </a:p>
          <a:p>
            <a:pPr algn="just"/>
            <a:r>
              <a:rPr lang="pt-BR" dirty="0" smtClean="0">
                <a:latin typeface="Times New Roman"/>
                <a:cs typeface="Times New Roman"/>
              </a:rPr>
              <a:t>	- Contratos de fornecimento. </a:t>
            </a:r>
          </a:p>
          <a:p>
            <a:pPr algn="l"/>
            <a:endParaRPr lang="pt-BR" sz="2000" b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Administrativos</a:t>
            </a:r>
            <a:endParaRPr lang="pt-BR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305800" cy="5257800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Embasamento legal </a:t>
            </a:r>
          </a:p>
          <a:p>
            <a:pPr algn="just"/>
            <a:endParaRPr lang="pt-BR" sz="20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	Normas constitucionais: </a:t>
            </a:r>
            <a:endParaRPr lang="pt-BR" sz="2000" b="1" dirty="0" smtClean="0">
              <a:latin typeface="Times New Roman"/>
              <a:cs typeface="Times New Roman"/>
            </a:endParaRPr>
          </a:p>
          <a:p>
            <a:pPr algn="just"/>
            <a:endParaRPr lang="pt-BR" sz="20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	</a:t>
            </a:r>
            <a:r>
              <a:rPr lang="pt-BR" sz="2000" b="1" dirty="0" smtClean="0">
                <a:latin typeface="Times New Roman"/>
                <a:cs typeface="Times New Roman"/>
              </a:rPr>
              <a:t>Art</a:t>
            </a:r>
            <a:r>
              <a:rPr lang="pt-BR" sz="2000" b="1" dirty="0" smtClean="0">
                <a:latin typeface="Times New Roman"/>
                <a:cs typeface="Times New Roman"/>
              </a:rPr>
              <a:t>. 22, XXVIII – </a:t>
            </a:r>
            <a:r>
              <a:rPr lang="pt-BR" sz="2000" dirty="0" smtClean="0">
                <a:latin typeface="Times New Roman"/>
                <a:cs typeface="Times New Roman"/>
              </a:rPr>
              <a:t>Competência privativa da União para legislar </a:t>
            </a:r>
            <a:r>
              <a:rPr lang="pt-BR" sz="2000" dirty="0" smtClean="0">
                <a:latin typeface="Times New Roman"/>
                <a:cs typeface="Times New Roman"/>
              </a:rPr>
              <a:t>sobre 	normas </a:t>
            </a:r>
            <a:r>
              <a:rPr lang="pt-BR" sz="2000" dirty="0" smtClean="0">
                <a:latin typeface="Times New Roman"/>
                <a:cs typeface="Times New Roman"/>
              </a:rPr>
              <a:t>gerias de licitação e contratação pela Administração;</a:t>
            </a:r>
          </a:p>
          <a:p>
            <a:pPr algn="just"/>
            <a:r>
              <a:rPr lang="pt-BR" sz="2000" dirty="0" smtClean="0">
                <a:latin typeface="Times New Roman"/>
                <a:cs typeface="Times New Roman"/>
              </a:rPr>
              <a:t>	</a:t>
            </a:r>
            <a:r>
              <a:rPr lang="pt-BR" sz="2000" b="1" dirty="0" smtClean="0">
                <a:latin typeface="Times New Roman"/>
                <a:cs typeface="Times New Roman"/>
              </a:rPr>
              <a:t>Art</a:t>
            </a:r>
            <a:r>
              <a:rPr lang="pt-BR" sz="2000" b="1" dirty="0" smtClean="0">
                <a:latin typeface="Times New Roman"/>
                <a:cs typeface="Times New Roman"/>
              </a:rPr>
              <a:t>. 37, XXI – </a:t>
            </a:r>
            <a:r>
              <a:rPr lang="pt-BR" sz="2000" dirty="0" smtClean="0">
                <a:latin typeface="Times New Roman"/>
                <a:cs typeface="Times New Roman"/>
              </a:rPr>
              <a:t>Condicionantes do processo de contratação;</a:t>
            </a:r>
          </a:p>
          <a:p>
            <a:pPr algn="just"/>
            <a:r>
              <a:rPr lang="pt-BR" sz="2000" dirty="0" smtClean="0">
                <a:latin typeface="Times New Roman"/>
                <a:cs typeface="Times New Roman"/>
              </a:rPr>
              <a:t>	</a:t>
            </a:r>
            <a:r>
              <a:rPr lang="pt-BR" sz="2000" b="1" dirty="0" smtClean="0">
                <a:latin typeface="Times New Roman"/>
                <a:cs typeface="Times New Roman"/>
              </a:rPr>
              <a:t>Art</a:t>
            </a:r>
            <a:r>
              <a:rPr lang="pt-BR" sz="2000" b="1" dirty="0" smtClean="0">
                <a:latin typeface="Times New Roman"/>
                <a:cs typeface="Times New Roman"/>
              </a:rPr>
              <a:t>. 173, </a:t>
            </a:r>
            <a:r>
              <a:rPr lang="pt-BR" sz="2000" b="1" dirty="0" err="1" smtClean="0">
                <a:latin typeface="Times New Roman"/>
                <a:cs typeface="Times New Roman"/>
              </a:rPr>
              <a:t>pár</a:t>
            </a:r>
            <a:r>
              <a:rPr lang="pt-BR" sz="2000" b="1" dirty="0" smtClean="0">
                <a:latin typeface="Times New Roman"/>
                <a:cs typeface="Times New Roman"/>
              </a:rPr>
              <a:t> 1º., III – </a:t>
            </a:r>
            <a:r>
              <a:rPr lang="pt-BR" sz="2000" dirty="0" smtClean="0">
                <a:latin typeface="Times New Roman"/>
                <a:cs typeface="Times New Roman"/>
              </a:rPr>
              <a:t>Contratação para o regime jurídico de </a:t>
            </a:r>
            <a:r>
              <a:rPr lang="pt-BR" sz="2000" dirty="0" smtClean="0">
                <a:latin typeface="Times New Roman"/>
                <a:cs typeface="Times New Roman"/>
              </a:rPr>
              <a:t>direito 	privado </a:t>
            </a:r>
            <a:r>
              <a:rPr lang="pt-BR" sz="2000" dirty="0" smtClean="0">
                <a:latin typeface="Times New Roman"/>
                <a:cs typeface="Times New Roman"/>
              </a:rPr>
              <a:t>na Administração.</a:t>
            </a:r>
          </a:p>
          <a:p>
            <a:pPr algn="just"/>
            <a:endParaRPr lang="pt-BR" sz="2000" dirty="0" smtClean="0">
              <a:latin typeface="Times New Roman"/>
              <a:cs typeface="Times New Roman"/>
            </a:endParaRPr>
          </a:p>
          <a:p>
            <a:pPr algn="just"/>
            <a:r>
              <a:rPr lang="pt-BR" sz="2000" dirty="0" smtClean="0">
                <a:latin typeface="Times New Roman"/>
                <a:cs typeface="Times New Roman"/>
              </a:rPr>
              <a:t>	</a:t>
            </a:r>
            <a:r>
              <a:rPr lang="pt-BR" sz="2000" b="1" dirty="0" smtClean="0">
                <a:latin typeface="Times New Roman"/>
                <a:cs typeface="Times New Roman"/>
              </a:rPr>
              <a:t>Norma infraconstitucional</a:t>
            </a: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	</a:t>
            </a:r>
            <a:r>
              <a:rPr lang="pt-BR" sz="2000" b="1" dirty="0" smtClean="0">
                <a:latin typeface="Times New Roman"/>
                <a:cs typeface="Times New Roman"/>
              </a:rPr>
              <a:t>Lei </a:t>
            </a:r>
            <a:r>
              <a:rPr lang="pt-BR" sz="2000" b="1" dirty="0" smtClean="0">
                <a:latin typeface="Times New Roman"/>
                <a:cs typeface="Times New Roman"/>
              </a:rPr>
              <a:t>8.666/93, </a:t>
            </a:r>
            <a:r>
              <a:rPr lang="pt-BR" sz="2000" b="1" dirty="0" err="1" smtClean="0">
                <a:latin typeface="Times New Roman"/>
                <a:cs typeface="Times New Roman"/>
              </a:rPr>
              <a:t>arts</a:t>
            </a:r>
            <a:r>
              <a:rPr lang="pt-BR" sz="2000" b="1" dirty="0" smtClean="0">
                <a:latin typeface="Times New Roman"/>
                <a:cs typeface="Times New Roman"/>
              </a:rPr>
              <a:t>. 1 e 54 – </a:t>
            </a:r>
            <a:r>
              <a:rPr lang="pt-BR" sz="2000" dirty="0" smtClean="0">
                <a:latin typeface="Times New Roman"/>
                <a:cs typeface="Times New Roman"/>
              </a:rPr>
              <a:t>Relacionados aos contratos </a:t>
            </a:r>
            <a:r>
              <a:rPr lang="pt-BR" sz="2000" dirty="0" err="1" smtClean="0">
                <a:latin typeface="Times New Roman"/>
                <a:cs typeface="Times New Roman"/>
              </a:rPr>
              <a:t>admijistrativos</a:t>
            </a:r>
            <a:endParaRPr lang="pt-BR" sz="2000" b="1" dirty="0" smtClean="0">
              <a:latin typeface="Times New Roman"/>
              <a:cs typeface="Times New Roman"/>
            </a:endParaRPr>
          </a:p>
          <a:p>
            <a:pPr lvl="1" algn="l">
              <a:buFontTx/>
              <a:buChar char="•"/>
            </a:pPr>
            <a:endParaRPr lang="pt-BR" sz="1600" b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Conceito de Ato Administrativo</a:t>
            </a:r>
          </a:p>
          <a:p>
            <a:pPr algn="just"/>
            <a:endParaRPr lang="pt-BR" sz="24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 Jurídico é uma declaração, uma </a:t>
            </a:r>
            <a:r>
              <a:rPr lang="pt-BR" sz="24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pronúncia</a:t>
            </a: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sobre certa coisa ou situação , dizendo como ela deverá ser. Já o fato jurídico é algo involuntário, não criado com objetivo específico.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 administrativo é uma declaração do estado no exercício de prerrogativas públicas, manifestada mediante providências jurídicas complementares da lei, a título de lhe dar cumprimento, e sujeitas a controle de legitimidade por órgão jurisdicional. </a:t>
            </a: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endParaRPr lang="pt-BR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Administrativos</a:t>
            </a:r>
            <a:endParaRPr lang="pt-BR" sz="32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305800" cy="5257800"/>
          </a:xfrm>
        </p:spPr>
        <p:txBody>
          <a:bodyPr>
            <a:normAutofit/>
          </a:bodyPr>
          <a:lstStyle/>
          <a:p>
            <a:pPr algn="l"/>
            <a:endParaRPr lang="pt-BR" sz="2000" b="1" dirty="0" smtClean="0">
              <a:latin typeface="Times New Roman"/>
              <a:cs typeface="Times New Roman"/>
            </a:endParaRPr>
          </a:p>
          <a:p>
            <a:pPr algn="l"/>
            <a:endParaRPr lang="pt-BR" sz="20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Prazo e prorrogação dos contratos administrativos</a:t>
            </a:r>
          </a:p>
          <a:p>
            <a:pPr algn="just"/>
            <a:r>
              <a:rPr lang="pt-BR" sz="2200" dirty="0" smtClean="0">
                <a:latin typeface="Times New Roman"/>
                <a:cs typeface="Times New Roman"/>
              </a:rPr>
              <a:t>	</a:t>
            </a:r>
          </a:p>
          <a:p>
            <a:pPr algn="just"/>
            <a:r>
              <a:rPr lang="pt-BR" sz="2200" dirty="0" smtClean="0">
                <a:latin typeface="Times New Roman"/>
                <a:cs typeface="Times New Roman"/>
              </a:rPr>
              <a:t>	- Regulamentação – art. 57 da Lei 8.666/93;</a:t>
            </a:r>
          </a:p>
          <a:p>
            <a:pPr algn="just"/>
            <a:r>
              <a:rPr lang="pt-BR" sz="2200" dirty="0" smtClean="0">
                <a:latin typeface="Times New Roman"/>
                <a:cs typeface="Times New Roman"/>
              </a:rPr>
              <a:t>	- Vedação de contrato administrativo com prazo indeterminado;</a:t>
            </a:r>
          </a:p>
          <a:p>
            <a:pPr algn="just"/>
            <a:r>
              <a:rPr lang="pt-BR" sz="2200" dirty="0" smtClean="0">
                <a:latin typeface="Times New Roman"/>
                <a:cs typeface="Times New Roman"/>
              </a:rPr>
              <a:t>	- Duração adstrita à vigência dos respectivos créditos </a:t>
            </a:r>
            <a:r>
              <a:rPr lang="pt-BR" sz="2200" dirty="0" smtClean="0">
                <a:latin typeface="Times New Roman"/>
                <a:cs typeface="Times New Roman"/>
              </a:rPr>
              <a:t>	orçamentários (</a:t>
            </a:r>
            <a:r>
              <a:rPr lang="pt-BR" sz="2200" dirty="0" smtClean="0">
                <a:latin typeface="Times New Roman"/>
                <a:cs typeface="Times New Roman"/>
              </a:rPr>
              <a:t>exceto os contratos de concessão de serviço e </a:t>
            </a:r>
            <a:r>
              <a:rPr lang="pt-BR" sz="2200" dirty="0" smtClean="0">
                <a:latin typeface="Times New Roman"/>
                <a:cs typeface="Times New Roman"/>
              </a:rPr>
              <a:t>	obra</a:t>
            </a:r>
            <a:r>
              <a:rPr lang="pt-BR" sz="2200" dirty="0" smtClean="0">
                <a:latin typeface="Times New Roman"/>
                <a:cs typeface="Times New Roman"/>
              </a:rPr>
              <a:t>, que não acarretam </a:t>
            </a:r>
            <a:r>
              <a:rPr lang="pt-BR" sz="2200" dirty="0" smtClean="0">
                <a:latin typeface="Times New Roman"/>
                <a:cs typeface="Times New Roman"/>
              </a:rPr>
              <a:t>custos </a:t>
            </a:r>
            <a:r>
              <a:rPr lang="pt-BR" sz="2200" dirty="0" smtClean="0">
                <a:latin typeface="Times New Roman"/>
                <a:cs typeface="Times New Roman"/>
              </a:rPr>
              <a:t>para a Administração);</a:t>
            </a:r>
          </a:p>
          <a:p>
            <a:pPr algn="just"/>
            <a:r>
              <a:rPr lang="pt-BR" sz="2200" dirty="0" smtClean="0">
                <a:latin typeface="Times New Roman"/>
                <a:cs typeface="Times New Roman"/>
              </a:rPr>
              <a:t>	- A eventual prorrogação há de ser justificada por escrito e </a:t>
            </a:r>
            <a:r>
              <a:rPr lang="pt-BR" sz="2200" dirty="0" smtClean="0">
                <a:latin typeface="Times New Roman"/>
                <a:cs typeface="Times New Roman"/>
              </a:rPr>
              <a:t>	autorizada pela </a:t>
            </a:r>
            <a:r>
              <a:rPr lang="pt-BR" sz="2200" dirty="0" smtClean="0">
                <a:latin typeface="Times New Roman"/>
                <a:cs typeface="Times New Roman"/>
              </a:rPr>
              <a:t>autoridade competente;</a:t>
            </a:r>
          </a:p>
          <a:p>
            <a:pPr algn="just"/>
            <a:r>
              <a:rPr lang="pt-BR" sz="2200" dirty="0" smtClean="0">
                <a:latin typeface="Times New Roman"/>
                <a:cs typeface="Times New Roman"/>
              </a:rPr>
              <a:t> 	- A prorrogação não pode mudar o objeto e a finalidade do </a:t>
            </a:r>
            <a:r>
              <a:rPr lang="pt-BR" sz="2200" dirty="0" smtClean="0">
                <a:latin typeface="Times New Roman"/>
                <a:cs typeface="Times New Roman"/>
              </a:rPr>
              <a:t>	contrato</a:t>
            </a:r>
            <a:r>
              <a:rPr lang="pt-BR" sz="2200" dirty="0" smtClean="0">
                <a:latin typeface="Times New Roman"/>
                <a:cs typeface="Times New Roman"/>
              </a:rPr>
              <a:t>, sob </a:t>
            </a:r>
            <a:r>
              <a:rPr lang="pt-BR" sz="2200" dirty="0" smtClean="0">
                <a:latin typeface="Times New Roman"/>
                <a:cs typeface="Times New Roman"/>
              </a:rPr>
              <a:t>pena </a:t>
            </a:r>
            <a:r>
              <a:rPr lang="pt-BR" sz="2200" dirty="0" smtClean="0">
                <a:latin typeface="Times New Roman"/>
                <a:cs typeface="Times New Roman"/>
              </a:rPr>
              <a:t>de desvio de poder.</a:t>
            </a:r>
          </a:p>
          <a:p>
            <a:pPr algn="l"/>
            <a:endParaRPr lang="pt-BR" sz="20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Administrativos</a:t>
            </a:r>
            <a:endParaRPr lang="pt-BR" sz="32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pPr algn="l"/>
            <a:r>
              <a:rPr lang="pt-BR" sz="2000" b="1" dirty="0" smtClean="0">
                <a:latin typeface="Times New Roman"/>
                <a:cs typeface="Times New Roman"/>
              </a:rPr>
              <a:t>Formalidades </a:t>
            </a:r>
            <a:r>
              <a:rPr lang="pt-BR" sz="2000" b="1" dirty="0" smtClean="0">
                <a:latin typeface="Times New Roman"/>
                <a:cs typeface="Times New Roman"/>
              </a:rPr>
              <a:t>do Contrato Administrativo (art. 71 e </a:t>
            </a:r>
            <a:r>
              <a:rPr lang="pt-BR" sz="2000" b="1" dirty="0" err="1" smtClean="0">
                <a:latin typeface="Times New Roman"/>
                <a:cs typeface="Times New Roman"/>
              </a:rPr>
              <a:t>ss</a:t>
            </a:r>
            <a:r>
              <a:rPr lang="pt-BR" sz="2000" b="1" dirty="0" smtClean="0">
                <a:latin typeface="Times New Roman"/>
                <a:cs typeface="Times New Roman"/>
              </a:rPr>
              <a:t> da Lei 8.666/93)</a:t>
            </a:r>
          </a:p>
          <a:p>
            <a:pPr algn="l"/>
            <a:endParaRPr lang="pt-BR" sz="2000" b="1" dirty="0" smtClean="0">
              <a:latin typeface="Times New Roman"/>
              <a:cs typeface="Times New Roman"/>
            </a:endParaRPr>
          </a:p>
          <a:p>
            <a:pPr algn="l"/>
            <a:r>
              <a:rPr lang="pt-BR" sz="2000" b="1" dirty="0" smtClean="0">
                <a:latin typeface="Times New Roman"/>
                <a:cs typeface="Times New Roman"/>
              </a:rPr>
              <a:t>	</a:t>
            </a:r>
            <a:r>
              <a:rPr lang="pt-BR" sz="2000" dirty="0" smtClean="0">
                <a:latin typeface="Times New Roman"/>
                <a:cs typeface="Times New Roman"/>
              </a:rPr>
              <a:t>- Deve sempre vir precedido de licitação, exceto nos casos de 	inexigibilidade ou dispensa</a:t>
            </a:r>
            <a:r>
              <a:rPr lang="pt-BR" sz="2000" dirty="0" smtClean="0">
                <a:latin typeface="Times New Roman"/>
                <a:cs typeface="Times New Roman"/>
              </a:rPr>
              <a:t>;</a:t>
            </a:r>
          </a:p>
          <a:p>
            <a:pPr algn="l"/>
            <a:endParaRPr lang="pt-BR" sz="2000" dirty="0" smtClean="0">
              <a:latin typeface="Times New Roman"/>
              <a:cs typeface="Times New Roman"/>
            </a:endParaRPr>
          </a:p>
          <a:p>
            <a:pPr algn="l"/>
            <a:r>
              <a:rPr lang="pt-BR" sz="2000" dirty="0" smtClean="0">
                <a:latin typeface="Times New Roman"/>
                <a:cs typeface="Times New Roman"/>
              </a:rPr>
              <a:t>	- Devem sempre estar presentes as seguintes cláusulas contratuais:</a:t>
            </a:r>
          </a:p>
          <a:p>
            <a:pPr algn="l"/>
            <a:r>
              <a:rPr lang="pt-BR" sz="2000" dirty="0" smtClean="0">
                <a:latin typeface="Times New Roman"/>
                <a:cs typeface="Times New Roman"/>
              </a:rPr>
              <a:t>		a) Regime de execução do contrato;</a:t>
            </a:r>
          </a:p>
          <a:p>
            <a:pPr algn="l"/>
            <a:r>
              <a:rPr lang="pt-BR" sz="2000" dirty="0" smtClean="0">
                <a:latin typeface="Times New Roman"/>
                <a:cs typeface="Times New Roman"/>
              </a:rPr>
              <a:t>		b) Reajustamento de termos;</a:t>
            </a:r>
          </a:p>
          <a:p>
            <a:pPr algn="l"/>
            <a:r>
              <a:rPr lang="pt-BR" sz="2000" dirty="0" smtClean="0">
                <a:latin typeface="Times New Roman"/>
                <a:cs typeface="Times New Roman"/>
              </a:rPr>
              <a:t>		c) Condições de pagamento e sua atualização;</a:t>
            </a:r>
          </a:p>
          <a:p>
            <a:pPr algn="l"/>
            <a:r>
              <a:rPr lang="pt-BR" sz="2000" dirty="0" smtClean="0">
                <a:latin typeface="Times New Roman"/>
                <a:cs typeface="Times New Roman"/>
              </a:rPr>
              <a:t>		d) Prazos de início, execução, conclusão ou entrega do objeto </a:t>
            </a:r>
            <a:r>
              <a:rPr lang="pt-BR" sz="2000" dirty="0" smtClean="0">
                <a:latin typeface="Times New Roman"/>
                <a:cs typeface="Times New Roman"/>
              </a:rPr>
              <a:t>			contratado</a:t>
            </a:r>
            <a:r>
              <a:rPr lang="pt-BR" sz="2000" dirty="0" smtClean="0">
                <a:latin typeface="Times New Roman"/>
                <a:cs typeface="Times New Roman"/>
              </a:rPr>
              <a:t>;</a:t>
            </a:r>
          </a:p>
          <a:p>
            <a:pPr algn="l"/>
            <a:r>
              <a:rPr lang="pt-BR" sz="2000" dirty="0" smtClean="0">
                <a:latin typeface="Times New Roman"/>
                <a:cs typeface="Times New Roman"/>
              </a:rPr>
              <a:t>		e) Responsabilidades e penalidades das partes;</a:t>
            </a:r>
          </a:p>
          <a:p>
            <a:pPr algn="l"/>
            <a:r>
              <a:rPr lang="pt-BR" sz="2000" dirty="0" smtClean="0">
                <a:latin typeface="Times New Roman"/>
                <a:cs typeface="Times New Roman"/>
              </a:rPr>
              <a:t>		f) Multas previstas em caso de </a:t>
            </a:r>
            <a:r>
              <a:rPr lang="pt-BR" sz="2000" dirty="0" smtClean="0">
                <a:latin typeface="Times New Roman"/>
                <a:cs typeface="Times New Roman"/>
              </a:rPr>
              <a:t>rescisão</a:t>
            </a:r>
            <a:endParaRPr lang="pt-BR" sz="20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Administrativos</a:t>
            </a:r>
            <a:endParaRPr lang="pt-BR" sz="32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pPr algn="l"/>
            <a:endParaRPr lang="pt-BR" sz="2000" b="1" dirty="0" smtClean="0">
              <a:latin typeface="Times New Roman"/>
              <a:cs typeface="Times New Roman"/>
            </a:endParaRPr>
          </a:p>
          <a:p>
            <a:pPr algn="l"/>
            <a:endParaRPr lang="pt-BR" sz="20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Eficácia do Contrato Administrativo – art. 61 da Lei 8.666/93</a:t>
            </a:r>
          </a:p>
          <a:p>
            <a:pPr algn="just"/>
            <a:endParaRPr lang="pt-BR" sz="20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	</a:t>
            </a:r>
            <a:r>
              <a:rPr lang="pt-BR" sz="2000" dirty="0" smtClean="0">
                <a:latin typeface="Times New Roman"/>
                <a:cs typeface="Times New Roman"/>
              </a:rPr>
              <a:t>Necessidade de publicação resumida de extrato no </a:t>
            </a:r>
            <a:r>
              <a:rPr lang="pt-BR" sz="2000" dirty="0" err="1" smtClean="0">
                <a:latin typeface="Times New Roman"/>
                <a:cs typeface="Times New Roman"/>
              </a:rPr>
              <a:t>D.O.</a:t>
            </a:r>
            <a:r>
              <a:rPr lang="pt-BR" sz="2000" dirty="0" smtClean="0">
                <a:latin typeface="Times New Roman"/>
                <a:cs typeface="Times New Roman"/>
              </a:rPr>
              <a:t> em prazo que não 	exceda 20 dias.</a:t>
            </a:r>
          </a:p>
          <a:p>
            <a:pPr algn="just"/>
            <a:endParaRPr lang="pt-BR" sz="2000" dirty="0" smtClean="0">
              <a:latin typeface="Times New Roman"/>
              <a:cs typeface="Times New Roman"/>
            </a:endParaRP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Existência de sanções administrativas e penais</a:t>
            </a:r>
          </a:p>
          <a:p>
            <a:pPr algn="just"/>
            <a:endParaRPr lang="pt-BR" sz="20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	</a:t>
            </a:r>
            <a:r>
              <a:rPr lang="pt-BR" sz="2000" dirty="0" smtClean="0">
                <a:latin typeface="Times New Roman"/>
                <a:cs typeface="Times New Roman"/>
              </a:rPr>
              <a:t>As infrações administrativas estão configuradas nos artigos 86 a 88, e as 	penais, nos artigos 90 a 92 e 96 a 99 da Lei 8.666/93.</a:t>
            </a:r>
          </a:p>
          <a:p>
            <a:pPr algn="just"/>
            <a:endParaRPr lang="pt-BR" sz="20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000" b="1" dirty="0" smtClean="0">
                <a:latin typeface="Times New Roman"/>
                <a:cs typeface="Times New Roman"/>
              </a:rPr>
              <a:t>	</a:t>
            </a:r>
            <a:r>
              <a:rPr lang="pt-BR" sz="2000" dirty="0" smtClean="0">
                <a:latin typeface="Times New Roman"/>
                <a:cs typeface="Times New Roman"/>
              </a:rPr>
              <a:t>Nesses casos, qualquer pessoa pode provocar o Ministério Público 	para a 	propositura da ação penal.</a:t>
            </a:r>
          </a:p>
          <a:p>
            <a:pPr algn="just"/>
            <a:endParaRPr lang="pt-BR" sz="2000" dirty="0" smtClean="0">
              <a:latin typeface="Times New Roman"/>
              <a:cs typeface="Times New Roman"/>
            </a:endParaRPr>
          </a:p>
          <a:p>
            <a:pPr algn="just"/>
            <a:endParaRPr lang="pt-BR" sz="2000" dirty="0" smtClean="0">
              <a:latin typeface="Times New Roman"/>
              <a:cs typeface="Times New Roman"/>
            </a:endParaRPr>
          </a:p>
          <a:p>
            <a:pPr algn="l"/>
            <a:endParaRPr lang="pt-BR" sz="2000" dirty="0" smtClean="0">
              <a:latin typeface="Times New Roman"/>
              <a:cs typeface="Times New Roman"/>
            </a:endParaRPr>
          </a:p>
          <a:p>
            <a:pPr algn="l"/>
            <a:endParaRPr lang="pt-BR" sz="20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Administrativos</a:t>
            </a:r>
            <a:endParaRPr lang="pt-BR" sz="32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pPr algn="l"/>
            <a:endParaRPr lang="pt-BR" sz="2200" b="1" dirty="0" smtClean="0">
              <a:latin typeface="Times New Roman"/>
              <a:cs typeface="Times New Roman"/>
            </a:endParaRPr>
          </a:p>
          <a:p>
            <a:pPr algn="l"/>
            <a:r>
              <a:rPr lang="pt-BR" sz="2200" b="1" dirty="0" smtClean="0">
                <a:latin typeface="Times New Roman"/>
                <a:cs typeface="Times New Roman"/>
              </a:rPr>
              <a:t>Equilíbrio Econômico – Financeiro do Contrato Administrativo</a:t>
            </a:r>
          </a:p>
          <a:p>
            <a:pPr algn="l"/>
            <a:endParaRPr lang="pt-BR" sz="22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	</a:t>
            </a:r>
            <a:r>
              <a:rPr lang="pt-BR" sz="2200" dirty="0" smtClean="0">
                <a:latin typeface="Times New Roman"/>
                <a:cs typeface="Times New Roman"/>
              </a:rPr>
              <a:t>Necessidade de compartilhamento de dois interesses distintos: a </a:t>
            </a:r>
            <a:r>
              <a:rPr lang="pt-BR" sz="2200" dirty="0" smtClean="0">
                <a:latin typeface="Times New Roman"/>
                <a:cs typeface="Times New Roman"/>
              </a:rPr>
              <a:t>	busca </a:t>
            </a:r>
            <a:r>
              <a:rPr lang="pt-BR" sz="2200" dirty="0" smtClean="0">
                <a:latin typeface="Times New Roman"/>
                <a:cs typeface="Times New Roman"/>
              </a:rPr>
              <a:t>de </a:t>
            </a:r>
            <a:r>
              <a:rPr lang="pt-BR" sz="2200" dirty="0" smtClean="0">
                <a:latin typeface="Times New Roman"/>
                <a:cs typeface="Times New Roman"/>
              </a:rPr>
              <a:t>lucro </a:t>
            </a:r>
            <a:r>
              <a:rPr lang="pt-BR" sz="2200" dirty="0" smtClean="0">
                <a:latin typeface="Times New Roman"/>
                <a:cs typeface="Times New Roman"/>
              </a:rPr>
              <a:t>pelo particular X utilidade pública buscada pela </a:t>
            </a:r>
            <a:r>
              <a:rPr lang="pt-BR" sz="2200" dirty="0" smtClean="0">
                <a:latin typeface="Times New Roman"/>
                <a:cs typeface="Times New Roman"/>
              </a:rPr>
              <a:t>	Administração</a:t>
            </a:r>
            <a:r>
              <a:rPr lang="pt-BR" sz="22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endParaRPr lang="pt-BR" sz="2200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Mutabilidade </a:t>
            </a:r>
            <a:r>
              <a:rPr lang="pt-BR" sz="2200" b="1" dirty="0" smtClean="0">
                <a:latin typeface="Times New Roman"/>
                <a:cs typeface="Times New Roman"/>
              </a:rPr>
              <a:t>do Contrato Administrativo</a:t>
            </a:r>
          </a:p>
          <a:p>
            <a:pPr algn="just"/>
            <a:endParaRPr lang="pt-BR" sz="22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	</a:t>
            </a:r>
            <a:r>
              <a:rPr lang="pt-BR" sz="2200" dirty="0" smtClean="0">
                <a:latin typeface="Times New Roman"/>
                <a:cs typeface="Times New Roman"/>
              </a:rPr>
              <a:t>Possibilidade da existência de cláusulas exorbitantes, que conferem </a:t>
            </a:r>
            <a:r>
              <a:rPr lang="pt-BR" sz="2200" dirty="0" smtClean="0">
                <a:latin typeface="Times New Roman"/>
                <a:cs typeface="Times New Roman"/>
              </a:rPr>
              <a:t>	à Administração </a:t>
            </a:r>
            <a:r>
              <a:rPr lang="pt-BR" sz="2200" dirty="0" smtClean="0">
                <a:latin typeface="Times New Roman"/>
                <a:cs typeface="Times New Roman"/>
              </a:rPr>
              <a:t>o poder de, unilateralmente, alterar as cláusulas </a:t>
            </a:r>
            <a:r>
              <a:rPr lang="pt-BR" sz="2200" dirty="0" smtClean="0">
                <a:latin typeface="Times New Roman"/>
                <a:cs typeface="Times New Roman"/>
              </a:rPr>
              <a:t>	regulares ou </a:t>
            </a:r>
            <a:r>
              <a:rPr lang="pt-BR" sz="2200" dirty="0" smtClean="0">
                <a:latin typeface="Times New Roman"/>
                <a:cs typeface="Times New Roman"/>
              </a:rPr>
              <a:t>rescindir o contrato antes do prazo estabelecido, em </a:t>
            </a:r>
            <a:r>
              <a:rPr lang="pt-BR" sz="2200" dirty="0" smtClean="0">
                <a:latin typeface="Times New Roman"/>
                <a:cs typeface="Times New Roman"/>
              </a:rPr>
              <a:t>	nome </a:t>
            </a:r>
            <a:r>
              <a:rPr lang="pt-BR" sz="2200" dirty="0" smtClean="0">
                <a:latin typeface="Times New Roman"/>
                <a:cs typeface="Times New Roman"/>
              </a:rPr>
              <a:t>do interesse </a:t>
            </a:r>
            <a:r>
              <a:rPr lang="pt-BR" sz="2200" dirty="0" smtClean="0">
                <a:latin typeface="Times New Roman"/>
                <a:cs typeface="Times New Roman"/>
              </a:rPr>
              <a:t>público</a:t>
            </a:r>
            <a:r>
              <a:rPr lang="pt-BR" sz="2200" dirty="0" smtClean="0">
                <a:latin typeface="Times New Roman"/>
                <a:cs typeface="Times New Roman"/>
              </a:rPr>
              <a:t>. Daí porque se falar em contraprestação </a:t>
            </a:r>
            <a:r>
              <a:rPr lang="pt-BR" sz="2200" dirty="0" smtClean="0">
                <a:latin typeface="Times New Roman"/>
                <a:cs typeface="Times New Roman"/>
              </a:rPr>
              <a:t>	</a:t>
            </a:r>
            <a:r>
              <a:rPr lang="pt-BR" sz="2200" i="1" dirty="0" smtClean="0">
                <a:latin typeface="Times New Roman"/>
                <a:cs typeface="Times New Roman"/>
              </a:rPr>
              <a:t>assegurada</a:t>
            </a:r>
            <a:r>
              <a:rPr lang="pt-BR" sz="2200" dirty="0" smtClean="0">
                <a:latin typeface="Times New Roman"/>
                <a:cs typeface="Times New Roman"/>
              </a:rPr>
              <a:t> </a:t>
            </a:r>
            <a:r>
              <a:rPr lang="pt-BR" sz="2200" dirty="0" smtClean="0">
                <a:latin typeface="Times New Roman"/>
                <a:cs typeface="Times New Roman"/>
              </a:rPr>
              <a:t>e não </a:t>
            </a:r>
            <a:r>
              <a:rPr lang="pt-BR" sz="2200" i="1" dirty="0" smtClean="0">
                <a:latin typeface="Times New Roman"/>
                <a:cs typeface="Times New Roman"/>
              </a:rPr>
              <a:t>devida </a:t>
            </a:r>
            <a:r>
              <a:rPr lang="pt-BR" sz="2200" dirty="0" smtClean="0">
                <a:latin typeface="Times New Roman"/>
                <a:cs typeface="Times New Roman"/>
              </a:rPr>
              <a:t>pela Administração</a:t>
            </a:r>
            <a:r>
              <a:rPr lang="pt-BR" sz="2200" dirty="0" smtClean="0">
                <a:latin typeface="Times New Roman"/>
                <a:cs typeface="Times New Roman"/>
              </a:rPr>
              <a:t>.</a:t>
            </a:r>
            <a:endParaRPr lang="pt-BR" sz="2200" b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Contratos Administrativos</a:t>
            </a:r>
            <a:endParaRPr lang="pt-BR" sz="32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Riscos que podem levar à mutabilidade do Contrato Administrativo</a:t>
            </a:r>
          </a:p>
          <a:p>
            <a:pPr algn="just"/>
            <a:endParaRPr lang="pt-BR" sz="22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	1) Força maior: </a:t>
            </a:r>
          </a:p>
          <a:p>
            <a:pPr algn="just"/>
            <a:endParaRPr lang="pt-BR" sz="22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	2) Álea Ordinária ou Empresarial: </a:t>
            </a:r>
            <a:r>
              <a:rPr lang="pt-BR" sz="2200" dirty="0" smtClean="0">
                <a:latin typeface="Times New Roman"/>
                <a:cs typeface="Times New Roman"/>
              </a:rPr>
              <a:t>risco decorrente da própria 	atividade empresarial. Se previsível, apenas o particular contratado 	responde por ele;</a:t>
            </a:r>
          </a:p>
          <a:p>
            <a:pPr algn="just"/>
            <a:endParaRPr lang="pt-BR" sz="2200" b="1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	3) Álea Econômica: </a:t>
            </a:r>
            <a:r>
              <a:rPr lang="pt-BR" sz="2200" dirty="0" smtClean="0">
                <a:latin typeface="Times New Roman"/>
                <a:cs typeface="Times New Roman"/>
              </a:rPr>
              <a:t>circunstâncias estranhas às vontades das partes, 	imprevisíveis e excepcionais, que tragam grande desequilíbrio ao 	contrato, dando lugar à teoria da imprevisão. Nesses casos, os 	prejuízos são repartidos.</a:t>
            </a:r>
          </a:p>
          <a:p>
            <a:pPr algn="l"/>
            <a:endParaRPr lang="pt-BR" sz="2200" dirty="0" smtClean="0">
              <a:latin typeface="Times New Roman"/>
              <a:cs typeface="Times New Roman"/>
            </a:endParaRPr>
          </a:p>
          <a:p>
            <a:pPr algn="l"/>
            <a:endParaRPr lang="pt-BR" sz="20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Autofit/>
          </a:bodyPr>
          <a:lstStyle/>
          <a:p>
            <a:r>
              <a:rPr lang="pt-BR" sz="3200" dirty="0" smtClean="0">
                <a:latin typeface="Times New Roman"/>
                <a:cs typeface="Times New Roman"/>
              </a:rPr>
              <a:t>Contratos Administrativos</a:t>
            </a:r>
            <a:endParaRPr lang="pt-BR" sz="32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Riscos que podem levar à mutabilidade do Contrato Administrativo</a:t>
            </a:r>
          </a:p>
          <a:p>
            <a:pPr algn="just"/>
            <a:endParaRPr lang="pt-BR" sz="2200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4) Álea Administrativa: </a:t>
            </a:r>
            <a:endParaRPr lang="pt-BR" sz="2200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	</a:t>
            </a:r>
            <a:r>
              <a:rPr lang="pt-BR" sz="2200" b="1" dirty="0" smtClean="0">
                <a:latin typeface="Times New Roman"/>
                <a:cs typeface="Times New Roman"/>
              </a:rPr>
              <a:t>a</a:t>
            </a:r>
            <a:r>
              <a:rPr lang="pt-BR" sz="2200" b="1" dirty="0" smtClean="0">
                <a:latin typeface="Times New Roman"/>
                <a:cs typeface="Times New Roman"/>
              </a:rPr>
              <a:t>) Poder de alteração unilateral: </a:t>
            </a:r>
            <a:r>
              <a:rPr lang="pt-BR" sz="2200" dirty="0" smtClean="0">
                <a:latin typeface="Times New Roman"/>
                <a:cs typeface="Times New Roman"/>
              </a:rPr>
              <a:t>para atendimento do interesse 	</a:t>
            </a:r>
            <a:r>
              <a:rPr lang="pt-BR" sz="2200" dirty="0" smtClean="0">
                <a:latin typeface="Times New Roman"/>
                <a:cs typeface="Times New Roman"/>
              </a:rPr>
              <a:t>público</a:t>
            </a:r>
            <a:r>
              <a:rPr lang="pt-BR" sz="2200" dirty="0" smtClean="0">
                <a:latin typeface="Times New Roman"/>
                <a:cs typeface="Times New Roman"/>
              </a:rPr>
              <a:t>, cabendo ao Poder reestabelecer o </a:t>
            </a:r>
            <a:r>
              <a:rPr lang="pt-BR" sz="2200" dirty="0" err="1" smtClean="0">
                <a:latin typeface="Times New Roman"/>
                <a:cs typeface="Times New Roman"/>
              </a:rPr>
              <a:t>equilibrio</a:t>
            </a:r>
            <a:r>
              <a:rPr lang="pt-BR" sz="2200" dirty="0" smtClean="0">
                <a:latin typeface="Times New Roman"/>
                <a:cs typeface="Times New Roman"/>
              </a:rPr>
              <a:t> 	</a:t>
            </a:r>
            <a:r>
              <a:rPr lang="pt-BR" sz="2200" dirty="0" smtClean="0">
                <a:latin typeface="Times New Roman"/>
                <a:cs typeface="Times New Roman"/>
              </a:rPr>
              <a:t>voluntariamente </a:t>
            </a:r>
            <a:r>
              <a:rPr lang="pt-BR" sz="2200" dirty="0" smtClean="0">
                <a:latin typeface="Times New Roman"/>
                <a:cs typeface="Times New Roman"/>
              </a:rPr>
              <a:t>rompido</a:t>
            </a:r>
            <a:r>
              <a:rPr lang="pt-BR" sz="2200" dirty="0" smtClean="0">
                <a:latin typeface="Times New Roman"/>
                <a:cs typeface="Times New Roman"/>
              </a:rPr>
              <a:t>;</a:t>
            </a:r>
          </a:p>
          <a:p>
            <a:pPr algn="just"/>
            <a:endParaRPr lang="pt-BR" sz="2200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b="1" dirty="0" smtClean="0">
                <a:latin typeface="Times New Roman"/>
                <a:cs typeface="Times New Roman"/>
              </a:rPr>
              <a:t>	</a:t>
            </a:r>
            <a:r>
              <a:rPr lang="pt-BR" sz="2200" b="1" dirty="0" smtClean="0">
                <a:latin typeface="Times New Roman"/>
                <a:cs typeface="Times New Roman"/>
              </a:rPr>
              <a:t>b</a:t>
            </a:r>
            <a:r>
              <a:rPr lang="pt-BR" sz="2200" b="1" dirty="0" smtClean="0">
                <a:latin typeface="Times New Roman"/>
                <a:cs typeface="Times New Roman"/>
              </a:rPr>
              <a:t>) Fato do Príncipe: </a:t>
            </a:r>
            <a:r>
              <a:rPr lang="pt-BR" sz="2200" dirty="0" smtClean="0">
                <a:latin typeface="Times New Roman"/>
                <a:cs typeface="Times New Roman"/>
              </a:rPr>
              <a:t> ato de autoridade não diretamente 	</a:t>
            </a:r>
            <a:r>
              <a:rPr lang="pt-BR" sz="2200" dirty="0" smtClean="0">
                <a:latin typeface="Times New Roman"/>
                <a:cs typeface="Times New Roman"/>
              </a:rPr>
              <a:t>relacionado 	ao </a:t>
            </a:r>
            <a:r>
              <a:rPr lang="pt-BR" sz="2200" dirty="0" smtClean="0">
                <a:latin typeface="Times New Roman"/>
                <a:cs typeface="Times New Roman"/>
              </a:rPr>
              <a:t>contrato mas que reflita neste. Necessidade de a 	</a:t>
            </a:r>
            <a:r>
              <a:rPr lang="pt-BR" sz="2200" dirty="0" smtClean="0">
                <a:latin typeface="Times New Roman"/>
                <a:cs typeface="Times New Roman"/>
              </a:rPr>
              <a:t>Administração </a:t>
            </a:r>
            <a:r>
              <a:rPr lang="pt-BR" sz="2200" dirty="0" smtClean="0">
                <a:latin typeface="Times New Roman"/>
                <a:cs typeface="Times New Roman"/>
              </a:rPr>
              <a:t>responder pelo restabelecimento do equilíbrio;</a:t>
            </a:r>
          </a:p>
          <a:p>
            <a:pPr algn="just"/>
            <a:r>
              <a:rPr lang="pt-BR" sz="2200" dirty="0" smtClean="0">
                <a:latin typeface="Times New Roman"/>
                <a:cs typeface="Times New Roman"/>
              </a:rPr>
              <a:t>	</a:t>
            </a:r>
            <a:endParaRPr lang="pt-BR" sz="2200" dirty="0" smtClean="0">
              <a:latin typeface="Times New Roman"/>
              <a:cs typeface="Times New Roman"/>
            </a:endParaRPr>
          </a:p>
          <a:p>
            <a:pPr algn="just"/>
            <a:r>
              <a:rPr lang="pt-BR" sz="2200" b="1" smtClean="0">
                <a:latin typeface="Times New Roman"/>
                <a:cs typeface="Times New Roman"/>
              </a:rPr>
              <a:t>	</a:t>
            </a:r>
            <a:r>
              <a:rPr lang="pt-BR" sz="2200" b="1" smtClean="0">
                <a:latin typeface="Times New Roman"/>
                <a:cs typeface="Times New Roman"/>
              </a:rPr>
              <a:t>c</a:t>
            </a:r>
            <a:r>
              <a:rPr lang="pt-BR" sz="2200" b="1" dirty="0" smtClean="0">
                <a:latin typeface="Times New Roman"/>
                <a:cs typeface="Times New Roman"/>
              </a:rPr>
              <a:t>) Fato da Administração: </a:t>
            </a:r>
            <a:r>
              <a:rPr lang="pt-BR" sz="2200" dirty="0" smtClean="0">
                <a:latin typeface="Times New Roman"/>
                <a:cs typeface="Times New Roman"/>
              </a:rPr>
              <a:t>qualquer conduta do Poder que torne </a:t>
            </a:r>
            <a:r>
              <a:rPr lang="pt-BR" sz="2200" smtClean="0">
                <a:latin typeface="Times New Roman"/>
                <a:cs typeface="Times New Roman"/>
              </a:rPr>
              <a:t>	</a:t>
            </a:r>
            <a:r>
              <a:rPr lang="pt-BR" sz="2200" smtClean="0">
                <a:latin typeface="Times New Roman"/>
                <a:cs typeface="Times New Roman"/>
              </a:rPr>
              <a:t>impossível </a:t>
            </a:r>
            <a:r>
              <a:rPr lang="pt-BR" sz="2200" dirty="0" smtClean="0">
                <a:latin typeface="Times New Roman"/>
                <a:cs typeface="Times New Roman"/>
              </a:rPr>
              <a:t>a </a:t>
            </a:r>
            <a:r>
              <a:rPr lang="pt-BR" sz="2200" dirty="0" err="1" smtClean="0">
                <a:latin typeface="Times New Roman"/>
                <a:cs typeface="Times New Roman"/>
              </a:rPr>
              <a:t>exequibilidade</a:t>
            </a:r>
            <a:r>
              <a:rPr lang="pt-BR" sz="2200" dirty="0" smtClean="0">
                <a:latin typeface="Times New Roman"/>
                <a:cs typeface="Times New Roman"/>
              </a:rPr>
              <a:t> do contrato.</a:t>
            </a:r>
          </a:p>
          <a:p>
            <a:pPr algn="l"/>
            <a:endParaRPr lang="pt-BR" sz="2000" dirty="0" smtClean="0">
              <a:latin typeface="Times New Roman"/>
              <a:cs typeface="Times New Roman"/>
            </a:endParaRPr>
          </a:p>
          <a:p>
            <a:pPr algn="l"/>
            <a:endParaRPr lang="pt-BR" sz="2000" dirty="0" smtClean="0">
              <a:latin typeface="Times New Roman"/>
              <a:cs typeface="Times New Roman"/>
            </a:endParaRPr>
          </a:p>
          <a:p>
            <a:pPr algn="l"/>
            <a:endParaRPr lang="pt-BR" sz="20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Diferenças entre Atos e Fatos Administrativos: </a:t>
            </a:r>
          </a:p>
          <a:p>
            <a:pPr algn="just"/>
            <a:endParaRPr lang="pt-BR" sz="24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>
              <a:buAutoNum type="arabicParenR"/>
            </a:pP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Os Atos são anuláveis, revogáveis, já os fatos administrativos </a:t>
            </a: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não </a:t>
            </a: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são</a:t>
            </a:r>
          </a:p>
          <a:p>
            <a:pPr marL="457200" indent="-457200" algn="just">
              <a:buAutoNum type="arabicParenR"/>
            </a:pPr>
            <a:endParaRPr lang="pt-BR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>
              <a:buAutoNum type="arabicParenR"/>
            </a:pP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Os Atos possuem presunção de legitimidade, e os fatos administrativos, não;</a:t>
            </a:r>
          </a:p>
          <a:p>
            <a:pPr marL="457200" indent="-457200" algn="just">
              <a:buAutoNum type="arabicParenR"/>
            </a:pPr>
            <a:endParaRPr lang="pt-BR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>
              <a:buAutoNum type="arabicParenR"/>
            </a:pP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Existe </a:t>
            </a:r>
            <a:r>
              <a:rPr lang="pt-BR" sz="24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vontade</a:t>
            </a: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na execução dos atos administrativos, o que não ocorre com os fatos. </a:t>
            </a:r>
          </a:p>
          <a:p>
            <a:pPr marL="457200" indent="-457200" algn="l"/>
            <a:endParaRPr lang="pt-BR" sz="2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marL="457200" indent="-457200" algn="l"/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Diferenças entre Atos Administrativos e Atos da Administração</a:t>
            </a:r>
          </a:p>
          <a:p>
            <a:pPr marL="457200" indent="-457200" algn="l"/>
            <a:endParaRPr lang="pt-BR" sz="22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>
              <a:buAutoNum type="arabicParenR"/>
            </a:pP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Os atos regidos pelo Direito Privado (como a locação de um imóvel do Estado), por exemplo, não é ato administrativo;</a:t>
            </a:r>
            <a:endParaRPr lang="pt-BR" sz="2200" i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>
              <a:buAutoNum type="arabicParenR"/>
            </a:pPr>
            <a:endParaRPr lang="pt-BR" sz="2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>
              <a:buAutoNum type="arabicParenR"/>
            </a:pP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Os chamados</a:t>
            </a:r>
            <a:r>
              <a:rPr lang="pt-BR" sz="2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atos materiais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 dar aulas, pavimentar ruas – Não são atos jurídicos e, portanto, não são atos administrativos;</a:t>
            </a:r>
          </a:p>
          <a:p>
            <a:pPr marL="457200" indent="-457200" algn="l">
              <a:buAutoNum type="arabicParenR"/>
            </a:pPr>
            <a:endParaRPr lang="pt-BR" sz="2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>
              <a:buAutoNum type="arabicParenR"/>
            </a:pP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Os denominados </a:t>
            </a:r>
            <a:r>
              <a:rPr lang="pt-BR" sz="2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políticos e de governo –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Indulto, a iniciativa de lei pelo Executivo, sanção ou veto presidencial </a:t>
            </a:r>
            <a:r>
              <a:rPr lang="pt-BR" sz="2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tb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são atos da administração que não se confundem com atos administrativos. </a:t>
            </a:r>
          </a:p>
          <a:p>
            <a:pPr marL="457200" indent="-457200" algn="l"/>
            <a:endParaRPr lang="pt-BR" sz="2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/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Tratam-se de atos também controláveis pelo Judiciário </a:t>
            </a:r>
          </a:p>
          <a:p>
            <a:pPr marL="457200" indent="-457200" algn="l"/>
            <a:endParaRPr lang="pt-BR" sz="2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marL="457200" indent="-457200" algn="l"/>
            <a:endParaRPr lang="pt-BR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Há atos que não são praticados pela Administração mas que também, podem ser considerados atos administrativos, como aqueles que emanam dos Poderes Legislativo e Judiciário, no exercício de suas funções administrativas.</a:t>
            </a:r>
          </a:p>
          <a:p>
            <a:pPr marL="457200" indent="-457200" algn="just">
              <a:buFontTx/>
              <a:buChar char="-"/>
            </a:pPr>
            <a:endParaRPr lang="pt-BR" sz="2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>
              <a:buFontTx/>
              <a:buChar char="-"/>
            </a:pP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Em uma acepção mais estrita, portanto, podemos caracterizar o ato administrativo como uma </a:t>
            </a:r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declaração unilateral do Estado, no exercício de prerrogativas públicas, manifestada mediante comandos concretos complementares da lei, expedidos com o intuito de lhes dar cumprimento e sujeito a controle de legitimidade pelos órgãos jurisdicionais, em alusão ao princípio da jurisdição una.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Perfeição / Validade / Eficácia dos Atos Administrativos</a:t>
            </a:r>
          </a:p>
          <a:p>
            <a:pPr marL="457200" indent="-457200" algn="just"/>
            <a:endParaRPr lang="pt-BR" sz="22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 Administrativo Perfeito –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Esgotadas todas as fases necessárias à sua produção. É a situação do ato cujo processo está concluído. (não podem existir vícios formais)</a:t>
            </a:r>
          </a:p>
          <a:p>
            <a:pPr marL="457200" indent="-457200" algn="just"/>
            <a:endParaRPr lang="pt-BR" sz="2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 Administrativo Válido –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Expedido em conformidade com as exigências do sistema normativo. Adequado aos requisitos estabelecidos pela ordem jurídica. </a:t>
            </a:r>
          </a:p>
          <a:p>
            <a:pPr marL="457200" indent="-457200" algn="just"/>
            <a:endParaRPr lang="pt-BR" sz="2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 Administrativo Eficaz – 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É o ato disponível para a produção de seus efeitos próprios. O desencadear de seus efeitos não se encontram atrelados a quaisquer efeitos anteriores ou posteriores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pt-BR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Requisitos do Ato Administrativo</a:t>
            </a:r>
          </a:p>
          <a:p>
            <a:pPr marL="457200" indent="-457200" algn="just"/>
            <a:endParaRPr lang="pt-BR" sz="22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>
              <a:buAutoNum type="arabicParenR"/>
            </a:pP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Sujeito: é o autor do ato, quem </a:t>
            </a:r>
            <a:r>
              <a:rPr lang="pt-BR" sz="2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detem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o poder de </a:t>
            </a:r>
            <a:r>
              <a:rPr lang="pt-BR" sz="2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emití-lo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</a:p>
          <a:p>
            <a:pPr marL="457200" indent="-457200" algn="just">
              <a:buAutoNum type="arabicParenR"/>
            </a:pP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Forma: é o revestimento, a forma de exteriorização do Ato Administrativo</a:t>
            </a:r>
          </a:p>
          <a:p>
            <a:pPr marL="457200" indent="-457200" algn="just">
              <a:buAutoNum type="arabicParenR"/>
            </a:pP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Objeto: é aquilo que o ato estabelece</a:t>
            </a:r>
          </a:p>
          <a:p>
            <a:pPr marL="457200" indent="-457200" algn="just">
              <a:buAutoNum type="arabicParenR"/>
            </a:pP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Motivo: situação objetiva (e não subjetiva) que </a:t>
            </a:r>
            <a:r>
              <a:rPr lang="pt-BR" sz="2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externaliza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o ato</a:t>
            </a:r>
          </a:p>
          <a:p>
            <a:pPr marL="457200" indent="-457200" algn="just">
              <a:buAutoNum type="arabicParenR"/>
            </a:pP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Finalidade: O bem jurídico ao qual o ato deve atender</a:t>
            </a:r>
          </a:p>
          <a:p>
            <a:pPr marL="457200" indent="-457200" algn="just">
              <a:buAutoNum type="arabicParenR"/>
            </a:pP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Vontade: </a:t>
            </a:r>
            <a:r>
              <a:rPr lang="pt-BR" sz="2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tb</a:t>
            </a:r>
            <a:r>
              <a:rPr lang="pt-BR" sz="2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objetiva, e não subjetiva, que é a disposição em produzir o ato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pt-BR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Elementos do Ato Administrativo</a:t>
            </a:r>
          </a:p>
          <a:p>
            <a:pPr marL="457200" indent="-457200" algn="just"/>
            <a:endParaRPr lang="pt-BR" sz="24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Conteúdo: </a:t>
            </a: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é o que o ato expõe ou decide, enuncia, certifica, opina ou modifica na ordem jurídica. É o próprio ato, na sua essência.</a:t>
            </a:r>
          </a:p>
          <a:p>
            <a:pPr marL="457200" indent="-457200" algn="just"/>
            <a:endParaRPr lang="pt-BR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Forma:</a:t>
            </a:r>
            <a:r>
              <a:rPr lang="pt-B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é o modo pelo qual o ato aparece e revela a sua existência. Ela pode ser determinada, uma condição de existência do ato, ou não.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Atos Administrativos</a:t>
            </a:r>
            <a:endParaRPr lang="pt-BR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181600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pt-BR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Pressupostos do Ato Administrativo</a:t>
            </a:r>
          </a:p>
          <a:p>
            <a:pPr marL="457200" indent="-457200" algn="just"/>
            <a:endParaRPr lang="pt-BR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Pressuposto de existência: 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Não pode haver ato administrativo sem que a ele seja reportado algo. </a:t>
            </a:r>
            <a:r>
              <a:rPr lang="pt-BR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</a:p>
          <a:p>
            <a:pPr marL="457200" indent="-457200" algn="just"/>
            <a:endParaRPr lang="pt-BR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/>
            <a:r>
              <a:rPr lang="pt-BR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Pressupostos de validade</a:t>
            </a:r>
          </a:p>
          <a:p>
            <a:pPr marL="457200" indent="-457200" algn="just"/>
            <a:r>
              <a:rPr lang="pt-BR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a) Sujeito (pressuposto subjetivo): 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capacidade da pessoa jurídica  	de praticar o ato. O vício nesse pressuposto acarreta a invalidade do ato. </a:t>
            </a:r>
          </a:p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  <a:r>
              <a:rPr lang="pt-BR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b) Motivo (pressuposto objetivo): 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é o pressuposto de fato que 	autoriza a execução do ato. Pode ou não ser previsto em lei. </a:t>
            </a:r>
          </a:p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  <a:r>
              <a:rPr lang="pt-BR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c) Requisitos procedimentais: 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são os atos que devem proceder ao 	ato administrativo final. O ato de nomeação de um funcionário, por 	exemplo, é precedido de uma série de atos que compõem o 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concurso 	público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 O ato de adjudicação de uma concorrência só 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ocorre 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após a 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classificação </a:t>
            </a:r>
            <a:r>
              <a:rPr lang="pt-BR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na licitação. 	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</TotalTime>
  <Words>771</Words>
  <Application>Microsoft Office PowerPoint</Application>
  <PresentationFormat>Apresentação na tela (4:3)</PresentationFormat>
  <Paragraphs>240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Fluxo</vt:lpstr>
      <vt:lpstr>Atos Administrativos</vt:lpstr>
      <vt:lpstr>Atos Administrativos</vt:lpstr>
      <vt:lpstr>Atos Administrativos</vt:lpstr>
      <vt:lpstr>Atos Administrativos</vt:lpstr>
      <vt:lpstr>Atos Administrativos</vt:lpstr>
      <vt:lpstr>Atos Administrativos</vt:lpstr>
      <vt:lpstr>Atos Administrativos</vt:lpstr>
      <vt:lpstr>Atos Administrativos</vt:lpstr>
      <vt:lpstr>Atos Administrativos</vt:lpstr>
      <vt:lpstr>Atos Administrativos</vt:lpstr>
      <vt:lpstr>Atos Administrativos</vt:lpstr>
      <vt:lpstr>Atos Administrativos</vt:lpstr>
      <vt:lpstr>Atos Administrativos</vt:lpstr>
      <vt:lpstr>Contratos Administrativos</vt:lpstr>
      <vt:lpstr>Contratos Administrativos</vt:lpstr>
      <vt:lpstr>Contratos Administrativos</vt:lpstr>
      <vt:lpstr>Contratos Administrativos</vt:lpstr>
      <vt:lpstr>Contratos Administrativos</vt:lpstr>
      <vt:lpstr>Contratos Administrativos</vt:lpstr>
      <vt:lpstr>Contratos Administrativos</vt:lpstr>
      <vt:lpstr>Contratos Administrativos</vt:lpstr>
      <vt:lpstr>Contratos Administrativos</vt:lpstr>
      <vt:lpstr>Contratos Administrativos</vt:lpstr>
      <vt:lpstr>Contratos Administrativos</vt:lpstr>
      <vt:lpstr>Contratos Administrativos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Atos Administrativos</dc:title>
  <dc:creator>Gustavo Bambini</dc:creator>
  <cp:lastModifiedBy>30022872</cp:lastModifiedBy>
  <cp:revision>35</cp:revision>
  <dcterms:created xsi:type="dcterms:W3CDTF">2011-08-18T14:05:29Z</dcterms:created>
  <dcterms:modified xsi:type="dcterms:W3CDTF">2018-09-10T00:59:35Z</dcterms:modified>
</cp:coreProperties>
</file>