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388" r:id="rId4"/>
    <p:sldId id="389" r:id="rId5"/>
    <p:sldId id="400" r:id="rId6"/>
    <p:sldId id="390" r:id="rId7"/>
    <p:sldId id="401" r:id="rId8"/>
    <p:sldId id="402" r:id="rId9"/>
    <p:sldId id="403" r:id="rId10"/>
    <p:sldId id="391" r:id="rId11"/>
    <p:sldId id="405" r:id="rId12"/>
    <p:sldId id="399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404" r:id="rId21"/>
  </p:sldIdLst>
  <p:sldSz cx="13004800" cy="9753600"/>
  <p:notesSz cx="6858000" cy="9144000"/>
  <p:defaultTextStyle>
    <a:defPPr>
      <a:defRPr lang="pt-BR"/>
    </a:defPPr>
    <a:lvl1pPr algn="l" defTabSz="584200" rtl="0" fontAlgn="base">
      <a:spcBef>
        <a:spcPct val="0"/>
      </a:spcBef>
      <a:spcAft>
        <a:spcPct val="0"/>
      </a:spcAft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1pPr>
    <a:lvl2pPr marL="457200" algn="l" defTabSz="584200" rtl="0" fontAlgn="base">
      <a:spcBef>
        <a:spcPct val="0"/>
      </a:spcBef>
      <a:spcAft>
        <a:spcPct val="0"/>
      </a:spcAft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2pPr>
    <a:lvl3pPr marL="914400" algn="l" defTabSz="584200" rtl="0" fontAlgn="base">
      <a:spcBef>
        <a:spcPct val="0"/>
      </a:spcBef>
      <a:spcAft>
        <a:spcPct val="0"/>
      </a:spcAft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3pPr>
    <a:lvl4pPr marL="1371600" algn="l" defTabSz="584200" rtl="0" fontAlgn="base">
      <a:spcBef>
        <a:spcPct val="0"/>
      </a:spcBef>
      <a:spcAft>
        <a:spcPct val="0"/>
      </a:spcAft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4pPr>
    <a:lvl5pPr marL="1828800" algn="l" defTabSz="584200" rtl="0" fontAlgn="base">
      <a:spcBef>
        <a:spcPct val="0"/>
      </a:spcBef>
      <a:spcAft>
        <a:spcPct val="0"/>
      </a:spcAft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5pPr>
    <a:lvl6pPr marL="2286000" algn="l" defTabSz="914400" rtl="0" eaLnBrk="1" latinLnBrk="0" hangingPunct="1"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6pPr>
    <a:lvl7pPr marL="2743200" algn="l" defTabSz="914400" rtl="0" eaLnBrk="1" latinLnBrk="0" hangingPunct="1"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7pPr>
    <a:lvl8pPr marL="3200400" algn="l" defTabSz="914400" rtl="0" eaLnBrk="1" latinLnBrk="0" hangingPunct="1"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8pPr>
    <a:lvl9pPr marL="3657600" algn="l" defTabSz="914400" rtl="0" eaLnBrk="1" latinLnBrk="0" hangingPunct="1">
      <a:defRPr sz="2400" kern="1200">
        <a:solidFill>
          <a:srgbClr val="414141"/>
        </a:solidFill>
        <a:latin typeface="Bodoni SvtyTwo ITC TT-Book"/>
        <a:ea typeface="Bodoni SvtyTwo ITC TT-Book"/>
        <a:cs typeface="Bodoni SvtyTwo ITC TT-Book"/>
        <a:sym typeface="Bodoni SvtyTwo ITC TT-Book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DBE3"/>
          </a:solidFill>
        </a:fill>
      </a:tcStyle>
    </a:wholeTbl>
    <a:band2H>
      <a:tcTxStyle/>
      <a:tcStyle>
        <a:tcBdr/>
        <a:fill>
          <a:solidFill>
            <a:srgbClr val="EBEEF2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38FAF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38FAF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38FA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E2D3"/>
          </a:solidFill>
        </a:fill>
      </a:tcStyle>
    </a:wholeTbl>
    <a:band2H>
      <a:tcTxStyle/>
      <a:tcStyle>
        <a:tcBdr/>
        <a:fill>
          <a:solidFill>
            <a:srgbClr val="F0F1EA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AA69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AA69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AA6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DCE1"/>
          </a:solidFill>
        </a:fill>
      </a:tcStyle>
    </a:wholeTbl>
    <a:band2H>
      <a:tcTxStyle/>
      <a:tcStyle>
        <a:tcBdr/>
        <a:fill>
          <a:solidFill>
            <a:srgbClr val="EFEEF1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E95A9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E95A9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E95A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FAF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14141"/>
              </a:solidFill>
              <a:prstDash val="solid"/>
              <a:bevel/>
            </a:ln>
          </a:top>
          <a:bottom>
            <a:ln w="254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14141"/>
              </a:solidFill>
              <a:prstDash val="solid"/>
              <a:bevel/>
            </a:ln>
          </a:top>
          <a:bottom>
            <a:ln w="254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FA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14141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14141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14141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414141"/>
              </a:solidFill>
              <a:prstDash val="solid"/>
              <a:bevel/>
            </a:ln>
          </a:left>
          <a:right>
            <a:ln w="12700" cap="flat">
              <a:solidFill>
                <a:srgbClr val="414141"/>
              </a:solidFill>
              <a:prstDash val="solid"/>
              <a:bevel/>
            </a:ln>
          </a:right>
          <a:top>
            <a:ln w="12700" cap="flat">
              <a:solidFill>
                <a:srgbClr val="414141"/>
              </a:solidFill>
              <a:prstDash val="solid"/>
              <a:bevel/>
            </a:ln>
          </a:top>
          <a:bottom>
            <a:ln w="127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solidFill>
                <a:srgbClr val="414141"/>
              </a:solidFill>
              <a:prstDash val="solid"/>
              <a:bevel/>
            </a:ln>
          </a:insideH>
          <a:insideV>
            <a:ln w="12700" cap="flat">
              <a:solidFill>
                <a:srgbClr val="414141"/>
              </a:solidFill>
              <a:prstDash val="solid"/>
              <a:bevel/>
            </a:ln>
          </a:insideV>
        </a:tcBdr>
        <a:fill>
          <a:solidFill>
            <a:srgbClr val="414141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414141"/>
              </a:solidFill>
              <a:prstDash val="solid"/>
              <a:bevel/>
            </a:ln>
          </a:left>
          <a:right>
            <a:ln w="12700" cap="flat">
              <a:solidFill>
                <a:srgbClr val="414141"/>
              </a:solidFill>
              <a:prstDash val="solid"/>
              <a:bevel/>
            </a:ln>
          </a:right>
          <a:top>
            <a:ln w="12700" cap="flat">
              <a:solidFill>
                <a:srgbClr val="414141"/>
              </a:solidFill>
              <a:prstDash val="solid"/>
              <a:bevel/>
            </a:ln>
          </a:top>
          <a:bottom>
            <a:ln w="127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solidFill>
                <a:srgbClr val="414141"/>
              </a:solidFill>
              <a:prstDash val="solid"/>
              <a:bevel/>
            </a:ln>
          </a:insideH>
          <a:insideV>
            <a:ln w="12700" cap="flat">
              <a:solidFill>
                <a:srgbClr val="414141"/>
              </a:solidFill>
              <a:prstDash val="solid"/>
              <a:bevel/>
            </a:ln>
          </a:insideV>
        </a:tcBdr>
        <a:fill>
          <a:solidFill>
            <a:srgbClr val="414141">
              <a:alpha val="20000"/>
            </a:srgbClr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414141"/>
              </a:solidFill>
              <a:prstDash val="solid"/>
              <a:bevel/>
            </a:ln>
          </a:left>
          <a:right>
            <a:ln w="12700" cap="flat">
              <a:solidFill>
                <a:srgbClr val="414141"/>
              </a:solidFill>
              <a:prstDash val="solid"/>
              <a:bevel/>
            </a:ln>
          </a:right>
          <a:top>
            <a:ln w="50800" cap="flat">
              <a:solidFill>
                <a:srgbClr val="414141"/>
              </a:solidFill>
              <a:prstDash val="solid"/>
              <a:bevel/>
            </a:ln>
          </a:top>
          <a:bottom>
            <a:ln w="127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solidFill>
                <a:srgbClr val="414141"/>
              </a:solidFill>
              <a:prstDash val="solid"/>
              <a:bevel/>
            </a:ln>
          </a:insideH>
          <a:insideV>
            <a:ln w="12700" cap="flat">
              <a:solidFill>
                <a:srgbClr val="414141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414141"/>
      </a:tcTxStyle>
      <a:tcStyle>
        <a:tcBdr>
          <a:left>
            <a:ln w="12700" cap="flat">
              <a:solidFill>
                <a:srgbClr val="414141"/>
              </a:solidFill>
              <a:prstDash val="solid"/>
              <a:bevel/>
            </a:ln>
          </a:left>
          <a:right>
            <a:ln w="12700" cap="flat">
              <a:solidFill>
                <a:srgbClr val="414141"/>
              </a:solidFill>
              <a:prstDash val="solid"/>
              <a:bevel/>
            </a:ln>
          </a:right>
          <a:top>
            <a:ln w="12700" cap="flat">
              <a:solidFill>
                <a:srgbClr val="414141"/>
              </a:solidFill>
              <a:prstDash val="solid"/>
              <a:bevel/>
            </a:ln>
          </a:top>
          <a:bottom>
            <a:ln w="25400" cap="flat">
              <a:solidFill>
                <a:srgbClr val="414141"/>
              </a:solidFill>
              <a:prstDash val="solid"/>
              <a:bevel/>
            </a:ln>
          </a:bottom>
          <a:insideH>
            <a:ln w="12700" cap="flat">
              <a:solidFill>
                <a:srgbClr val="414141"/>
              </a:solidFill>
              <a:prstDash val="solid"/>
              <a:bevel/>
            </a:ln>
          </a:insideH>
          <a:insideV>
            <a:ln w="12700" cap="flat">
              <a:solidFill>
                <a:srgbClr val="414141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9" autoAdjust="0"/>
  </p:normalViewPr>
  <p:slideViewPr>
    <p:cSldViewPr snapToGrid="0" snapToObjects="1">
      <p:cViewPr>
        <p:scale>
          <a:sx n="68" d="100"/>
          <a:sy n="68" d="100"/>
        </p:scale>
        <p:origin x="-1144" y="-2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8"/>
    </p:cViewPr>
  </p:sorterViewPr>
  <p:notesViewPr>
    <p:cSldViewPr snapToGrid="0" snapToObjects="1">
      <p:cViewPr varScale="1">
        <p:scale>
          <a:sx n="56" d="100"/>
          <a:sy n="56" d="100"/>
        </p:scale>
        <p:origin x="-282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Avenir Roman"/>
            </a:endParaRPr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Avenir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3055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n-lt"/>
        <a:ea typeface="+mn-ea"/>
        <a:cs typeface="+mn-cs"/>
        <a:sym typeface="Avenir Roman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n-lt"/>
        <a:ea typeface="+mn-ea"/>
        <a:cs typeface="+mn-cs"/>
        <a:sym typeface="Avenir Roman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n-lt"/>
        <a:ea typeface="+mn-ea"/>
        <a:cs typeface="+mn-cs"/>
        <a:sym typeface="Avenir Roman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n-lt"/>
        <a:ea typeface="+mn-ea"/>
        <a:cs typeface="+mn-cs"/>
        <a:sym typeface="Avenir Roman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9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2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"/>
          <p:cNvSpPr/>
          <p:nvPr/>
        </p:nvSpPr>
        <p:spPr>
          <a:xfrm>
            <a:off x="508000" y="6589713"/>
            <a:ext cx="11999913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Shape 8"/>
          <p:cNvSpPr/>
          <p:nvPr/>
        </p:nvSpPr>
        <p:spPr>
          <a:xfrm>
            <a:off x="508000" y="4087813"/>
            <a:ext cx="11999913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" name="Shape 9"/>
          <p:cNvSpPr/>
          <p:nvPr/>
        </p:nvSpPr>
        <p:spPr>
          <a:xfrm rot="16200000">
            <a:off x="7170737" y="5348288"/>
            <a:ext cx="1641475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508000" y="2921000"/>
            <a:ext cx="7200900" cy="48514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 lvl="0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8280400" y="2921000"/>
            <a:ext cx="4241800" cy="4851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2"/>
          <p:cNvSpPr/>
          <p:nvPr/>
        </p:nvSpPr>
        <p:spPr>
          <a:xfrm>
            <a:off x="508000" y="4875213"/>
            <a:ext cx="56769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Shape 23"/>
          <p:cNvSpPr/>
          <p:nvPr/>
        </p:nvSpPr>
        <p:spPr>
          <a:xfrm>
            <a:off x="508000" y="2767013"/>
            <a:ext cx="56769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508000" y="2616200"/>
            <a:ext cx="5676900" cy="2413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pPr lvl="0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508000" y="5029200"/>
            <a:ext cx="5676900" cy="47244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508000" y="934"/>
            <a:ext cx="11988800" cy="28175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estilo do título mestre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170113"/>
            <a:ext cx="11996738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508000" y="633413"/>
            <a:ext cx="11996738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28" name="Shape 4"/>
          <p:cNvSpPr>
            <a:spLocks noGrp="1"/>
          </p:cNvSpPr>
          <p:nvPr>
            <p:ph type="title"/>
          </p:nvPr>
        </p:nvSpPr>
        <p:spPr bwMode="auto">
          <a:xfrm>
            <a:off x="508000" y="533400"/>
            <a:ext cx="11988800" cy="1752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>
                <a:sym typeface="Bodoni SvtyTwo ITC TT-Book"/>
              </a:rPr>
              <a:t>Title Text</a:t>
            </a:r>
          </a:p>
        </p:txBody>
      </p:sp>
      <p:sp>
        <p:nvSpPr>
          <p:cNvPr id="1029" name="Shape 5"/>
          <p:cNvSpPr>
            <a:spLocks noGrp="1"/>
          </p:cNvSpPr>
          <p:nvPr>
            <p:ph type="body" idx="1"/>
          </p:nvPr>
        </p:nvSpPr>
        <p:spPr bwMode="auto">
          <a:xfrm>
            <a:off x="508000" y="2286000"/>
            <a:ext cx="11988800" cy="6781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>
                <a:sym typeface="Palatino"/>
              </a:rPr>
              <a:t>Body Level One</a:t>
            </a:r>
          </a:p>
          <a:p>
            <a:pPr lvl="1"/>
            <a:r>
              <a:rPr lang="pt-BR" smtClean="0">
                <a:sym typeface="Palatino"/>
              </a:rPr>
              <a:t>Body Level Two</a:t>
            </a:r>
          </a:p>
          <a:p>
            <a:pPr lvl="2"/>
            <a:r>
              <a:rPr lang="pt-BR" smtClean="0">
                <a:sym typeface="Palatino"/>
              </a:rPr>
              <a:t>Body Level Three</a:t>
            </a:r>
          </a:p>
          <a:p>
            <a:pPr lvl="3"/>
            <a:r>
              <a:rPr lang="pt-BR" smtClean="0">
                <a:sym typeface="Palatino"/>
              </a:rPr>
              <a:t>Body Level Four</a:t>
            </a:r>
          </a:p>
          <a:p>
            <a:pPr lvl="4"/>
            <a:r>
              <a:rPr lang="pt-BR" smtClean="0">
                <a:sym typeface="Palatino"/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7" r:id="rId3"/>
    <p:sldLayoutId id="2147483708" r:id="rId4"/>
    <p:sldLayoutId id="2147483713" r:id="rId5"/>
  </p:sldLayoutIdLst>
  <p:transition xmlns:p14="http://schemas.microsoft.com/office/powerpoint/2010/main" spd="med"/>
  <p:txStyles>
    <p:titleStyle>
      <a:lvl1pPr algn="ctr" defTabSz="584200" rtl="0" eaLnBrk="0" fontAlgn="base" hangingPunct="0">
        <a:lnSpc>
          <a:spcPct val="90000"/>
        </a:lnSpc>
        <a:spcBef>
          <a:spcPts val="1600"/>
        </a:spcBef>
        <a:spcAft>
          <a:spcPct val="0"/>
        </a:spcAft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1pPr>
      <a:lvl2pPr algn="ctr" defTabSz="584200" rtl="0" eaLnBrk="0" fontAlgn="base" hangingPunct="0">
        <a:lnSpc>
          <a:spcPct val="90000"/>
        </a:lnSpc>
        <a:spcBef>
          <a:spcPts val="1600"/>
        </a:spcBef>
        <a:spcAft>
          <a:spcPct val="0"/>
        </a:spcAft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2pPr>
      <a:lvl3pPr algn="ctr" defTabSz="584200" rtl="0" eaLnBrk="0" fontAlgn="base" hangingPunct="0">
        <a:lnSpc>
          <a:spcPct val="90000"/>
        </a:lnSpc>
        <a:spcBef>
          <a:spcPts val="1600"/>
        </a:spcBef>
        <a:spcAft>
          <a:spcPct val="0"/>
        </a:spcAft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3pPr>
      <a:lvl4pPr algn="ctr" defTabSz="584200" rtl="0" eaLnBrk="0" fontAlgn="base" hangingPunct="0">
        <a:lnSpc>
          <a:spcPct val="90000"/>
        </a:lnSpc>
        <a:spcBef>
          <a:spcPts val="1600"/>
        </a:spcBef>
        <a:spcAft>
          <a:spcPct val="0"/>
        </a:spcAft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4pPr>
      <a:lvl5pPr algn="ctr" defTabSz="584200" rtl="0" eaLnBrk="0" fontAlgn="base" hangingPunct="0">
        <a:lnSpc>
          <a:spcPct val="90000"/>
        </a:lnSpc>
        <a:spcBef>
          <a:spcPts val="1600"/>
        </a:spcBef>
        <a:spcAft>
          <a:spcPct val="0"/>
        </a:spcAft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5pPr>
      <a:lvl6pPr algn="ctr" defTabSz="584200" eaLnBrk="1" hangingPunct="1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6pPr>
      <a:lvl7pPr algn="ctr" defTabSz="584200" eaLnBrk="1" hangingPunct="1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7pPr>
      <a:lvl8pPr algn="ctr" defTabSz="584200" eaLnBrk="1" hangingPunct="1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8pPr>
      <a:lvl9pPr algn="ctr" defTabSz="584200" eaLnBrk="1" hangingPunct="1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9pPr>
    </p:titleStyle>
    <p:bodyStyle>
      <a:lvl1pPr marL="469900" indent="-469900" algn="l" defTabSz="584200" rtl="0" eaLnBrk="0" fontAlgn="base" hangingPunct="0">
        <a:spcBef>
          <a:spcPts val="2400"/>
        </a:spcBef>
        <a:spcAft>
          <a:spcPct val="0"/>
        </a:spcAft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1pPr>
      <a:lvl2pPr marL="939800" indent="-469900" algn="l" defTabSz="584200" rtl="0" eaLnBrk="0" fontAlgn="base" hangingPunct="0">
        <a:spcBef>
          <a:spcPts val="2400"/>
        </a:spcBef>
        <a:spcAft>
          <a:spcPct val="0"/>
        </a:spcAft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2pPr>
      <a:lvl3pPr marL="1409700" indent="-469900" algn="l" defTabSz="584200" rtl="0" eaLnBrk="0" fontAlgn="base" hangingPunct="0">
        <a:spcBef>
          <a:spcPts val="2400"/>
        </a:spcBef>
        <a:spcAft>
          <a:spcPct val="0"/>
        </a:spcAft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3pPr>
      <a:lvl4pPr marL="1879600" indent="-469900" algn="l" defTabSz="584200" rtl="0" eaLnBrk="0" fontAlgn="base" hangingPunct="0">
        <a:spcBef>
          <a:spcPts val="2400"/>
        </a:spcBef>
        <a:spcAft>
          <a:spcPct val="0"/>
        </a:spcAft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4pPr>
      <a:lvl5pPr marL="2349500" indent="-469900" algn="l" defTabSz="584200" rtl="0" eaLnBrk="0" fontAlgn="base" hangingPunct="0">
        <a:spcBef>
          <a:spcPts val="2400"/>
        </a:spcBef>
        <a:spcAft>
          <a:spcPct val="0"/>
        </a:spcAft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5pPr>
      <a:lvl6pPr marL="2819400" indent="-469900" defTabSz="584200" eaLnBrk="1" hangingPunct="1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6pPr>
      <a:lvl7pPr marL="3289300" indent="-469900" defTabSz="584200" eaLnBrk="1" hangingPunct="1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7pPr>
      <a:lvl8pPr marL="3759200" indent="-469900" defTabSz="584200" eaLnBrk="1" hangingPunct="1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8pPr>
      <a:lvl9pPr marL="4229100" indent="-469900" defTabSz="584200" eaLnBrk="1" hangingPunct="1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9pPr>
    </p:bodyStyle>
    <p:otherStyle>
      <a:lvl1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algn="r" defTabSz="5842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hape 43"/>
          <p:cNvSpPr>
            <a:spLocks noGrp="1"/>
          </p:cNvSpPr>
          <p:nvPr>
            <p:ph type="title"/>
          </p:nvPr>
        </p:nvSpPr>
        <p:spPr>
          <a:xfrm>
            <a:off x="508000" y="4140200"/>
            <a:ext cx="7200900" cy="2413000"/>
          </a:xfrm>
        </p:spPr>
        <p:txBody>
          <a:bodyPr/>
          <a:lstStyle/>
          <a:p>
            <a:pPr eaLnBrk="1" hangingPunct="1"/>
            <a:r>
              <a:rPr lang="bg-BG" sz="6000" dirty="0" smtClean="0">
                <a:latin typeface="Palatino Linotype" pitchFamily="18" charset="0"/>
                <a:ea typeface="Palatino"/>
                <a:cs typeface="Palatino"/>
              </a:rPr>
              <a:t>Poderes da Administração</a:t>
            </a:r>
            <a:endParaRPr lang="pt-BR" sz="6000" dirty="0" smtClean="0">
              <a:latin typeface="Palatino Linotype" pitchFamily="18" charset="0"/>
              <a:ea typeface="Palatino"/>
              <a:cs typeface="Palatino"/>
            </a:endParaRPr>
          </a:p>
        </p:txBody>
      </p:sp>
      <p:sp>
        <p:nvSpPr>
          <p:cNvPr id="10243" name="Shape 44"/>
          <p:cNvSpPr>
            <a:spLocks noGrp="1"/>
          </p:cNvSpPr>
          <p:nvPr>
            <p:ph type="body" idx="1"/>
          </p:nvPr>
        </p:nvSpPr>
        <p:spPr>
          <a:xfrm>
            <a:off x="8280400" y="4140200"/>
            <a:ext cx="4241800" cy="2413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bg-BG" sz="2000" dirty="0" smtClean="0">
                <a:solidFill>
                  <a:srgbClr val="000000"/>
                </a:solidFill>
                <a:latin typeface="Palatino Linotype" pitchFamily="18" charset="0"/>
              </a:rPr>
              <a:t>Conceito</a:t>
            </a:r>
          </a:p>
          <a:p>
            <a:pPr eaLnBrk="1" hangingPunct="1">
              <a:spcBef>
                <a:spcPct val="0"/>
              </a:spcBef>
            </a:pPr>
            <a:endParaRPr lang="bg-BG" sz="2000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bg-BG" sz="2000" dirty="0" smtClean="0">
                <a:solidFill>
                  <a:srgbClr val="000000"/>
                </a:solidFill>
                <a:latin typeface="Palatino Linotype" pitchFamily="18" charset="0"/>
              </a:rPr>
              <a:t>Poder Disciplinar</a:t>
            </a:r>
          </a:p>
          <a:p>
            <a:pPr eaLnBrk="1" hangingPunct="1">
              <a:spcBef>
                <a:spcPct val="0"/>
              </a:spcBef>
            </a:pPr>
            <a:r>
              <a:rPr lang="bg-BG" sz="2000" dirty="0" smtClean="0">
                <a:solidFill>
                  <a:srgbClr val="000000"/>
                </a:solidFill>
                <a:latin typeface="Palatino Linotype" pitchFamily="18" charset="0"/>
              </a:rPr>
              <a:t>Poder Hierárquico</a:t>
            </a:r>
          </a:p>
          <a:p>
            <a:pPr eaLnBrk="1" hangingPunct="1">
              <a:spcBef>
                <a:spcPct val="0"/>
              </a:spcBef>
            </a:pPr>
            <a:r>
              <a:rPr lang="bg-BG" sz="2000" dirty="0" smtClean="0">
                <a:solidFill>
                  <a:srgbClr val="000000"/>
                </a:solidFill>
                <a:latin typeface="Palatino Linotype" pitchFamily="18" charset="0"/>
              </a:rPr>
              <a:t>Poder Regulamentar</a:t>
            </a:r>
          </a:p>
          <a:p>
            <a:pPr eaLnBrk="1" hangingPunct="1">
              <a:spcBef>
                <a:spcPct val="0"/>
              </a:spcBef>
            </a:pPr>
            <a:r>
              <a:rPr lang="bg-BG" sz="2000" dirty="0" smtClean="0">
                <a:solidFill>
                  <a:srgbClr val="000000"/>
                </a:solidFill>
                <a:latin typeface="Palatino Linotype" pitchFamily="18" charset="0"/>
              </a:rPr>
              <a:t>Poder de Polícia</a:t>
            </a:r>
            <a:endParaRPr lang="pt-BR" sz="2000" dirty="0" smtClean="0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29464" y="8233190"/>
            <a:ext cx="7729268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 smtClean="0">
                <a:latin typeface="Palatino Linotype" pitchFamily="18" charset="0"/>
              </a:rPr>
              <a:t>RAD 2601 Direito Administrativo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 smtClean="0">
                <a:latin typeface="Palatino Linotype" pitchFamily="18" charset="0"/>
              </a:rPr>
              <a:t>Professora Doutora </a:t>
            </a:r>
            <a:r>
              <a:rPr lang="pt-BR" dirty="0" err="1" smtClean="0">
                <a:latin typeface="Palatino Linotype" pitchFamily="18" charset="0"/>
              </a:rPr>
              <a:t>Emanuele</a:t>
            </a:r>
            <a:r>
              <a:rPr lang="pt-BR" dirty="0" smtClean="0">
                <a:latin typeface="Palatino Linotype" pitchFamily="18" charset="0"/>
              </a:rPr>
              <a:t> </a:t>
            </a:r>
            <a:r>
              <a:rPr lang="pt-BR" dirty="0" err="1" smtClean="0">
                <a:latin typeface="Palatino Linotype" pitchFamily="18" charset="0"/>
              </a:rPr>
              <a:t>Seicenti</a:t>
            </a:r>
            <a:r>
              <a:rPr lang="pt-BR" dirty="0" smtClean="0">
                <a:latin typeface="Palatino Linotype" pitchFamily="18" charset="0"/>
              </a:rPr>
              <a:t> de Brito</a:t>
            </a:r>
            <a:endParaRPr kumimoji="0" lang="pt-BR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 Linotype" pitchFamily="18" charset="0"/>
              <a:sym typeface="Bodoni SvtyTwo ITC TT-Book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1571073"/>
            <a:ext cx="11988800" cy="7208980"/>
          </a:xfrm>
        </p:spPr>
        <p:txBody>
          <a:bodyPr/>
          <a:lstStyle/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Consiste na possibilidade de os Chefes do Poder Executivo editarem atos administrativos gerais e abstratos, ou gerais e concretos, expedidos para dar fiel execução à lei.</a:t>
            </a:r>
          </a:p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Fundamento constitucional: artigo 84, IV CRFB/88</a:t>
            </a:r>
          </a:p>
          <a:p>
            <a:pPr marL="0" indent="0" algn="ctr" eaLnBrk="1" hangingPunct="1">
              <a:buNone/>
            </a:pPr>
            <a:r>
              <a:rPr lang="bg-BG" sz="2800" dirty="0" smtClean="0">
                <a:latin typeface="Palatino Linotype" pitchFamily="18" charset="0"/>
              </a:rPr>
              <a:t>“</a:t>
            </a:r>
            <a:r>
              <a:rPr lang="bg-BG" sz="2800" b="1" dirty="0" smtClean="0">
                <a:latin typeface="Palatino Linotype" pitchFamily="18" charset="0"/>
              </a:rPr>
              <a:t>Compete privativamente </a:t>
            </a:r>
            <a:r>
              <a:rPr lang="bg-BG" sz="2800" dirty="0" smtClean="0">
                <a:latin typeface="Palatino Linotype" pitchFamily="18" charset="0"/>
              </a:rPr>
              <a:t>ao Presidente da República: IV – sancionar, promulgar e fazzer publicar as leis, bem como </a:t>
            </a:r>
            <a:r>
              <a:rPr lang="bg-BG" sz="2800" b="1" dirty="0" smtClean="0">
                <a:latin typeface="Palatino Linotype" pitchFamily="18" charset="0"/>
              </a:rPr>
              <a:t>expedir decretos e regulamentos </a:t>
            </a:r>
            <a:r>
              <a:rPr lang="bg-BG" sz="2800" dirty="0" smtClean="0">
                <a:latin typeface="Palatino Linotype" pitchFamily="18" charset="0"/>
              </a:rPr>
              <a:t>para sua fiel execução”. 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Decreto ≠ Regulamento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Decreto – instrumento utilizado para o exerc</a:t>
            </a:r>
            <a:r>
              <a:rPr lang="bg-BG" sz="2800" dirty="0" smtClean="0">
                <a:latin typeface="Palatino Linotype" pitchFamily="18" charset="0"/>
              </a:rPr>
              <a:t>ício do poder regulamentar</a:t>
            </a:r>
            <a:endParaRPr lang="bg-BG" sz="2800" dirty="0" smtClean="0">
              <a:latin typeface="Palatino Linotype" pitchFamily="18" charset="0"/>
            </a:endParaRP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Regulamentar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9078070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2224737"/>
            <a:ext cx="11988800" cy="7208980"/>
          </a:xfrm>
        </p:spPr>
        <p:txBody>
          <a:bodyPr/>
          <a:lstStyle/>
          <a:p>
            <a:pPr eaLnBrk="1" hangingPunct="1">
              <a:buFont typeface="Wingdings" charset="2"/>
              <a:buChar char="v"/>
            </a:pPr>
            <a:r>
              <a:rPr lang="bg-BG" sz="2800" b="1" dirty="0" smtClean="0">
                <a:latin typeface="Palatino Linotype" pitchFamily="18" charset="0"/>
              </a:rPr>
              <a:t>Esp</a:t>
            </a:r>
            <a:r>
              <a:rPr lang="bg-BG" sz="2800" b="1" dirty="0" smtClean="0">
                <a:latin typeface="Palatino Linotype" pitchFamily="18" charset="0"/>
              </a:rPr>
              <a:t>écies de Regulament</a:t>
            </a:r>
            <a:r>
              <a:rPr lang="bg-BG" sz="2800" b="1" dirty="0" smtClean="0">
                <a:latin typeface="Palatino Linotype" pitchFamily="18" charset="0"/>
              </a:rPr>
              <a:t>o</a:t>
            </a:r>
          </a:p>
          <a:p>
            <a:pPr marL="514350" indent="-514350" eaLnBrk="1" hangingPunct="1">
              <a:buAutoNum type="alphaLcParenR"/>
            </a:pPr>
            <a:r>
              <a:rPr lang="en-US" sz="2800" b="1" dirty="0" smtClean="0">
                <a:latin typeface="Palatino Linotype" pitchFamily="18" charset="0"/>
              </a:rPr>
              <a:t>R</a:t>
            </a:r>
            <a:r>
              <a:rPr lang="bg-BG" sz="2800" b="1" dirty="0" smtClean="0">
                <a:latin typeface="Palatino Linotype" pitchFamily="18" charset="0"/>
              </a:rPr>
              <a:t>egulamentos administrativos ou de organização: </a:t>
            </a:r>
            <a:r>
              <a:rPr lang="bg-BG" sz="2800" dirty="0" smtClean="0">
                <a:latin typeface="Palatino Linotype" pitchFamily="18" charset="0"/>
              </a:rPr>
              <a:t>aqueles que disciplinam questões internas de estruturação e funcionamento da Adm. Pública ou relações jurídicas de sujeição especial do Poder Público perante particulares.</a:t>
            </a:r>
          </a:p>
          <a:p>
            <a:pPr marL="514350" indent="-514350" eaLnBrk="1" hangingPunct="1">
              <a:buFont typeface="Zapf Dingbats"/>
              <a:buAutoNum type="alphaLcParenR"/>
            </a:pPr>
            <a:r>
              <a:rPr lang="en-US" sz="2800" b="1" dirty="0" smtClean="0">
                <a:latin typeface="Palatino Linotype" pitchFamily="18" charset="0"/>
              </a:rPr>
              <a:t>R</a:t>
            </a:r>
            <a:r>
              <a:rPr lang="bg-BG" sz="2800" b="1" dirty="0" smtClean="0">
                <a:latin typeface="Palatino Linotype" pitchFamily="18" charset="0"/>
              </a:rPr>
              <a:t>egulamentos executivos: </a:t>
            </a:r>
            <a:r>
              <a:rPr lang="bg-BG" sz="2800" dirty="0" smtClean="0">
                <a:latin typeface="Palatino Linotype" pitchFamily="18" charset="0"/>
              </a:rPr>
              <a:t>regulamentos comuns expedidos sobre matéria anteriormente disciplinada pela legislação permitindo a fiel execução da lei. </a:t>
            </a:r>
            <a:r>
              <a:rPr lang="bg-BG" sz="2800" dirty="0">
                <a:latin typeface="Palatino Linotype" pitchFamily="18" charset="0"/>
              </a:rPr>
              <a:t>Artigo 84, IV, </a:t>
            </a:r>
            <a:r>
              <a:rPr lang="bg-BG" sz="2800" dirty="0" smtClean="0">
                <a:latin typeface="Palatino Linotype" pitchFamily="18" charset="0"/>
              </a:rPr>
              <a:t>CRFB</a:t>
            </a:r>
            <a:endParaRPr lang="bg-BG" sz="2800" dirty="0" smtClean="0">
              <a:latin typeface="Palatino Linotype" pitchFamily="18" charset="0"/>
            </a:endParaRPr>
          </a:p>
          <a:p>
            <a:pPr marL="514350" indent="-514350" eaLnBrk="1" hangingPunct="1">
              <a:buFont typeface="Zapf Dingbats"/>
              <a:buAutoNum type="alphaLcParenR"/>
            </a:pPr>
            <a:r>
              <a:rPr lang="en-US" sz="2800" b="1" dirty="0" smtClean="0">
                <a:latin typeface="Palatino Linotype" pitchFamily="18" charset="0"/>
              </a:rPr>
              <a:t>R</a:t>
            </a:r>
            <a:r>
              <a:rPr lang="bg-BG" sz="2800" b="1" dirty="0" smtClean="0">
                <a:latin typeface="Palatino Linotype" pitchFamily="18" charset="0"/>
              </a:rPr>
              <a:t>egulamentos autônomos ou independentes: </a:t>
            </a:r>
            <a:r>
              <a:rPr lang="bg-BG" sz="2800" dirty="0" smtClean="0">
                <a:latin typeface="Palatino Linotype" pitchFamily="18" charset="0"/>
              </a:rPr>
              <a:t>os que versam sobre temas não disciplinados pela legislação. </a:t>
            </a:r>
            <a:r>
              <a:rPr lang="bg-BG" sz="2800" dirty="0">
                <a:latin typeface="Palatino Linotype" pitchFamily="18" charset="0"/>
              </a:rPr>
              <a:t>Artigo 84, </a:t>
            </a:r>
            <a:r>
              <a:rPr lang="bg-BG" sz="2800" dirty="0" smtClean="0">
                <a:latin typeface="Palatino Linotype" pitchFamily="18" charset="0"/>
              </a:rPr>
              <a:t>VI, CRFB</a:t>
            </a:r>
            <a:endParaRPr lang="bg-BG" sz="2800" dirty="0" smtClean="0">
              <a:latin typeface="Palatino Linotype" pitchFamily="18" charset="0"/>
            </a:endParaRPr>
          </a:p>
          <a:p>
            <a:pPr marL="0" indent="0" eaLnBrk="1" hangingPunct="1">
              <a:buNone/>
            </a:pPr>
            <a:r>
              <a:rPr lang="bg-BG" sz="2800" dirty="0" smtClean="0">
                <a:latin typeface="Palatino Linotype" pitchFamily="18" charset="0"/>
              </a:rPr>
              <a:t>Só podem existir em determinado ordenamento mediante expressa previsão constitucional. Constituição retirou da competência do Legislativo e reservou ao Poder Executivo para disciplina via decreto.</a:t>
            </a: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Regulamentar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42108917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 dirty="0" smtClean="0"/>
              <a:t>O poder regulamentar da Administração Pública consiste em: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I</a:t>
            </a:r>
            <a:r>
              <a:rPr lang="bg-BG" sz="2800" dirty="0" smtClean="0"/>
              <a:t>mpor restrições à atuação de particulares, em benefício da coletividade, nos limites da lei.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C</a:t>
            </a:r>
            <a:r>
              <a:rPr lang="bg-BG" sz="2800" dirty="0" smtClean="0"/>
              <a:t>ontrolar a atividade de órgãos inferiores, dando ordem a subordinados e verificando a legalidade dos atos praticados.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E</a:t>
            </a:r>
            <a:r>
              <a:rPr lang="bg-BG" sz="2800" dirty="0" smtClean="0"/>
              <a:t>ditar normas complementares à lei, para a sua fiel execução.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O</a:t>
            </a:r>
            <a:r>
              <a:rPr lang="bg-BG" sz="2800" dirty="0" smtClean="0"/>
              <a:t>rganizar a atividade administrativa, inclusive com a avocação de competências e criação de órgãos.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A</a:t>
            </a:r>
            <a:r>
              <a:rPr lang="bg-BG" sz="2800" dirty="0" smtClean="0"/>
              <a:t>purar infrações e aplicar penalidades aos servidores públicos e particulares que contratam com a Administração.</a:t>
            </a:r>
          </a:p>
          <a:p>
            <a:pPr marL="514350" indent="-514350">
              <a:buAutoNum type="alphaLcParenR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4712662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2544620"/>
            <a:ext cx="11988800" cy="7208980"/>
          </a:xfrm>
        </p:spPr>
        <p:txBody>
          <a:bodyPr/>
          <a:lstStyle/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Terminologia: </a:t>
            </a:r>
          </a:p>
          <a:p>
            <a:pPr marL="0" indent="0" eaLnBrk="1" hangingPunct="1">
              <a:buNone/>
            </a:pPr>
            <a:r>
              <a:rPr lang="bg-BG" sz="2800" dirty="0">
                <a:latin typeface="Palatino Linotype" pitchFamily="18" charset="0"/>
              </a:rPr>
              <a:t>	</a:t>
            </a:r>
            <a:r>
              <a:rPr lang="bg-BG" sz="2800" dirty="0" smtClean="0">
                <a:latin typeface="Palatino Linotype" pitchFamily="18" charset="0"/>
              </a:rPr>
              <a:t>				viés autoritário</a:t>
            </a:r>
          </a:p>
          <a:p>
            <a:pPr marL="0" indent="0" eaLnBrk="1" hangingPunct="1">
              <a:buNone/>
            </a:pPr>
            <a:r>
              <a:rPr lang="bg-BG" sz="2800" dirty="0">
                <a:latin typeface="Palatino Linotype" pitchFamily="18" charset="0"/>
              </a:rPr>
              <a:t>	</a:t>
            </a:r>
            <a:r>
              <a:rPr lang="bg-BG" sz="2800" dirty="0" smtClean="0">
                <a:latin typeface="Palatino Linotype" pitchFamily="18" charset="0"/>
              </a:rPr>
              <a:t>				associação com órgãos estatais de segurança pública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Poder de polícia + abrangente do que o combate a criminalidade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Engloba quaisquer atividades de fiscalização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Poder de polícia </a:t>
            </a:r>
            <a:r>
              <a:rPr lang="bg-BG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bg-BG" sz="2800" dirty="0">
                <a:latin typeface="Palatino Linotype" pitchFamily="18" charset="0"/>
              </a:rPr>
              <a:t> </a:t>
            </a:r>
            <a:r>
              <a:rPr lang="bg-BG" sz="2800" dirty="0" smtClean="0">
                <a:latin typeface="Palatino Linotype" pitchFamily="18" charset="0"/>
              </a:rPr>
              <a:t>Limitação administrativa</a:t>
            </a:r>
          </a:p>
          <a:p>
            <a:pPr algn="just" eaLnBrk="1" hangingPunct="1">
              <a:buFont typeface="Wingdings" charset="2"/>
              <a:buChar char="v"/>
            </a:pPr>
            <a:r>
              <a:rPr lang="bg-BG" sz="2800" b="1" dirty="0" smtClean="0">
                <a:latin typeface="Palatino Linotype" pitchFamily="18" charset="0"/>
              </a:rPr>
              <a:t>Conceito: </a:t>
            </a:r>
            <a:r>
              <a:rPr lang="bg-BG" sz="2800" dirty="0" smtClean="0">
                <a:latin typeface="Palatino Linotype" pitchFamily="18" charset="0"/>
              </a:rPr>
              <a:t>é a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atividade da Administração Pública</a:t>
            </a:r>
            <a:r>
              <a:rPr lang="bg-BG" sz="2800" dirty="0" smtClean="0">
                <a:latin typeface="Palatino Linotype" pitchFamily="18" charset="0"/>
              </a:rPr>
              <a:t>,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baseada na lei </a:t>
            </a:r>
            <a:r>
              <a:rPr lang="bg-BG" sz="2800" dirty="0" smtClean="0">
                <a:latin typeface="Palatino Linotype" pitchFamily="18" charset="0"/>
              </a:rPr>
              <a:t>e na supremacia geral, consistente no estabelecimento de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limitações à liberdade e propriedade dos particulares</a:t>
            </a:r>
            <a:r>
              <a:rPr lang="bg-BG" sz="2800" dirty="0" smtClean="0">
                <a:latin typeface="Palatino Linotype" pitchFamily="18" charset="0"/>
              </a:rPr>
              <a:t>, regulando a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prática de ato </a:t>
            </a:r>
            <a:r>
              <a:rPr lang="bg-BG" sz="2800" dirty="0" smtClean="0">
                <a:latin typeface="Palatino Linotype" pitchFamily="18" charset="0"/>
              </a:rPr>
              <a:t>ou a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abstenção de fato</a:t>
            </a:r>
            <a:r>
              <a:rPr lang="bg-BG" sz="2800" dirty="0" smtClean="0">
                <a:latin typeface="Palatino Linotype" pitchFamily="18" charset="0"/>
              </a:rPr>
              <a:t>, manifestando-se por meio de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atos normativos</a:t>
            </a:r>
            <a:r>
              <a:rPr lang="bg-BG" sz="2800" dirty="0" smtClean="0">
                <a:latin typeface="Palatino Linotype" pitchFamily="18" charset="0"/>
              </a:rPr>
              <a:t> ou concretos, em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benefício do interesse público</a:t>
            </a:r>
            <a:r>
              <a:rPr lang="bg-BG" sz="2800" dirty="0" smtClean="0">
                <a:latin typeface="Palatino Linotype" pitchFamily="18" charset="0"/>
              </a:rPr>
              <a:t>.</a:t>
            </a:r>
          </a:p>
          <a:p>
            <a:pPr marL="0" indent="0" algn="ctr" eaLnBrk="1" hangingPunct="1">
              <a:buNone/>
            </a:pPr>
            <a:endParaRPr lang="bg-BG" sz="2800" dirty="0" smtClean="0">
              <a:latin typeface="Palatino Linotype" pitchFamily="18" charset="0"/>
            </a:endParaRP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de Polícia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40495023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Poder de Polícia - Componentes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sz="2200" dirty="0" smtClean="0"/>
              <a:t>a) </a:t>
            </a:r>
            <a:r>
              <a:rPr lang="en-US" sz="2200" b="1" dirty="0" smtClean="0"/>
              <a:t>A</a:t>
            </a:r>
            <a:r>
              <a:rPr lang="bg-BG" sz="2200" b="1" dirty="0" smtClean="0"/>
              <a:t>tividade da Administração Pública</a:t>
            </a:r>
            <a:r>
              <a:rPr lang="bg-BG" sz="2200" dirty="0" smtClean="0"/>
              <a:t>: as limitações decorrentes dessa atividade não se confundem com as restrições à liberdade e propriedade impostas pela legislação.</a:t>
            </a:r>
          </a:p>
          <a:p>
            <a:pPr marL="0" indent="0">
              <a:buNone/>
            </a:pPr>
            <a:r>
              <a:rPr lang="bg-BG" sz="2200" dirty="0" smtClean="0"/>
              <a:t>b) </a:t>
            </a:r>
            <a:r>
              <a:rPr lang="en-US" sz="2200" b="1" dirty="0" smtClean="0"/>
              <a:t>B</a:t>
            </a:r>
            <a:r>
              <a:rPr lang="bg-BG" sz="2200" b="1" dirty="0" smtClean="0"/>
              <a:t>aseada na lei</a:t>
            </a:r>
            <a:r>
              <a:rPr lang="bg-BG" sz="2200" dirty="0" smtClean="0"/>
              <a:t>: o exercício do poder de polícia manifesta-se por meio da expedição de atos administrativos que liberam atuações particulares, em princípio vedadas pela legislação.</a:t>
            </a:r>
          </a:p>
          <a:p>
            <a:pPr marL="0" indent="0">
              <a:buNone/>
            </a:pPr>
            <a:r>
              <a:rPr lang="bg-BG" sz="2200" dirty="0" smtClean="0"/>
              <a:t>c) </a:t>
            </a:r>
            <a:r>
              <a:rPr lang="en-US" sz="2200" b="1" dirty="0" smtClean="0"/>
              <a:t>L</a:t>
            </a:r>
            <a:r>
              <a:rPr lang="bg-BG" sz="2200" b="1" dirty="0" smtClean="0"/>
              <a:t>imitações à liberdade e propriedade dos particulares: </a:t>
            </a:r>
            <a:r>
              <a:rPr lang="bg-BG" sz="2200" dirty="0" smtClean="0"/>
              <a:t>o poder de polícia se apresenta diante dos particulares por meio de restrições aos direitos de liberdade e propriedade, impondo condicionamentos capazes de compatibilizar seu exercício às necessidades de interesse público.</a:t>
            </a:r>
          </a:p>
          <a:p>
            <a:pPr marL="0" indent="0">
              <a:buNone/>
            </a:pPr>
            <a:r>
              <a:rPr lang="bg-BG" sz="2200" dirty="0" smtClean="0"/>
              <a:t>d) </a:t>
            </a:r>
            <a:r>
              <a:rPr lang="en-US" sz="2200" b="1" dirty="0" smtClean="0"/>
              <a:t>R</a:t>
            </a:r>
            <a:r>
              <a:rPr lang="bg-BG" sz="2200" b="1" dirty="0" smtClean="0"/>
              <a:t>egulando a prática de ato ou a abstenção de fato: </a:t>
            </a:r>
            <a:r>
              <a:rPr lang="bg-BG" sz="2200" dirty="0" smtClean="0"/>
              <a:t>em regra o poder de polícia manifesta-se por meio do estabelecimento de deveres negativos ou obrigações de não fazer impostas aos particulares.</a:t>
            </a:r>
          </a:p>
          <a:p>
            <a:pPr marL="0" indent="0">
              <a:buNone/>
            </a:pPr>
            <a:r>
              <a:rPr lang="bg-BG" sz="2200" dirty="0" smtClean="0"/>
              <a:t>e) </a:t>
            </a:r>
            <a:r>
              <a:rPr lang="en-US" sz="2200" b="1" dirty="0" smtClean="0"/>
              <a:t>P</a:t>
            </a:r>
            <a:r>
              <a:rPr lang="bg-BG" sz="2200" b="1" dirty="0" smtClean="0"/>
              <a:t>or meio de atos normativos ou concretos: </a:t>
            </a:r>
            <a:r>
              <a:rPr lang="bg-BG" sz="2200" dirty="0" smtClean="0"/>
              <a:t>atos normativos – regras municipais sobre o direito de construir. Atos concretos: deferimento de licença para reforma de determinado imóvel.</a:t>
            </a:r>
          </a:p>
          <a:p>
            <a:pPr marL="0" indent="0">
              <a:buNone/>
            </a:pPr>
            <a:r>
              <a:rPr lang="bg-BG" sz="2200" dirty="0" smtClean="0"/>
              <a:t>f) </a:t>
            </a:r>
            <a:r>
              <a:rPr lang="en-US" sz="2200" b="1" dirty="0" smtClean="0"/>
              <a:t>E</a:t>
            </a:r>
            <a:r>
              <a:rPr lang="bg-BG" sz="2200" b="1" dirty="0" smtClean="0"/>
              <a:t>m benefício do interesse público</a:t>
            </a:r>
            <a:r>
              <a:rPr lang="bg-BG" sz="2200" dirty="0" smtClean="0"/>
              <a:t>: a finalidade precípua do poder de polícia é conciliar direitos individuais e a defesa do interesse público.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07767547"/>
      </p:ext>
    </p:extLst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6000" dirty="0" smtClean="0"/>
              <a:t>Poder Administrativo  </a:t>
            </a:r>
            <a:br>
              <a:rPr lang="bg-BG" sz="6000" dirty="0" smtClean="0"/>
            </a:br>
            <a:r>
              <a:rPr lang="bg-BG" sz="6000" dirty="0" smtClean="0"/>
              <a:t>Características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indent="-742950">
              <a:buAutoNum type="alphaLcParenR"/>
            </a:pPr>
            <a:r>
              <a:rPr lang="en-US" sz="2400" dirty="0" smtClean="0"/>
              <a:t>A</a:t>
            </a:r>
            <a:r>
              <a:rPr lang="bg-BG" sz="2400" dirty="0" smtClean="0"/>
              <a:t>tividade restritiva: </a:t>
            </a:r>
          </a:p>
          <a:p>
            <a:pPr marL="742950" indent="-742950">
              <a:buAutoNum type="alphaLcParenR"/>
            </a:pPr>
            <a:r>
              <a:rPr lang="en-US" sz="2400" dirty="0" smtClean="0"/>
              <a:t>L</a:t>
            </a:r>
            <a:r>
              <a:rPr lang="bg-BG" sz="2400" dirty="0" smtClean="0"/>
              <a:t>imita liberdade e propriedade</a:t>
            </a:r>
          </a:p>
          <a:p>
            <a:pPr marL="742950" indent="-742950">
              <a:buAutoNum type="alphaLcParenR"/>
            </a:pPr>
            <a:r>
              <a:rPr lang="en-US" sz="2400" dirty="0" smtClean="0"/>
              <a:t>N</a:t>
            </a:r>
            <a:r>
              <a:rPr lang="bg-BG" sz="2400" dirty="0" smtClean="0"/>
              <a:t>atureza discricionária (regra geral)</a:t>
            </a:r>
          </a:p>
          <a:p>
            <a:pPr marL="742950" indent="-742950">
              <a:buAutoNum type="alphaLcParenR"/>
            </a:pPr>
            <a:r>
              <a:rPr lang="en-US" sz="2400" dirty="0" smtClean="0"/>
              <a:t>C</a:t>
            </a:r>
            <a:r>
              <a:rPr lang="bg-BG" sz="2400" dirty="0" smtClean="0"/>
              <a:t>aráter liberatório</a:t>
            </a:r>
          </a:p>
          <a:p>
            <a:pPr marL="742950" indent="-742950">
              <a:buAutoNum type="alphaLcParenR"/>
            </a:pPr>
            <a:r>
              <a:rPr lang="en-US" sz="2400" dirty="0" err="1" smtClean="0"/>
              <a:t>É</a:t>
            </a:r>
            <a:r>
              <a:rPr lang="bg-BG" sz="2400" dirty="0" smtClean="0"/>
              <a:t> sempre geral</a:t>
            </a:r>
          </a:p>
          <a:p>
            <a:pPr marL="742950" indent="-742950">
              <a:buAutoNum type="alphaLcParenR"/>
            </a:pPr>
            <a:r>
              <a:rPr lang="en-US" sz="2400" dirty="0" smtClean="0"/>
              <a:t>C</a:t>
            </a:r>
            <a:r>
              <a:rPr lang="bg-BG" sz="2400" dirty="0" smtClean="0"/>
              <a:t>ria obrigações de não fazer (regra geral)</a:t>
            </a:r>
          </a:p>
          <a:p>
            <a:pPr marL="742950" indent="-742950">
              <a:buAutoNum type="alphaLcParenR"/>
            </a:pPr>
            <a:r>
              <a:rPr lang="en-US" sz="2400" dirty="0" smtClean="0"/>
              <a:t>N</a:t>
            </a:r>
            <a:r>
              <a:rPr lang="bg-BG" sz="2400" dirty="0" smtClean="0"/>
              <a:t>ão gera indenização</a:t>
            </a:r>
          </a:p>
          <a:p>
            <a:pPr marL="742950" indent="-742950">
              <a:buAutoNum type="alphaLcParenR"/>
            </a:pPr>
            <a:r>
              <a:rPr lang="bg-BG" sz="2400" dirty="0" smtClean="0"/>
              <a:t>Atinge particulares (regra geral)</a:t>
            </a:r>
          </a:p>
          <a:p>
            <a:pPr marL="742950" indent="-742950">
              <a:buAutoNum type="alphaLcParenR"/>
            </a:pPr>
            <a:r>
              <a:rPr lang="en-US" sz="2400" dirty="0" err="1" smtClean="0"/>
              <a:t>É</a:t>
            </a:r>
            <a:r>
              <a:rPr lang="bg-BG" sz="2400" dirty="0" smtClean="0"/>
              <a:t> indelegável</a:t>
            </a:r>
          </a:p>
        </p:txBody>
      </p:sp>
    </p:spTree>
    <p:extLst>
      <p:ext uri="{BB962C8B-B14F-4D97-AF65-F5344CB8AC3E}">
        <p14:creationId xmlns:p14="http://schemas.microsoft.com/office/powerpoint/2010/main" val="3209136931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5400" dirty="0" smtClean="0"/>
              <a:t>Polícia administrativa x Polícia Judiciária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 dirty="0" smtClean="0"/>
              <a:t>Poder de polícia não é privativo das “polícias”.</a:t>
            </a:r>
          </a:p>
          <a:p>
            <a:r>
              <a:rPr lang="bg-BG" sz="2800" dirty="0" smtClean="0"/>
              <a:t>Atuações de segurança pública:</a:t>
            </a:r>
          </a:p>
          <a:p>
            <a:pPr marL="742950" indent="-742950">
              <a:buAutoNum type="alphaLcParenR"/>
            </a:pPr>
            <a:r>
              <a:rPr lang="en-US" sz="2800" b="1" dirty="0" smtClean="0"/>
              <a:t>P</a:t>
            </a:r>
            <a:r>
              <a:rPr lang="bg-BG" sz="2800" b="1" dirty="0" smtClean="0"/>
              <a:t>olícia administrativa: </a:t>
            </a:r>
            <a:r>
              <a:rPr lang="bg-BG" sz="2800" dirty="0" smtClean="0"/>
              <a:t>caráter preventivo. </a:t>
            </a:r>
            <a:r>
              <a:rPr lang="en-US" sz="2800" dirty="0" smtClean="0"/>
              <a:t>S</a:t>
            </a:r>
            <a:r>
              <a:rPr lang="bg-BG" sz="2800" dirty="0" smtClean="0"/>
              <a:t>ubmete-se às regras do Direito Administrativo. Polícia Militar</a:t>
            </a:r>
          </a:p>
          <a:p>
            <a:pPr marL="742950" indent="-742950">
              <a:buAutoNum type="alphaLcParenR"/>
            </a:pPr>
            <a:r>
              <a:rPr lang="bg-BG" sz="2800" b="1" dirty="0" smtClean="0"/>
              <a:t>Polícia judiciária: </a:t>
            </a:r>
            <a:r>
              <a:rPr lang="bg-BG" sz="2800" dirty="0" smtClean="0"/>
              <a:t>natureza repressiva. Sujeita-se aos princípios e normas do Direito Processual Penal. Polícia Civil e Polícia Federal</a:t>
            </a:r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r>
              <a:rPr lang="bg-BG" sz="2400" dirty="0" smtClean="0"/>
              <a:t>Polícia Judiciária: atuação voltada às pessoas</a:t>
            </a:r>
          </a:p>
          <a:p>
            <a:pPr marL="0" indent="0">
              <a:buNone/>
            </a:pPr>
            <a:r>
              <a:rPr lang="bg-BG" sz="2400" dirty="0" smtClean="0"/>
              <a:t>Polícia administrativa: relaciona-se mais com a atividade das pessoas.</a:t>
            </a:r>
            <a:endParaRPr lang="bg-BG" dirty="0" smtClean="0"/>
          </a:p>
          <a:p>
            <a:pPr>
              <a:buFont typeface="Wingdings" charset="2"/>
              <a:buChar char="²"/>
            </a:pPr>
            <a:r>
              <a:rPr lang="en-US" sz="2400" dirty="0" smtClean="0"/>
              <a:t>G</a:t>
            </a:r>
            <a:r>
              <a:rPr lang="bg-BG" sz="2400" dirty="0" smtClean="0"/>
              <a:t>uarda Municipal: competência restrita à conservação do patrimônio público municipal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0818677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5400" dirty="0" smtClean="0"/>
              <a:t>Polícia administrativa x Polícia Judiciária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bg-BG" sz="2400" dirty="0" smtClean="0"/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endParaRPr lang="bg-BG" sz="2400" dirty="0" smtClean="0"/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endParaRPr lang="bg-BG" sz="2400" dirty="0" smtClean="0"/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endParaRPr lang="bg-BG" sz="2400" dirty="0" smtClean="0"/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endParaRPr lang="bg-BG" sz="2400" dirty="0"/>
          </a:p>
          <a:p>
            <a:pPr marL="0" indent="0">
              <a:buNone/>
            </a:pPr>
            <a:endParaRPr lang="bg-BG" sz="1600" dirty="0" smtClean="0"/>
          </a:p>
          <a:p>
            <a:pPr marL="0" indent="0">
              <a:buNone/>
            </a:pPr>
            <a:r>
              <a:rPr lang="bg-BG" sz="1600" dirty="0" smtClean="0"/>
              <a:t>     Fonte: Mazza, A. Manual de Direito Administrativo. Saraiva. p. 437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616400"/>
              </p:ext>
            </p:extLst>
          </p:nvPr>
        </p:nvGraphicFramePr>
        <p:xfrm>
          <a:off x="672299" y="3081557"/>
          <a:ext cx="11634522" cy="50238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878174"/>
                <a:gridCol w="3878174"/>
                <a:gridCol w="3878174"/>
              </a:tblGrid>
              <a:tr h="1255969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41414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rgbClr val="FFFFFF"/>
                          </a:solidFill>
                        </a:rPr>
                        <a:t>Polícia administrativa</a:t>
                      </a:r>
                      <a:endParaRPr lang="en-US" sz="28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rgbClr val="FFFFFF"/>
                          </a:solidFill>
                        </a:rPr>
                        <a:t>Polícia judiciária</a:t>
                      </a:r>
                      <a:endParaRPr lang="en-US" sz="28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1255969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smtClean="0">
                          <a:solidFill>
                            <a:srgbClr val="414141"/>
                          </a:solidFill>
                        </a:rPr>
                        <a:t>Atuação predominante</a:t>
                      </a:r>
                      <a:endParaRPr lang="en-US" sz="2800" b="1" dirty="0">
                        <a:solidFill>
                          <a:srgbClr val="41414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Preventiva</a:t>
                      </a:r>
                    </a:p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(antes</a:t>
                      </a:r>
                      <a:r>
                        <a:rPr lang="bg-BG" sz="2400" baseline="0" dirty="0" smtClean="0">
                          <a:solidFill>
                            <a:schemeClr val="tx1"/>
                          </a:solidFill>
                        </a:rPr>
                        <a:t> do crime)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Repressiva</a:t>
                      </a:r>
                    </a:p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(após o crime)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55969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smtClean="0">
                          <a:solidFill>
                            <a:srgbClr val="414141"/>
                          </a:solidFill>
                        </a:rPr>
                        <a:t>Ramo de regência</a:t>
                      </a:r>
                      <a:endParaRPr lang="en-US" sz="2800" b="1" dirty="0">
                        <a:solidFill>
                          <a:srgbClr val="41414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Direito Administrativo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Direito Processual Penal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55969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smtClean="0">
                          <a:solidFill>
                            <a:srgbClr val="414141"/>
                          </a:solidFill>
                        </a:rPr>
                        <a:t>Instituições que exercem</a:t>
                      </a:r>
                      <a:endParaRPr lang="en-US" sz="2800" b="1" dirty="0">
                        <a:solidFill>
                          <a:srgbClr val="41414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Polícia Militar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>
                          <a:solidFill>
                            <a:schemeClr val="tx1"/>
                          </a:solidFill>
                        </a:rPr>
                        <a:t>Polícia Civil e Polícia Federal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222106"/>
      </p:ext>
    </p:extLst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Poder de Polícia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Cinco atividades fundamentais:</a:t>
            </a:r>
          </a:p>
          <a:p>
            <a:pPr>
              <a:buFont typeface="Arial"/>
              <a:buChar char="•"/>
            </a:pPr>
            <a:r>
              <a:rPr lang="en-US" dirty="0" smtClean="0"/>
              <a:t>L</a:t>
            </a:r>
            <a:r>
              <a:rPr lang="bg-BG" dirty="0" smtClean="0"/>
              <a:t>egislar (normatizar)</a:t>
            </a:r>
          </a:p>
          <a:p>
            <a:pPr>
              <a:buFont typeface="Arial"/>
              <a:buChar char="•"/>
            </a:pPr>
            <a:r>
              <a:rPr lang="bg-BG" dirty="0" smtClean="0"/>
              <a:t>Limitar</a:t>
            </a:r>
          </a:p>
          <a:p>
            <a:pPr>
              <a:buFont typeface="Arial"/>
              <a:buChar char="•"/>
            </a:pPr>
            <a:r>
              <a:rPr lang="bg-BG" dirty="0" smtClean="0"/>
              <a:t>Consentir</a:t>
            </a:r>
          </a:p>
          <a:p>
            <a:pPr>
              <a:buFont typeface="Arial"/>
              <a:buChar char="•"/>
            </a:pPr>
            <a:r>
              <a:rPr lang="bg-BG" dirty="0" smtClean="0"/>
              <a:t>Fiscalizar</a:t>
            </a:r>
          </a:p>
          <a:p>
            <a:pPr>
              <a:buFont typeface="Arial"/>
              <a:buChar char="•"/>
            </a:pPr>
            <a:r>
              <a:rPr lang="bg-BG" dirty="0" smtClean="0"/>
              <a:t>Sancionar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67132"/>
      </p:ext>
    </p:extLst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 dirty="0" smtClean="0"/>
              <a:t>Qual dos seguintes atos administrativos NÃO PODE ser considerado como emanação do poder de polícia:</a:t>
            </a:r>
          </a:p>
          <a:p>
            <a:pPr marL="514350" indent="-514350">
              <a:buAutoNum type="alphaLcParenR"/>
            </a:pPr>
            <a:r>
              <a:rPr lang="bg-BG" sz="2800" dirty="0" smtClean="0"/>
              <a:t>Homologação da rescisão do contrato de trabalho firmado por empregado com mais de um ano de serviço, pela autoridade do Ministério do Trabalho.</a:t>
            </a:r>
          </a:p>
          <a:p>
            <a:pPr marL="514350" indent="-514350">
              <a:buAutoNum type="alphaLcParenR"/>
            </a:pPr>
            <a:r>
              <a:rPr lang="bg-BG" sz="2800" dirty="0" smtClean="0"/>
              <a:t>Lavratura de auto de infração, por Auditor Fiscal do Trabalho, em face do empregador, em razão de não haver sido registrado o contrato em CTPS.</a:t>
            </a:r>
          </a:p>
          <a:p>
            <a:pPr marL="514350" indent="-514350">
              <a:buAutoNum type="alphaLcParenR"/>
            </a:pPr>
            <a:r>
              <a:rPr lang="bg-BG" sz="2800" dirty="0" smtClean="0"/>
              <a:t>Expedição de notificação às empresas para apresentar comprovante de fornecimento de equipamente de proteção individual.</a:t>
            </a:r>
          </a:p>
          <a:p>
            <a:pPr marL="514350" indent="-514350">
              <a:buAutoNum type="alphaLcParenR"/>
            </a:pPr>
            <a:r>
              <a:rPr lang="bg-BG" sz="2800" dirty="0" smtClean="0"/>
              <a:t>A interdição de estabelecimento quando houver grave e iminente risco para o trabalhador por ordem da autoridade competente do Ministério do Trabalho e Emprego.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7173959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2353190"/>
            <a:ext cx="11988800" cy="7208980"/>
          </a:xfrm>
        </p:spPr>
        <p:txBody>
          <a:bodyPr/>
          <a:lstStyle/>
          <a:p>
            <a:pPr marL="939800" indent="-939800" eaLnBrk="1" hangingPunct="1"/>
            <a:r>
              <a:rPr lang="bg-BG" sz="2800" dirty="0" smtClean="0">
                <a:latin typeface="Palatino Linotype" pitchFamily="18" charset="0"/>
              </a:rPr>
              <a:t>Administração Pública </a:t>
            </a:r>
            <a:r>
              <a:rPr lang="bg-BG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bg-BG" sz="2800" dirty="0">
                <a:latin typeface="Palatino Linotype" pitchFamily="18" charset="0"/>
              </a:rPr>
              <a:t> </a:t>
            </a:r>
            <a:r>
              <a:rPr lang="bg-BG" sz="2800" dirty="0" smtClean="0">
                <a:latin typeface="Palatino Linotype" pitchFamily="18" charset="0"/>
              </a:rPr>
              <a:t>competências especiais</a:t>
            </a:r>
          </a:p>
          <a:p>
            <a:pPr marL="939800" indent="-939800" eaLnBrk="1" hangingPunct="1"/>
            <a:r>
              <a:rPr lang="bg-BG" sz="2800" dirty="0" smtClean="0">
                <a:latin typeface="Palatino Linotype" pitchFamily="18" charset="0"/>
              </a:rPr>
              <a:t>Poderes-deveres instrumentais para a defesa do interesse público</a:t>
            </a:r>
          </a:p>
          <a:p>
            <a:pPr marL="0" indent="0" eaLnBrk="1" hangingPunct="1">
              <a:buNone/>
            </a:pPr>
            <a:endParaRPr lang="bg-BG" sz="2800" dirty="0">
              <a:latin typeface="Palatino Linotype" pitchFamily="18" charset="0"/>
            </a:endParaRPr>
          </a:p>
          <a:p>
            <a:pPr marL="514350" indent="-514350" eaLnBrk="1" hangingPunct="1">
              <a:buAutoNum type="alphaLcParenR"/>
            </a:pPr>
            <a:r>
              <a:rPr lang="en-US" sz="2800" dirty="0" smtClean="0">
                <a:latin typeface="Palatino Linotype" pitchFamily="18" charset="0"/>
              </a:rPr>
              <a:t>D</a:t>
            </a:r>
            <a:r>
              <a:rPr lang="bg-BG" sz="2800" dirty="0" smtClean="0">
                <a:latin typeface="Palatino Linotype" pitchFamily="18" charset="0"/>
              </a:rPr>
              <a:t>isciplinar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 smtClean="0">
                <a:latin typeface="Palatino Linotype" pitchFamily="18" charset="0"/>
              </a:rPr>
              <a:t>H</a:t>
            </a:r>
            <a:r>
              <a:rPr lang="bg-BG" sz="2800" dirty="0" smtClean="0">
                <a:latin typeface="Palatino Linotype" pitchFamily="18" charset="0"/>
              </a:rPr>
              <a:t>ierárquico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 smtClean="0">
                <a:latin typeface="Palatino Linotype" pitchFamily="18" charset="0"/>
              </a:rPr>
              <a:t>R</a:t>
            </a:r>
            <a:r>
              <a:rPr lang="bg-BG" sz="2800" dirty="0" smtClean="0">
                <a:latin typeface="Palatino Linotype" pitchFamily="18" charset="0"/>
              </a:rPr>
              <a:t>egulamentar</a:t>
            </a:r>
          </a:p>
          <a:p>
            <a:pPr marL="514350" indent="-514350" eaLnBrk="1" hangingPunct="1">
              <a:buAutoNum type="alphaLcParenR"/>
            </a:pPr>
            <a:r>
              <a:rPr lang="bg-BG" sz="2800" dirty="0">
                <a:latin typeface="Palatino Linotype" pitchFamily="18" charset="0"/>
              </a:rPr>
              <a:t>d</a:t>
            </a:r>
            <a:r>
              <a:rPr lang="bg-BG" sz="2800" dirty="0" smtClean="0">
                <a:latin typeface="Palatino Linotype" pitchFamily="18" charset="0"/>
              </a:rPr>
              <a:t>e polícia</a:t>
            </a: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Poderes da Administração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A interdi</a:t>
            </a:r>
            <a:r>
              <a:rPr lang="bg-BG" dirty="0" smtClean="0"/>
              <a:t>ção de estabelecimento comercial privado por autoridade administrativa constitui exemplo do exercício do poder:</a:t>
            </a:r>
          </a:p>
          <a:p>
            <a:pPr marL="742950" indent="-742950">
              <a:buAutoNum type="alphaLcParenR"/>
            </a:pPr>
            <a:r>
              <a:rPr lang="en-US" dirty="0" smtClean="0"/>
              <a:t>D</a:t>
            </a:r>
            <a:r>
              <a:rPr lang="bg-BG" dirty="0" smtClean="0"/>
              <a:t>isciplinar</a:t>
            </a:r>
          </a:p>
          <a:p>
            <a:pPr marL="742950" indent="-742950">
              <a:buAutoNum type="alphaLcParenR"/>
            </a:pPr>
            <a:r>
              <a:rPr lang="en-US" dirty="0" smtClean="0"/>
              <a:t>R</a:t>
            </a:r>
            <a:r>
              <a:rPr lang="bg-BG" dirty="0" smtClean="0"/>
              <a:t>egulamentar</a:t>
            </a:r>
          </a:p>
          <a:p>
            <a:pPr marL="742950" indent="-742950">
              <a:buAutoNum type="alphaLcParenR"/>
            </a:pPr>
            <a:r>
              <a:rPr lang="en-US" dirty="0" smtClean="0"/>
              <a:t>N</a:t>
            </a:r>
            <a:r>
              <a:rPr lang="bg-BG" dirty="0" smtClean="0"/>
              <a:t>ormativo</a:t>
            </a:r>
          </a:p>
          <a:p>
            <a:pPr marL="742950" indent="-742950">
              <a:buAutoNum type="alphaLcParenR"/>
            </a:pPr>
            <a:r>
              <a:rPr lang="en-US" dirty="0" smtClean="0"/>
              <a:t>H</a:t>
            </a:r>
            <a:r>
              <a:rPr lang="bg-BG" dirty="0" smtClean="0"/>
              <a:t>ierárquico</a:t>
            </a:r>
          </a:p>
          <a:p>
            <a:pPr marL="742950" indent="-742950">
              <a:buAutoNum type="alphaLcParenR"/>
            </a:pPr>
            <a:r>
              <a:rPr lang="en-US" dirty="0" smtClean="0"/>
              <a:t>D</a:t>
            </a:r>
            <a:r>
              <a:rPr lang="bg-BG" dirty="0" smtClean="0"/>
              <a:t>e polícia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7971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2353190"/>
            <a:ext cx="11988800" cy="7208980"/>
          </a:xfrm>
        </p:spPr>
        <p:txBody>
          <a:bodyPr/>
          <a:lstStyle/>
          <a:p>
            <a:pPr marL="939800" indent="-939800" eaLnBrk="1" hangingPunct="1"/>
            <a:endParaRPr lang="bg-BG" sz="2800" dirty="0" smtClean="0">
              <a:latin typeface="Palatino Linotype" pitchFamily="18" charset="0"/>
            </a:endParaRPr>
          </a:p>
          <a:p>
            <a:pPr marL="939800" indent="-939800" eaLnBrk="1" hangingPunct="1"/>
            <a:r>
              <a:rPr lang="en-US" sz="2800" dirty="0" smtClean="0">
                <a:latin typeface="Palatino Linotype" pitchFamily="18" charset="0"/>
              </a:rPr>
              <a:t>C</a:t>
            </a:r>
            <a:r>
              <a:rPr lang="bg-BG" sz="2800" dirty="0" smtClean="0">
                <a:latin typeface="Palatino Linotype" pitchFamily="18" charset="0"/>
              </a:rPr>
              <a:t>onsiste na possibilidade de a Administração </a:t>
            </a:r>
            <a:r>
              <a:rPr lang="bg-BG" sz="2800" b="1" dirty="0" smtClean="0">
                <a:latin typeface="Palatino Linotype" pitchFamily="18" charset="0"/>
              </a:rPr>
              <a:t>aplicar punições </a:t>
            </a:r>
            <a:r>
              <a:rPr lang="bg-BG" sz="2800" dirty="0" smtClean="0">
                <a:latin typeface="Palatino Linotype" pitchFamily="18" charset="0"/>
              </a:rPr>
              <a:t>aos </a:t>
            </a:r>
            <a:r>
              <a:rPr lang="bg-BG" sz="2800" b="1" dirty="0" smtClean="0">
                <a:latin typeface="Palatino Linotype" pitchFamily="18" charset="0"/>
              </a:rPr>
              <a:t>agentes públicos </a:t>
            </a:r>
            <a:r>
              <a:rPr lang="bg-BG" sz="2800" dirty="0" smtClean="0">
                <a:latin typeface="Palatino Linotype" pitchFamily="18" charset="0"/>
              </a:rPr>
              <a:t>que cometam </a:t>
            </a:r>
            <a:r>
              <a:rPr lang="bg-BG" sz="2800" b="1" dirty="0" smtClean="0">
                <a:latin typeface="Palatino Linotype" pitchFamily="18" charset="0"/>
              </a:rPr>
              <a:t>infrações funcionais.</a:t>
            </a:r>
          </a:p>
          <a:p>
            <a:pPr marL="939800" indent="-939800" eaLnBrk="1" hangingPunct="1"/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Interno</a:t>
            </a:r>
            <a:r>
              <a:rPr lang="bg-BG" sz="2800" dirty="0" smtClean="0">
                <a:latin typeface="Palatino Linotype" pitchFamily="18" charset="0"/>
              </a:rPr>
              <a:t>: somente pode ser exercido sobre agentes públicos</a:t>
            </a:r>
          </a:p>
          <a:p>
            <a:pPr marL="939800" indent="-939800" eaLnBrk="1" hangingPunct="1"/>
            <a:r>
              <a:rPr lang="en-US" sz="2800" dirty="0" smtClean="0">
                <a:solidFill>
                  <a:srgbClr val="FF0000"/>
                </a:solidFill>
                <a:latin typeface="Palatino Linotype" pitchFamily="18" charset="0"/>
              </a:rPr>
              <a:t>N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ão permanente: </a:t>
            </a:r>
            <a:r>
              <a:rPr lang="bg-BG" sz="2800" dirty="0" smtClean="0">
                <a:latin typeface="Palatino Linotype" pitchFamily="18" charset="0"/>
              </a:rPr>
              <a:t>aplicável apenas se e quando o servidor cometer falta funcional.</a:t>
            </a:r>
          </a:p>
          <a:p>
            <a:pPr marL="939800" indent="-939800" eaLnBrk="1" hangingPunct="1"/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Discricionário: </a:t>
            </a:r>
            <a:r>
              <a:rPr lang="bg-BG" sz="2800" dirty="0" smtClean="0">
                <a:latin typeface="Palatino Linotype" pitchFamily="18" charset="0"/>
              </a:rPr>
              <a:t>a Adm pode escolher, com alguma margem de liberade, qual a punição apropriada a ser aplicada</a:t>
            </a:r>
          </a:p>
          <a:p>
            <a:pPr marL="939800" indent="-939800" eaLnBrk="1" hangingPunct="1"/>
            <a:r>
              <a:rPr lang="bg-BG" sz="2800" dirty="0" smtClean="0">
                <a:latin typeface="Palatino Linotype" pitchFamily="18" charset="0"/>
              </a:rPr>
              <a:t>Dever vinculado – Adm é obrigada a punir.</a:t>
            </a: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Disciplinar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9229152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1571073"/>
            <a:ext cx="11988800" cy="7208980"/>
          </a:xfrm>
        </p:spPr>
        <p:txBody>
          <a:bodyPr/>
          <a:lstStyle/>
          <a:p>
            <a:pPr marL="0" indent="0" eaLnBrk="1" hangingPunct="1">
              <a:buNone/>
            </a:pPr>
            <a:endParaRPr lang="bg-BG" sz="2800" dirty="0" smtClean="0">
              <a:latin typeface="Palatino Linotype" pitchFamily="18" charset="0"/>
            </a:endParaRPr>
          </a:p>
          <a:p>
            <a:pPr marL="939800" indent="-939800" eaLnBrk="1" hangingPunct="1"/>
            <a:r>
              <a:rPr lang="bg-BG" sz="2800" dirty="0">
                <a:latin typeface="Palatino Linotype" pitchFamily="18" charset="0"/>
              </a:rPr>
              <a:t>Penalidades: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A</a:t>
            </a:r>
            <a:r>
              <a:rPr lang="bg-BG" sz="2800" dirty="0">
                <a:latin typeface="Palatino Linotype" pitchFamily="18" charset="0"/>
              </a:rPr>
              <a:t>dvertência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S</a:t>
            </a:r>
            <a:r>
              <a:rPr lang="bg-BG" sz="2800" dirty="0">
                <a:latin typeface="Palatino Linotype" pitchFamily="18" charset="0"/>
              </a:rPr>
              <a:t>uspensão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D</a:t>
            </a:r>
            <a:r>
              <a:rPr lang="bg-BG" sz="2800" dirty="0">
                <a:latin typeface="Palatino Linotype" pitchFamily="18" charset="0"/>
              </a:rPr>
              <a:t>emissão 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C</a:t>
            </a:r>
            <a:r>
              <a:rPr lang="bg-BG" sz="2800" dirty="0">
                <a:latin typeface="Palatino Linotype" pitchFamily="18" charset="0"/>
              </a:rPr>
              <a:t>assação da aposentadoria ou disponibilidade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D</a:t>
            </a:r>
            <a:r>
              <a:rPr lang="bg-BG" sz="2800" dirty="0">
                <a:latin typeface="Palatino Linotype" pitchFamily="18" charset="0"/>
              </a:rPr>
              <a:t>estituição de cargo em comissão</a:t>
            </a:r>
          </a:p>
          <a:p>
            <a:pPr marL="514350" indent="-514350" eaLnBrk="1" hangingPunct="1">
              <a:buAutoNum type="alphaLcParenR"/>
            </a:pPr>
            <a:r>
              <a:rPr lang="en-US" sz="2800" dirty="0">
                <a:latin typeface="Palatino Linotype" pitchFamily="18" charset="0"/>
              </a:rPr>
              <a:t>D</a:t>
            </a:r>
            <a:r>
              <a:rPr lang="bg-BG" sz="2800" dirty="0">
                <a:latin typeface="Palatino Linotype" pitchFamily="18" charset="0"/>
              </a:rPr>
              <a:t>estituição de função </a:t>
            </a:r>
            <a:r>
              <a:rPr lang="bg-BG" sz="2800" dirty="0" smtClean="0">
                <a:latin typeface="Palatino Linotype" pitchFamily="18" charset="0"/>
              </a:rPr>
              <a:t>comissionada</a:t>
            </a:r>
          </a:p>
          <a:p>
            <a:pPr marL="0" indent="0" eaLnBrk="1" hangingPunct="1">
              <a:buNone/>
            </a:pPr>
            <a:endParaRPr lang="bg-BG" sz="2800" dirty="0" smtClean="0">
              <a:latin typeface="Palatino Linotype" pitchFamily="18" charset="0"/>
            </a:endParaRPr>
          </a:p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Processo administrativo – contraditório e ampla defesa</a:t>
            </a:r>
            <a:endParaRPr lang="bg-BG" sz="2800" dirty="0">
              <a:latin typeface="Palatino Linotype" pitchFamily="18" charset="0"/>
            </a:endParaRP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Disciplinar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3361112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 dirty="0" smtClean="0"/>
              <a:t>Consiste exemplo do poder disciplinar da Administração pública:</a:t>
            </a:r>
          </a:p>
          <a:p>
            <a:pPr marL="742950" indent="-742950">
              <a:buAutoNum type="alphaLcParenR"/>
            </a:pPr>
            <a:r>
              <a:rPr lang="en-US" sz="2800" dirty="0" smtClean="0"/>
              <a:t>A</a:t>
            </a:r>
            <a:r>
              <a:rPr lang="bg-BG" sz="2800" dirty="0" smtClean="0"/>
              <a:t> imposição de restrições a atividades dos cidadãos, nos limites estabelecidos pela lei.</a:t>
            </a:r>
          </a:p>
          <a:p>
            <a:pPr marL="742950" indent="-742950">
              <a:buAutoNum type="alphaLcParenR"/>
            </a:pPr>
            <a:r>
              <a:rPr lang="en-US" sz="2800" dirty="0"/>
              <a:t>A</a:t>
            </a:r>
            <a:r>
              <a:rPr lang="bg-BG" sz="2800" dirty="0"/>
              <a:t> imposição </a:t>
            </a:r>
            <a:r>
              <a:rPr lang="bg-BG" sz="2800" dirty="0" smtClean="0"/>
              <a:t>de sanção a particulares que contratam com a Administração.</a:t>
            </a:r>
          </a:p>
          <a:p>
            <a:pPr marL="742950" indent="-742950">
              <a:buAutoNum type="alphaLcParenR"/>
            </a:pPr>
            <a:r>
              <a:rPr lang="en-US" sz="2800" dirty="0" smtClean="0"/>
              <a:t>A</a:t>
            </a:r>
            <a:r>
              <a:rPr lang="bg-BG" sz="2800" dirty="0" smtClean="0"/>
              <a:t> edição de atos normativos para ordenar a atuação de agentes e órgãos adminsitrativos.</a:t>
            </a:r>
          </a:p>
          <a:p>
            <a:pPr marL="742950" indent="-742950">
              <a:buAutoNum type="alphaLcParenR"/>
            </a:pPr>
            <a:r>
              <a:rPr lang="en-US" sz="2800" dirty="0" smtClean="0"/>
              <a:t>A</a:t>
            </a:r>
            <a:r>
              <a:rPr lang="bg-BG" sz="2800" dirty="0" smtClean="0"/>
              <a:t> edição de regulamentos para a fiel execução da lei.</a:t>
            </a:r>
          </a:p>
          <a:p>
            <a:pPr marL="742950" indent="-742950">
              <a:buAutoNum type="alphaLcParenR"/>
            </a:pPr>
            <a:r>
              <a:rPr lang="en-US" sz="2800" dirty="0" smtClean="0"/>
              <a:t>O</a:t>
            </a:r>
            <a:r>
              <a:rPr lang="bg-BG" sz="2800" dirty="0" smtClean="0"/>
              <a:t> poder conferido às autoridades de dar ordens a seus subordinados e rever seus atos.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8153592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1571073"/>
            <a:ext cx="11988800" cy="7208980"/>
          </a:xfrm>
        </p:spPr>
        <p:txBody>
          <a:bodyPr/>
          <a:lstStyle/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É o que dispõe o Executivo para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distribuir e escalonar </a:t>
            </a:r>
            <a:r>
              <a:rPr lang="bg-BG" sz="2800" dirty="0" smtClean="0">
                <a:latin typeface="Palatino Linotype" pitchFamily="18" charset="0"/>
              </a:rPr>
              <a:t>as funções de seus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órgãos</a:t>
            </a:r>
            <a:r>
              <a:rPr lang="bg-BG" sz="2800" dirty="0" smtClean="0">
                <a:latin typeface="Palatino Linotype" pitchFamily="18" charset="0"/>
              </a:rPr>
              <a:t>, ordenar e rever a atuação de seus agentes, estabelecendo a relação de subordinação entre os servidores do seu quadro de pessoal.</a:t>
            </a:r>
          </a:p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Interno e Permanente</a:t>
            </a:r>
          </a:p>
          <a:p>
            <a:pPr eaLnBrk="1" hangingPunct="1">
              <a:buFont typeface="Wingdings" charset="2"/>
              <a:buChar char="v"/>
            </a:pPr>
            <a:r>
              <a:rPr lang="en-US" sz="2800" dirty="0" smtClean="0">
                <a:latin typeface="Palatino Linotype" pitchFamily="18" charset="0"/>
              </a:rPr>
              <a:t>N</a:t>
            </a:r>
            <a:r>
              <a:rPr lang="bg-BG" sz="2800" dirty="0" smtClean="0">
                <a:latin typeface="Palatino Linotype" pitchFamily="18" charset="0"/>
              </a:rPr>
              <a:t>ão existe hierarquia entre a Adm Direta e as entidades da Adm Indireta</a:t>
            </a:r>
          </a:p>
          <a:p>
            <a:pPr eaLnBrk="1" hangingPunct="1">
              <a:buFont typeface="Wingdings" charset="2"/>
              <a:buChar char="v"/>
            </a:pPr>
            <a:r>
              <a:rPr lang="bg-BG" sz="2800" dirty="0" smtClean="0">
                <a:latin typeface="Palatino Linotype" pitchFamily="18" charset="0"/>
              </a:rPr>
              <a:t>Poder hierárquico também não é exercido sobre órgãos consultivos.</a:t>
            </a: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Hierárquico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914687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Poder Hier</a:t>
            </a:r>
            <a:r>
              <a:rPr lang="bg-BG" dirty="0" smtClean="0"/>
              <a:t>árquico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595980"/>
            <a:ext cx="11988800" cy="64718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bg-BG" sz="2400" dirty="0" smtClean="0"/>
              <a:t>Lei n. 9.784/99 – Lei do Processo Administrativo: delega</a:t>
            </a:r>
            <a:r>
              <a:rPr lang="bg-BG" sz="2400" dirty="0" smtClean="0"/>
              <a:t>ção e avocação de competências.</a:t>
            </a:r>
          </a:p>
          <a:p>
            <a:pPr>
              <a:spcBef>
                <a:spcPts val="0"/>
              </a:spcBef>
            </a:pPr>
            <a:endParaRPr lang="bg-BG" sz="2400" dirty="0" smtClean="0"/>
          </a:p>
          <a:p>
            <a:pPr>
              <a:spcBef>
                <a:spcPts val="0"/>
              </a:spcBef>
            </a:pPr>
            <a:r>
              <a:rPr lang="bg-BG" sz="3200" b="1" dirty="0" smtClean="0">
                <a:solidFill>
                  <a:srgbClr val="FF0000"/>
                </a:solidFill>
              </a:rPr>
              <a:t>Delegação de competência: </a:t>
            </a:r>
            <a:r>
              <a:rPr lang="bg-BG" sz="2400" dirty="0" smtClean="0"/>
              <a:t>transferência</a:t>
            </a:r>
            <a:r>
              <a:rPr lang="bg-BG" sz="2400" dirty="0" smtClean="0">
                <a:solidFill>
                  <a:srgbClr val="FF0000"/>
                </a:solidFill>
              </a:rPr>
              <a:t> temporária </a:t>
            </a:r>
            <a:r>
              <a:rPr lang="bg-BG" sz="2400" dirty="0" smtClean="0"/>
              <a:t>de competência administrativa de seu titular a outro órgão ou agente público subordinado à autoridade delegante ou fora da linha hierárquica. </a:t>
            </a:r>
          </a:p>
          <a:p>
            <a:pPr>
              <a:spcBef>
                <a:spcPts val="0"/>
              </a:spcBef>
            </a:pPr>
            <a:endParaRPr lang="bg-BG" sz="2400" dirty="0" smtClean="0"/>
          </a:p>
          <a:p>
            <a:pPr>
              <a:spcBef>
                <a:spcPts val="0"/>
              </a:spcBef>
            </a:pPr>
            <a:r>
              <a:rPr lang="bg-BG" sz="2400" dirty="0" smtClean="0"/>
              <a:t>Delegação vertical e delegação horizontal</a:t>
            </a:r>
          </a:p>
          <a:p>
            <a:pPr marL="0" indent="0">
              <a:spcBef>
                <a:spcPts val="0"/>
              </a:spcBef>
              <a:buNone/>
            </a:pPr>
            <a:endParaRPr lang="bg-BG" sz="2400" dirty="0" smtClean="0"/>
          </a:p>
          <a:p>
            <a:pPr>
              <a:spcBef>
                <a:spcPts val="0"/>
              </a:spcBef>
            </a:pPr>
            <a:r>
              <a:rPr lang="bg-BG" sz="2400" dirty="0" smtClean="0"/>
              <a:t>Ato de delegação especificará: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400" dirty="0" smtClean="0"/>
              <a:t>M</a:t>
            </a:r>
            <a:r>
              <a:rPr lang="bg-BG" sz="2400" dirty="0" smtClean="0"/>
              <a:t>atérias e poderes transferidos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400" dirty="0" smtClean="0"/>
              <a:t>O</a:t>
            </a:r>
            <a:r>
              <a:rPr lang="bg-BG" sz="2400" dirty="0" smtClean="0"/>
              <a:t>s limites da atuação do delegado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400" dirty="0" smtClean="0"/>
              <a:t>A</a:t>
            </a:r>
            <a:r>
              <a:rPr lang="bg-BG" sz="2400" dirty="0" smtClean="0"/>
              <a:t> duração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400" dirty="0" smtClean="0"/>
              <a:t>O</a:t>
            </a:r>
            <a:r>
              <a:rPr lang="bg-BG" sz="2400" dirty="0" smtClean="0"/>
              <a:t>bjetivos da delegação </a:t>
            </a:r>
          </a:p>
          <a:p>
            <a:pPr marL="0" indent="0">
              <a:spcBef>
                <a:spcPts val="0"/>
              </a:spcBef>
              <a:buNone/>
            </a:pPr>
            <a:endParaRPr lang="bg-BG" sz="2400" dirty="0"/>
          </a:p>
          <a:p>
            <a:pPr>
              <a:spcBef>
                <a:spcPts val="0"/>
              </a:spcBef>
              <a:buFont typeface="Wingdings" charset="2"/>
              <a:buChar char="v"/>
            </a:pPr>
            <a:r>
              <a:rPr lang="bg-BG" sz="2400" dirty="0" smtClean="0"/>
              <a:t>Atos expedidos nessa condição </a:t>
            </a:r>
            <a:r>
              <a:rPr lang="bg-BG" sz="2400" dirty="0" smtClean="0">
                <a:solidFill>
                  <a:srgbClr val="FF0000"/>
                </a:solidFill>
              </a:rPr>
              <a:t>deverão indicar </a:t>
            </a:r>
            <a:r>
              <a:rPr lang="bg-BG" sz="2400" dirty="0" smtClean="0"/>
              <a:t>que foram </a:t>
            </a:r>
            <a:r>
              <a:rPr lang="bg-BG" sz="2400" dirty="0" smtClean="0">
                <a:solidFill>
                  <a:srgbClr val="FF0000"/>
                </a:solidFill>
              </a:rPr>
              <a:t>praticados em decorrência </a:t>
            </a:r>
            <a:r>
              <a:rPr lang="bg-BG" sz="2400" dirty="0" smtClean="0"/>
              <a:t>de delegação.</a:t>
            </a:r>
          </a:p>
          <a:p>
            <a:pPr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1278488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Poder Hier</a:t>
            </a:r>
            <a:r>
              <a:rPr lang="bg-BG" dirty="0" smtClean="0"/>
              <a:t>árquico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595980"/>
            <a:ext cx="11988800" cy="647182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bg-BG" sz="2400" dirty="0" smtClean="0"/>
          </a:p>
          <a:p>
            <a:pPr>
              <a:spcBef>
                <a:spcPts val="0"/>
              </a:spcBef>
            </a:pPr>
            <a:r>
              <a:rPr lang="bg-BG" sz="3200" b="1" dirty="0" smtClean="0">
                <a:solidFill>
                  <a:srgbClr val="FF0000"/>
                </a:solidFill>
              </a:rPr>
              <a:t>Delegação de competência</a:t>
            </a:r>
            <a:endParaRPr lang="bg-BG" sz="3200" dirty="0" smtClean="0"/>
          </a:p>
          <a:p>
            <a:pPr>
              <a:spcBef>
                <a:spcPts val="0"/>
              </a:spcBef>
            </a:pPr>
            <a:r>
              <a:rPr lang="bg-BG" sz="2400" b="1" dirty="0" smtClean="0">
                <a:solidFill>
                  <a:schemeClr val="tx1"/>
                </a:solidFill>
              </a:rPr>
              <a:t>São indelegáveis: </a:t>
            </a:r>
            <a:endParaRPr lang="bg-BG" sz="2400" dirty="0" smtClean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  <a:r>
              <a:rPr lang="bg-BG" sz="2400" dirty="0" smtClean="0">
                <a:solidFill>
                  <a:schemeClr val="tx1"/>
                </a:solidFill>
              </a:rPr>
              <a:t>dição de ato de caráter normativo</a:t>
            </a:r>
          </a:p>
          <a:p>
            <a:pPr marL="457200" indent="-457200">
              <a:spcBef>
                <a:spcPts val="0"/>
              </a:spcBef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  <a:r>
              <a:rPr lang="bg-BG" sz="2400" dirty="0" smtClean="0">
                <a:solidFill>
                  <a:schemeClr val="tx1"/>
                </a:solidFill>
              </a:rPr>
              <a:t> decisão em recursos administrativos</a:t>
            </a:r>
          </a:p>
          <a:p>
            <a:pPr marL="457200" indent="-457200">
              <a:spcBef>
                <a:spcPts val="0"/>
              </a:spcBef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M</a:t>
            </a:r>
            <a:r>
              <a:rPr lang="bg-BG" sz="2400" dirty="0" smtClean="0">
                <a:solidFill>
                  <a:schemeClr val="tx1"/>
                </a:solidFill>
              </a:rPr>
              <a:t>atérias de competência exclusiva do órgão ou autoridade</a:t>
            </a:r>
          </a:p>
          <a:p>
            <a:pPr marL="457200" indent="-457200">
              <a:spcBef>
                <a:spcPts val="0"/>
              </a:spcBef>
              <a:buAutoNum type="alphaLcParenR"/>
            </a:pPr>
            <a:endParaRPr lang="bg-BG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Wingdings" charset="2"/>
              <a:buChar char="v"/>
            </a:pPr>
            <a:r>
              <a:rPr lang="bg-BG" sz="3200" b="1" dirty="0" smtClean="0">
                <a:solidFill>
                  <a:srgbClr val="FF0000"/>
                </a:solidFill>
              </a:rPr>
              <a:t>Avocação de competência: </a:t>
            </a:r>
            <a:r>
              <a:rPr lang="bg-BG" sz="2400" dirty="0" smtClean="0">
                <a:solidFill>
                  <a:schemeClr val="tx1"/>
                </a:solidFill>
              </a:rPr>
              <a:t>Diante de </a:t>
            </a:r>
            <a:r>
              <a:rPr lang="bg-BG" sz="2400" dirty="0" smtClean="0">
                <a:solidFill>
                  <a:srgbClr val="FF0000"/>
                </a:solidFill>
              </a:rPr>
              <a:t>motivos relevantes devidamente justificados</a:t>
            </a:r>
            <a:r>
              <a:rPr lang="bg-BG" sz="2400" dirty="0" smtClean="0">
                <a:solidFill>
                  <a:schemeClr val="tx1"/>
                </a:solidFill>
              </a:rPr>
              <a:t>, o artigo 15 da Lei do Processo administrativo, permite que a autoridade </a:t>
            </a:r>
            <a:r>
              <a:rPr lang="bg-BG" sz="2400" dirty="0" smtClean="0">
                <a:solidFill>
                  <a:srgbClr val="FF0000"/>
                </a:solidFill>
              </a:rPr>
              <a:t>hierarquicamente superior </a:t>
            </a:r>
            <a:r>
              <a:rPr lang="bg-BG" sz="2400" dirty="0" smtClean="0">
                <a:solidFill>
                  <a:schemeClr val="tx1"/>
                </a:solidFill>
              </a:rPr>
              <a:t>chame para si a competência de um órgão subordinado. </a:t>
            </a:r>
          </a:p>
          <a:p>
            <a:pPr>
              <a:spcBef>
                <a:spcPts val="0"/>
              </a:spcBef>
              <a:buFont typeface="Wingdings" charset="2"/>
              <a:buChar char="v"/>
            </a:pPr>
            <a:r>
              <a:rPr lang="bg-BG" sz="2400" dirty="0" smtClean="0">
                <a:solidFill>
                  <a:schemeClr val="tx1"/>
                </a:solidFill>
              </a:rPr>
              <a:t>Medida </a:t>
            </a:r>
            <a:r>
              <a:rPr lang="bg-BG" sz="2400" dirty="0" smtClean="0">
                <a:solidFill>
                  <a:srgbClr val="FF0000"/>
                </a:solidFill>
              </a:rPr>
              <a:t>excepcional e temporária </a:t>
            </a:r>
            <a:r>
              <a:rPr lang="bg-BG" sz="2400" dirty="0" smtClean="0">
                <a:solidFill>
                  <a:schemeClr val="tx1"/>
                </a:solidFill>
              </a:rPr>
              <a:t>pela qual determinada competência administrativa é convocada pela autoridade superior.</a:t>
            </a:r>
          </a:p>
        </p:txBody>
      </p:sp>
    </p:spTree>
    <p:extLst>
      <p:ext uri="{BB962C8B-B14F-4D97-AF65-F5344CB8AC3E}">
        <p14:creationId xmlns:p14="http://schemas.microsoft.com/office/powerpoint/2010/main" val="2930790044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56"/>
          <p:cNvSpPr>
            <a:spLocks noGrp="1"/>
          </p:cNvSpPr>
          <p:nvPr>
            <p:ph type="body" idx="1"/>
          </p:nvPr>
        </p:nvSpPr>
        <p:spPr>
          <a:xfrm>
            <a:off x="508000" y="1571073"/>
            <a:ext cx="11988800" cy="7208980"/>
          </a:xfrm>
        </p:spPr>
        <p:txBody>
          <a:bodyPr/>
          <a:lstStyle/>
          <a:p>
            <a:pPr eaLnBrk="1" hangingPunct="1">
              <a:buFont typeface="Wingdings" charset="2"/>
              <a:buChar char="v"/>
            </a:pPr>
            <a:r>
              <a:rPr lang="bg-BG" sz="3200" b="1" dirty="0" smtClean="0">
                <a:solidFill>
                  <a:srgbClr val="FF0000"/>
                </a:solidFill>
                <a:latin typeface="Palatino Linotype" pitchFamily="18" charset="0"/>
              </a:rPr>
              <a:t>Supervis</a:t>
            </a:r>
            <a:r>
              <a:rPr lang="bg-BG" sz="3200" b="1" dirty="0" smtClean="0">
                <a:solidFill>
                  <a:srgbClr val="FF0000"/>
                </a:solidFill>
                <a:latin typeface="Palatino Linotype" pitchFamily="18" charset="0"/>
              </a:rPr>
              <a:t>ão ministerial: </a:t>
            </a:r>
            <a:r>
              <a:rPr lang="bg-BG" sz="2800" dirty="0" smtClean="0">
                <a:latin typeface="Palatino Linotype" pitchFamily="18" charset="0"/>
              </a:rPr>
              <a:t>poder exercido pelos Ministérios Federais, e pelas Secretarias Estaduais e Municiais, sobre órgãos e entidades pertencentes à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Administração Pública Indireta</a:t>
            </a:r>
            <a:r>
              <a:rPr lang="bg-BG" sz="2800" dirty="0" smtClean="0">
                <a:latin typeface="Palatino Linotype" pitchFamily="18" charset="0"/>
              </a:rPr>
              <a:t>.</a:t>
            </a:r>
          </a:p>
          <a:p>
            <a:pPr eaLnBrk="1" hangingPunct="1">
              <a:buFont typeface="Wingdings" charset="2"/>
              <a:buChar char="v"/>
            </a:pPr>
            <a:r>
              <a:rPr lang="en-US" sz="2800" dirty="0" smtClean="0">
                <a:latin typeface="Palatino Linotype" pitchFamily="18" charset="0"/>
              </a:rPr>
              <a:t>N</a:t>
            </a:r>
            <a:r>
              <a:rPr lang="bg-BG" sz="2800" dirty="0" smtClean="0">
                <a:latin typeface="Palatino Linotype" pitchFamily="18" charset="0"/>
              </a:rPr>
              <a:t>ão envolve a possibilidade de revisão dos atos praticados pela entidade controlada, mas se restringe a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fiscalizar o cumprimento da lei</a:t>
            </a:r>
            <a:r>
              <a:rPr lang="bg-BG" sz="2800" dirty="0" smtClean="0">
                <a:latin typeface="Palatino Linotype" pitchFamily="18" charset="0"/>
              </a:rPr>
              <a:t>, por parte das pessoas pertencentes à </a:t>
            </a:r>
            <a:r>
              <a:rPr lang="bg-BG" sz="2800" dirty="0" smtClean="0">
                <a:solidFill>
                  <a:srgbClr val="FF0000"/>
                </a:solidFill>
                <a:latin typeface="Palatino Linotype" pitchFamily="18" charset="0"/>
              </a:rPr>
              <a:t>Administração Pública Indireta</a:t>
            </a:r>
            <a:r>
              <a:rPr lang="bg-BG" sz="2800" dirty="0" smtClean="0">
                <a:latin typeface="Palatino Linotype" pitchFamily="18" charset="0"/>
              </a:rPr>
              <a:t>.</a:t>
            </a:r>
            <a:endParaRPr lang="bg-BG" sz="2800" dirty="0" smtClean="0">
              <a:latin typeface="Palatino Linotype" pitchFamily="18" charset="0"/>
            </a:endParaRPr>
          </a:p>
          <a:p>
            <a:pPr eaLnBrk="1" hangingPunct="1">
              <a:buFont typeface="Wingdings" charset="2"/>
              <a:buChar char="v"/>
            </a:pPr>
            <a:endParaRPr lang="bg-BG" sz="2800" dirty="0" smtClean="0">
              <a:latin typeface="Palatino Linotype" pitchFamily="18" charset="0"/>
            </a:endParaRPr>
          </a:p>
        </p:txBody>
      </p:sp>
      <p:sp>
        <p:nvSpPr>
          <p:cNvPr id="5" name="Shape 52"/>
          <p:cNvSpPr txBox="1">
            <a:spLocks/>
          </p:cNvSpPr>
          <p:nvPr/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/>
        </p:spPr>
        <p:txBody>
          <a:bodyPr lIns="0" tIns="0" rIns="0" bIns="0" anchor="ctr">
            <a:normAutofit fontScale="97500"/>
          </a:bodyPr>
          <a:lstStyle/>
          <a:p>
            <a:pPr algn="ctr" fontAlgn="auto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defRPr sz="1800">
                <a:solidFill>
                  <a:srgbClr val="000000"/>
                </a:solidFill>
              </a:defRPr>
            </a:pPr>
            <a:r>
              <a:rPr lang="bg-BG" sz="4800" kern="0" dirty="0" smtClean="0">
                <a:solidFill>
                  <a:srgbClr val="D93E2B"/>
                </a:solidFill>
                <a:latin typeface="Palatino Linotype" pitchFamily="18" charset="0"/>
                <a:cs typeface="Palatino"/>
              </a:rPr>
              <a:t>Poder Hierárquico</a:t>
            </a:r>
            <a:endParaRPr lang="pt-BR" sz="4800" kern="0" dirty="0">
              <a:solidFill>
                <a:srgbClr val="D93E2B"/>
              </a:solidFill>
              <a:latin typeface="Palatino Linotype" pitchFamily="18" charset="0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9613136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ula Organização do Estado">
  <a:themeElements>
    <a:clrScheme name="Default">
      <a:dk1>
        <a:srgbClr val="414141"/>
      </a:dk1>
      <a:lt1>
        <a:srgbClr val="FFFFFF"/>
      </a:lt1>
      <a:dk2>
        <a:srgbClr val="A7A7A7"/>
      </a:dk2>
      <a:lt2>
        <a:srgbClr val="535353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38FAF"/>
          </a:solidFill>
          <a:prstDash val="solid"/>
          <a:bevel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38FAF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38FAF"/>
          </a:solidFill>
          <a:prstDash val="solid"/>
          <a:bevel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38FAF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Organização do Estado</Template>
  <TotalTime>1442</TotalTime>
  <Words>1347</Words>
  <Application>Microsoft Macintosh PowerPoint</Application>
  <PresentationFormat>Custom</PresentationFormat>
  <Paragraphs>170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Aula Organização do Estado</vt:lpstr>
      <vt:lpstr>Poderes da Administração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Poder Hierárquico</vt:lpstr>
      <vt:lpstr>Poder Hierárquico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Poder de Polícia - Componentes</vt:lpstr>
      <vt:lpstr>Poder Administrativo   Características</vt:lpstr>
      <vt:lpstr>Polícia administrativa x Polícia Judiciária</vt:lpstr>
      <vt:lpstr>Polícia administrativa x Polícia Judiciária</vt:lpstr>
      <vt:lpstr>Poder de Polícia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Regime Geral do Direito Administrativo</dc:title>
  <dc:creator>emanuele</dc:creator>
  <cp:lastModifiedBy>Emanuele Seicenti de Brito</cp:lastModifiedBy>
  <cp:revision>109</cp:revision>
  <dcterms:created xsi:type="dcterms:W3CDTF">2017-03-10T01:24:30Z</dcterms:created>
  <dcterms:modified xsi:type="dcterms:W3CDTF">2017-05-19T19:32:39Z</dcterms:modified>
</cp:coreProperties>
</file>