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43"/>
  </p:notesMasterIdLst>
  <p:sldIdLst>
    <p:sldId id="256" r:id="rId2"/>
    <p:sldId id="560" r:id="rId3"/>
    <p:sldId id="621" r:id="rId4"/>
    <p:sldId id="617" r:id="rId5"/>
    <p:sldId id="618" r:id="rId6"/>
    <p:sldId id="619" r:id="rId7"/>
    <p:sldId id="681" r:id="rId8"/>
    <p:sldId id="616" r:id="rId9"/>
    <p:sldId id="634" r:id="rId10"/>
    <p:sldId id="550" r:id="rId11"/>
    <p:sldId id="260" r:id="rId12"/>
    <p:sldId id="594" r:id="rId13"/>
    <p:sldId id="596" r:id="rId14"/>
    <p:sldId id="567" r:id="rId15"/>
    <p:sldId id="606" r:id="rId16"/>
    <p:sldId id="607" r:id="rId17"/>
    <p:sldId id="612" r:id="rId18"/>
    <p:sldId id="608" r:id="rId19"/>
    <p:sldId id="609" r:id="rId20"/>
    <p:sldId id="568" r:id="rId21"/>
    <p:sldId id="695" r:id="rId22"/>
    <p:sldId id="696" r:id="rId23"/>
    <p:sldId id="701" r:id="rId24"/>
    <p:sldId id="700" r:id="rId25"/>
    <p:sldId id="682" r:id="rId26"/>
    <p:sldId id="666" r:id="rId27"/>
    <p:sldId id="683" r:id="rId28"/>
    <p:sldId id="684" r:id="rId29"/>
    <p:sldId id="693" r:id="rId30"/>
    <p:sldId id="549" r:id="rId31"/>
    <p:sldId id="574" r:id="rId32"/>
    <p:sldId id="427" r:id="rId33"/>
    <p:sldId id="428" r:id="rId34"/>
    <p:sldId id="613" r:id="rId35"/>
    <p:sldId id="674" r:id="rId36"/>
    <p:sldId id="670" r:id="rId37"/>
    <p:sldId id="671" r:id="rId38"/>
    <p:sldId id="673" r:id="rId39"/>
    <p:sldId id="515" r:id="rId40"/>
    <p:sldId id="676" r:id="rId41"/>
    <p:sldId id="677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2A7E"/>
    <a:srgbClr val="67996F"/>
    <a:srgbClr val="5BA57C"/>
    <a:srgbClr val="FF5050"/>
    <a:srgbClr val="9B9631"/>
    <a:srgbClr val="8B8241"/>
    <a:srgbClr val="C0C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>
        <p:scale>
          <a:sx n="100" d="100"/>
          <a:sy n="100" d="100"/>
        </p:scale>
        <p:origin x="19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200" d="100"/>
          <a:sy n="200" d="100"/>
        </p:scale>
        <p:origin x="-270" y="-66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idemiologia\Documents\Congresso%20Bel&#233;m\Popula&#231;&#227;oPris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idemiologia\Documents\Congresso%20Bel&#233;m\Popula&#231;&#227;oPrisio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J:\INQUERITO\APRESENTACAO%20DO%20INQUERITO\BRASILIA%202010\gr&#225;fico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J:\INQUERITO\APRESENTACAO%20DO%20INQUERITO\BRASILIA%202010\gr&#225;fico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'Por Ano'!$A$1:$A$25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1997</c:v>
                </c:pt>
                <c:pt idx="7">
                  <c:v>1999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'Por Ano'!$B$1:$B$25</c:f>
              <c:numCache>
                <c:formatCode>General</c:formatCode>
                <c:ptCount val="25"/>
                <c:pt idx="0">
                  <c:v>90</c:v>
                </c:pt>
                <c:pt idx="1">
                  <c:v>114.3</c:v>
                </c:pt>
                <c:pt idx="2">
                  <c:v>126.2</c:v>
                </c:pt>
                <c:pt idx="3">
                  <c:v>129.19999999999999</c:v>
                </c:pt>
                <c:pt idx="4">
                  <c:v>148.80000000000001</c:v>
                </c:pt>
                <c:pt idx="5">
                  <c:v>170.6</c:v>
                </c:pt>
                <c:pt idx="6">
                  <c:v>194.1</c:v>
                </c:pt>
                <c:pt idx="7">
                  <c:v>232.8</c:v>
                </c:pt>
                <c:pt idx="8">
                  <c:v>233.9</c:v>
                </c:pt>
                <c:pt idx="9">
                  <c:v>239.3</c:v>
                </c:pt>
                <c:pt idx="10">
                  <c:v>308.3</c:v>
                </c:pt>
                <c:pt idx="11">
                  <c:v>336.4</c:v>
                </c:pt>
                <c:pt idx="12">
                  <c:v>361.4</c:v>
                </c:pt>
                <c:pt idx="13">
                  <c:v>401.2</c:v>
                </c:pt>
                <c:pt idx="14">
                  <c:v>422.4</c:v>
                </c:pt>
                <c:pt idx="15">
                  <c:v>451.4</c:v>
                </c:pt>
                <c:pt idx="16">
                  <c:v>473.6</c:v>
                </c:pt>
                <c:pt idx="17">
                  <c:v>496.3</c:v>
                </c:pt>
                <c:pt idx="18">
                  <c:v>514.6</c:v>
                </c:pt>
                <c:pt idx="19">
                  <c:v>549.79999999999995</c:v>
                </c:pt>
                <c:pt idx="20">
                  <c:v>581.5</c:v>
                </c:pt>
                <c:pt idx="21">
                  <c:v>622.20000000000005</c:v>
                </c:pt>
                <c:pt idx="22">
                  <c:v>698.6</c:v>
                </c:pt>
                <c:pt idx="23">
                  <c:v>722.1</c:v>
                </c:pt>
                <c:pt idx="24">
                  <c:v>726.3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E-4931-B996-A54A5C2EDA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90"/>
        <c:axId val="239229608"/>
        <c:axId val="239227648"/>
      </c:barChart>
      <c:catAx>
        <c:axId val="239229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9227648"/>
        <c:crosses val="autoZero"/>
        <c:auto val="1"/>
        <c:lblAlgn val="ctr"/>
        <c:lblOffset val="100"/>
        <c:noMultiLvlLbl val="0"/>
      </c:catAx>
      <c:valAx>
        <c:axId val="239227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229608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05924480678857E-2"/>
          <c:y val="6.7415946205571564E-2"/>
          <c:w val="0.85202719129135407"/>
          <c:h val="0.843432647287965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'Por UF'!$A$1:$A$27</c:f>
              <c:strCache>
                <c:ptCount val="27"/>
                <c:pt idx="0">
                  <c:v>RR</c:v>
                </c:pt>
                <c:pt idx="1">
                  <c:v>AP</c:v>
                </c:pt>
                <c:pt idx="2">
                  <c:v>TO</c:v>
                </c:pt>
                <c:pt idx="3">
                  <c:v>PI</c:v>
                </c:pt>
                <c:pt idx="4">
                  <c:v>SE</c:v>
                </c:pt>
                <c:pt idx="5">
                  <c:v>AC</c:v>
                </c:pt>
                <c:pt idx="6">
                  <c:v>AL</c:v>
                </c:pt>
                <c:pt idx="7">
                  <c:v>MA</c:v>
                </c:pt>
                <c:pt idx="8">
                  <c:v>AM</c:v>
                </c:pt>
                <c:pt idx="9">
                  <c:v>RN</c:v>
                </c:pt>
                <c:pt idx="10">
                  <c:v>RO</c:v>
                </c:pt>
                <c:pt idx="11">
                  <c:v>PB</c:v>
                </c:pt>
                <c:pt idx="12">
                  <c:v>MT</c:v>
                </c:pt>
                <c:pt idx="13">
                  <c:v>DF</c:v>
                </c:pt>
                <c:pt idx="14">
                  <c:v>PA</c:v>
                </c:pt>
                <c:pt idx="15">
                  <c:v>MS</c:v>
                </c:pt>
                <c:pt idx="16">
                  <c:v>BA</c:v>
                </c:pt>
                <c:pt idx="17">
                  <c:v>ES</c:v>
                </c:pt>
                <c:pt idx="18">
                  <c:v>GO</c:v>
                </c:pt>
                <c:pt idx="19">
                  <c:v>SC</c:v>
                </c:pt>
                <c:pt idx="20">
                  <c:v>CE</c:v>
                </c:pt>
                <c:pt idx="21">
                  <c:v>PE</c:v>
                </c:pt>
                <c:pt idx="22">
                  <c:v>RS</c:v>
                </c:pt>
                <c:pt idx="23">
                  <c:v>PR</c:v>
                </c:pt>
                <c:pt idx="24">
                  <c:v>RJ</c:v>
                </c:pt>
                <c:pt idx="25">
                  <c:v>MG</c:v>
                </c:pt>
                <c:pt idx="26">
                  <c:v>SP</c:v>
                </c:pt>
              </c:strCache>
            </c:strRef>
          </c:cat>
          <c:val>
            <c:numRef>
              <c:f>'Por UF'!$B$1:$B$27</c:f>
              <c:numCache>
                <c:formatCode>#,##0</c:formatCode>
                <c:ptCount val="27"/>
                <c:pt idx="0">
                  <c:v>2590</c:v>
                </c:pt>
                <c:pt idx="1">
                  <c:v>2806</c:v>
                </c:pt>
                <c:pt idx="2">
                  <c:v>3573</c:v>
                </c:pt>
                <c:pt idx="3">
                  <c:v>4368</c:v>
                </c:pt>
                <c:pt idx="4">
                  <c:v>4888</c:v>
                </c:pt>
                <c:pt idx="5">
                  <c:v>6263</c:v>
                </c:pt>
                <c:pt idx="6">
                  <c:v>7760</c:v>
                </c:pt>
                <c:pt idx="7">
                  <c:v>8766</c:v>
                </c:pt>
                <c:pt idx="8">
                  <c:v>8931</c:v>
                </c:pt>
                <c:pt idx="9">
                  <c:v>9252</c:v>
                </c:pt>
                <c:pt idx="10">
                  <c:v>11383</c:v>
                </c:pt>
                <c:pt idx="11">
                  <c:v>12124</c:v>
                </c:pt>
                <c:pt idx="12">
                  <c:v>12292</c:v>
                </c:pt>
                <c:pt idx="13">
                  <c:v>15894</c:v>
                </c:pt>
                <c:pt idx="14">
                  <c:v>16490</c:v>
                </c:pt>
                <c:pt idx="15">
                  <c:v>16774</c:v>
                </c:pt>
                <c:pt idx="16">
                  <c:v>16829</c:v>
                </c:pt>
                <c:pt idx="17">
                  <c:v>20060</c:v>
                </c:pt>
                <c:pt idx="18">
                  <c:v>21251</c:v>
                </c:pt>
                <c:pt idx="19">
                  <c:v>21558</c:v>
                </c:pt>
                <c:pt idx="20">
                  <c:v>26863</c:v>
                </c:pt>
                <c:pt idx="21">
                  <c:v>31001</c:v>
                </c:pt>
                <c:pt idx="22">
                  <c:v>36174</c:v>
                </c:pt>
                <c:pt idx="23">
                  <c:v>50029</c:v>
                </c:pt>
                <c:pt idx="24">
                  <c:v>52691</c:v>
                </c:pt>
                <c:pt idx="25">
                  <c:v>76713</c:v>
                </c:pt>
                <c:pt idx="26">
                  <c:v>229031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C-44F5-A566-B0A1F2F1C9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460199312"/>
        <c:axId val="460195000"/>
      </c:barChart>
      <c:catAx>
        <c:axId val="46019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Estados e UF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0195000"/>
        <c:crosses val="autoZero"/>
        <c:auto val="1"/>
        <c:lblAlgn val="ctr"/>
        <c:lblOffset val="100"/>
        <c:noMultiLvlLbl val="0"/>
      </c:catAx>
      <c:valAx>
        <c:axId val="4601950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População Prisional</a:t>
                </a:r>
              </a:p>
            </c:rich>
          </c:tx>
          <c:layout>
            <c:manualLayout>
              <c:xMode val="edge"/>
              <c:yMode val="edge"/>
              <c:x val="0.46651907990727431"/>
              <c:y val="0.952834849185128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019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'Hepatite C'!$C$1</c:f>
              <c:strCache>
                <c:ptCount val="1"/>
                <c:pt idx="0">
                  <c:v>Prevalência</c:v>
                </c:pt>
              </c:strCache>
            </c:strRef>
          </c:tx>
          <c:spPr>
            <a:solidFill>
              <a:srgbClr val="8FB08C">
                <a:lumMod val="75000"/>
              </a:srgbClr>
            </a:solidFill>
            <a:ln cmpd="dbl">
              <a:solidFill>
                <a:schemeClr val="bg1"/>
              </a:solidFill>
            </a:ln>
            <a:effectLst>
              <a:outerShdw blurRad="50800" dist="38100" algn="l" rotWithShape="0">
                <a:schemeClr val="bg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'Hepatite C'!$H$22:$H$28</c:f>
                <c:numCache>
                  <c:formatCode>General</c:formatCode>
                  <c:ptCount val="7"/>
                  <c:pt idx="0">
                    <c:v>0.69399999999999995</c:v>
                  </c:pt>
                  <c:pt idx="1">
                    <c:v>0.28000000000000008</c:v>
                  </c:pt>
                  <c:pt idx="2">
                    <c:v>0.3750000000000025</c:v>
                  </c:pt>
                  <c:pt idx="3">
                    <c:v>0.39700000000000324</c:v>
                  </c:pt>
                  <c:pt idx="4">
                    <c:v>0.36300000000000032</c:v>
                  </c:pt>
                  <c:pt idx="5">
                    <c:v>0.44500000000000006</c:v>
                  </c:pt>
                  <c:pt idx="6">
                    <c:v>0.25800000000000001</c:v>
                  </c:pt>
                </c:numCache>
              </c:numRef>
            </c:plus>
            <c:minus>
              <c:numRef>
                <c:f>'Hepatite C'!$G$22:$G$28</c:f>
                <c:numCache>
                  <c:formatCode>General</c:formatCode>
                  <c:ptCount val="7"/>
                  <c:pt idx="0">
                    <c:v>0.69299999999999984</c:v>
                  </c:pt>
                  <c:pt idx="1">
                    <c:v>0.28100000000000008</c:v>
                  </c:pt>
                  <c:pt idx="2">
                    <c:v>0.3740000000000025</c:v>
                  </c:pt>
                  <c:pt idx="3">
                    <c:v>0.39700000000000324</c:v>
                  </c:pt>
                  <c:pt idx="4">
                    <c:v>0.36200000000000032</c:v>
                  </c:pt>
                  <c:pt idx="5">
                    <c:v>0.42500000000000032</c:v>
                  </c:pt>
                  <c:pt idx="6">
                    <c:v>0.25900000000000001</c:v>
                  </c:pt>
                </c:numCache>
              </c:numRef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strRef>
              <c:f>'Hepatite C'!$B$2:$B$8</c:f>
              <c:strCache>
                <c:ptCount val="7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Distrito Federal</c:v>
                </c:pt>
                <c:pt idx="4">
                  <c:v>Sudeste</c:v>
                </c:pt>
                <c:pt idx="5">
                  <c:v>Sul</c:v>
                </c:pt>
                <c:pt idx="6">
                  <c:v>Brasil</c:v>
                </c:pt>
              </c:strCache>
            </c:strRef>
          </c:cat>
          <c:val>
            <c:numRef>
              <c:f>'Hepatite C'!$C$22:$C$28</c:f>
              <c:numCache>
                <c:formatCode>General</c:formatCode>
                <c:ptCount val="7"/>
                <c:pt idx="0">
                  <c:v>2.1019999999999999</c:v>
                </c:pt>
                <c:pt idx="1">
                  <c:v>0.68</c:v>
                </c:pt>
                <c:pt idx="2">
                  <c:v>1.325</c:v>
                </c:pt>
                <c:pt idx="3">
                  <c:v>0.85500000000000065</c:v>
                </c:pt>
                <c:pt idx="4">
                  <c:v>1.272</c:v>
                </c:pt>
                <c:pt idx="5">
                  <c:v>1.1900000000000099</c:v>
                </c:pt>
                <c:pt idx="6">
                  <c:v>1.3779999999999888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0-4ECA-91AD-E95B8FA32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703264"/>
        <c:axId val="257704832"/>
      </c:barChart>
      <c:catAx>
        <c:axId val="2577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cmpd="sng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257704832"/>
        <c:crosses val="autoZero"/>
        <c:auto val="1"/>
        <c:lblAlgn val="ctr"/>
        <c:lblOffset val="100"/>
        <c:noMultiLvlLbl val="0"/>
      </c:catAx>
      <c:valAx>
        <c:axId val="257704832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pt-BR">
                    <a:solidFill>
                      <a:schemeClr val="bg1"/>
                    </a:solidFill>
                  </a:rPr>
                  <a:t>Prevgalência (%)</a:t>
                </a:r>
              </a:p>
            </c:rich>
          </c:tx>
          <c:layout>
            <c:manualLayout>
              <c:xMode val="edge"/>
              <c:yMode val="edge"/>
              <c:x val="1.1750597079692443E-2"/>
              <c:y val="0.36331510579369486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257703264"/>
        <c:crosses val="autoZero"/>
        <c:crossBetween val="between"/>
        <c:majorUnit val="1"/>
      </c:valAx>
      <c:spPr>
        <a:solidFill>
          <a:srgbClr val="F0B81F"/>
        </a:solidFill>
      </c:spPr>
    </c:plotArea>
    <c:plotVisOnly val="1"/>
    <c:dispBlanksAs val="gap"/>
    <c:showDLblsOverMax val="0"/>
  </c:chart>
  <c:spPr>
    <a:solidFill>
      <a:srgbClr val="002060"/>
    </a:solidFill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'Hepatite B'!$C$1</c:f>
              <c:strCache>
                <c:ptCount val="1"/>
                <c:pt idx="0">
                  <c:v>Prevalência</c:v>
                </c:pt>
              </c:strCache>
            </c:strRef>
          </c:tx>
          <c:spPr>
            <a:solidFill>
              <a:srgbClr val="9B2D1F"/>
            </a:solidFill>
            <a:ln cmpd="dbl">
              <a:solidFill>
                <a:schemeClr val="bg1"/>
              </a:solidFill>
            </a:ln>
            <a:effectLst>
              <a:outerShdw blurRad="50800" dist="38100" algn="l" rotWithShape="0">
                <a:schemeClr val="bg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'Hepatite B'!$H$22:$H$28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1.2699999999999836</c:v>
                  </c:pt>
                  <c:pt idx="2">
                    <c:v>0.58000000000000018</c:v>
                  </c:pt>
                  <c:pt idx="3">
                    <c:v>0.8000000000000006</c:v>
                  </c:pt>
                  <c:pt idx="4">
                    <c:v>1</c:v>
                  </c:pt>
                  <c:pt idx="5">
                    <c:v>1.1099999999999863</c:v>
                  </c:pt>
                  <c:pt idx="6">
                    <c:v>0.65000000000000646</c:v>
                  </c:pt>
                </c:numCache>
              </c:numRef>
            </c:plus>
            <c:minus>
              <c:numRef>
                <c:f>'Hepatite B'!$G$22:$G$28</c:f>
                <c:numCache>
                  <c:formatCode>General</c:formatCode>
                  <c:ptCount val="7"/>
                  <c:pt idx="0">
                    <c:v>2.0300000000000007</c:v>
                  </c:pt>
                  <c:pt idx="1">
                    <c:v>1.2600000000000007</c:v>
                  </c:pt>
                  <c:pt idx="2">
                    <c:v>0.59</c:v>
                  </c:pt>
                  <c:pt idx="3">
                    <c:v>0.79</c:v>
                  </c:pt>
                  <c:pt idx="4">
                    <c:v>1.0099999999999822</c:v>
                  </c:pt>
                  <c:pt idx="5">
                    <c:v>1.129999999999987</c:v>
                  </c:pt>
                  <c:pt idx="6">
                    <c:v>0.58000000000000018</c:v>
                  </c:pt>
                </c:numCache>
              </c:numRef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strRef>
              <c:f>'Hepatite B'!$B$2:$B$8</c:f>
              <c:strCache>
                <c:ptCount val="7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Distrito Federal</c:v>
                </c:pt>
                <c:pt idx="4">
                  <c:v>Sudeste</c:v>
                </c:pt>
                <c:pt idx="5">
                  <c:v>Sul</c:v>
                </c:pt>
                <c:pt idx="6">
                  <c:v>Brasil</c:v>
                </c:pt>
              </c:strCache>
            </c:strRef>
          </c:cat>
          <c:val>
            <c:numRef>
              <c:f>'Hepatite B'!$C$22:$C$28</c:f>
              <c:numCache>
                <c:formatCode>General</c:formatCode>
                <c:ptCount val="7"/>
                <c:pt idx="0">
                  <c:v>10.9</c:v>
                </c:pt>
                <c:pt idx="1">
                  <c:v>9.1300000000000008</c:v>
                </c:pt>
                <c:pt idx="2">
                  <c:v>4.3</c:v>
                </c:pt>
                <c:pt idx="3">
                  <c:v>3.07</c:v>
                </c:pt>
                <c:pt idx="4">
                  <c:v>6.33</c:v>
                </c:pt>
                <c:pt idx="5">
                  <c:v>9.59</c:v>
                </c:pt>
                <c:pt idx="6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F-4542-ADE1-788528358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71680"/>
        <c:axId val="171273216"/>
      </c:barChart>
      <c:catAx>
        <c:axId val="17127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cmpd="sng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1273216"/>
        <c:crosses val="autoZero"/>
        <c:auto val="1"/>
        <c:lblAlgn val="ctr"/>
        <c:lblOffset val="100"/>
        <c:noMultiLvlLbl val="0"/>
      </c:catAx>
      <c:valAx>
        <c:axId val="171273216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pt-BR">
                    <a:solidFill>
                      <a:schemeClr val="bg1"/>
                    </a:solidFill>
                  </a:rPr>
                  <a:t>Prevgalência (%)</a:t>
                </a:r>
              </a:p>
            </c:rich>
          </c:tx>
          <c:layout>
            <c:manualLayout>
              <c:xMode val="edge"/>
              <c:yMode val="edge"/>
              <c:x val="1.1750597079692443E-2"/>
              <c:y val="0.36331510579369503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1271680"/>
        <c:crosses val="autoZero"/>
        <c:crossBetween val="between"/>
        <c:majorUnit val="5"/>
      </c:valAx>
      <c:spPr>
        <a:solidFill>
          <a:srgbClr val="F0B81F"/>
        </a:solidFill>
      </c:spPr>
    </c:plotArea>
    <c:plotVisOnly val="1"/>
    <c:dispBlanksAs val="gap"/>
    <c:showDLblsOverMax val="0"/>
  </c:chart>
  <c:spPr>
    <a:solidFill>
      <a:srgbClr val="002060"/>
    </a:solidFill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596724795332766E-2"/>
          <c:y val="1.7727815050322802E-2"/>
          <c:w val="0.89433133485064265"/>
          <c:h val="0.8685330188036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'Hepatite B (hbsag)'!$C$1</c:f>
              <c:strCache>
                <c:ptCount val="1"/>
                <c:pt idx="0">
                  <c:v>Prevalência</c:v>
                </c:pt>
              </c:strCache>
            </c:strRef>
          </c:tx>
          <c:spPr>
            <a:solidFill>
              <a:srgbClr val="D16349">
                <a:lumMod val="75000"/>
              </a:srgbClr>
            </a:solidFill>
            <a:ln cmpd="dbl">
              <a:solidFill>
                <a:schemeClr val="bg1"/>
              </a:solidFill>
            </a:ln>
            <a:effectLst>
              <a:outerShdw blurRad="50800" dist="38100" algn="l" rotWithShape="0">
                <a:schemeClr val="bg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'Hepatite B (hbsag)'!$H$22:$H$28</c:f>
                <c:numCache>
                  <c:formatCode>General</c:formatCode>
                  <c:ptCount val="7"/>
                  <c:pt idx="0">
                    <c:v>0.41000000000000031</c:v>
                  </c:pt>
                  <c:pt idx="1">
                    <c:v>0.25000000000000006</c:v>
                  </c:pt>
                  <c:pt idx="2">
                    <c:v>0.15000000000000024</c:v>
                  </c:pt>
                  <c:pt idx="3">
                    <c:v>0.23</c:v>
                  </c:pt>
                  <c:pt idx="4">
                    <c:v>0.22000000000000003</c:v>
                  </c:pt>
                  <c:pt idx="5">
                    <c:v>0.27</c:v>
                  </c:pt>
                  <c:pt idx="6">
                    <c:v>0.13</c:v>
                  </c:pt>
                </c:numCache>
              </c:numRef>
            </c:plus>
            <c:minus>
              <c:numRef>
                <c:f>'Hepatite B (hbsag)'!$G$22:$G$28</c:f>
                <c:numCache>
                  <c:formatCode>General</c:formatCode>
                  <c:ptCount val="7"/>
                  <c:pt idx="0">
                    <c:v>0.41000000000000031</c:v>
                  </c:pt>
                  <c:pt idx="1">
                    <c:v>0.26</c:v>
                  </c:pt>
                  <c:pt idx="2">
                    <c:v>0.15000000000000024</c:v>
                  </c:pt>
                  <c:pt idx="3">
                    <c:v>0.23</c:v>
                  </c:pt>
                  <c:pt idx="4">
                    <c:v>0.22</c:v>
                  </c:pt>
                  <c:pt idx="5">
                    <c:v>0.27</c:v>
                  </c:pt>
                  <c:pt idx="6">
                    <c:v>0.12000000000000002</c:v>
                  </c:pt>
                </c:numCache>
              </c:numRef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strRef>
              <c:f>'Hepatite B (hbsag)'!$B$2:$B$8</c:f>
              <c:strCache>
                <c:ptCount val="7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Distrito Federal</c:v>
                </c:pt>
                <c:pt idx="4">
                  <c:v>Sudeste</c:v>
                </c:pt>
                <c:pt idx="5">
                  <c:v>Sul</c:v>
                </c:pt>
                <c:pt idx="6">
                  <c:v>Brasil</c:v>
                </c:pt>
              </c:strCache>
            </c:strRef>
          </c:cat>
          <c:val>
            <c:numRef>
              <c:f>'Hepatite B (hbsag)'!$C$22:$C$28</c:f>
              <c:numCache>
                <c:formatCode>General</c:formatCode>
                <c:ptCount val="7"/>
                <c:pt idx="0">
                  <c:v>0.630000000000006</c:v>
                </c:pt>
                <c:pt idx="1">
                  <c:v>0.42000000000000032</c:v>
                </c:pt>
                <c:pt idx="2">
                  <c:v>0.31000000000000238</c:v>
                </c:pt>
                <c:pt idx="3">
                  <c:v>0.26</c:v>
                </c:pt>
                <c:pt idx="4">
                  <c:v>0.31000000000000238</c:v>
                </c:pt>
                <c:pt idx="5">
                  <c:v>0.48000000000000032</c:v>
                </c:pt>
                <c:pt idx="6">
                  <c:v>0.37000000000000038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A-4B24-8773-9DD4CFC0B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30976"/>
        <c:axId val="176066944"/>
      </c:barChart>
      <c:catAx>
        <c:axId val="17563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cmpd="sng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6066944"/>
        <c:crosses val="autoZero"/>
        <c:auto val="1"/>
        <c:lblAlgn val="ctr"/>
        <c:lblOffset val="100"/>
        <c:noMultiLvlLbl val="0"/>
      </c:catAx>
      <c:valAx>
        <c:axId val="176066944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pt-BR">
                    <a:solidFill>
                      <a:schemeClr val="bg1"/>
                    </a:solidFill>
                  </a:rPr>
                  <a:t>Prevgalência (%)</a:t>
                </a:r>
              </a:p>
            </c:rich>
          </c:tx>
          <c:layout>
            <c:manualLayout>
              <c:xMode val="edge"/>
              <c:yMode val="edge"/>
              <c:x val="1.1750597079692443E-2"/>
              <c:y val="0.36331510579369503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175630976"/>
        <c:crosses val="autoZero"/>
        <c:crossBetween val="between"/>
        <c:majorUnit val="0.5"/>
      </c:valAx>
      <c:spPr>
        <a:solidFill>
          <a:srgbClr val="FFC000"/>
        </a:solidFill>
      </c:spPr>
    </c:plotArea>
    <c:plotVisOnly val="1"/>
    <c:dispBlanksAs val="gap"/>
    <c:showDLblsOverMax val="0"/>
  </c:chart>
  <c:spPr>
    <a:solidFill>
      <a:srgbClr val="002060"/>
    </a:solidFill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69D796-0B13-4457-82A1-E01A9BF238D6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8356AB-1F4D-41F8-A27F-6B1CE1B1FF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7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423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2A0F1-47EE-4B22-9CA3-A6A6F2FFAFBB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90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B1303-1991-470C-A61B-33CD5027052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125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2A0F1-47EE-4B22-9CA3-A6A6F2FFAFB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8BB38B8-3996-45B7-8B8D-3AB051D8799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22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2A0F1-47EE-4B22-9CA3-A6A6F2FFAFB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986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02C84-C208-420A-84E7-B8C1B2A60EA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266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2B0A8-3C1A-4406-BD4A-E6F2FDCA6E8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8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188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65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629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31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56AB-1F4D-41F8-A27F-6B1CE1B1FF52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455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6B23-9991-4A90-8F4B-9CECCDCE5D6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2A0F1-47EE-4B22-9CA3-A6A6F2FFAFB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82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2A0F1-47EE-4B22-9CA3-A6A6F2FFAFB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11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2A0F1-47EE-4B22-9CA3-A6A6F2FFAFB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15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6A28-3C49-4179-A26B-AA35A471AE4D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35C5FD-B0A0-40A6-AFE6-E40B55F18A2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0438-9F34-49FD-9D74-723E9498397E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464A-3679-4B62-AF1C-26088441B7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FF62F-6982-4B1C-8FFD-7D5DF32B05F6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18FE-5082-4001-84D5-65CC97268B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DA18-09D6-4149-87DD-65268A7EE0C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78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100A-7D10-4083-9A1D-333773D27AFF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9A7E-2715-447E-9615-ACB72A0A9B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etângulo de cantos arredondado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20F3-0ED9-412E-BE94-76868604D76F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CBE5-5A1C-42AE-947A-5A8CA4DD57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E519-6548-48A6-8826-8FC35B56D3B7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D4C4-D28E-4917-9EAD-52348A68F24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15AB-E69E-4E74-8A74-E73C85A69A72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2102-B4A4-4310-8F47-0D164FF378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185A-72E4-48F2-8A21-4654DAA34DD6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DF57-97CD-4C60-BA73-95E4F461379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2ED7-310A-4CAC-8BE5-52F28C1D2654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D37E-F555-45E8-ACA6-4D06449874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Retângulo de cantos arredondado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8A51-75C1-4AC4-A98E-622C70E948F1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9899-E809-447E-B5B7-63B430A47C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DC6B-5F2D-4B84-8E17-DDDB81A57DAF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0EB71-CC80-4950-83C9-C2791E8D10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4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5125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683A29-1FA3-4F95-8B4A-0962D7B073D5}" type="datetimeFigureOut">
              <a:rPr lang="pt-BR"/>
              <a:pPr>
                <a:defRPr/>
              </a:pPr>
              <a:t>02/11/2020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A304DE9-14BE-48D6-A64A-6C81055025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49" r:id="rId2"/>
    <p:sldLayoutId id="2147483957" r:id="rId3"/>
    <p:sldLayoutId id="2147483950" r:id="rId4"/>
    <p:sldLayoutId id="2147483951" r:id="rId5"/>
    <p:sldLayoutId id="2147483952" r:id="rId6"/>
    <p:sldLayoutId id="2147483953" r:id="rId7"/>
    <p:sldLayoutId id="2147483958" r:id="rId8"/>
    <p:sldLayoutId id="2147483959" r:id="rId9"/>
    <p:sldLayoutId id="2147483954" r:id="rId10"/>
    <p:sldLayoutId id="2147483955" r:id="rId11"/>
    <p:sldLayoutId id="2147483960" r:id="rId12"/>
    <p:sldLayoutId id="21474839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5B7B1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8CADA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8CADAE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http://www.unifesp.br/comunicacao/jpta/ed166/imagens/foto14.jpg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685800" y="1271588"/>
            <a:ext cx="7772400" cy="1800225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+mn-lt"/>
              </a:rPr>
              <a:t>Epidemiologia e Controle das Hepatites Virais B e C</a:t>
            </a:r>
          </a:p>
        </p:txBody>
      </p:sp>
      <p:sp>
        <p:nvSpPr>
          <p:cNvPr id="14339" name="Retângulo 5"/>
          <p:cNvSpPr>
            <a:spLocks noChangeArrowheads="1"/>
          </p:cNvSpPr>
          <p:nvPr/>
        </p:nvSpPr>
        <p:spPr bwMode="auto">
          <a:xfrm>
            <a:off x="2286000" y="5373216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+mn-lt"/>
              </a:rPr>
              <a:t>Gerusa Figueiredo</a:t>
            </a:r>
          </a:p>
          <a:p>
            <a:pPr algn="ctr"/>
            <a:r>
              <a:rPr lang="pt-BR" b="1" dirty="0">
                <a:latin typeface="+mn-lt"/>
              </a:rPr>
              <a:t>Instituto de Medicina Tropical</a:t>
            </a:r>
          </a:p>
          <a:p>
            <a:pPr algn="ctr"/>
            <a:r>
              <a:rPr lang="pt-BR" b="1" dirty="0">
                <a:latin typeface="+mn-lt"/>
              </a:rPr>
              <a:t>Universidade de São Paulo</a:t>
            </a:r>
          </a:p>
          <a:p>
            <a:pPr algn="ctr"/>
            <a:endParaRPr lang="pt-BR" b="1" dirty="0">
              <a:latin typeface="+mn-lt"/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403648" y="3381960"/>
            <a:ext cx="648071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+mn-lt"/>
              </a:rPr>
              <a:t>Disciplina: IMT 2005</a:t>
            </a:r>
          </a:p>
          <a:p>
            <a:pPr algn="ctr"/>
            <a:r>
              <a:rPr lang="pt-BR" sz="2000" b="1" dirty="0">
                <a:latin typeface="+mn-lt"/>
              </a:rPr>
              <a:t>2005: Mecanismos de transmissão, modos de controle e prevenção de patógenos aplicados à saúde pública</a:t>
            </a:r>
          </a:p>
          <a:p>
            <a:pPr algn="ctr"/>
            <a:r>
              <a:rPr lang="pt-BR" sz="2000" b="1" dirty="0">
                <a:latin typeface="+mn-lt"/>
              </a:rPr>
              <a:t>Curso Bacharelado em Saúde Pública</a:t>
            </a:r>
          </a:p>
          <a:p>
            <a:pPr algn="ctr"/>
            <a:r>
              <a:rPr lang="pt-BR" sz="2000" b="1" dirty="0">
                <a:latin typeface="+mn-lt"/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01724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 dirty="0"/>
              <a:t>O único reservatório de importância epidemiológica nas hepatites A, B e C é o ser humano.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232453"/>
            <a:ext cx="7931224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pt-BR" sz="3600" b="1" dirty="0">
                <a:solidFill>
                  <a:srgbClr val="FFC000"/>
                </a:solidFill>
                <a:latin typeface="+mn-lt"/>
              </a:rPr>
              <a:t>  </a:t>
            </a:r>
            <a:r>
              <a:rPr lang="pt-BR" sz="3700" b="1" dirty="0">
                <a:solidFill>
                  <a:srgbClr val="FFC000"/>
                </a:solidFill>
                <a:latin typeface="+mn-lt"/>
              </a:rPr>
              <a:t>Reservatório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22768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Período de incubação e  de transmissibilidade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444666"/>
              </p:ext>
            </p:extLst>
          </p:nvPr>
        </p:nvGraphicFramePr>
        <p:xfrm>
          <a:off x="1187624" y="3356993"/>
          <a:ext cx="705678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94">
                  <a:extLst>
                    <a:ext uri="{9D8B030D-6E8A-4147-A177-3AD203B41FA5}">
                      <a16:colId xmlns:a16="http://schemas.microsoft.com/office/drawing/2014/main" val="2437787319"/>
                    </a:ext>
                  </a:extLst>
                </a:gridCol>
                <a:gridCol w="159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325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r>
                        <a:rPr lang="pt-BR" dirty="0"/>
                        <a:t>Tipo</a:t>
                      </a:r>
                      <a:r>
                        <a:rPr lang="pt-BR" baseline="0" dirty="0"/>
                        <a:t> de vírus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HAV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aseline="0" dirty="0"/>
                    </a:p>
                    <a:p>
                      <a:pPr algn="ctr"/>
                      <a:r>
                        <a:rPr lang="pt-BR" baseline="0" dirty="0"/>
                        <a:t>HBV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aseline="0" dirty="0"/>
                    </a:p>
                    <a:p>
                      <a:pPr algn="ctr"/>
                      <a:r>
                        <a:rPr lang="pt-BR" baseline="0" dirty="0"/>
                        <a:t>HCV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325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02060"/>
                          </a:solidFill>
                        </a:rPr>
                        <a:t>Período</a:t>
                      </a:r>
                      <a:r>
                        <a:rPr lang="pt-BR" b="1" baseline="0" dirty="0">
                          <a:solidFill>
                            <a:srgbClr val="002060"/>
                          </a:solidFill>
                        </a:rPr>
                        <a:t> de incubação (PI)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15 a 45 dias</a:t>
                      </a:r>
                    </a:p>
                    <a:p>
                      <a:pPr algn="ctr"/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40 a 180 dias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15 a 160 dias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718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rgbClr val="002060"/>
                          </a:solidFill>
                        </a:rPr>
                        <a:t>Período de transmissibilidade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rgbClr val="002060"/>
                          </a:solidFill>
                        </a:rPr>
                        <a:t>Durante parte do período de PI (até 2 semanas</a:t>
                      </a:r>
                      <a:r>
                        <a:rPr lang="pt-BR" b="1" baseline="0" dirty="0">
                          <a:solidFill>
                            <a:srgbClr val="002060"/>
                          </a:solidFill>
                        </a:rPr>
                        <a:t> antes) </a:t>
                      </a:r>
                      <a:r>
                        <a:rPr lang="pt-BR" b="1" dirty="0">
                          <a:solidFill>
                            <a:srgbClr val="002060"/>
                          </a:solidFill>
                        </a:rPr>
                        <a:t>e quadro clínico agudo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Durante o PI, quadro</a:t>
                      </a:r>
                      <a:r>
                        <a:rPr lang="pt-BR" b="1" baseline="0" dirty="0">
                          <a:solidFill>
                            <a:schemeClr val="bg2"/>
                          </a:solidFill>
                        </a:rPr>
                        <a:t> clínico, incluindo fase crônica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Durante o PI, quadro</a:t>
                      </a:r>
                      <a:r>
                        <a:rPr lang="pt-BR" b="1" baseline="0" dirty="0">
                          <a:solidFill>
                            <a:schemeClr val="bg2"/>
                          </a:solidFill>
                        </a:rPr>
                        <a:t> clínico, incluindo fase crônica 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5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04788" y="2564904"/>
            <a:ext cx="265271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pt-BR" sz="3200" b="1" dirty="0">
                <a:solidFill>
                  <a:srgbClr val="FFC000"/>
                </a:solidFill>
                <a:latin typeface="+mn-lt"/>
              </a:rPr>
              <a:t>Parenteral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pt-BR" sz="3200" dirty="0">
                <a:latin typeface="+mn-lt"/>
              </a:rPr>
              <a:t>Vertical </a:t>
            </a:r>
            <a:r>
              <a:rPr lang="pt-BR" sz="1600" b="1" dirty="0">
                <a:latin typeface="+mn-lt"/>
              </a:rPr>
              <a:t>(Para o VHB a maioria ocorre na hora do parto, mas pode ocorrer intra útero</a:t>
            </a:r>
            <a:r>
              <a:rPr lang="pt-BR" sz="1600" dirty="0">
                <a:latin typeface="+mn-lt"/>
              </a:rPr>
              <a:t>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pt-BR" sz="3200" b="1" dirty="0">
                <a:solidFill>
                  <a:srgbClr val="FFC000"/>
                </a:solidFill>
                <a:latin typeface="+mn-lt"/>
              </a:rPr>
              <a:t>Sexual</a:t>
            </a:r>
            <a:endParaRPr lang="pt-BR" sz="3200" b="1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pt-BR" sz="3200" dirty="0">
              <a:latin typeface="+mn-lt"/>
            </a:endParaRPr>
          </a:p>
        </p:txBody>
      </p:sp>
      <p:pic>
        <p:nvPicPr>
          <p:cNvPr id="22531" name="Picture 4" descr="adolescencia_gravidez rot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1428750"/>
            <a:ext cx="1644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784600" y="22225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3200">
              <a:solidFill>
                <a:srgbClr val="FF0000"/>
              </a:solidFill>
            </a:endParaRPr>
          </a:p>
        </p:txBody>
      </p:sp>
      <p:pic>
        <p:nvPicPr>
          <p:cNvPr id="22534" name="Picture 7" descr="http://www.unifesp.br/comunicacao/jpta/ed166/imagens/foto14.jpg"/>
          <p:cNvPicPr>
            <a:picLocks noGrp="1" noChangeAspect="1" noChangeArrowheads="1"/>
          </p:cNvPicPr>
          <p:nvPr>
            <p:ph/>
          </p:nvPr>
        </p:nvPicPr>
        <p:blipFill>
          <a:blip r:embed="rId6" r:link="rId7" cstate="print"/>
          <a:srcRect/>
          <a:stretch>
            <a:fillRect/>
          </a:stretch>
        </p:blipFill>
        <p:spPr>
          <a:xfrm>
            <a:off x="2700338" y="1714500"/>
            <a:ext cx="3455987" cy="1404938"/>
          </a:xfrm>
          <a:noFill/>
        </p:spPr>
      </p:pic>
      <p:pic>
        <p:nvPicPr>
          <p:cNvPr id="22535" name="Picture 15" descr="cocain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3880" y="4005064"/>
            <a:ext cx="1610528" cy="207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8" descr="IV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3756" y="4193133"/>
            <a:ext cx="23764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438" y="169476"/>
            <a:ext cx="87153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srgbClr val="FFC000"/>
                </a:solidFill>
                <a:latin typeface="+mn-lt"/>
              </a:rPr>
              <a:t>Transmissão de Hepatite B e C</a:t>
            </a:r>
          </a:p>
          <a:p>
            <a:pPr algn="ctr">
              <a:defRPr/>
            </a:pPr>
            <a:r>
              <a:rPr lang="pt-BR" sz="2600" b="1" dirty="0">
                <a:solidFill>
                  <a:srgbClr val="FFC000"/>
                </a:solidFill>
                <a:latin typeface="+mn-lt"/>
              </a:rPr>
              <a:t>Sangue e fluidos corporais</a:t>
            </a:r>
            <a:endParaRPr lang="pt-BR" sz="2600" b="1" dirty="0">
              <a:solidFill>
                <a:srgbClr val="FFC000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pt-BR" sz="2600" b="1" dirty="0">
                <a:solidFill>
                  <a:srgbClr val="FFC000"/>
                </a:solidFill>
                <a:latin typeface="+mn-lt"/>
              </a:rPr>
              <a:t> </a:t>
            </a:r>
            <a:endParaRPr lang="en-US" sz="2600" b="1" dirty="0">
              <a:solidFill>
                <a:srgbClr val="FFC000"/>
              </a:solidFill>
              <a:latin typeface="+mn-lt"/>
            </a:endParaRPr>
          </a:p>
          <a:p>
            <a:pPr algn="ctr">
              <a:defRPr/>
            </a:pPr>
            <a:endParaRPr lang="pt-BR" sz="3200" b="1" dirty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370860"/>
            <a:ext cx="8352928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Até o final do século 20 as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transfusões de sangue </a:t>
            </a:r>
            <a:r>
              <a:rPr lang="pt-BR" sz="2400" b="1" dirty="0">
                <a:latin typeface="+mn-lt"/>
              </a:rPr>
              <a:t>e o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uso de drogas injetáveis</a:t>
            </a:r>
            <a:r>
              <a:rPr lang="pt-BR" sz="2400" b="1" dirty="0">
                <a:latin typeface="+mn-lt"/>
              </a:rPr>
              <a:t> foram considerados os dois principais fatores de risco para a infecção pelo HCV em todo o mundo. 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Nos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países desenvolvidos</a:t>
            </a:r>
            <a:r>
              <a:rPr lang="pt-BR" sz="2400" b="1" dirty="0">
                <a:latin typeface="+mn-lt"/>
              </a:rPr>
              <a:t>, os testes em doadores praticamente eliminou infecções </a:t>
            </a:r>
            <a:r>
              <a:rPr lang="pt-BR" sz="2400" b="1" dirty="0" err="1">
                <a:latin typeface="+mn-lt"/>
              </a:rPr>
              <a:t>transfusionais</a:t>
            </a:r>
            <a:r>
              <a:rPr lang="pt-BR" sz="2400" b="1" dirty="0">
                <a:latin typeface="+mn-lt"/>
              </a:rPr>
              <a:t> transmitidas aos pacientes </a:t>
            </a:r>
            <a:r>
              <a:rPr lang="pt-BR" sz="2400" b="1" dirty="0" err="1">
                <a:latin typeface="+mn-lt"/>
              </a:rPr>
              <a:t>parenteralmente</a:t>
            </a:r>
            <a:r>
              <a:rPr lang="pt-BR" sz="2400" b="1" dirty="0">
                <a:latin typeface="+mn-lt"/>
              </a:rPr>
              <a:t>. 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2200" b="1" dirty="0">
              <a:latin typeface="+mn-lt"/>
            </a:endParaRPr>
          </a:p>
          <a:p>
            <a:pPr>
              <a:lnSpc>
                <a:spcPts val="3200"/>
              </a:lnSpc>
            </a:pPr>
            <a:endParaRPr lang="pt-BR" sz="2200" b="1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586135"/>
            <a:ext cx="80609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3600" b="1" dirty="0">
                <a:solidFill>
                  <a:srgbClr val="FFC000"/>
                </a:solidFill>
                <a:latin typeface="+mn-lt"/>
              </a:rPr>
              <a:t>Hepatite</a:t>
            </a:r>
            <a:r>
              <a:rPr lang="pt-BR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pt-BR" sz="3600" b="1" dirty="0">
                <a:solidFill>
                  <a:srgbClr val="FFC000"/>
                </a:solidFill>
                <a:latin typeface="+mn-lt"/>
              </a:rPr>
              <a:t>C/ transmissão parenteral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13FA47-BD1D-4A86-9506-0B76AD2C9B13}"/>
              </a:ext>
            </a:extLst>
          </p:cNvPr>
          <p:cNvSpPr/>
          <p:nvPr/>
        </p:nvSpPr>
        <p:spPr>
          <a:xfrm>
            <a:off x="2627784" y="5302369"/>
            <a:ext cx="6086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>
                <a:latin typeface="Calibri Light" panose="020F0302020204030204" pitchFamily="34" charset="0"/>
              </a:rPr>
              <a:t>Miriam J Alter. </a:t>
            </a:r>
            <a:r>
              <a:rPr lang="en-US" sz="1100" dirty="0">
                <a:latin typeface="Calibri Light" panose="020F0302020204030204" pitchFamily="34" charset="0"/>
              </a:rPr>
              <a:t>HCV Routes of Transmission: What Goes </a:t>
            </a:r>
            <a:r>
              <a:rPr lang="pt-BR" sz="1100" dirty="0" err="1">
                <a:latin typeface="Calibri Light" panose="020F0302020204030204" pitchFamily="34" charset="0"/>
              </a:rPr>
              <a:t>Around</a:t>
            </a:r>
            <a:r>
              <a:rPr lang="pt-BR" sz="1100" dirty="0">
                <a:latin typeface="Calibri Light" panose="020F0302020204030204" pitchFamily="34" charset="0"/>
              </a:rPr>
              <a:t> Comes </a:t>
            </a:r>
            <a:r>
              <a:rPr lang="pt-BR" sz="1100" dirty="0" err="1">
                <a:latin typeface="Calibri Light" panose="020F0302020204030204" pitchFamily="34" charset="0"/>
              </a:rPr>
              <a:t>Around</a:t>
            </a:r>
            <a:r>
              <a:rPr lang="pt-BR" sz="1100" dirty="0">
                <a:latin typeface="Calibri Light" panose="020F0302020204030204" pitchFamily="34" charset="0"/>
              </a:rPr>
              <a:t>.</a:t>
            </a:r>
            <a:r>
              <a:rPr lang="pt-BR" sz="1100" i="1" dirty="0">
                <a:latin typeface="Calibri Light" panose="020F0302020204030204" pitchFamily="34" charset="0"/>
              </a:rPr>
              <a:t> </a:t>
            </a:r>
            <a:r>
              <a:rPr lang="en-US" sz="1100" b="1" i="1" dirty="0">
                <a:latin typeface="Calibri Light" panose="020F0302020204030204" pitchFamily="34" charset="0"/>
              </a:rPr>
              <a:t>Seminars in Liver Disease</a:t>
            </a:r>
            <a:r>
              <a:rPr lang="en-US" sz="1100" dirty="0">
                <a:latin typeface="Calibri Light" panose="020F0302020204030204" pitchFamily="34" charset="0"/>
              </a:rPr>
              <a:t> </a:t>
            </a:r>
            <a:r>
              <a:rPr lang="en-US" sz="1100" b="1" dirty="0">
                <a:latin typeface="Calibri Light" panose="020F0302020204030204" pitchFamily="34" charset="0"/>
              </a:rPr>
              <a:t>2011</a:t>
            </a:r>
            <a:r>
              <a:rPr lang="en-US" sz="1100" dirty="0">
                <a:latin typeface="Calibri Light" panose="020F0302020204030204" pitchFamily="34" charset="0"/>
              </a:rPr>
              <a:t>;Volume 31, Number 4</a:t>
            </a:r>
            <a:r>
              <a:rPr lang="en-US" sz="1100" b="1" dirty="0">
                <a:latin typeface="Calibri Light" panose="020F0302020204030204" pitchFamily="34" charset="0"/>
              </a:rPr>
              <a:t>.</a:t>
            </a:r>
            <a:endParaRPr lang="pt-BR" sz="11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6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721271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b="1" dirty="0">
                <a:latin typeface="+mn-lt"/>
              </a:rPr>
              <a:t>A  reutilização de seringas de vidro, durante a campanha para tratar esquistossomose no Egito, parece ter sido responsável pelo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maior contingente de transmissão iatrogênica de um patógeno de transmissão sanguínea</a:t>
            </a:r>
            <a:r>
              <a:rPr lang="pt-BR" sz="2400" b="1" dirty="0">
                <a:latin typeface="+mn-lt"/>
              </a:rPr>
              <a:t>, já registrado.</a:t>
            </a:r>
            <a:endParaRPr lang="en-US" sz="1100" dirty="0"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en-US" sz="1100" dirty="0">
                <a:latin typeface="+mn-lt"/>
              </a:rPr>
              <a:t>Frank C, Mohamed MK, Strickland GT, et al. The role of parenteral </a:t>
            </a:r>
            <a:r>
              <a:rPr lang="en-US" sz="1100" dirty="0" err="1">
                <a:latin typeface="+mn-lt"/>
              </a:rPr>
              <a:t>antischistosomal</a:t>
            </a:r>
            <a:r>
              <a:rPr lang="en-US" sz="1100" dirty="0">
                <a:latin typeface="+mn-lt"/>
              </a:rPr>
              <a:t> therapy in the spread of hepatitis </a:t>
            </a:r>
            <a:r>
              <a:rPr lang="pt-BR" sz="1100" dirty="0">
                <a:latin typeface="+mn-lt"/>
              </a:rPr>
              <a:t>C </a:t>
            </a:r>
            <a:r>
              <a:rPr lang="pt-BR" sz="1100" dirty="0" err="1">
                <a:latin typeface="+mn-lt"/>
              </a:rPr>
              <a:t>virus</a:t>
            </a:r>
            <a:r>
              <a:rPr lang="pt-BR" sz="1100" dirty="0">
                <a:latin typeface="+mn-lt"/>
              </a:rPr>
              <a:t> in </a:t>
            </a:r>
            <a:r>
              <a:rPr lang="pt-BR" sz="1100" dirty="0" err="1">
                <a:latin typeface="+mn-lt"/>
              </a:rPr>
              <a:t>Egypt</a:t>
            </a:r>
            <a:r>
              <a:rPr lang="pt-BR" sz="1100" dirty="0">
                <a:latin typeface="+mn-lt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pt-BR" sz="1100" dirty="0">
                <a:latin typeface="+mn-lt"/>
              </a:rPr>
              <a:t> </a:t>
            </a:r>
            <a:r>
              <a:rPr lang="pt-BR" sz="1100" b="1" i="1" dirty="0">
                <a:latin typeface="+mn-lt"/>
              </a:rPr>
              <a:t>Lancet</a:t>
            </a:r>
            <a:r>
              <a:rPr lang="pt-BR" sz="1100" b="1" dirty="0">
                <a:latin typeface="+mn-lt"/>
              </a:rPr>
              <a:t> 2000</a:t>
            </a:r>
            <a:r>
              <a:rPr lang="pt-BR" sz="1100" dirty="0">
                <a:latin typeface="+mn-lt"/>
              </a:rPr>
              <a:t>;355(9207):887–891.22</a:t>
            </a:r>
          </a:p>
          <a:p>
            <a:pPr algn="r">
              <a:lnSpc>
                <a:spcPct val="150000"/>
              </a:lnSpc>
            </a:pPr>
            <a:endParaRPr lang="pt-BR" sz="1100" dirty="0"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pt-BR" sz="1100" dirty="0">
                <a:latin typeface="+mn-lt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4673" y="334397"/>
            <a:ext cx="7213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Hepatite C/ transmissão parenteral</a:t>
            </a:r>
            <a:endParaRPr lang="pt-BR" sz="36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pt-BR" sz="3600" b="1" dirty="0">
                <a:solidFill>
                  <a:srgbClr val="FFFF00"/>
                </a:solidFill>
                <a:latin typeface="+mn-lt"/>
              </a:rPr>
              <a:t>Injeções terapêuticas</a:t>
            </a:r>
            <a:endParaRPr lang="pt-BR" sz="3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76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836712"/>
            <a:ext cx="864096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MAS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Desde 2000, surtos de hepatite aguda pelo HCV entre HSH, HIV-positivos</a:t>
            </a:r>
            <a:r>
              <a:rPr lang="pt-BR" sz="2000" b="1" dirty="0">
                <a:latin typeface="+mn-lt"/>
              </a:rPr>
              <a:t>, não usuários de drogas injetáveis.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Relatos ​têm sido relatados na Europa, Estados Unidos, Canadá e Austrália. </a:t>
            </a:r>
          </a:p>
          <a:p>
            <a:pPr>
              <a:lnSpc>
                <a:spcPct val="150000"/>
              </a:lnSpc>
            </a:pPr>
            <a:endParaRPr lang="pt-BR" sz="20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O impacto sobre a morbidade e mortalidade pós  combinação da terapia </a:t>
            </a:r>
            <a:r>
              <a:rPr lang="pt-BR" sz="2000" b="1" dirty="0" err="1">
                <a:latin typeface="+mn-lt"/>
              </a:rPr>
              <a:t>anti-retroviral</a:t>
            </a:r>
            <a:r>
              <a:rPr lang="pt-BR" sz="2000" b="1" dirty="0">
                <a:latin typeface="+mn-lt"/>
              </a:rPr>
              <a:t> para HIV, trouxe novos desafios.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	Entre eles, o aumento rápido e significativo na incidência de HCV em HSH HIV+.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Trata-se de mudança significativa na epidemiologia do HCV, tornando-o uma infecção sexualmente transmissível emergente dentro desta população. </a:t>
            </a:r>
          </a:p>
          <a:p>
            <a:pPr>
              <a:lnSpc>
                <a:spcPts val="2900"/>
              </a:lnSpc>
            </a:pPr>
            <a:endParaRPr lang="pt-BR" sz="20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ts val="2900"/>
              </a:lnSpc>
            </a:pP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99792" y="6309320"/>
            <a:ext cx="6318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100" dirty="0">
                <a:latin typeface="+mn-lt"/>
              </a:rPr>
              <a:t>Thijs J.W. van de Laara, Gail V. Matthewsb, </a:t>
            </a:r>
            <a:r>
              <a:rPr lang="pt-BR" sz="1100" dirty="0">
                <a:latin typeface="+mn-lt"/>
              </a:rPr>
              <a:t>Maria </a:t>
            </a:r>
            <a:r>
              <a:rPr lang="pt-BR" sz="1100" dirty="0" err="1">
                <a:latin typeface="+mn-lt"/>
              </a:rPr>
              <a:t>Prinsa,c</a:t>
            </a:r>
            <a:r>
              <a:rPr lang="pt-BR" sz="1100" dirty="0">
                <a:latin typeface="+mn-lt"/>
              </a:rPr>
              <a:t> </a:t>
            </a:r>
            <a:r>
              <a:rPr lang="pt-BR" sz="1100" dirty="0" err="1">
                <a:latin typeface="+mn-lt"/>
              </a:rPr>
              <a:t>and</a:t>
            </a:r>
            <a:r>
              <a:rPr lang="pt-BR" sz="1100" dirty="0">
                <a:latin typeface="+mn-lt"/>
              </a:rPr>
              <a:t> Mark </a:t>
            </a:r>
            <a:r>
              <a:rPr lang="pt-BR" sz="1100" dirty="0" err="1">
                <a:latin typeface="+mn-lt"/>
              </a:rPr>
              <a:t>Dantad</a:t>
            </a:r>
            <a:r>
              <a:rPr lang="pt-BR" sz="1100" dirty="0">
                <a:latin typeface="+mn-lt"/>
              </a:rPr>
              <a:t>. </a:t>
            </a:r>
            <a:r>
              <a:rPr lang="en-US" sz="1100" dirty="0">
                <a:latin typeface="+mn-lt"/>
              </a:rPr>
              <a:t>Acute hepatitis C in HIV-infected men who have sex with men: an emerging sexually transmitted infection.</a:t>
            </a:r>
            <a:r>
              <a:rPr lang="nl-NL" sz="1100" dirty="0">
                <a:latin typeface="+mn-lt"/>
              </a:rPr>
              <a:t> </a:t>
            </a:r>
            <a:r>
              <a:rPr lang="nl-NL" sz="1100" b="1" dirty="0">
                <a:latin typeface="+mn-lt"/>
              </a:rPr>
              <a:t>AIDS 2010</a:t>
            </a:r>
            <a:r>
              <a:rPr lang="nl-NL" sz="1100" dirty="0">
                <a:latin typeface="+mn-lt"/>
              </a:rPr>
              <a:t>, Vol 24 No 12</a:t>
            </a:r>
            <a:endParaRPr lang="en-US" sz="11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262389"/>
            <a:ext cx="7611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Hepatite C/ transmissão sexual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15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052736"/>
            <a:ext cx="8784976" cy="553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+mn-lt"/>
              </a:rPr>
              <a:t>	</a:t>
            </a:r>
            <a:r>
              <a:rPr lang="pt-BR" sz="2200" b="1" dirty="0">
                <a:latin typeface="+mn-lt"/>
              </a:rPr>
              <a:t>Estudo que avalia tendências temporais no padrão de uso de droga injetável e taxas de infecção pelo VHC em 770 UDI brasileiros.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FFC000"/>
                </a:solidFill>
                <a:latin typeface="+mn-lt"/>
              </a:rPr>
              <a:t>dois estudos transversais (1994-1997 e 1999-2001):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declínio na prevalência da infecção pelo VHC foi encontrado ao longo dos anos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(75% em 1994 </a:t>
            </a:r>
            <a:r>
              <a:rPr lang="pt-BR" sz="2200" b="1" i="1" dirty="0" err="1">
                <a:solidFill>
                  <a:srgbClr val="FFC000"/>
                </a:solidFill>
                <a:latin typeface="+mn-lt"/>
              </a:rPr>
              <a:t>vs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 20,6% em 2001</a:t>
            </a:r>
            <a:r>
              <a:rPr lang="pt-BR" sz="2200" b="1" dirty="0">
                <a:latin typeface="+mn-lt"/>
              </a:rPr>
              <a:t>,P &lt;0,001), que pode ser uma consequência da redução significativa da queda do uso de drogas injetáveis e  de compartilhamento de agulhas, bem como a participação dos UDI em iniciativas destinadas à redução de danos.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700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47664" y="6167045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+mn-lt"/>
              </a:rPr>
              <a:t>M. L. A. Oliveira, C. F. T. Yoshida, P. R. Telles, M.A. </a:t>
            </a:r>
            <a:r>
              <a:rPr lang="pt-BR" sz="1200" dirty="0" err="1">
                <a:latin typeface="+mn-lt"/>
              </a:rPr>
              <a:t>Hacker,s</a:t>
            </a:r>
            <a:r>
              <a:rPr lang="pt-BR" sz="1200" dirty="0">
                <a:latin typeface="+mn-lt"/>
              </a:rPr>
              <a:t>. A. N. Oliveira, J.C. Miguel, K.M.R. Do </a:t>
            </a:r>
            <a:r>
              <a:rPr lang="pt-BR" sz="1200" dirty="0" err="1">
                <a:latin typeface="+mn-lt"/>
              </a:rPr>
              <a:t>O´and</a:t>
            </a:r>
            <a:r>
              <a:rPr lang="pt-BR" sz="1200" dirty="0">
                <a:latin typeface="+mn-lt"/>
              </a:rPr>
              <a:t> F. I. Bastos.</a:t>
            </a:r>
            <a:r>
              <a:rPr lang="en-US" sz="1200" dirty="0">
                <a:latin typeface="+mn-lt"/>
              </a:rPr>
              <a:t> Trends in HCV prevalence, risk factors and distribution of viral genotypes in injecting drug users: findings from two </a:t>
            </a:r>
            <a:r>
              <a:rPr lang="pt-BR" sz="1200" dirty="0" err="1">
                <a:latin typeface="+mn-lt"/>
              </a:rPr>
              <a:t>cross-sectional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studies</a:t>
            </a:r>
            <a:r>
              <a:rPr lang="pt-BR" sz="1200" dirty="0">
                <a:latin typeface="+mn-lt"/>
              </a:rPr>
              <a:t>. </a:t>
            </a:r>
            <a:r>
              <a:rPr lang="pt-BR" sz="1200" b="1" i="1" dirty="0" err="1">
                <a:latin typeface="+mn-lt"/>
              </a:rPr>
              <a:t>Epidemiol</a:t>
            </a:r>
            <a:r>
              <a:rPr lang="pt-BR" sz="1200" b="1" i="1" dirty="0">
                <a:latin typeface="+mn-lt"/>
              </a:rPr>
              <a:t>. </a:t>
            </a:r>
            <a:r>
              <a:rPr lang="pt-BR" sz="1200" b="1" i="1" dirty="0" err="1">
                <a:latin typeface="+mn-lt"/>
              </a:rPr>
              <a:t>Infect</a:t>
            </a:r>
            <a:r>
              <a:rPr lang="pt-BR" sz="1200" b="1" i="1" dirty="0">
                <a:latin typeface="+mn-lt"/>
              </a:rPr>
              <a:t>.</a:t>
            </a:r>
            <a:r>
              <a:rPr lang="pt-BR" sz="1200" dirty="0">
                <a:latin typeface="+mn-lt"/>
              </a:rPr>
              <a:t> 2009, 137, 970–979.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C000"/>
                </a:solidFill>
                <a:latin typeface="+mn-lt"/>
              </a:rPr>
              <a:t>População Usuárias de drogas Injetáveis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7860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D772055-C96E-4E00-9D5C-970B8E8F0522}"/>
              </a:ext>
            </a:extLst>
          </p:cNvPr>
          <p:cNvSpPr txBox="1">
            <a:spLocks/>
          </p:cNvSpPr>
          <p:nvPr/>
        </p:nvSpPr>
        <p:spPr>
          <a:xfrm>
            <a:off x="759853" y="260648"/>
            <a:ext cx="7751555" cy="695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Usuários de drogas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F2D1DC-BA97-4CCB-B429-B80371B42CED}"/>
              </a:ext>
            </a:extLst>
          </p:cNvPr>
          <p:cNvSpPr txBox="1"/>
          <p:nvPr/>
        </p:nvSpPr>
        <p:spPr>
          <a:xfrm>
            <a:off x="1333850" y="1359017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E642A1-CE3F-4FE2-B044-B949B74E7567}"/>
              </a:ext>
            </a:extLst>
          </p:cNvPr>
          <p:cNvSpPr/>
          <p:nvPr/>
        </p:nvSpPr>
        <p:spPr>
          <a:xfrm>
            <a:off x="265106" y="1017310"/>
            <a:ext cx="86993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Mudanças relevantes na cena de drogas contemporânea se referem ao declínio bastante pronunciado do uso de drogas por via injetável em diferentes contextos</a:t>
            </a:r>
            <a:r>
              <a:rPr lang="pt-BR" sz="2400" dirty="0">
                <a:latin typeface="+mn-lt"/>
              </a:rPr>
              <a:t>. </a:t>
            </a:r>
          </a:p>
          <a:p>
            <a:pPr algn="r"/>
            <a:r>
              <a:rPr lang="en-US" sz="1200" dirty="0">
                <a:latin typeface="+mn-lt"/>
              </a:rPr>
              <a:t>Bastos FI. Structural violence in the context of drug policy and initiatives aiming to reduce drug-related harm in contemporary Brazil: a review. </a:t>
            </a:r>
            <a:r>
              <a:rPr lang="en-US" sz="1200" dirty="0" err="1">
                <a:latin typeface="+mn-lt"/>
              </a:rPr>
              <a:t>Subst</a:t>
            </a:r>
            <a:r>
              <a:rPr lang="en-US" sz="1200" dirty="0">
                <a:latin typeface="+mn-lt"/>
              </a:rPr>
              <a:t> Use and Misuse </a:t>
            </a:r>
            <a:r>
              <a:rPr lang="pt-BR" sz="1200" dirty="0">
                <a:latin typeface="+mn-lt"/>
              </a:rPr>
              <a:t>2012; 47(13-14):1603-10.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A3415F-551C-46DA-9781-C1240AFDB3E8}"/>
              </a:ext>
            </a:extLst>
          </p:cNvPr>
          <p:cNvSpPr/>
          <p:nvPr/>
        </p:nvSpPr>
        <p:spPr>
          <a:xfrm>
            <a:off x="323528" y="3181032"/>
            <a:ext cx="84297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Substituição por crack, (</a:t>
            </a:r>
            <a:r>
              <a:rPr lang="pt-BR" sz="2400" b="1" i="1" dirty="0">
                <a:latin typeface="+mn-lt"/>
              </a:rPr>
              <a:t>derivado da pasta à base da coca, estabilizada com a adição de uma substância alcalina (base) como, por exemplo, o bicarbonato de sódio)</a:t>
            </a:r>
            <a:r>
              <a:rPr lang="pt-BR" sz="2400" b="1" dirty="0">
                <a:latin typeface="+mn-lt"/>
              </a:rPr>
              <a:t>, primariamente consumido como uma pedra fumada.</a:t>
            </a:r>
          </a:p>
          <a:p>
            <a:pPr>
              <a:lnSpc>
                <a:spcPct val="150000"/>
              </a:lnSpc>
            </a:pPr>
            <a:endParaRPr lang="pt-BR" sz="2400" b="1" dirty="0">
              <a:latin typeface="+mn-lt"/>
            </a:endParaRPr>
          </a:p>
          <a:p>
            <a:endParaRPr lang="pt-BR" dirty="0"/>
          </a:p>
          <a:p>
            <a:r>
              <a:rPr lang="pt-BR" dirty="0"/>
              <a:t> </a:t>
            </a:r>
            <a:endParaRPr lang="pt-BR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95D41FD-B189-437C-B1E4-49771A34859A}"/>
              </a:ext>
            </a:extLst>
          </p:cNvPr>
          <p:cNvSpPr/>
          <p:nvPr/>
        </p:nvSpPr>
        <p:spPr>
          <a:xfrm>
            <a:off x="322976" y="6381328"/>
            <a:ext cx="8422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latin typeface="+mn-lt"/>
              </a:rPr>
              <a:t>Fonte: Riscos e prevalências para a infecção pelo HIV, vírus da hepatite C e Tuberculose in Comportamento de risco para a infecção pelo HIV, vírus da hepatite C e tuberculose na população usuária de crack e/ou similares no Brasil: achados do Inquérito Nacional . Fundação Oswaldo Cruz, Mistério da Saúde.2014</a:t>
            </a:r>
          </a:p>
        </p:txBody>
      </p:sp>
    </p:spTree>
    <p:extLst>
      <p:ext uri="{BB962C8B-B14F-4D97-AF65-F5344CB8AC3E}">
        <p14:creationId xmlns:p14="http://schemas.microsoft.com/office/powerpoint/2010/main" val="65240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D772055-C96E-4E00-9D5C-970B8E8F0522}"/>
              </a:ext>
            </a:extLst>
          </p:cNvPr>
          <p:cNvSpPr txBox="1">
            <a:spLocks/>
          </p:cNvSpPr>
          <p:nvPr/>
        </p:nvSpPr>
        <p:spPr>
          <a:xfrm>
            <a:off x="611560" y="357549"/>
            <a:ext cx="7751555" cy="695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Usuários de drogas (</a:t>
            </a:r>
            <a:r>
              <a:rPr lang="pt-BR" sz="3600" b="1" dirty="0" err="1">
                <a:solidFill>
                  <a:srgbClr val="FFC000"/>
                </a:solidFill>
                <a:latin typeface="+mn-lt"/>
              </a:rPr>
              <a:t>cont</a:t>
            </a:r>
            <a:r>
              <a:rPr lang="pt-BR" sz="3600" b="1" dirty="0">
                <a:solidFill>
                  <a:srgbClr val="FFC000"/>
                </a:solidFill>
                <a:latin typeface="+mn-lt"/>
              </a:rPr>
              <a:t>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F2D1DC-BA97-4CCB-B429-B80371B42CED}"/>
              </a:ext>
            </a:extLst>
          </p:cNvPr>
          <p:cNvSpPr txBox="1"/>
          <p:nvPr/>
        </p:nvSpPr>
        <p:spPr>
          <a:xfrm>
            <a:off x="1333850" y="1359017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A3415F-551C-46DA-9781-C1240AFDB3E8}"/>
              </a:ext>
            </a:extLst>
          </p:cNvPr>
          <p:cNvSpPr/>
          <p:nvPr/>
        </p:nvSpPr>
        <p:spPr>
          <a:xfrm>
            <a:off x="390745" y="1196752"/>
            <a:ext cx="84297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0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A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prevalência</a:t>
            </a:r>
            <a:r>
              <a:rPr lang="pt-BR" sz="2400" b="1" dirty="0">
                <a:latin typeface="+mn-lt"/>
              </a:rPr>
              <a:t> da infecção pelo vírus da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hepatite C</a:t>
            </a:r>
            <a:r>
              <a:rPr lang="pt-BR" sz="2400" b="1" dirty="0">
                <a:latin typeface="+mn-lt"/>
              </a:rPr>
              <a:t> evidenciada em inquérito de base nacional referente aos usuários de crack e/ou similares foi de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2,63% </a:t>
            </a:r>
            <a:r>
              <a:rPr lang="pt-BR" sz="2400" b="1" dirty="0">
                <a:latin typeface="+mn-lt"/>
              </a:rPr>
              <a:t>(IC95% 1,69-4,07), mais elevada do que a prevalência estimada para população geral do Brasil.</a:t>
            </a:r>
          </a:p>
          <a:p>
            <a:endParaRPr lang="pt-BR" dirty="0"/>
          </a:p>
          <a:p>
            <a:r>
              <a:rPr lang="pt-BR" dirty="0"/>
              <a:t> </a:t>
            </a:r>
            <a:endParaRPr lang="pt-BR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95D41FD-B189-437C-B1E4-49771A34859A}"/>
              </a:ext>
            </a:extLst>
          </p:cNvPr>
          <p:cNvSpPr/>
          <p:nvPr/>
        </p:nvSpPr>
        <p:spPr>
          <a:xfrm>
            <a:off x="322976" y="5981218"/>
            <a:ext cx="842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+mn-lt"/>
              </a:rPr>
              <a:t>Fonte: Riscos e prevalências para a infecção pelo HIV, vírus da hepatite C e Tuberculose in Comportamento de risco para a infecção pelo HIV, vírus da hepatite C e tuberculose na população usuária de crack e/ou similares no Brasil: achados do Inquérito Nacional . Fundação Oswaldo Cruz, Mistério da Saúde.2014</a:t>
            </a:r>
          </a:p>
        </p:txBody>
      </p:sp>
    </p:spTree>
    <p:extLst>
      <p:ext uri="{BB962C8B-B14F-4D97-AF65-F5344CB8AC3E}">
        <p14:creationId xmlns:p14="http://schemas.microsoft.com/office/powerpoint/2010/main" val="162307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8F3D68A-4E06-48E1-B176-9508CD504BBE}"/>
              </a:ext>
            </a:extLst>
          </p:cNvPr>
          <p:cNvSpPr/>
          <p:nvPr/>
        </p:nvSpPr>
        <p:spPr>
          <a:xfrm>
            <a:off x="276837" y="6140741"/>
            <a:ext cx="8422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Geometric706BT-BlackCondensedB"/>
              </a:rPr>
              <a:t>Fonte: Riscos e prevalências para a infecção </a:t>
            </a:r>
            <a:r>
              <a:rPr lang="pt-BR" sz="1000" dirty="0">
                <a:latin typeface="+mn-lt"/>
              </a:rPr>
              <a:t>pelo</a:t>
            </a:r>
            <a:r>
              <a:rPr lang="pt-BR" sz="1000" dirty="0">
                <a:latin typeface="Geometric706BT-BlackCondensedB"/>
              </a:rPr>
              <a:t> HIV, vírus da hepatite C e Tuberculose in Comportamento de risco para a infecção pelo HIV, vírus da hepatite C e tuberculose na população usuária de crack e/ou similares no Brasil: achados do Inquérito Nacional . Fundação Oswaldo Cruz, Mistério da Saúde.2014</a:t>
            </a:r>
            <a:endParaRPr lang="pt-BR" sz="1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584964-4565-4018-AF74-A6AE6DB3190C}"/>
              </a:ext>
            </a:extLst>
          </p:cNvPr>
          <p:cNvSpPr txBox="1"/>
          <p:nvPr/>
        </p:nvSpPr>
        <p:spPr>
          <a:xfrm>
            <a:off x="1216404" y="788564"/>
            <a:ext cx="671119" cy="478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7CE60A8-1BFE-402A-A121-E437D3463522}"/>
              </a:ext>
            </a:extLst>
          </p:cNvPr>
          <p:cNvSpPr/>
          <p:nvPr/>
        </p:nvSpPr>
        <p:spPr>
          <a:xfrm>
            <a:off x="4444765" y="2334937"/>
            <a:ext cx="343949" cy="31878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DA7CC4B-986C-4E43-BC39-159870C02164}"/>
              </a:ext>
            </a:extLst>
          </p:cNvPr>
          <p:cNvSpPr/>
          <p:nvPr/>
        </p:nvSpPr>
        <p:spPr>
          <a:xfrm>
            <a:off x="4465738" y="2687275"/>
            <a:ext cx="343949" cy="31878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4" y="1716003"/>
            <a:ext cx="8558070" cy="320656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E684F6-E956-44E9-8873-12ED8CA64C67}"/>
              </a:ext>
            </a:extLst>
          </p:cNvPr>
          <p:cNvSpPr txBox="1"/>
          <p:nvPr/>
        </p:nvSpPr>
        <p:spPr>
          <a:xfrm>
            <a:off x="592428" y="1777285"/>
            <a:ext cx="788187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Algumas características sócio demográficas e comportamentais dos usuários de crack de acordo com status sorológicos para HCV, Brasil, 2012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212326" y="3102985"/>
            <a:ext cx="551565" cy="2728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236459" y="3372205"/>
            <a:ext cx="551565" cy="2728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E8C2E85-1B55-4CDF-A457-66EA53013895}"/>
              </a:ext>
            </a:extLst>
          </p:cNvPr>
          <p:cNvSpPr txBox="1">
            <a:spLocks/>
          </p:cNvSpPr>
          <p:nvPr/>
        </p:nvSpPr>
        <p:spPr>
          <a:xfrm>
            <a:off x="611560" y="285541"/>
            <a:ext cx="7751555" cy="695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Usuários de drogas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70A3CF3-5DD3-43C7-A14C-BCA6E327EAC2}"/>
              </a:ext>
            </a:extLst>
          </p:cNvPr>
          <p:cNvSpPr/>
          <p:nvPr/>
        </p:nvSpPr>
        <p:spPr>
          <a:xfrm>
            <a:off x="4211960" y="4092285"/>
            <a:ext cx="551565" cy="2728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43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3270" y="356903"/>
            <a:ext cx="6843730" cy="476272"/>
          </a:xfrm>
        </p:spPr>
        <p:txBody>
          <a:bodyPr/>
          <a:lstStyle/>
          <a:p>
            <a:pPr algn="ctr"/>
            <a:r>
              <a:rPr lang="pt-BR" sz="3200" b="1" dirty="0" err="1">
                <a:solidFill>
                  <a:srgbClr val="FFC000"/>
                </a:solidFill>
                <a:latin typeface="+mn-lt"/>
              </a:rPr>
              <a:t>Crack</a:t>
            </a:r>
            <a:r>
              <a:rPr lang="pt-BR" sz="3200" b="1" dirty="0">
                <a:solidFill>
                  <a:srgbClr val="FFC000"/>
                </a:solidFill>
                <a:latin typeface="+mn-lt"/>
              </a:rPr>
              <a:t>: suas formas de uso</a:t>
            </a:r>
          </a:p>
        </p:txBody>
      </p:sp>
      <p:graphicFrame>
        <p:nvGraphicFramePr>
          <p:cNvPr id="567296" name="Object 0"/>
          <p:cNvGraphicFramePr>
            <a:graphicFrameLocks noGrp="1" noChangeAspect="1"/>
          </p:cNvGraphicFramePr>
          <p:nvPr>
            <p:ph idx="1"/>
          </p:nvPr>
        </p:nvGraphicFramePr>
        <p:xfrm>
          <a:off x="5638800" y="992022"/>
          <a:ext cx="2548855" cy="248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Photo Editor Photo" r:id="rId3" imgW="3801006" imgH="5068007" progId="">
                  <p:embed/>
                </p:oleObj>
              </mc:Choice>
              <mc:Fallback>
                <p:oleObj name="Photo Editor Photo" r:id="rId3" imgW="3801006" imgH="5068007" progId="">
                  <p:embed/>
                  <p:pic>
                    <p:nvPicPr>
                      <p:cNvPr id="56729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992022"/>
                        <a:ext cx="2548855" cy="2487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297" name="Object 1"/>
          <p:cNvGraphicFramePr>
            <a:graphicFrameLocks noChangeAspect="1"/>
          </p:cNvGraphicFramePr>
          <p:nvPr/>
        </p:nvGraphicFramePr>
        <p:xfrm>
          <a:off x="351638" y="3758268"/>
          <a:ext cx="2088002" cy="2680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Photo Editor Photo" r:id="rId5" imgW="3801006" imgH="5068007" progId="">
                  <p:embed/>
                </p:oleObj>
              </mc:Choice>
              <mc:Fallback>
                <p:oleObj name="Photo Editor Photo" r:id="rId5" imgW="3801006" imgH="5068007" progId="">
                  <p:embed/>
                  <p:pic>
                    <p:nvPicPr>
                      <p:cNvPr id="5672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8" y="3758268"/>
                        <a:ext cx="2088002" cy="2680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1158" name="Picture 6" descr="SãoPau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526" y="1066798"/>
            <a:ext cx="2978795" cy="22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rotetorfolder">
            <a:extLst>
              <a:ext uri="{FF2B5EF4-FFF2-40B4-BE49-F238E27FC236}">
                <a16:creationId xmlns:a16="http://schemas.microsoft.com/office/drawing/2014/main" id="{EEBAE20E-6F73-4A0B-A198-54917950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15" y="3680223"/>
            <a:ext cx="2251046" cy="275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ubofolder">
            <a:extLst>
              <a:ext uri="{FF2B5EF4-FFF2-40B4-BE49-F238E27FC236}">
                <a16:creationId xmlns:a16="http://schemas.microsoft.com/office/drawing/2014/main" id="{4108288D-95ED-4B29-A635-4EFCFCFB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85" y="3875713"/>
            <a:ext cx="2671194" cy="193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4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539552" y="409798"/>
            <a:ext cx="7829550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FC000"/>
                </a:solidFill>
                <a:latin typeface="+mn-lt"/>
              </a:rPr>
              <a:t>Agentes etiológicos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50" y="980728"/>
            <a:ext cx="8501063" cy="58578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>
                <a:solidFill>
                  <a:srgbClr val="FFC000"/>
                </a:solidFill>
              </a:rPr>
              <a:t>Vírus da Hepatite B </a:t>
            </a:r>
          </a:p>
          <a:p>
            <a:pPr marL="548958" lvl="1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b="1" dirty="0">
                <a:solidFill>
                  <a:srgbClr val="FFC000"/>
                </a:solidFill>
              </a:rPr>
              <a:t>1965</a:t>
            </a:r>
            <a:r>
              <a:rPr lang="pt-BR" b="1" dirty="0"/>
              <a:t> – Baruch </a:t>
            </a:r>
            <a:r>
              <a:rPr lang="pt-BR" b="1" dirty="0">
                <a:solidFill>
                  <a:srgbClr val="FFC000"/>
                </a:solidFill>
              </a:rPr>
              <a:t>Blumberg</a:t>
            </a:r>
            <a:r>
              <a:rPr lang="pt-BR" b="1" dirty="0"/>
              <a:t> descreve, por </a:t>
            </a:r>
            <a:r>
              <a:rPr lang="pt-BR" b="1" i="1" dirty="0"/>
              <a:t>reação de </a:t>
            </a:r>
            <a:r>
              <a:rPr lang="pt-BR" b="1" i="1" dirty="0" err="1"/>
              <a:t>imunoprecipitação</a:t>
            </a:r>
            <a:r>
              <a:rPr lang="pt-BR" b="1" i="1" dirty="0"/>
              <a:t> </a:t>
            </a:r>
            <a:r>
              <a:rPr lang="pt-BR" b="1" dirty="0"/>
              <a:t>no soro de um aborígene da Austrália, o </a:t>
            </a:r>
            <a:r>
              <a:rPr lang="pt-BR" b="1" dirty="0">
                <a:solidFill>
                  <a:srgbClr val="FFC000"/>
                </a:solidFill>
              </a:rPr>
              <a:t>antígeno Austrália </a:t>
            </a:r>
            <a:r>
              <a:rPr lang="pt-BR" b="1" dirty="0"/>
              <a:t>(depois conhecido como </a:t>
            </a:r>
            <a:r>
              <a:rPr lang="pt-BR" b="1" dirty="0">
                <a:solidFill>
                  <a:srgbClr val="FFC000"/>
                </a:solidFill>
              </a:rPr>
              <a:t>HBsAg</a:t>
            </a:r>
            <a:r>
              <a:rPr lang="pt-BR" b="1" dirty="0"/>
              <a:t>).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>
                <a:solidFill>
                  <a:srgbClr val="FFC000"/>
                </a:solidFill>
              </a:rPr>
              <a:t>Vírus da Hepatite C</a:t>
            </a:r>
          </a:p>
          <a:p>
            <a:pPr marL="548958" lvl="1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b="1" dirty="0">
                <a:solidFill>
                  <a:srgbClr val="FFC000"/>
                </a:solidFill>
              </a:rPr>
              <a:t>1989</a:t>
            </a:r>
            <a:r>
              <a:rPr lang="pt-BR" b="1" dirty="0"/>
              <a:t> – identificado por técnicas de </a:t>
            </a:r>
            <a:r>
              <a:rPr lang="pt-BR" b="1" i="1" dirty="0"/>
              <a:t>biologia molecular</a:t>
            </a:r>
            <a:r>
              <a:rPr lang="pt-BR" b="1" dirty="0"/>
              <a:t>, agente etiológico da hepatite transfusional, até então conhecido como causador da hepatite  não A não B.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t-BR" sz="2400" dirty="0"/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5973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011207"/>
            <a:ext cx="82089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HCV -  evidência acumulada indica que o HCV pode ser transmitido por relações sexuais com um parceiro infectado, presumivelmente pela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exposição da mucosa a sangue infectado</a:t>
            </a:r>
            <a:r>
              <a:rPr lang="pt-BR" sz="2400" b="1" dirty="0">
                <a:latin typeface="+mn-lt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Mas a frequência é quase igual ao risco da pop. geral</a:t>
            </a:r>
          </a:p>
          <a:p>
            <a:pPr algn="r">
              <a:lnSpc>
                <a:spcPct val="150000"/>
              </a:lnSpc>
            </a:pPr>
            <a:r>
              <a:rPr lang="en-US" sz="1050" dirty="0">
                <a:latin typeface="+mn-lt"/>
              </a:rPr>
              <a:t>Centers for Disease Control and Prevention. Recommendations for prevention and control of hepatitis C virus (HCV) infection and HCV-related chronic disease</a:t>
            </a:r>
            <a:r>
              <a:rPr lang="en-US" sz="1050" i="1" dirty="0">
                <a:latin typeface="+mn-lt"/>
              </a:rPr>
              <a:t>. </a:t>
            </a:r>
            <a:r>
              <a:rPr lang="en-US" sz="1050" b="1" i="1" dirty="0">
                <a:latin typeface="+mn-lt"/>
              </a:rPr>
              <a:t>MMWR </a:t>
            </a:r>
            <a:r>
              <a:rPr lang="pt-BR" sz="1050" b="1" i="1" dirty="0" err="1">
                <a:latin typeface="+mn-lt"/>
              </a:rPr>
              <a:t>Recomm</a:t>
            </a:r>
            <a:r>
              <a:rPr lang="pt-BR" sz="1050" b="1" i="1" dirty="0">
                <a:latin typeface="+mn-lt"/>
              </a:rPr>
              <a:t> Rep </a:t>
            </a:r>
            <a:r>
              <a:rPr lang="pt-BR" sz="1050" b="1" dirty="0">
                <a:latin typeface="+mn-lt"/>
              </a:rPr>
              <a:t>1998</a:t>
            </a:r>
            <a:r>
              <a:rPr lang="pt-BR" sz="1050" dirty="0">
                <a:latin typeface="+mn-lt"/>
              </a:rPr>
              <a:t>;47(RR-19):1–39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Portanto, a atividade sexual é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 muito menos eficiente para transmitir HCV, do que  outras doenças sexualmente transmissível, como vírus da hepatite B e do HIV.</a:t>
            </a:r>
          </a:p>
          <a:p>
            <a:pPr algn="r"/>
            <a:r>
              <a:rPr lang="pt-BR" sz="1050" dirty="0" err="1">
                <a:latin typeface="+mn-lt"/>
              </a:rPr>
              <a:t>Terrault</a:t>
            </a:r>
            <a:r>
              <a:rPr lang="pt-BR" sz="1050" dirty="0">
                <a:latin typeface="+mn-lt"/>
              </a:rPr>
              <a:t> NA. Sexual </a:t>
            </a:r>
            <a:r>
              <a:rPr lang="pt-BR" sz="1050" dirty="0" err="1">
                <a:latin typeface="+mn-lt"/>
              </a:rPr>
              <a:t>activity</a:t>
            </a:r>
            <a:r>
              <a:rPr lang="pt-BR" sz="1050" dirty="0">
                <a:latin typeface="+mn-lt"/>
              </a:rPr>
              <a:t> as a </a:t>
            </a:r>
            <a:r>
              <a:rPr lang="pt-BR" sz="1050" dirty="0" err="1">
                <a:latin typeface="+mn-lt"/>
              </a:rPr>
              <a:t>risk</a:t>
            </a:r>
            <a:r>
              <a:rPr lang="pt-BR" sz="1050" dirty="0">
                <a:latin typeface="+mn-lt"/>
              </a:rPr>
              <a:t> </a:t>
            </a:r>
            <a:r>
              <a:rPr lang="pt-BR" sz="1050" dirty="0" err="1">
                <a:latin typeface="+mn-lt"/>
              </a:rPr>
              <a:t>factor</a:t>
            </a:r>
            <a:r>
              <a:rPr lang="pt-BR" sz="1050" dirty="0">
                <a:latin typeface="+mn-lt"/>
              </a:rPr>
              <a:t> for </a:t>
            </a:r>
            <a:r>
              <a:rPr lang="pt-BR" sz="1050" dirty="0" err="1">
                <a:latin typeface="+mn-lt"/>
              </a:rPr>
              <a:t>hepatitis</a:t>
            </a:r>
            <a:r>
              <a:rPr lang="pt-BR" sz="1050" dirty="0">
                <a:latin typeface="+mn-lt"/>
              </a:rPr>
              <a:t> C. </a:t>
            </a:r>
            <a:r>
              <a:rPr lang="en-US" sz="1050" b="1" i="1" dirty="0" err="1">
                <a:latin typeface="+mn-lt"/>
              </a:rPr>
              <a:t>Hepatology</a:t>
            </a:r>
            <a:r>
              <a:rPr lang="en-US" sz="1050" dirty="0">
                <a:latin typeface="+mn-lt"/>
              </a:rPr>
              <a:t> </a:t>
            </a:r>
            <a:r>
              <a:rPr lang="en-US" sz="1050" b="1" dirty="0">
                <a:latin typeface="+mn-lt"/>
              </a:rPr>
              <a:t>2002</a:t>
            </a:r>
            <a:r>
              <a:rPr lang="en-US" sz="1050" dirty="0">
                <a:latin typeface="+mn-lt"/>
              </a:rPr>
              <a:t>;36(5, </a:t>
            </a:r>
            <a:r>
              <a:rPr lang="en-US" sz="1050" dirty="0" err="1">
                <a:latin typeface="+mn-lt"/>
              </a:rPr>
              <a:t>Suppl</a:t>
            </a:r>
            <a:r>
              <a:rPr lang="en-US" sz="1050" dirty="0">
                <a:latin typeface="+mn-lt"/>
              </a:rPr>
              <a:t> ):S99–S10</a:t>
            </a:r>
            <a:r>
              <a:rPr lang="en-US" sz="1050" b="1" dirty="0">
                <a:latin typeface="+mn-lt"/>
              </a:rPr>
              <a:t>5.</a:t>
            </a:r>
            <a:endParaRPr lang="pt-BR" sz="105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+mn-lt"/>
              </a:rPr>
              <a:t> </a:t>
            </a:r>
            <a:endParaRPr lang="pt-BR" sz="1050" b="1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43608" y="334397"/>
            <a:ext cx="681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Hepatite C /Transmissão sexual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878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09699" y="980728"/>
            <a:ext cx="789474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+mn-lt"/>
              </a:rPr>
              <a:t>Revisão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sistemática</a:t>
            </a:r>
            <a:r>
              <a:rPr lang="en-US" sz="2200" b="1" dirty="0">
                <a:latin typeface="+mn-lt"/>
              </a:rPr>
              <a:t> de artigos que </a:t>
            </a:r>
            <a:r>
              <a:rPr lang="en-US" sz="2200" b="1" dirty="0" err="1">
                <a:latin typeface="+mn-lt"/>
              </a:rPr>
              <a:t>tiveram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como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objetivo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medir</a:t>
            </a:r>
            <a:r>
              <a:rPr lang="en-US" sz="2200" b="1" dirty="0">
                <a:latin typeface="+mn-lt"/>
              </a:rPr>
              <a:t> a </a:t>
            </a:r>
            <a:r>
              <a:rPr lang="en-US" sz="2200" b="1" dirty="0" err="1">
                <a:latin typeface="+mn-lt"/>
              </a:rPr>
              <a:t>prevalência</a:t>
            </a:r>
            <a:r>
              <a:rPr lang="en-US" sz="2200" b="1" dirty="0">
                <a:latin typeface="+mn-lt"/>
              </a:rPr>
              <a:t> da </a:t>
            </a:r>
            <a:r>
              <a:rPr lang="en-US" sz="2200" b="1" dirty="0" err="1">
                <a:latin typeface="+mn-lt"/>
              </a:rPr>
              <a:t>infecção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pelo</a:t>
            </a:r>
            <a:r>
              <a:rPr lang="en-US" sz="2200" b="1" dirty="0">
                <a:latin typeface="+mn-lt"/>
              </a:rPr>
              <a:t> HCV </a:t>
            </a:r>
            <a:r>
              <a:rPr lang="en-US" sz="2200" b="1" dirty="0" err="1">
                <a:latin typeface="+mn-lt"/>
              </a:rPr>
              <a:t>em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população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carcerária</a:t>
            </a:r>
            <a:r>
              <a:rPr lang="en-US" sz="2200" b="1" dirty="0">
                <a:latin typeface="+mn-lt"/>
              </a:rPr>
              <a:t> no </a:t>
            </a:r>
            <a:r>
              <a:rPr lang="en-US" sz="2200" b="1" dirty="0" err="1">
                <a:latin typeface="+mn-lt"/>
              </a:rPr>
              <a:t>Brasil</a:t>
            </a:r>
            <a:r>
              <a:rPr lang="en-US" sz="2200" b="1" dirty="0">
                <a:latin typeface="+mn-lt"/>
              </a:rPr>
              <a:t>, </a:t>
            </a:r>
            <a:r>
              <a:rPr lang="en-US" sz="2200" b="1" dirty="0" err="1">
                <a:latin typeface="+mn-lt"/>
              </a:rPr>
              <a:t>publicados</a:t>
            </a:r>
            <a:r>
              <a:rPr lang="en-US" sz="2200" b="1" dirty="0">
                <a:latin typeface="+mn-lt"/>
              </a:rPr>
              <a:t> entre </a:t>
            </a:r>
            <a:r>
              <a:rPr lang="en-US" sz="2200" b="1" dirty="0" err="1">
                <a:latin typeface="+mn-lt"/>
              </a:rPr>
              <a:t>janeiro</a:t>
            </a:r>
            <a:r>
              <a:rPr lang="en-US" sz="2200" b="1" dirty="0">
                <a:latin typeface="+mn-lt"/>
              </a:rPr>
              <a:t> de 1989 e </a:t>
            </a:r>
            <a:r>
              <a:rPr lang="en-US" sz="2200" b="1" dirty="0" err="1">
                <a:latin typeface="+mn-lt"/>
              </a:rPr>
              <a:t>abril</a:t>
            </a:r>
            <a:r>
              <a:rPr lang="en-US" sz="2200" b="1" dirty="0">
                <a:latin typeface="+mn-lt"/>
              </a:rPr>
              <a:t> de 2014.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6" y="2826635"/>
            <a:ext cx="8511204" cy="352470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56590" y="2809460"/>
            <a:ext cx="530087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940936" y="3861052"/>
            <a:ext cx="684074" cy="2063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69061" y="325105"/>
            <a:ext cx="7363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C000"/>
                </a:solidFill>
                <a:latin typeface="+mn-lt"/>
              </a:rPr>
              <a:t>Populações privadas de liberdade/HCV</a:t>
            </a:r>
          </a:p>
          <a:p>
            <a:endParaRPr lang="pt-BR" sz="3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89397" y="6383069"/>
            <a:ext cx="82682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latin typeface="+mn-lt"/>
              </a:rPr>
              <a:t>Mariana </a:t>
            </a:r>
            <a:r>
              <a:rPr lang="en-US" sz="1100" b="1" i="1" dirty="0" err="1">
                <a:latin typeface="+mn-lt"/>
              </a:rPr>
              <a:t>Cavalheiro</a:t>
            </a:r>
            <a:r>
              <a:rPr lang="en-US" sz="1100" b="1" i="1" dirty="0">
                <a:latin typeface="+mn-lt"/>
              </a:rPr>
              <a:t> </a:t>
            </a:r>
            <a:r>
              <a:rPr lang="en-US" sz="1100" b="1" i="1" dirty="0" err="1">
                <a:latin typeface="+mn-lt"/>
              </a:rPr>
              <a:t>Magri</a:t>
            </a:r>
            <a:r>
              <a:rPr lang="en-US" sz="1100" b="1" i="1" dirty="0">
                <a:latin typeface="+mn-lt"/>
              </a:rPr>
              <a:t>. Prevalence of hepatitis C virus in Brazil’s inmate population: a systematic review. </a:t>
            </a:r>
          </a:p>
          <a:p>
            <a:pPr algn="r"/>
            <a:r>
              <a:rPr lang="en-US" sz="1100" b="1" i="1" dirty="0">
                <a:latin typeface="+mn-lt"/>
              </a:rPr>
              <a:t>Rev </a:t>
            </a:r>
            <a:r>
              <a:rPr lang="en-US" sz="1100" b="1" i="1" dirty="0" err="1">
                <a:latin typeface="+mn-lt"/>
              </a:rPr>
              <a:t>Saúde</a:t>
            </a:r>
            <a:r>
              <a:rPr lang="en-US" sz="1100" b="1" i="1" dirty="0">
                <a:latin typeface="+mn-lt"/>
              </a:rPr>
              <a:t> </a:t>
            </a:r>
            <a:r>
              <a:rPr lang="en-US" sz="1100" b="1" i="1" dirty="0" err="1">
                <a:latin typeface="+mn-lt"/>
              </a:rPr>
              <a:t>Pública</a:t>
            </a:r>
            <a:r>
              <a:rPr lang="en-US" sz="1100" b="1" i="1" dirty="0">
                <a:latin typeface="+mn-lt"/>
              </a:rPr>
              <a:t> 2015;49:42</a:t>
            </a:r>
          </a:p>
          <a:p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22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97924" y="-86463"/>
            <a:ext cx="7788877" cy="113919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FFC000"/>
                </a:solidFill>
                <a:latin typeface="+mn-lt"/>
              </a:rPr>
              <a:t>População prisional, Brasil, 1990-2017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424678"/>
              </p:ext>
            </p:extLst>
          </p:nvPr>
        </p:nvGraphicFramePr>
        <p:xfrm>
          <a:off x="528637" y="1616868"/>
          <a:ext cx="8086725" cy="362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051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603" y="-315415"/>
            <a:ext cx="7788877" cy="1139199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C000"/>
                </a:solidFill>
                <a:latin typeface="+mn-lt"/>
              </a:rPr>
              <a:t>População prisional por UF, Brasil, 2017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107699"/>
              </p:ext>
            </p:extLst>
          </p:nvPr>
        </p:nvGraphicFramePr>
        <p:xfrm>
          <a:off x="1475656" y="764704"/>
          <a:ext cx="6325319" cy="596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4566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-18256"/>
            <a:ext cx="77724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+mn-lt"/>
              </a:rPr>
              <a:t>Outras publicações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395536" y="1772816"/>
          <a:ext cx="8507290" cy="334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58">
                  <a:extLst>
                    <a:ext uri="{9D8B030D-6E8A-4147-A177-3AD203B41FA5}">
                      <a16:colId xmlns:a16="http://schemas.microsoft.com/office/drawing/2014/main" val="1795233365"/>
                    </a:ext>
                  </a:extLst>
                </a:gridCol>
                <a:gridCol w="1701458">
                  <a:extLst>
                    <a:ext uri="{9D8B030D-6E8A-4147-A177-3AD203B41FA5}">
                      <a16:colId xmlns:a16="http://schemas.microsoft.com/office/drawing/2014/main" val="328321429"/>
                    </a:ext>
                  </a:extLst>
                </a:gridCol>
                <a:gridCol w="2296062">
                  <a:extLst>
                    <a:ext uri="{9D8B030D-6E8A-4147-A177-3AD203B41FA5}">
                      <a16:colId xmlns:a16="http://schemas.microsoft.com/office/drawing/2014/main" val="777348929"/>
                    </a:ext>
                  </a:extLst>
                </a:gridCol>
                <a:gridCol w="1519276">
                  <a:extLst>
                    <a:ext uri="{9D8B030D-6E8A-4147-A177-3AD203B41FA5}">
                      <a16:colId xmlns:a16="http://schemas.microsoft.com/office/drawing/2014/main" val="1675692140"/>
                    </a:ext>
                  </a:extLst>
                </a:gridCol>
                <a:gridCol w="1289036">
                  <a:extLst>
                    <a:ext uri="{9D8B030D-6E8A-4147-A177-3AD203B41FA5}">
                      <a16:colId xmlns:a16="http://schemas.microsoft.com/office/drawing/2014/main" val="1421959127"/>
                    </a:ext>
                  </a:extLst>
                </a:gridCol>
              </a:tblGrid>
              <a:tr h="375690">
                <a:tc>
                  <a:txBody>
                    <a:bodyPr/>
                    <a:lstStyle/>
                    <a:p>
                      <a:r>
                        <a:rPr lang="pt-BR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População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Prevalência </a:t>
                      </a:r>
                      <a:r>
                        <a:rPr lang="pt-BR" dirty="0" err="1"/>
                        <a:t>antiHCV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IC  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referência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30109"/>
                  </a:ext>
                </a:extLst>
              </a:tr>
              <a:tr h="833723">
                <a:tc>
                  <a:txBody>
                    <a:bodyPr/>
                    <a:lstStyle/>
                    <a:p>
                      <a:r>
                        <a:rPr lang="pt-BR" sz="1600" b="1" dirty="0"/>
                        <a:t>Campo Grande</a:t>
                      </a:r>
                    </a:p>
                    <a:p>
                      <a:r>
                        <a:rPr lang="pt-BR" sz="1600" b="1" dirty="0"/>
                        <a:t>Mato</a:t>
                      </a:r>
                      <a:r>
                        <a:rPr lang="pt-BR" sz="1600" b="1" baseline="0" dirty="0"/>
                        <a:t> Grosso Sul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</a:rPr>
                        <a:t>privadas de liberdade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sz="1600" b="1" dirty="0">
                          <a:solidFill>
                            <a:srgbClr val="C00000"/>
                          </a:solidFill>
                        </a:rPr>
                        <a:t>.4%</a:t>
                      </a:r>
                      <a:endParaRPr lang="pt-BR" sz="16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</a:rPr>
                        <a:t>  84,6%(PCR RNA+)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IC </a:t>
                      </a:r>
                      <a:r>
                        <a:rPr lang="pl-PL" sz="1600" b="1" dirty="0"/>
                        <a:t>95% 1</a:t>
                      </a:r>
                      <a:r>
                        <a:rPr lang="pt-BR" sz="1600" b="1" dirty="0"/>
                        <a:t>,</a:t>
                      </a:r>
                      <a:r>
                        <a:rPr lang="pl-PL" sz="1600" b="1" dirty="0"/>
                        <a:t>9 </a:t>
                      </a:r>
                      <a:r>
                        <a:rPr lang="pt-BR" sz="1600" b="1" dirty="0"/>
                        <a:t>–</a:t>
                      </a:r>
                      <a:r>
                        <a:rPr lang="pl-PL" sz="1600" b="1" dirty="0"/>
                        <a:t> 2</a:t>
                      </a:r>
                      <a:r>
                        <a:rPr lang="pt-BR" sz="1600" b="1" dirty="0"/>
                        <a:t>,</a:t>
                      </a:r>
                      <a:r>
                        <a:rPr lang="pl-PL" sz="1600" b="1" dirty="0"/>
                        <a:t>9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PLOS ONE  2017 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414466"/>
                  </a:ext>
                </a:extLst>
              </a:tr>
              <a:tr h="375690">
                <a:tc>
                  <a:txBody>
                    <a:bodyPr/>
                    <a:lstStyle/>
                    <a:p>
                      <a:r>
                        <a:rPr lang="pt-BR" sz="1600" b="1" dirty="0"/>
                        <a:t>Goiânia</a:t>
                      </a:r>
                    </a:p>
                    <a:p>
                      <a:r>
                        <a:rPr lang="pt-BR" sz="1600" b="1" dirty="0"/>
                        <a:t>Goiás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</a:rPr>
                        <a:t>Trabalhadoras do sexo/HCV</a:t>
                      </a:r>
                      <a:endParaRPr lang="pt-BR" sz="1600" b="1" dirty="0">
                        <a:highlight>
                          <a:srgbClr val="FFFF00"/>
                        </a:highlight>
                      </a:endParaRPr>
                    </a:p>
                    <a:p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</a:rPr>
                        <a:t>0.7%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IC 95% 0.1–1.5</a:t>
                      </a:r>
                    </a:p>
                    <a:p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baseline="0" dirty="0" err="1"/>
                        <a:t>Rev</a:t>
                      </a:r>
                      <a:r>
                        <a:rPr lang="pt-BR" sz="1600" b="1" baseline="0" dirty="0"/>
                        <a:t> Saúde </a:t>
                      </a:r>
                    </a:p>
                    <a:p>
                      <a:r>
                        <a:rPr lang="pt-BR" sz="1600" b="1" baseline="0" dirty="0"/>
                        <a:t>Pública 2017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410886"/>
                  </a:ext>
                </a:extLst>
              </a:tr>
              <a:tr h="375690">
                <a:tc>
                  <a:txBody>
                    <a:bodyPr/>
                    <a:lstStyle/>
                    <a:p>
                      <a:r>
                        <a:rPr lang="pt-BR" sz="1600" b="1" dirty="0"/>
                        <a:t>Município e SP</a:t>
                      </a:r>
                    </a:p>
                    <a:p>
                      <a:r>
                        <a:rPr lang="pt-BR" sz="1600" b="1" dirty="0"/>
                        <a:t>São Paulo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Moradores</a:t>
                      </a:r>
                      <a:r>
                        <a:rPr lang="pt-BR" sz="1600" b="1" baseline="0" dirty="0"/>
                        <a:t> de rua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8,5%</a:t>
                      </a:r>
                    </a:p>
                    <a:p>
                      <a:r>
                        <a:rPr lang="pt-BR" sz="1600" b="1" dirty="0"/>
                        <a:t>3%</a:t>
                      </a:r>
                      <a:r>
                        <a:rPr lang="pt-BR" sz="1600" b="1" baseline="0" dirty="0"/>
                        <a:t> UDI</a:t>
                      </a:r>
                    </a:p>
                    <a:p>
                      <a:r>
                        <a:rPr lang="pt-BR" sz="1600" b="1" baseline="0" dirty="0"/>
                        <a:t>  50% nos UDI; </a:t>
                      </a:r>
                    </a:p>
                    <a:p>
                      <a:r>
                        <a:rPr lang="pt-BR" sz="1600" b="1" baseline="0" dirty="0"/>
                        <a:t>  7,3% em não UDI</a:t>
                      </a:r>
                    </a:p>
                    <a:p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Não apresentado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R</a:t>
                      </a:r>
                      <a:r>
                        <a:rPr lang="pt-BR" sz="1600" b="1" dirty="0" err="1"/>
                        <a:t>ev</a:t>
                      </a:r>
                      <a:r>
                        <a:rPr lang="pt-BR" sz="1600" b="1" dirty="0"/>
                        <a:t> Saúde Pública 2007</a:t>
                      </a:r>
                      <a:endParaRPr lang="pt-BR" sz="1600" dirty="0"/>
                    </a:p>
                    <a:p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18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78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9"/>
          <p:cNvSpPr txBox="1">
            <a:spLocks noChangeArrowheads="1"/>
          </p:cNvSpPr>
          <p:nvPr/>
        </p:nvSpPr>
        <p:spPr bwMode="auto">
          <a:xfrm>
            <a:off x="611560" y="228212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latin typeface="Perpetua" panose="02020502060401020303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891039" y="2169822"/>
          <a:ext cx="7565573" cy="411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55281"/>
              </p:ext>
            </p:extLst>
          </p:nvPr>
        </p:nvGraphicFramePr>
        <p:xfrm>
          <a:off x="5580112" y="1052736"/>
          <a:ext cx="3456384" cy="2482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Prevalência (IC(95%))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2,10% (1,409 – 2.796)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0,68% (0,399 – 0,960)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1,32% (0,951 – 1,700)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Distrito Federal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0,86% (0,458 – 1,252)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1,28% (0,910 – 1,635)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1,19% (0,765 – 1,614)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Brasil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1,38% (1,119 – 1,636)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9524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14313" y="6286500"/>
            <a:ext cx="8715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i="1" dirty="0">
                <a:latin typeface="Perpetua" panose="02020502060401020303" pitchFamily="18" charset="0"/>
              </a:rPr>
              <a:t>Leila MMB Pereira, Celina MT </a:t>
            </a:r>
            <a:r>
              <a:rPr lang="pt-BR" sz="1000" b="1" i="1" dirty="0" err="1">
                <a:latin typeface="Perpetua" panose="02020502060401020303" pitchFamily="18" charset="0"/>
              </a:rPr>
              <a:t>Martelli</a:t>
            </a:r>
            <a:r>
              <a:rPr lang="pt-BR" sz="1000" b="1" i="1" dirty="0">
                <a:latin typeface="Perpetua" panose="02020502060401020303" pitchFamily="18" charset="0"/>
              </a:rPr>
              <a:t>, Regina C Moreira, Edgar </a:t>
            </a:r>
            <a:r>
              <a:rPr lang="pt-BR" sz="1000" b="1" i="1" dirty="0" err="1">
                <a:latin typeface="Perpetua" panose="02020502060401020303" pitchFamily="18" charset="0"/>
              </a:rPr>
              <a:t>Merchan-Hamman</a:t>
            </a:r>
            <a:r>
              <a:rPr lang="pt-BR" sz="1000" b="1" i="1" dirty="0">
                <a:latin typeface="Perpetua" panose="02020502060401020303" pitchFamily="18" charset="0"/>
              </a:rPr>
              <a:t> Airton T Stein, Maria Regina A Cardoso, Gerusa M Figueiredo, Ulisses R </a:t>
            </a:r>
            <a:r>
              <a:rPr lang="pt-BR" sz="1000" b="1" i="1" dirty="0" err="1">
                <a:latin typeface="Perpetua" panose="02020502060401020303" pitchFamily="18" charset="0"/>
              </a:rPr>
              <a:t>Montarroyo</a:t>
            </a:r>
            <a:r>
              <a:rPr lang="pt-BR" sz="1000" b="1" i="1" dirty="0">
                <a:latin typeface="Perpetua" panose="02020502060401020303" pitchFamily="18" charset="0"/>
              </a:rPr>
              <a:t>, Cynthia Braga, Marília D </a:t>
            </a:r>
            <a:r>
              <a:rPr lang="pt-BR" sz="1000" b="1" i="1" dirty="0" err="1">
                <a:latin typeface="Perpetua" panose="02020502060401020303" pitchFamily="18" charset="0"/>
              </a:rPr>
              <a:t>Turchi</a:t>
            </a:r>
            <a:r>
              <a:rPr lang="pt-BR" sz="1000" b="1" i="1" dirty="0">
                <a:latin typeface="Perpetua" panose="02020502060401020303" pitchFamily="18" charset="0"/>
              </a:rPr>
              <a:t>, Gabriela Coral, Deborah Crespo, Maria Luiza C Lima, </a:t>
            </a:r>
            <a:r>
              <a:rPr lang="pt-BR" sz="1000" b="1" i="1" dirty="0" err="1">
                <a:latin typeface="Perpetua" panose="02020502060401020303" pitchFamily="18" charset="0"/>
              </a:rPr>
              <a:t>Luis</a:t>
            </a:r>
            <a:r>
              <a:rPr lang="pt-BR" sz="1000" b="1" i="1" dirty="0">
                <a:latin typeface="Perpetua" panose="02020502060401020303" pitchFamily="18" charset="0"/>
              </a:rPr>
              <a:t> Claudio A Alencar, Marcelo Costa, Alex A dos Santo </a:t>
            </a:r>
            <a:r>
              <a:rPr lang="pt-BR" sz="1000" b="1" i="1" dirty="0" err="1">
                <a:latin typeface="Perpetua" panose="02020502060401020303" pitchFamily="18" charset="0"/>
              </a:rPr>
              <a:t>and</a:t>
            </a:r>
            <a:r>
              <a:rPr lang="pt-BR" sz="1000" b="1" i="1" dirty="0">
                <a:latin typeface="Perpetua" panose="02020502060401020303" pitchFamily="18" charset="0"/>
              </a:rPr>
              <a:t> Ricardo AA Ximenes1.</a:t>
            </a:r>
            <a:r>
              <a:rPr lang="en-US" sz="1000" b="1" i="1" dirty="0">
                <a:latin typeface="Perpetua" panose="02020502060401020303" pitchFamily="18" charset="0"/>
              </a:rPr>
              <a:t> Prevalence and risk factors of Hepatitis C virus infection in Brazil, 2005 through 2009: </a:t>
            </a:r>
            <a:r>
              <a:rPr lang="pt-BR" sz="1000" b="1" i="1" dirty="0">
                <a:latin typeface="Perpetua" panose="02020502060401020303" pitchFamily="18" charset="0"/>
              </a:rPr>
              <a:t>a </a:t>
            </a:r>
            <a:r>
              <a:rPr lang="pt-BR" sz="1000" b="1" i="1" dirty="0" err="1">
                <a:latin typeface="Perpetua" panose="02020502060401020303" pitchFamily="18" charset="0"/>
              </a:rPr>
              <a:t>cross-sectional</a:t>
            </a:r>
            <a:r>
              <a:rPr lang="pt-BR" sz="1000" b="1" i="1" dirty="0">
                <a:latin typeface="Perpetua" panose="02020502060401020303" pitchFamily="18" charset="0"/>
              </a:rPr>
              <a:t> </a:t>
            </a:r>
            <a:r>
              <a:rPr lang="pt-BR" sz="1000" b="1" i="1" dirty="0" err="1">
                <a:latin typeface="Perpetua" panose="02020502060401020303" pitchFamily="18" charset="0"/>
              </a:rPr>
              <a:t>study</a:t>
            </a:r>
            <a:r>
              <a:rPr lang="pt-BR" sz="1000" b="1" i="1" dirty="0">
                <a:latin typeface="Perpetua" panose="02020502060401020303" pitchFamily="18" charset="0"/>
              </a:rPr>
              <a:t>.</a:t>
            </a:r>
            <a:r>
              <a:rPr lang="en-US" sz="1000" b="1" i="1" dirty="0">
                <a:latin typeface="Perpetua" panose="02020502060401020303" pitchFamily="18" charset="0"/>
              </a:rPr>
              <a:t> BMC Infectious Diseases 2013, 13:60: 3 of 12</a:t>
            </a:r>
          </a:p>
          <a:p>
            <a:endParaRPr lang="pt-BR" sz="12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30543" y="344850"/>
            <a:ext cx="529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Perpetua" panose="02020502060401020303" pitchFamily="18" charset="0"/>
              </a:rPr>
              <a:t>Prevalência de </a:t>
            </a:r>
            <a:r>
              <a:rPr lang="pt-BR" sz="2000" b="1" dirty="0" err="1">
                <a:latin typeface="Perpetua" panose="02020502060401020303" pitchFamily="18" charset="0"/>
              </a:rPr>
              <a:t>anti-HCV</a:t>
            </a:r>
            <a:endParaRPr lang="pt-BR" sz="2000" b="1" dirty="0">
              <a:latin typeface="Perpetua" panose="02020502060401020303" pitchFamily="18" charset="0"/>
            </a:endParaRPr>
          </a:p>
          <a:p>
            <a:pPr algn="ctr"/>
            <a:r>
              <a:rPr lang="pt-BR" sz="2000" b="1" dirty="0">
                <a:latin typeface="Perpetua" panose="02020502060401020303" pitchFamily="18" charset="0"/>
              </a:rPr>
              <a:t> faixa etária de 10 a 69 anos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63888" y="3717032"/>
            <a:ext cx="2952328" cy="79208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  <a:latin typeface="Perpetua" panose="02020502060401020303" pitchFamily="18" charset="0"/>
              </a:rPr>
              <a:t>236 Elisa +</a:t>
            </a:r>
            <a:r>
              <a:rPr lang="pt-BR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</a:p>
          <a:p>
            <a:r>
              <a:rPr lang="pt-BR" sz="1200" b="1" dirty="0">
                <a:solidFill>
                  <a:schemeClr val="bg1"/>
                </a:solidFill>
                <a:latin typeface="Perpetua" panose="02020502060401020303" pitchFamily="18" charset="0"/>
              </a:rPr>
              <a:t>430.658 </a:t>
            </a:r>
            <a:r>
              <a:rPr lang="pt-BR" sz="1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anti</a:t>
            </a:r>
            <a:r>
              <a:rPr lang="pt-BR" sz="1200" b="1" dirty="0">
                <a:solidFill>
                  <a:schemeClr val="bg1"/>
                </a:solidFill>
                <a:latin typeface="Perpetua" panose="02020502060401020303" pitchFamily="18" charset="0"/>
              </a:rPr>
              <a:t> HCV reagentes</a:t>
            </a:r>
          </a:p>
          <a:p>
            <a:r>
              <a:rPr lang="pt-BR" sz="1200" b="1" dirty="0">
                <a:solidFill>
                  <a:srgbClr val="C00000"/>
                </a:solidFill>
                <a:latin typeface="Perpetua" panose="02020502060401020303" pitchFamily="18" charset="0"/>
              </a:rPr>
              <a:t>PCR + em </a:t>
            </a:r>
            <a:r>
              <a:rPr lang="pl-PL" sz="1200" b="1" dirty="0">
                <a:solidFill>
                  <a:srgbClr val="C00000"/>
                </a:solidFill>
                <a:latin typeface="Perpetua" panose="02020502060401020303" pitchFamily="18" charset="0"/>
              </a:rPr>
              <a:t>36.7% </a:t>
            </a:r>
            <a:r>
              <a:rPr lang="pl-PL" sz="1200" b="1" dirty="0">
                <a:solidFill>
                  <a:schemeClr val="bg1"/>
                </a:solidFill>
                <a:latin typeface="Perpetua" panose="02020502060401020303" pitchFamily="18" charset="0"/>
              </a:rPr>
              <a:t>(95% IC 28.4%-45.6%)</a:t>
            </a:r>
            <a:endParaRPr lang="pt-BR" sz="1200" b="1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Perpetua" panose="02020502060401020303" pitchFamily="18" charset="0"/>
              </a:rPr>
              <a:t>150 mil </a:t>
            </a:r>
            <a:r>
              <a:rPr lang="pt-BR" sz="1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virêmicos</a:t>
            </a:r>
            <a:endParaRPr lang="pt-BR" sz="12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19672" y="4664169"/>
            <a:ext cx="648072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2.288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627784" y="5291916"/>
            <a:ext cx="648072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3.690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635896" y="5013176"/>
            <a:ext cx="648072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3.702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72000" y="5240233"/>
            <a:ext cx="648072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1.988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80112" y="5024209"/>
            <a:ext cx="648072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3.661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516216" y="5024209"/>
            <a:ext cx="648072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4.174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524328" y="5157192"/>
            <a:ext cx="648072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19.503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79512" y="69269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Inquérito Nacional de hepatites virais</a:t>
            </a:r>
          </a:p>
          <a:p>
            <a:pPr algn="ctr"/>
            <a:r>
              <a:rPr lang="pt-BR" sz="2400" b="1" dirty="0">
                <a:latin typeface="+mn-lt"/>
              </a:rPr>
              <a:t>2004-2009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475656" y="2708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+mn-lt"/>
              </a:rPr>
              <a:t>Amostragem por múltiplos estágios com probabilidade proporcional para  cada domínio (região e faixa etária)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-697342" y="223480"/>
            <a:ext cx="7213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FFC000"/>
                </a:solidFill>
                <a:latin typeface="Perpetua" panose="02020502060401020303" pitchFamily="18" charset="0"/>
              </a:rPr>
              <a:t>Ocorrência e distribuição </a:t>
            </a:r>
          </a:p>
          <a:p>
            <a:pPr algn="ctr"/>
            <a:r>
              <a:rPr lang="pt-BR" sz="3000" b="1" dirty="0">
                <a:solidFill>
                  <a:srgbClr val="FFC000"/>
                </a:solidFill>
                <a:latin typeface="Perpetua" panose="02020502060401020303" pitchFamily="18" charset="0"/>
              </a:rPr>
              <a:t>(lugar, tempo)</a:t>
            </a:r>
          </a:p>
          <a:p>
            <a:pPr algn="ctr"/>
            <a:endParaRPr lang="pt-BR" sz="30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58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8132"/>
          <p:cNvSpPr txBox="1">
            <a:spLocks/>
          </p:cNvSpPr>
          <p:nvPr/>
        </p:nvSpPr>
        <p:spPr>
          <a:xfrm>
            <a:off x="0" y="43070"/>
            <a:ext cx="9144000" cy="682899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48132"/>
          <p:cNvSpPr txBox="1">
            <a:spLocks/>
          </p:cNvSpPr>
          <p:nvPr/>
        </p:nvSpPr>
        <p:spPr>
          <a:xfrm>
            <a:off x="-36512" y="476672"/>
            <a:ext cx="9144000" cy="682899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BR" sz="3200" b="1" dirty="0">
                <a:solidFill>
                  <a:srgbClr val="FFC000"/>
                </a:solidFill>
                <a:latin typeface="+mn-lt"/>
              </a:rPr>
              <a:t>Hepatite C – estratégias de identificação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DB41E94-ACD4-4829-8679-4F29506697ED}"/>
              </a:ext>
            </a:extLst>
          </p:cNvPr>
          <p:cNvSpPr/>
          <p:nvPr/>
        </p:nvSpPr>
        <p:spPr>
          <a:xfrm>
            <a:off x="625150" y="2789858"/>
            <a:ext cx="2593910" cy="1150483"/>
          </a:xfrm>
          <a:prstGeom prst="roundRect">
            <a:avLst/>
          </a:prstGeom>
          <a:solidFill>
            <a:srgbClr val="0066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populações de maior risco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91387BB-FBD8-4F74-9134-81FD2A7C78DD}"/>
              </a:ext>
            </a:extLst>
          </p:cNvPr>
          <p:cNvSpPr/>
          <p:nvPr/>
        </p:nvSpPr>
        <p:spPr>
          <a:xfrm>
            <a:off x="3927776" y="3940341"/>
            <a:ext cx="2593910" cy="115048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populações vulneráveis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96B432E-B842-46DD-BCD7-307535C6C532}"/>
              </a:ext>
            </a:extLst>
          </p:cNvPr>
          <p:cNvSpPr/>
          <p:nvPr/>
        </p:nvSpPr>
        <p:spPr>
          <a:xfrm>
            <a:off x="3962399" y="1869377"/>
            <a:ext cx="2593910" cy="1150483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base em faixa etária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35869D8-C966-4C83-833B-6BED825366AA}"/>
              </a:ext>
            </a:extLst>
          </p:cNvPr>
          <p:cNvCxnSpPr>
            <a:cxnSpLocks/>
          </p:cNvCxnSpPr>
          <p:nvPr/>
        </p:nvCxnSpPr>
        <p:spPr>
          <a:xfrm flipH="1">
            <a:off x="3562345" y="2146039"/>
            <a:ext cx="40057" cy="2388637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7527F0-156B-44BB-A69D-87D6A2BCDB9F}"/>
              </a:ext>
            </a:extLst>
          </p:cNvPr>
          <p:cNvCxnSpPr>
            <a:stCxn id="7" idx="3"/>
          </p:cNvCxnSpPr>
          <p:nvPr/>
        </p:nvCxnSpPr>
        <p:spPr>
          <a:xfrm flipV="1">
            <a:off x="3219060" y="3365099"/>
            <a:ext cx="333954" cy="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60E8198-5B79-4773-A494-1FF1153A583E}"/>
              </a:ext>
            </a:extLst>
          </p:cNvPr>
          <p:cNvCxnSpPr/>
          <p:nvPr/>
        </p:nvCxnSpPr>
        <p:spPr>
          <a:xfrm flipV="1">
            <a:off x="3592489" y="2146039"/>
            <a:ext cx="333954" cy="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3D1E41-99AB-456B-BDE2-9DAED15E2C02}"/>
              </a:ext>
            </a:extLst>
          </p:cNvPr>
          <p:cNvCxnSpPr/>
          <p:nvPr/>
        </p:nvCxnSpPr>
        <p:spPr>
          <a:xfrm flipV="1">
            <a:off x="3553014" y="4534676"/>
            <a:ext cx="333954" cy="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4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893159"/>
              </p:ext>
            </p:extLst>
          </p:nvPr>
        </p:nvGraphicFramePr>
        <p:xfrm>
          <a:off x="1763688" y="975869"/>
          <a:ext cx="6408712" cy="5314011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372599">
                  <a:extLst>
                    <a:ext uri="{9D8B030D-6E8A-4147-A177-3AD203B41FA5}">
                      <a16:colId xmlns:a16="http://schemas.microsoft.com/office/drawing/2014/main" val="968920615"/>
                    </a:ext>
                  </a:extLst>
                </a:gridCol>
                <a:gridCol w="37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16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Age-</a:t>
                      </a:r>
                      <a:r>
                        <a:rPr lang="pt-BR" sz="2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group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Prevalence</a:t>
                      </a: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* % (95% CI)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– 19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0.75 (0.53 – 0.98) †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– 39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1.36 (1.02 – 1.71) †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 – 59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1.55 (1.09 – 2.01) †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 – 69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3.41 (2.03 – 4.79) †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– 19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 0.99 (0.36 –1.63)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– 69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3.22 (2.02 – 4.41)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Northeast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– 19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0.38 (0.10 – 0.66)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– 69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0.97 (0.48 – 1.47)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Midwest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– 19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0.99 (0.53 – 1.47)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– 69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1.64 (1.14 – 2.13)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Federal </a:t>
                      </a:r>
                      <a:r>
                        <a:rPr lang="pt-B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District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– 19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0.61 (0.13 – 1.09)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– 69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1.09 (0.50 – 1.68)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Southeast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– 19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0.90 (0.49 – 1.31)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20 – 69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1.63 (1.07 – 2.18)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South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10 – 19 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0.51 (0.12 – 0.89)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79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20 – 69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1.70 (1.08 – 2.32)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35" marR="4235" marT="4235" marB="0" anchor="b">
                    <a:solidFill>
                      <a:srgbClr val="0666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372200" y="6237312"/>
            <a:ext cx="26642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FFC000"/>
                </a:solidFill>
              </a:rPr>
              <a:t>*</a:t>
            </a:r>
            <a:r>
              <a:rPr lang="en-US" sz="1050" b="1" dirty="0">
                <a:solidFill>
                  <a:schemeClr val="bg1"/>
                </a:solidFill>
              </a:rPr>
              <a:t> Prevalence adjusted for random effect </a:t>
            </a:r>
            <a:endParaRPr lang="pt-BR" sz="1050" b="1" dirty="0">
              <a:solidFill>
                <a:schemeClr val="bg1"/>
              </a:solidFill>
            </a:endParaRPr>
          </a:p>
          <a:p>
            <a:r>
              <a:rPr lang="pt-BR" sz="1050" b="1" dirty="0">
                <a:solidFill>
                  <a:schemeClr val="bg1"/>
                </a:solidFill>
              </a:rPr>
              <a:t>† </a:t>
            </a:r>
            <a:r>
              <a:rPr lang="en-US" sz="1050" b="1" dirty="0">
                <a:solidFill>
                  <a:schemeClr val="bg1"/>
                </a:solidFill>
              </a:rPr>
              <a:t>Prevalence adjusted for random effect 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and weighted by regions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1837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Prevalência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de anti HCV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em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amostra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representativa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de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indivíduos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moradores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nas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capitais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brasileiras</a:t>
            </a:r>
            <a:r>
              <a:rPr lang="en-US" sz="2200" b="1" dirty="0">
                <a:solidFill>
                  <a:srgbClr val="FFC000"/>
                </a:solidFill>
                <a:latin typeface="Perpetua" panose="02020502060401020303" pitchFamily="18" charset="0"/>
              </a:rPr>
              <a:t> e DF, </a:t>
            </a:r>
            <a:r>
              <a:rPr lang="en-US" sz="2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Brasil</a:t>
            </a:r>
            <a:endParaRPr lang="en-US" sz="22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2048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i="1" dirty="0">
                <a:solidFill>
                  <a:schemeClr val="bg1"/>
                </a:solidFill>
                <a:latin typeface="Perpetua" panose="02020502060401020303" pitchFamily="18" charset="0"/>
              </a:rPr>
              <a:t>Pereira, LMM et al.</a:t>
            </a:r>
            <a:r>
              <a:rPr lang="en-US" sz="1200" b="1" i="1" dirty="0">
                <a:solidFill>
                  <a:schemeClr val="bg1"/>
                </a:solidFill>
                <a:latin typeface="Perpetua" panose="02020502060401020303" pitchFamily="18" charset="0"/>
              </a:rPr>
              <a:t> BMC Infectious Diseases 2013, 13:60: 3 -12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6156176" y="1556792"/>
            <a:ext cx="0" cy="7920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46457BE2-57F4-4582-996B-3C069D15F266}"/>
              </a:ext>
            </a:extLst>
          </p:cNvPr>
          <p:cNvSpPr/>
          <p:nvPr/>
        </p:nvSpPr>
        <p:spPr>
          <a:xfrm>
            <a:off x="179512" y="2852936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Perpetua" panose="02020502060401020303" pitchFamily="18" charset="0"/>
              </a:rPr>
              <a:t>Ocorrência e </a:t>
            </a:r>
          </a:p>
          <a:p>
            <a:pPr algn="ctr"/>
            <a:r>
              <a:rPr lang="pt-BR" b="1" dirty="0">
                <a:solidFill>
                  <a:srgbClr val="FFC000"/>
                </a:solidFill>
                <a:latin typeface="Perpetua" panose="02020502060401020303" pitchFamily="18" charset="0"/>
              </a:rPr>
              <a:t>distribuição </a:t>
            </a:r>
          </a:p>
          <a:p>
            <a:pPr algn="ctr"/>
            <a:r>
              <a:rPr lang="pt-BR" b="1" dirty="0">
                <a:solidFill>
                  <a:srgbClr val="FFC000"/>
                </a:solidFill>
                <a:latin typeface="Perpetua" panose="02020502060401020303" pitchFamily="18" charset="0"/>
              </a:rPr>
              <a:t>(pessoa)</a:t>
            </a:r>
          </a:p>
        </p:txBody>
      </p:sp>
    </p:spTree>
    <p:extLst>
      <p:ext uri="{BB962C8B-B14F-4D97-AF65-F5344CB8AC3E}">
        <p14:creationId xmlns:p14="http://schemas.microsoft.com/office/powerpoint/2010/main" val="13309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3"/>
          <p:cNvSpPr txBox="1">
            <a:spLocks noChangeArrowheads="1"/>
          </p:cNvSpPr>
          <p:nvPr/>
        </p:nvSpPr>
        <p:spPr bwMode="auto">
          <a:xfrm>
            <a:off x="477308" y="-18287"/>
            <a:ext cx="24415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pt-BR" sz="1200">
              <a:latin typeface="Perpetua" panose="02020502060401020303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35429" y="2132856"/>
          <a:ext cx="8160344" cy="2241527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96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4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Variáveis</a:t>
                      </a:r>
                      <a:endParaRPr lang="pt-BR" sz="2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Risco para infecção pelo vírus da Hepatite C</a:t>
                      </a:r>
                      <a:endParaRPr lang="pt-BR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OR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IC (95%)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p-valor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Uso de droga injetável</a:t>
                      </a:r>
                      <a:endParaRPr lang="pt-BR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6,656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2,473 – 17,913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&lt;0,0001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Uso de droga cheirada</a:t>
                      </a:r>
                      <a:endParaRPr lang="pt-BR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2,588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1,336 – 5,010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0,005</a:t>
                      </a:r>
                      <a:endParaRPr lang="pt-BR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Injeção de seringa de vidro</a:t>
                      </a:r>
                      <a:endParaRPr lang="pt-BR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1,518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0,975 – 2,363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0,065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Idade</a:t>
                      </a:r>
                      <a:endParaRPr lang="pt-BR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1,024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1,009 – 1,038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</a:rPr>
                        <a:t>0,001</a:t>
                      </a:r>
                      <a:endParaRPr lang="pt-BR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39552" y="332656"/>
            <a:ext cx="811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Determinantes </a:t>
            </a:r>
          </a:p>
          <a:p>
            <a:pPr algn="ctr"/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Fatores de risco </a:t>
            </a:r>
            <a:r>
              <a:rPr lang="pt-BR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anti-HCV</a:t>
            </a:r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- 13 a 69 anos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07904" y="38839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2048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i="1" dirty="0">
                <a:solidFill>
                  <a:schemeClr val="bg1"/>
                </a:solidFill>
                <a:latin typeface="Perpetua" panose="02020502060401020303" pitchFamily="18" charset="0"/>
              </a:rPr>
              <a:t>Pereira, LMM et al.</a:t>
            </a:r>
            <a:r>
              <a:rPr lang="en-US" sz="1200" b="1" i="1" dirty="0">
                <a:solidFill>
                  <a:schemeClr val="bg1"/>
                </a:solidFill>
                <a:latin typeface="Perpetua" panose="02020502060401020303" pitchFamily="18" charset="0"/>
              </a:rPr>
              <a:t> BMC Infectious Diseases 2013, 13:60: 3 -12.</a:t>
            </a:r>
          </a:p>
        </p:txBody>
      </p:sp>
    </p:spTree>
    <p:extLst>
      <p:ext uri="{BB962C8B-B14F-4D97-AF65-F5344CB8AC3E}">
        <p14:creationId xmlns:p14="http://schemas.microsoft.com/office/powerpoint/2010/main" val="13211540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0588"/>
            <a:ext cx="8616843" cy="53627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4973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  <a:latin typeface="+mn-lt"/>
              </a:rPr>
              <a:t>Proporção de casos de hepatite C segundo provável fonte ou mecanismo de infecção e ano de notificação. Brasil, 2008 a 2018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82810" y="5964195"/>
            <a:ext cx="618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Ministério da Saúde/SVS/Boletim epidemiológico. Hepatites  Virais, vol. 50 nº 17, 2019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0" y="2348880"/>
            <a:ext cx="7776864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24000" y="3573016"/>
            <a:ext cx="740844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0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ço Reservado para Conteúdo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2662210"/>
              </p:ext>
            </p:extLst>
          </p:nvPr>
        </p:nvGraphicFramePr>
        <p:xfrm>
          <a:off x="1115616" y="854075"/>
          <a:ext cx="7128792" cy="357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2722">
                <a:tc>
                  <a:txBody>
                    <a:bodyPr/>
                    <a:lstStyle/>
                    <a:p>
                      <a:r>
                        <a:rPr lang="pt-BR" dirty="0"/>
                        <a:t>Tipo</a:t>
                      </a:r>
                      <a:r>
                        <a:rPr lang="pt-BR" baseline="0" dirty="0"/>
                        <a:t> de vírus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Vírus</a:t>
                      </a:r>
                      <a:r>
                        <a:rPr lang="pt-BR" baseline="0" dirty="0"/>
                        <a:t> da hepatite B</a:t>
                      </a:r>
                    </a:p>
                    <a:p>
                      <a:pPr algn="ctr"/>
                      <a:r>
                        <a:rPr lang="pt-BR" baseline="0" dirty="0"/>
                        <a:t>VHB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Vírus</a:t>
                      </a:r>
                      <a:r>
                        <a:rPr lang="pt-BR" baseline="0" dirty="0"/>
                        <a:t> da hepatite C</a:t>
                      </a:r>
                    </a:p>
                    <a:p>
                      <a:pPr algn="ctr"/>
                      <a:r>
                        <a:rPr lang="pt-BR" baseline="0" dirty="0"/>
                        <a:t>VHC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005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Ácido</a:t>
                      </a:r>
                      <a:r>
                        <a:rPr lang="pt-BR" b="1" baseline="0" dirty="0">
                          <a:solidFill>
                            <a:schemeClr val="bg2"/>
                          </a:solidFill>
                        </a:rPr>
                        <a:t> nucléico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2"/>
                          </a:solidFill>
                        </a:rPr>
                        <a:t>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323">
                <a:tc>
                  <a:txBody>
                    <a:bodyPr/>
                    <a:lstStyle/>
                    <a:p>
                      <a:r>
                        <a:rPr lang="pt-BR" b="1" dirty="0" err="1">
                          <a:solidFill>
                            <a:schemeClr val="bg2"/>
                          </a:solidFill>
                        </a:rPr>
                        <a:t>Infectividade</a:t>
                      </a: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37 a 62% </a:t>
                      </a:r>
                      <a:r>
                        <a:rPr lang="pt-BR" sz="18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HBe</a:t>
                      </a:r>
                      <a:r>
                        <a:rPr lang="pt-BR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+</a:t>
                      </a:r>
                    </a:p>
                    <a:p>
                      <a:pPr algn="l"/>
                      <a:r>
                        <a:rPr lang="pt-BR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23 a 37%  </a:t>
                      </a:r>
                      <a:r>
                        <a:rPr lang="pt-BR" sz="1800" b="1" dirty="0" err="1">
                          <a:solidFill>
                            <a:schemeClr val="bg2"/>
                          </a:solidFill>
                          <a:latin typeface="+mn-lt"/>
                        </a:rPr>
                        <a:t>HBe</a:t>
                      </a:r>
                      <a:r>
                        <a:rPr lang="pt-BR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 –</a:t>
                      </a:r>
                    </a:p>
                    <a:p>
                      <a:r>
                        <a:rPr lang="pt-BR" sz="1100" b="1" dirty="0">
                          <a:solidFill>
                            <a:schemeClr val="bg2"/>
                          </a:solidFill>
                        </a:rPr>
                        <a:t>após acidente </a:t>
                      </a:r>
                    </a:p>
                    <a:p>
                      <a:r>
                        <a:rPr lang="pt-BR" sz="1100" b="1" dirty="0">
                          <a:solidFill>
                            <a:schemeClr val="bg2"/>
                          </a:solidFill>
                        </a:rPr>
                        <a:t>Perf. </a:t>
                      </a:r>
                      <a:r>
                        <a:rPr lang="pt-BR" sz="1100" b="1" dirty="0" err="1">
                          <a:solidFill>
                            <a:schemeClr val="bg2"/>
                          </a:solidFill>
                        </a:rPr>
                        <a:t>cort</a:t>
                      </a:r>
                      <a:r>
                        <a:rPr lang="pt-BR" sz="1100" b="1" dirty="0">
                          <a:solidFill>
                            <a:schemeClr val="bg2"/>
                          </a:solidFill>
                        </a:rPr>
                        <a:t>. </a:t>
                      </a:r>
                    </a:p>
                    <a:p>
                      <a:r>
                        <a:rPr lang="pt-BR" sz="1100" b="1" i="1" dirty="0">
                          <a:solidFill>
                            <a:schemeClr val="bg2"/>
                          </a:solidFill>
                        </a:rPr>
                        <a:t>CDC 2001</a:t>
                      </a:r>
                    </a:p>
                    <a:p>
                      <a:pPr algn="l"/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1,8%</a:t>
                      </a:r>
                    </a:p>
                    <a:p>
                      <a:r>
                        <a:rPr lang="pt-BR" sz="1200" b="1" dirty="0">
                          <a:solidFill>
                            <a:schemeClr val="bg2"/>
                          </a:solidFill>
                        </a:rPr>
                        <a:t>após acidente </a:t>
                      </a:r>
                    </a:p>
                    <a:p>
                      <a:r>
                        <a:rPr lang="pt-BR" sz="1200" b="1" dirty="0">
                          <a:solidFill>
                            <a:schemeClr val="bg2"/>
                          </a:solidFill>
                        </a:rPr>
                        <a:t>Perf. </a:t>
                      </a:r>
                      <a:r>
                        <a:rPr lang="pt-BR" sz="1200" b="1" dirty="0" err="1">
                          <a:solidFill>
                            <a:schemeClr val="bg2"/>
                          </a:solidFill>
                        </a:rPr>
                        <a:t>cort</a:t>
                      </a:r>
                      <a:r>
                        <a:rPr lang="pt-BR" sz="1200" b="1" dirty="0">
                          <a:solidFill>
                            <a:schemeClr val="bg2"/>
                          </a:solidFill>
                        </a:rPr>
                        <a:t>. </a:t>
                      </a:r>
                    </a:p>
                    <a:p>
                      <a:r>
                        <a:rPr lang="pt-BR" sz="1200" b="1" i="1" dirty="0">
                          <a:solidFill>
                            <a:schemeClr val="bg2"/>
                          </a:solidFill>
                        </a:rPr>
                        <a:t>CDC 2001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pt-BR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5" name="CaixaDeTexto 8"/>
          <p:cNvSpPr txBox="1">
            <a:spLocks noChangeArrowheads="1"/>
          </p:cNvSpPr>
          <p:nvPr/>
        </p:nvSpPr>
        <p:spPr bwMode="auto">
          <a:xfrm>
            <a:off x="5786438" y="214313"/>
            <a:ext cx="3143250" cy="461962"/>
          </a:xfrm>
          <a:prstGeom prst="rect">
            <a:avLst/>
          </a:prstGeom>
          <a:solidFill>
            <a:srgbClr val="99AB83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+mn-lt"/>
              </a:rPr>
              <a:t>Agentes etiológicos</a:t>
            </a:r>
          </a:p>
        </p:txBody>
      </p:sp>
      <p:pic>
        <p:nvPicPr>
          <p:cNvPr id="10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849713"/>
            <a:ext cx="1584176" cy="15282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41104"/>
              </p:ext>
            </p:extLst>
          </p:nvPr>
        </p:nvGraphicFramePr>
        <p:xfrm>
          <a:off x="6516216" y="4849713"/>
          <a:ext cx="1429222" cy="139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Imagem de bitmap" r:id="rId4" imgW="1247619" imgH="1219370" progId="PBrush">
                  <p:embed/>
                </p:oleObj>
              </mc:Choice>
              <mc:Fallback>
                <p:oleObj name="Imagem de bitmap" r:id="rId4" imgW="1247619" imgH="1219370" progId="PBrush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849713"/>
                        <a:ext cx="1429222" cy="1396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613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3568" y="269776"/>
            <a:ext cx="7772400" cy="114300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A endemicidade do HBV determina a forma de transmissão</a:t>
            </a:r>
            <a:endParaRPr lang="pt-BR" sz="3600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1154" y="1268083"/>
            <a:ext cx="86393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 Endemicidade alta: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 vertical ou horizontal entre comunicantes.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 Endemicidade intermediária: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sexual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transmissão em todas as idades, concentrando-se em adolescentes e adultos –exposição a sangue e/ou fluidos corpóreos.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 Endemicidade baixa: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>
                <a:latin typeface="+mn-lt"/>
              </a:rPr>
              <a:t>transmissão em adolescentes e adultos –exposição a sangue e fluidos corpóreos.</a:t>
            </a:r>
          </a:p>
        </p:txBody>
      </p:sp>
    </p:spTree>
    <p:extLst>
      <p:ext uri="{BB962C8B-B14F-4D97-AF65-F5344CB8AC3E}">
        <p14:creationId xmlns:p14="http://schemas.microsoft.com/office/powerpoint/2010/main" val="88382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27992" y="1268760"/>
            <a:ext cx="8348464" cy="1143000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Categorização de endemicidade de hepatite B</a:t>
            </a:r>
            <a:endParaRPr lang="pt-BR" sz="2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417803"/>
              </p:ext>
            </p:extLst>
          </p:nvPr>
        </p:nvGraphicFramePr>
        <p:xfrm>
          <a:off x="1346449" y="2527540"/>
          <a:ext cx="6382818" cy="147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381">
                <a:tc>
                  <a:txBody>
                    <a:bodyPr/>
                    <a:lstStyle/>
                    <a:p>
                      <a:r>
                        <a:rPr lang="pt-BR" b="1" dirty="0"/>
                        <a:t>Endemicidade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/>
                        <a:t>HBsAg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/>
                        <a:t>Anti-HBc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r>
                        <a:rPr lang="pt-BR" b="1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≥ 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≥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r>
                        <a:rPr lang="pt-BR" b="1" dirty="0"/>
                        <a:t>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≥ 2 – 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≥ 20% 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81">
                <a:tc>
                  <a:txBody>
                    <a:bodyPr/>
                    <a:lstStyle/>
                    <a:p>
                      <a:r>
                        <a:rPr lang="pt-BR" b="1" dirty="0"/>
                        <a:t>Baixa</a:t>
                      </a:r>
                      <a:r>
                        <a:rPr lang="pt-BR" b="1" baseline="0" dirty="0"/>
                        <a:t>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&lt; 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&lt;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539552" y="47841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Hepatite B/Distribuição geográfica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067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832324"/>
              </p:ext>
            </p:extLst>
          </p:nvPr>
        </p:nvGraphicFramePr>
        <p:xfrm>
          <a:off x="810984" y="2168434"/>
          <a:ext cx="7433424" cy="392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004048" y="1428750"/>
          <a:ext cx="3384376" cy="2936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Região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Prevalência (IC(95%))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Norte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10,9% (8,87 – 12,9)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Nordeste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9,13% (7,87 – 10,4)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Centro-Oeste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4,30% (3,71 – 4,88)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Distrito Federal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3,07% (2,28 – 3,87)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Sudeste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6,33% (5,32 – 7,33)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Sul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9,59% (8,46 – 10,7)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7,40% (6,82 – 8,05)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23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121434" y="258792"/>
            <a:ext cx="6690926" cy="832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A7E"/>
                </a:solidFill>
                <a:latin typeface="+mn-lt"/>
              </a:rPr>
              <a:t>Estudo de prevalência de base populacional Hepatite B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6512" y="1268761"/>
            <a:ext cx="5291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+mn-lt"/>
              </a:rPr>
              <a:t>Prevalência de </a:t>
            </a:r>
            <a:r>
              <a:rPr lang="pt-BR" sz="2200" b="1" dirty="0" err="1">
                <a:solidFill>
                  <a:srgbClr val="FFC000"/>
                </a:solidFill>
                <a:latin typeface="+mn-lt"/>
              </a:rPr>
              <a:t>anti-HBc</a:t>
            </a:r>
            <a:endParaRPr lang="pt-BR" sz="2200" b="1" dirty="0">
              <a:solidFill>
                <a:srgbClr val="FFC000"/>
              </a:solidFill>
              <a:latin typeface="+mn-lt"/>
            </a:endParaRPr>
          </a:p>
          <a:p>
            <a:pPr algn="ctr"/>
            <a:r>
              <a:rPr lang="pt-BR" sz="2200" b="1" dirty="0">
                <a:latin typeface="+mn-lt"/>
              </a:rPr>
              <a:t> faixa etária de 10 a 69 anos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55101" y="6187370"/>
            <a:ext cx="7805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sz="1000" b="1" dirty="0">
                <a:latin typeface="+mn-lt"/>
                <a:ea typeface="Times New Roman" panose="02020603050405020304" pitchFamily="18" charset="0"/>
              </a:rPr>
              <a:t>Ricardo A. A. Ximenes, Gerusa M. Figueiredo et al. </a:t>
            </a:r>
            <a:r>
              <a:rPr lang="en-US" sz="1000" b="1" dirty="0">
                <a:latin typeface="+mn-lt"/>
                <a:ea typeface="Times New Roman" panose="02020603050405020304" pitchFamily="18" charset="0"/>
              </a:rPr>
              <a:t>Population-Based </a:t>
            </a:r>
            <a:r>
              <a:rPr lang="en-US" sz="1000" b="1" dirty="0" err="1">
                <a:latin typeface="+mn-lt"/>
                <a:ea typeface="Times New Roman" panose="02020603050405020304" pitchFamily="18" charset="0"/>
              </a:rPr>
              <a:t>Multicentric</a:t>
            </a:r>
            <a:r>
              <a:rPr lang="en-US" sz="1000" b="1" dirty="0">
                <a:latin typeface="+mn-lt"/>
                <a:ea typeface="Times New Roman" panose="02020603050405020304" pitchFamily="18" charset="0"/>
              </a:rPr>
              <a:t> Survey of Hepatitis B Infection and Risk Factors in the North, South, and Southeast Regions of Brazil, 10–20 Years After the Beginning of Vaccination. The American Journal of Tropical Medicine and Hygiene, v.26, p.15-0216 - , 2015.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755577" y="1916832"/>
          <a:ext cx="756083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Text Box 19"/>
          <p:cNvSpPr txBox="1">
            <a:spLocks noChangeArrowheads="1"/>
          </p:cNvSpPr>
          <p:nvPr/>
        </p:nvSpPr>
        <p:spPr bwMode="auto">
          <a:xfrm>
            <a:off x="542925" y="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32428"/>
              </p:ext>
            </p:extLst>
          </p:nvPr>
        </p:nvGraphicFramePr>
        <p:xfrm>
          <a:off x="4857750" y="1989425"/>
          <a:ext cx="3357586" cy="2879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Região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Prevalência (IC(95%))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Norte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0,63% (0,22 – 1,04)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Nordeste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0,42% (0,16 – 0,67)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Centro-Oeste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0,31% (0,16 – 0,46)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Distrito Federal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0,26% (0,03 – 0,49)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Sudeste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0,31% (0,09 – 0,53)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Sul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0,48% (0,21 – 0,75)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</a:rPr>
                        <a:t>Brasil</a:t>
                      </a:r>
                      <a:endParaRPr lang="pt-B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0,37% (0,25 – 0,50)</a:t>
                      </a:r>
                    </a:p>
                  </a:txBody>
                  <a:tcPr marL="68557" marR="68557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121434" y="258792"/>
            <a:ext cx="6690926" cy="832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A7E"/>
                </a:solidFill>
                <a:latin typeface="+mn-lt"/>
              </a:rPr>
              <a:t>Estudo de prevalência de base populacional Hepatite B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43132" y="1207698"/>
            <a:ext cx="5298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+mn-lt"/>
              </a:rPr>
              <a:t>Prevalência de </a:t>
            </a:r>
            <a:r>
              <a:rPr lang="pt-BR" sz="2200" b="1" dirty="0" err="1">
                <a:solidFill>
                  <a:srgbClr val="FFC000"/>
                </a:solidFill>
                <a:latin typeface="+mn-lt"/>
              </a:rPr>
              <a:t>HBsAg</a:t>
            </a:r>
            <a:endParaRPr lang="pt-BR" sz="2200" b="1" dirty="0">
              <a:solidFill>
                <a:srgbClr val="FFC000"/>
              </a:solidFill>
              <a:latin typeface="+mn-lt"/>
            </a:endParaRPr>
          </a:p>
          <a:p>
            <a:pPr algn="ctr"/>
            <a:r>
              <a:rPr lang="pt-BR" sz="2200" b="1" dirty="0">
                <a:latin typeface="+mn-lt"/>
              </a:rPr>
              <a:t> faixa etária de 10 a 69 anos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9592" y="6280284"/>
            <a:ext cx="75550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b="1" dirty="0">
                <a:latin typeface="+mn-lt"/>
              </a:rPr>
              <a:t>Pereira, LMMB; </a:t>
            </a:r>
            <a:r>
              <a:rPr lang="en-US" sz="1000" b="1" dirty="0" err="1">
                <a:latin typeface="+mn-lt"/>
              </a:rPr>
              <a:t>Martelli</a:t>
            </a:r>
            <a:r>
              <a:rPr lang="en-US" sz="1000" b="1" dirty="0">
                <a:latin typeface="+mn-lt"/>
              </a:rPr>
              <a:t> et al. A Population-Based </a:t>
            </a:r>
            <a:r>
              <a:rPr lang="en-US" sz="1000" b="1" dirty="0" err="1">
                <a:latin typeface="+mn-lt"/>
              </a:rPr>
              <a:t>Multicentric</a:t>
            </a:r>
            <a:r>
              <a:rPr lang="en-US" sz="1000" b="1" dirty="0">
                <a:latin typeface="+mn-lt"/>
              </a:rPr>
              <a:t> Survey Of Hepatitis B Infection and Risk Factor Differences Among Three Brazilian Regions among Three Regions in Brazil. American Journal of Tropical Medicine and Hygiene, V. 81, P. 240-247, 2009.</a:t>
            </a:r>
            <a:endParaRPr lang="pt-BR" sz="1000" b="1" dirty="0">
              <a:latin typeface="+mn-lt"/>
            </a:endParaRPr>
          </a:p>
          <a:p>
            <a:pPr lvl="0">
              <a:spcAft>
                <a:spcPts val="0"/>
              </a:spcAft>
            </a:pPr>
            <a:endParaRPr lang="pt-BR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49338" y="2781300"/>
            <a:ext cx="58610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6238" y="1752600"/>
            <a:ext cx="4038600" cy="3848100"/>
            <a:chOff x="1056" y="1296"/>
            <a:chExt cx="2400" cy="2424"/>
          </a:xfrm>
          <a:solidFill>
            <a:schemeClr val="accent1"/>
          </a:solidFill>
        </p:grpSpPr>
        <p:sp>
          <p:nvSpPr>
            <p:cNvPr id="46088" name="Freeform 4"/>
            <p:cNvSpPr>
              <a:spLocks/>
            </p:cNvSpPr>
            <p:nvPr/>
          </p:nvSpPr>
          <p:spPr bwMode="auto">
            <a:xfrm>
              <a:off x="2373" y="2840"/>
              <a:ext cx="484" cy="352"/>
            </a:xfrm>
            <a:custGeom>
              <a:avLst/>
              <a:gdLst>
                <a:gd name="T0" fmla="*/ 1058 w 424"/>
                <a:gd name="T1" fmla="*/ 475 h 310"/>
                <a:gd name="T2" fmla="*/ 1070 w 424"/>
                <a:gd name="T3" fmla="*/ 401 h 310"/>
                <a:gd name="T4" fmla="*/ 1032 w 424"/>
                <a:gd name="T5" fmla="*/ 401 h 310"/>
                <a:gd name="T6" fmla="*/ 1022 w 424"/>
                <a:gd name="T7" fmla="*/ 364 h 310"/>
                <a:gd name="T8" fmla="*/ 922 w 424"/>
                <a:gd name="T9" fmla="*/ 401 h 310"/>
                <a:gd name="T10" fmla="*/ 886 w 424"/>
                <a:gd name="T11" fmla="*/ 413 h 310"/>
                <a:gd name="T12" fmla="*/ 832 w 424"/>
                <a:gd name="T13" fmla="*/ 413 h 310"/>
                <a:gd name="T14" fmla="*/ 796 w 424"/>
                <a:gd name="T15" fmla="*/ 391 h 310"/>
                <a:gd name="T16" fmla="*/ 782 w 424"/>
                <a:gd name="T17" fmla="*/ 343 h 310"/>
                <a:gd name="T18" fmla="*/ 796 w 424"/>
                <a:gd name="T19" fmla="*/ 317 h 310"/>
                <a:gd name="T20" fmla="*/ 808 w 424"/>
                <a:gd name="T21" fmla="*/ 268 h 310"/>
                <a:gd name="T22" fmla="*/ 768 w 424"/>
                <a:gd name="T23" fmla="*/ 234 h 310"/>
                <a:gd name="T24" fmla="*/ 745 w 424"/>
                <a:gd name="T25" fmla="*/ 219 h 310"/>
                <a:gd name="T26" fmla="*/ 719 w 424"/>
                <a:gd name="T27" fmla="*/ 159 h 310"/>
                <a:gd name="T28" fmla="*/ 719 w 424"/>
                <a:gd name="T29" fmla="*/ 123 h 310"/>
                <a:gd name="T30" fmla="*/ 719 w 424"/>
                <a:gd name="T31" fmla="*/ 85 h 310"/>
                <a:gd name="T32" fmla="*/ 694 w 424"/>
                <a:gd name="T33" fmla="*/ 36 h 310"/>
                <a:gd name="T34" fmla="*/ 671 w 424"/>
                <a:gd name="T35" fmla="*/ 36 h 310"/>
                <a:gd name="T36" fmla="*/ 630 w 424"/>
                <a:gd name="T37" fmla="*/ 50 h 310"/>
                <a:gd name="T38" fmla="*/ 591 w 424"/>
                <a:gd name="T39" fmla="*/ 36 h 310"/>
                <a:gd name="T40" fmla="*/ 567 w 424"/>
                <a:gd name="T41" fmla="*/ 50 h 310"/>
                <a:gd name="T42" fmla="*/ 556 w 424"/>
                <a:gd name="T43" fmla="*/ 60 h 310"/>
                <a:gd name="T44" fmla="*/ 532 w 424"/>
                <a:gd name="T45" fmla="*/ 50 h 310"/>
                <a:gd name="T46" fmla="*/ 494 w 424"/>
                <a:gd name="T47" fmla="*/ 74 h 310"/>
                <a:gd name="T48" fmla="*/ 467 w 424"/>
                <a:gd name="T49" fmla="*/ 50 h 310"/>
                <a:gd name="T50" fmla="*/ 442 w 424"/>
                <a:gd name="T51" fmla="*/ 60 h 310"/>
                <a:gd name="T52" fmla="*/ 429 w 424"/>
                <a:gd name="T53" fmla="*/ 23 h 310"/>
                <a:gd name="T54" fmla="*/ 406 w 424"/>
                <a:gd name="T55" fmla="*/ 12 h 310"/>
                <a:gd name="T56" fmla="*/ 379 w 424"/>
                <a:gd name="T57" fmla="*/ 12 h 310"/>
                <a:gd name="T58" fmla="*/ 340 w 424"/>
                <a:gd name="T59" fmla="*/ 12 h 310"/>
                <a:gd name="T60" fmla="*/ 315 w 424"/>
                <a:gd name="T61" fmla="*/ 23 h 310"/>
                <a:gd name="T62" fmla="*/ 291 w 424"/>
                <a:gd name="T63" fmla="*/ 23 h 310"/>
                <a:gd name="T64" fmla="*/ 265 w 424"/>
                <a:gd name="T65" fmla="*/ 0 h 310"/>
                <a:gd name="T66" fmla="*/ 229 w 424"/>
                <a:gd name="T67" fmla="*/ 12 h 310"/>
                <a:gd name="T68" fmla="*/ 164 w 424"/>
                <a:gd name="T69" fmla="*/ 85 h 310"/>
                <a:gd name="T70" fmla="*/ 112 w 424"/>
                <a:gd name="T71" fmla="*/ 183 h 310"/>
                <a:gd name="T72" fmla="*/ 75 w 424"/>
                <a:gd name="T73" fmla="*/ 268 h 310"/>
                <a:gd name="T74" fmla="*/ 38 w 424"/>
                <a:gd name="T75" fmla="*/ 317 h 310"/>
                <a:gd name="T76" fmla="*/ 13 w 424"/>
                <a:gd name="T77" fmla="*/ 353 h 310"/>
                <a:gd name="T78" fmla="*/ 0 w 424"/>
                <a:gd name="T79" fmla="*/ 378 h 310"/>
                <a:gd name="T80" fmla="*/ 91 w 424"/>
                <a:gd name="T81" fmla="*/ 378 h 310"/>
                <a:gd name="T82" fmla="*/ 151 w 424"/>
                <a:gd name="T83" fmla="*/ 401 h 310"/>
                <a:gd name="T84" fmla="*/ 216 w 424"/>
                <a:gd name="T85" fmla="*/ 413 h 310"/>
                <a:gd name="T86" fmla="*/ 277 w 424"/>
                <a:gd name="T87" fmla="*/ 438 h 310"/>
                <a:gd name="T88" fmla="*/ 328 w 424"/>
                <a:gd name="T89" fmla="*/ 438 h 310"/>
                <a:gd name="T90" fmla="*/ 379 w 424"/>
                <a:gd name="T91" fmla="*/ 450 h 310"/>
                <a:gd name="T92" fmla="*/ 417 w 424"/>
                <a:gd name="T93" fmla="*/ 501 h 310"/>
                <a:gd name="T94" fmla="*/ 429 w 424"/>
                <a:gd name="T95" fmla="*/ 560 h 310"/>
                <a:gd name="T96" fmla="*/ 453 w 424"/>
                <a:gd name="T97" fmla="*/ 609 h 310"/>
                <a:gd name="T98" fmla="*/ 453 w 424"/>
                <a:gd name="T99" fmla="*/ 646 h 310"/>
                <a:gd name="T100" fmla="*/ 467 w 424"/>
                <a:gd name="T101" fmla="*/ 668 h 310"/>
                <a:gd name="T102" fmla="*/ 505 w 424"/>
                <a:gd name="T103" fmla="*/ 659 h 310"/>
                <a:gd name="T104" fmla="*/ 543 w 424"/>
                <a:gd name="T105" fmla="*/ 668 h 310"/>
                <a:gd name="T106" fmla="*/ 567 w 424"/>
                <a:gd name="T107" fmla="*/ 695 h 310"/>
                <a:gd name="T108" fmla="*/ 607 w 424"/>
                <a:gd name="T109" fmla="*/ 755 h 310"/>
                <a:gd name="T110" fmla="*/ 782 w 424"/>
                <a:gd name="T111" fmla="*/ 597 h 310"/>
                <a:gd name="T112" fmla="*/ 1022 w 424"/>
                <a:gd name="T113" fmla="*/ 487 h 310"/>
                <a:gd name="T114" fmla="*/ 1058 w 424"/>
                <a:gd name="T115" fmla="*/ 475 h 3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4"/>
                <a:gd name="T175" fmla="*/ 0 h 310"/>
                <a:gd name="T176" fmla="*/ 424 w 424"/>
                <a:gd name="T177" fmla="*/ 310 h 3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4" h="310">
                  <a:moveTo>
                    <a:pt x="419" y="195"/>
                  </a:moveTo>
                  <a:lnTo>
                    <a:pt x="424" y="165"/>
                  </a:lnTo>
                  <a:lnTo>
                    <a:pt x="409" y="165"/>
                  </a:lnTo>
                  <a:lnTo>
                    <a:pt x="405" y="150"/>
                  </a:lnTo>
                  <a:lnTo>
                    <a:pt x="365" y="165"/>
                  </a:lnTo>
                  <a:lnTo>
                    <a:pt x="350" y="170"/>
                  </a:lnTo>
                  <a:lnTo>
                    <a:pt x="330" y="170"/>
                  </a:lnTo>
                  <a:lnTo>
                    <a:pt x="315" y="160"/>
                  </a:lnTo>
                  <a:lnTo>
                    <a:pt x="310" y="140"/>
                  </a:lnTo>
                  <a:lnTo>
                    <a:pt x="315" y="130"/>
                  </a:lnTo>
                  <a:lnTo>
                    <a:pt x="320" y="110"/>
                  </a:lnTo>
                  <a:lnTo>
                    <a:pt x="305" y="95"/>
                  </a:lnTo>
                  <a:lnTo>
                    <a:pt x="295" y="90"/>
                  </a:lnTo>
                  <a:lnTo>
                    <a:pt x="285" y="65"/>
                  </a:lnTo>
                  <a:lnTo>
                    <a:pt x="285" y="50"/>
                  </a:lnTo>
                  <a:lnTo>
                    <a:pt x="285" y="35"/>
                  </a:lnTo>
                  <a:lnTo>
                    <a:pt x="275" y="15"/>
                  </a:lnTo>
                  <a:lnTo>
                    <a:pt x="265" y="15"/>
                  </a:lnTo>
                  <a:lnTo>
                    <a:pt x="250" y="20"/>
                  </a:lnTo>
                  <a:lnTo>
                    <a:pt x="235" y="15"/>
                  </a:lnTo>
                  <a:lnTo>
                    <a:pt x="225" y="20"/>
                  </a:lnTo>
                  <a:lnTo>
                    <a:pt x="220" y="25"/>
                  </a:lnTo>
                  <a:lnTo>
                    <a:pt x="210" y="20"/>
                  </a:lnTo>
                  <a:lnTo>
                    <a:pt x="195" y="30"/>
                  </a:lnTo>
                  <a:lnTo>
                    <a:pt x="185" y="20"/>
                  </a:lnTo>
                  <a:lnTo>
                    <a:pt x="175" y="25"/>
                  </a:lnTo>
                  <a:lnTo>
                    <a:pt x="170" y="10"/>
                  </a:lnTo>
                  <a:lnTo>
                    <a:pt x="160" y="5"/>
                  </a:lnTo>
                  <a:lnTo>
                    <a:pt x="150" y="5"/>
                  </a:lnTo>
                  <a:lnTo>
                    <a:pt x="135" y="5"/>
                  </a:lnTo>
                  <a:lnTo>
                    <a:pt x="125" y="10"/>
                  </a:lnTo>
                  <a:lnTo>
                    <a:pt x="115" y="10"/>
                  </a:lnTo>
                  <a:lnTo>
                    <a:pt x="105" y="0"/>
                  </a:lnTo>
                  <a:lnTo>
                    <a:pt x="90" y="5"/>
                  </a:lnTo>
                  <a:lnTo>
                    <a:pt x="65" y="35"/>
                  </a:lnTo>
                  <a:lnTo>
                    <a:pt x="45" y="75"/>
                  </a:lnTo>
                  <a:lnTo>
                    <a:pt x="30" y="110"/>
                  </a:lnTo>
                  <a:lnTo>
                    <a:pt x="15" y="130"/>
                  </a:lnTo>
                  <a:lnTo>
                    <a:pt x="5" y="145"/>
                  </a:lnTo>
                  <a:lnTo>
                    <a:pt x="0" y="155"/>
                  </a:lnTo>
                  <a:lnTo>
                    <a:pt x="35" y="155"/>
                  </a:lnTo>
                  <a:lnTo>
                    <a:pt x="60" y="165"/>
                  </a:lnTo>
                  <a:lnTo>
                    <a:pt x="85" y="170"/>
                  </a:lnTo>
                  <a:lnTo>
                    <a:pt x="110" y="180"/>
                  </a:lnTo>
                  <a:lnTo>
                    <a:pt x="130" y="180"/>
                  </a:lnTo>
                  <a:lnTo>
                    <a:pt x="150" y="185"/>
                  </a:lnTo>
                  <a:lnTo>
                    <a:pt x="165" y="205"/>
                  </a:lnTo>
                  <a:lnTo>
                    <a:pt x="170" y="230"/>
                  </a:lnTo>
                  <a:lnTo>
                    <a:pt x="180" y="250"/>
                  </a:lnTo>
                  <a:lnTo>
                    <a:pt x="180" y="265"/>
                  </a:lnTo>
                  <a:lnTo>
                    <a:pt x="185" y="275"/>
                  </a:lnTo>
                  <a:lnTo>
                    <a:pt x="200" y="270"/>
                  </a:lnTo>
                  <a:lnTo>
                    <a:pt x="215" y="275"/>
                  </a:lnTo>
                  <a:lnTo>
                    <a:pt x="225" y="285"/>
                  </a:lnTo>
                  <a:lnTo>
                    <a:pt x="240" y="310"/>
                  </a:lnTo>
                  <a:lnTo>
                    <a:pt x="310" y="245"/>
                  </a:lnTo>
                  <a:lnTo>
                    <a:pt x="405" y="200"/>
                  </a:lnTo>
                  <a:lnTo>
                    <a:pt x="419" y="19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56" y="1296"/>
              <a:ext cx="2400" cy="2424"/>
              <a:chOff x="1056" y="1296"/>
              <a:chExt cx="2400" cy="2424"/>
            </a:xfrm>
            <a:grpFill/>
          </p:grpSpPr>
          <p:sp>
            <p:nvSpPr>
              <p:cNvPr id="46091" name="Freeform 6"/>
              <p:cNvSpPr>
                <a:spLocks/>
              </p:cNvSpPr>
              <p:nvPr/>
            </p:nvSpPr>
            <p:spPr bwMode="auto">
              <a:xfrm>
                <a:off x="1056" y="2120"/>
                <a:ext cx="445" cy="238"/>
              </a:xfrm>
              <a:custGeom>
                <a:avLst/>
                <a:gdLst>
                  <a:gd name="T0" fmla="*/ 982 w 390"/>
                  <a:gd name="T1" fmla="*/ 324 h 210"/>
                  <a:gd name="T2" fmla="*/ 945 w 390"/>
                  <a:gd name="T3" fmla="*/ 348 h 210"/>
                  <a:gd name="T4" fmla="*/ 893 w 390"/>
                  <a:gd name="T5" fmla="*/ 396 h 210"/>
                  <a:gd name="T6" fmla="*/ 832 w 390"/>
                  <a:gd name="T7" fmla="*/ 418 h 210"/>
                  <a:gd name="T8" fmla="*/ 745 w 390"/>
                  <a:gd name="T9" fmla="*/ 481 h 210"/>
                  <a:gd name="T10" fmla="*/ 656 w 390"/>
                  <a:gd name="T11" fmla="*/ 457 h 210"/>
                  <a:gd name="T12" fmla="*/ 529 w 390"/>
                  <a:gd name="T13" fmla="*/ 492 h 210"/>
                  <a:gd name="T14" fmla="*/ 466 w 390"/>
                  <a:gd name="T15" fmla="*/ 504 h 210"/>
                  <a:gd name="T16" fmla="*/ 453 w 390"/>
                  <a:gd name="T17" fmla="*/ 468 h 210"/>
                  <a:gd name="T18" fmla="*/ 442 w 390"/>
                  <a:gd name="T19" fmla="*/ 299 h 210"/>
                  <a:gd name="T20" fmla="*/ 354 w 390"/>
                  <a:gd name="T21" fmla="*/ 348 h 210"/>
                  <a:gd name="T22" fmla="*/ 265 w 390"/>
                  <a:gd name="T23" fmla="*/ 360 h 210"/>
                  <a:gd name="T24" fmla="*/ 191 w 390"/>
                  <a:gd name="T25" fmla="*/ 299 h 210"/>
                  <a:gd name="T26" fmla="*/ 112 w 390"/>
                  <a:gd name="T27" fmla="*/ 275 h 210"/>
                  <a:gd name="T28" fmla="*/ 64 w 390"/>
                  <a:gd name="T29" fmla="*/ 205 h 210"/>
                  <a:gd name="T30" fmla="*/ 38 w 390"/>
                  <a:gd name="T31" fmla="*/ 131 h 210"/>
                  <a:gd name="T32" fmla="*/ 0 w 390"/>
                  <a:gd name="T33" fmla="*/ 74 h 210"/>
                  <a:gd name="T34" fmla="*/ 0 w 390"/>
                  <a:gd name="T35" fmla="*/ 0 h 210"/>
                  <a:gd name="T36" fmla="*/ 466 w 390"/>
                  <a:gd name="T37" fmla="*/ 122 h 210"/>
                  <a:gd name="T38" fmla="*/ 982 w 390"/>
                  <a:gd name="T39" fmla="*/ 324 h 2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0"/>
                  <a:gd name="T61" fmla="*/ 0 h 210"/>
                  <a:gd name="T62" fmla="*/ 390 w 390"/>
                  <a:gd name="T63" fmla="*/ 210 h 2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0" h="210">
                    <a:moveTo>
                      <a:pt x="390" y="135"/>
                    </a:moveTo>
                    <a:lnTo>
                      <a:pt x="375" y="145"/>
                    </a:lnTo>
                    <a:lnTo>
                      <a:pt x="355" y="165"/>
                    </a:lnTo>
                    <a:lnTo>
                      <a:pt x="330" y="175"/>
                    </a:lnTo>
                    <a:lnTo>
                      <a:pt x="295" y="200"/>
                    </a:lnTo>
                    <a:lnTo>
                      <a:pt x="260" y="190"/>
                    </a:lnTo>
                    <a:lnTo>
                      <a:pt x="210" y="205"/>
                    </a:lnTo>
                    <a:lnTo>
                      <a:pt x="185" y="210"/>
                    </a:lnTo>
                    <a:lnTo>
                      <a:pt x="180" y="195"/>
                    </a:lnTo>
                    <a:lnTo>
                      <a:pt x="175" y="125"/>
                    </a:lnTo>
                    <a:lnTo>
                      <a:pt x="140" y="145"/>
                    </a:lnTo>
                    <a:lnTo>
                      <a:pt x="105" y="150"/>
                    </a:lnTo>
                    <a:lnTo>
                      <a:pt x="75" y="125"/>
                    </a:lnTo>
                    <a:lnTo>
                      <a:pt x="45" y="115"/>
                    </a:lnTo>
                    <a:lnTo>
                      <a:pt x="25" y="85"/>
                    </a:lnTo>
                    <a:lnTo>
                      <a:pt x="15" y="55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185" y="50"/>
                    </a:lnTo>
                    <a:lnTo>
                      <a:pt x="390" y="13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2" name="Freeform 7"/>
              <p:cNvSpPr>
                <a:spLocks/>
              </p:cNvSpPr>
              <p:nvPr/>
            </p:nvSpPr>
            <p:spPr bwMode="auto">
              <a:xfrm>
                <a:off x="3251" y="2165"/>
                <a:ext cx="188" cy="108"/>
              </a:xfrm>
              <a:custGeom>
                <a:avLst/>
                <a:gdLst>
                  <a:gd name="T0" fmla="*/ 411 w 165"/>
                  <a:gd name="T1" fmla="*/ 0 h 95"/>
                  <a:gd name="T2" fmla="*/ 300 w 165"/>
                  <a:gd name="T3" fmla="*/ 13 h 95"/>
                  <a:gd name="T4" fmla="*/ 300 w 165"/>
                  <a:gd name="T5" fmla="*/ 13 h 95"/>
                  <a:gd name="T6" fmla="*/ 287 w 165"/>
                  <a:gd name="T7" fmla="*/ 25 h 95"/>
                  <a:gd name="T8" fmla="*/ 273 w 165"/>
                  <a:gd name="T9" fmla="*/ 36 h 95"/>
                  <a:gd name="T10" fmla="*/ 263 w 165"/>
                  <a:gd name="T11" fmla="*/ 36 h 95"/>
                  <a:gd name="T12" fmla="*/ 251 w 165"/>
                  <a:gd name="T13" fmla="*/ 36 h 95"/>
                  <a:gd name="T14" fmla="*/ 251 w 165"/>
                  <a:gd name="T15" fmla="*/ 36 h 95"/>
                  <a:gd name="T16" fmla="*/ 236 w 165"/>
                  <a:gd name="T17" fmla="*/ 50 h 95"/>
                  <a:gd name="T18" fmla="*/ 224 w 165"/>
                  <a:gd name="T19" fmla="*/ 50 h 95"/>
                  <a:gd name="T20" fmla="*/ 213 w 165"/>
                  <a:gd name="T21" fmla="*/ 60 h 95"/>
                  <a:gd name="T22" fmla="*/ 198 w 165"/>
                  <a:gd name="T23" fmla="*/ 60 h 95"/>
                  <a:gd name="T24" fmla="*/ 198 w 165"/>
                  <a:gd name="T25" fmla="*/ 60 h 95"/>
                  <a:gd name="T26" fmla="*/ 187 w 165"/>
                  <a:gd name="T27" fmla="*/ 60 h 95"/>
                  <a:gd name="T28" fmla="*/ 187 w 165"/>
                  <a:gd name="T29" fmla="*/ 60 h 95"/>
                  <a:gd name="T30" fmla="*/ 161 w 165"/>
                  <a:gd name="T31" fmla="*/ 60 h 95"/>
                  <a:gd name="T32" fmla="*/ 148 w 165"/>
                  <a:gd name="T33" fmla="*/ 50 h 95"/>
                  <a:gd name="T34" fmla="*/ 148 w 165"/>
                  <a:gd name="T35" fmla="*/ 50 h 95"/>
                  <a:gd name="T36" fmla="*/ 148 w 165"/>
                  <a:gd name="T37" fmla="*/ 50 h 95"/>
                  <a:gd name="T38" fmla="*/ 138 w 165"/>
                  <a:gd name="T39" fmla="*/ 36 h 95"/>
                  <a:gd name="T40" fmla="*/ 138 w 165"/>
                  <a:gd name="T41" fmla="*/ 25 h 95"/>
                  <a:gd name="T42" fmla="*/ 138 w 165"/>
                  <a:gd name="T43" fmla="*/ 25 h 95"/>
                  <a:gd name="T44" fmla="*/ 124 w 165"/>
                  <a:gd name="T45" fmla="*/ 25 h 95"/>
                  <a:gd name="T46" fmla="*/ 99 w 165"/>
                  <a:gd name="T47" fmla="*/ 25 h 95"/>
                  <a:gd name="T48" fmla="*/ 99 w 165"/>
                  <a:gd name="T49" fmla="*/ 25 h 95"/>
                  <a:gd name="T50" fmla="*/ 87 w 165"/>
                  <a:gd name="T51" fmla="*/ 25 h 95"/>
                  <a:gd name="T52" fmla="*/ 74 w 165"/>
                  <a:gd name="T53" fmla="*/ 13 h 95"/>
                  <a:gd name="T54" fmla="*/ 74 w 165"/>
                  <a:gd name="T55" fmla="*/ 13 h 95"/>
                  <a:gd name="T56" fmla="*/ 62 w 165"/>
                  <a:gd name="T57" fmla="*/ 13 h 95"/>
                  <a:gd name="T58" fmla="*/ 50 w 165"/>
                  <a:gd name="T59" fmla="*/ 13 h 95"/>
                  <a:gd name="T60" fmla="*/ 50 w 165"/>
                  <a:gd name="T61" fmla="*/ 13 h 95"/>
                  <a:gd name="T62" fmla="*/ 50 w 165"/>
                  <a:gd name="T63" fmla="*/ 13 h 95"/>
                  <a:gd name="T64" fmla="*/ 36 w 165"/>
                  <a:gd name="T65" fmla="*/ 25 h 95"/>
                  <a:gd name="T66" fmla="*/ 25 w 165"/>
                  <a:gd name="T67" fmla="*/ 36 h 95"/>
                  <a:gd name="T68" fmla="*/ 13 w 165"/>
                  <a:gd name="T69" fmla="*/ 50 h 95"/>
                  <a:gd name="T70" fmla="*/ 0 w 165"/>
                  <a:gd name="T71" fmla="*/ 60 h 95"/>
                  <a:gd name="T72" fmla="*/ 13 w 165"/>
                  <a:gd name="T73" fmla="*/ 110 h 95"/>
                  <a:gd name="T74" fmla="*/ 25 w 165"/>
                  <a:gd name="T75" fmla="*/ 110 h 95"/>
                  <a:gd name="T76" fmla="*/ 36 w 165"/>
                  <a:gd name="T77" fmla="*/ 123 h 95"/>
                  <a:gd name="T78" fmla="*/ 50 w 165"/>
                  <a:gd name="T79" fmla="*/ 123 h 95"/>
                  <a:gd name="T80" fmla="*/ 62 w 165"/>
                  <a:gd name="T81" fmla="*/ 123 h 95"/>
                  <a:gd name="T82" fmla="*/ 74 w 165"/>
                  <a:gd name="T83" fmla="*/ 138 h 95"/>
                  <a:gd name="T84" fmla="*/ 74 w 165"/>
                  <a:gd name="T85" fmla="*/ 138 h 95"/>
                  <a:gd name="T86" fmla="*/ 74 w 165"/>
                  <a:gd name="T87" fmla="*/ 138 h 95"/>
                  <a:gd name="T88" fmla="*/ 87 w 165"/>
                  <a:gd name="T89" fmla="*/ 138 h 95"/>
                  <a:gd name="T90" fmla="*/ 99 w 165"/>
                  <a:gd name="T91" fmla="*/ 138 h 95"/>
                  <a:gd name="T92" fmla="*/ 111 w 165"/>
                  <a:gd name="T93" fmla="*/ 148 h 95"/>
                  <a:gd name="T94" fmla="*/ 111 w 165"/>
                  <a:gd name="T95" fmla="*/ 148 h 95"/>
                  <a:gd name="T96" fmla="*/ 111 w 165"/>
                  <a:gd name="T97" fmla="*/ 148 h 95"/>
                  <a:gd name="T98" fmla="*/ 124 w 165"/>
                  <a:gd name="T99" fmla="*/ 148 h 95"/>
                  <a:gd name="T100" fmla="*/ 138 w 165"/>
                  <a:gd name="T101" fmla="*/ 148 h 95"/>
                  <a:gd name="T102" fmla="*/ 148 w 165"/>
                  <a:gd name="T103" fmla="*/ 159 h 95"/>
                  <a:gd name="T104" fmla="*/ 161 w 165"/>
                  <a:gd name="T105" fmla="*/ 159 h 95"/>
                  <a:gd name="T106" fmla="*/ 198 w 165"/>
                  <a:gd name="T107" fmla="*/ 19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5"/>
                  <a:gd name="T163" fmla="*/ 0 h 95"/>
                  <a:gd name="T164" fmla="*/ 165 w 165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5" h="95">
                    <a:moveTo>
                      <a:pt x="95" y="95"/>
                    </a:moveTo>
                    <a:lnTo>
                      <a:pt x="130" y="55"/>
                    </a:lnTo>
                    <a:lnTo>
                      <a:pt x="165" y="0"/>
                    </a:lnTo>
                    <a:lnTo>
                      <a:pt x="140" y="0"/>
                    </a:lnTo>
                    <a:lnTo>
                      <a:pt x="120" y="5"/>
                    </a:lnTo>
                    <a:lnTo>
                      <a:pt x="120" y="10"/>
                    </a:lnTo>
                    <a:lnTo>
                      <a:pt x="115" y="10"/>
                    </a:lnTo>
                    <a:lnTo>
                      <a:pt x="110" y="10"/>
                    </a:lnTo>
                    <a:lnTo>
                      <a:pt x="110" y="15"/>
                    </a:lnTo>
                    <a:lnTo>
                      <a:pt x="105" y="15"/>
                    </a:lnTo>
                    <a:lnTo>
                      <a:pt x="100" y="15"/>
                    </a:lnTo>
                    <a:lnTo>
                      <a:pt x="100" y="20"/>
                    </a:lnTo>
                    <a:lnTo>
                      <a:pt x="95" y="20"/>
                    </a:lnTo>
                    <a:lnTo>
                      <a:pt x="90" y="20"/>
                    </a:lnTo>
                    <a:lnTo>
                      <a:pt x="85" y="20"/>
                    </a:lnTo>
                    <a:lnTo>
                      <a:pt x="85" y="25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5" y="20"/>
                    </a:lnTo>
                    <a:lnTo>
                      <a:pt x="60" y="20"/>
                    </a:lnTo>
                    <a:lnTo>
                      <a:pt x="55" y="20"/>
                    </a:lnTo>
                    <a:lnTo>
                      <a:pt x="55" y="15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45" y="10"/>
                    </a:lnTo>
                    <a:lnTo>
                      <a:pt x="40" y="10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15" y="10"/>
                    </a:lnTo>
                    <a:lnTo>
                      <a:pt x="10" y="15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5" y="45"/>
                    </a:lnTo>
                    <a:lnTo>
                      <a:pt x="10" y="45"/>
                    </a:lnTo>
                    <a:lnTo>
                      <a:pt x="15" y="50"/>
                    </a:lnTo>
                    <a:lnTo>
                      <a:pt x="20" y="50"/>
                    </a:lnTo>
                    <a:lnTo>
                      <a:pt x="25" y="50"/>
                    </a:lnTo>
                    <a:lnTo>
                      <a:pt x="30" y="55"/>
                    </a:lnTo>
                    <a:lnTo>
                      <a:pt x="35" y="55"/>
                    </a:lnTo>
                    <a:lnTo>
                      <a:pt x="40" y="55"/>
                    </a:lnTo>
                    <a:lnTo>
                      <a:pt x="45" y="60"/>
                    </a:lnTo>
                    <a:lnTo>
                      <a:pt x="50" y="60"/>
                    </a:lnTo>
                    <a:lnTo>
                      <a:pt x="55" y="60"/>
                    </a:lnTo>
                    <a:lnTo>
                      <a:pt x="60" y="65"/>
                    </a:lnTo>
                    <a:lnTo>
                      <a:pt x="65" y="65"/>
                    </a:lnTo>
                    <a:lnTo>
                      <a:pt x="80" y="80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3" name="Freeform 8"/>
              <p:cNvSpPr>
                <a:spLocks/>
              </p:cNvSpPr>
              <p:nvPr/>
            </p:nvSpPr>
            <p:spPr bwMode="auto">
              <a:xfrm>
                <a:off x="2207" y="1341"/>
                <a:ext cx="309" cy="353"/>
              </a:xfrm>
              <a:custGeom>
                <a:avLst/>
                <a:gdLst>
                  <a:gd name="T0" fmla="*/ 398 w 270"/>
                  <a:gd name="T1" fmla="*/ 770 h 310"/>
                  <a:gd name="T2" fmla="*/ 398 w 270"/>
                  <a:gd name="T3" fmla="*/ 770 h 310"/>
                  <a:gd name="T4" fmla="*/ 385 w 270"/>
                  <a:gd name="T5" fmla="*/ 770 h 310"/>
                  <a:gd name="T6" fmla="*/ 385 w 270"/>
                  <a:gd name="T7" fmla="*/ 756 h 310"/>
                  <a:gd name="T8" fmla="*/ 372 w 270"/>
                  <a:gd name="T9" fmla="*/ 745 h 310"/>
                  <a:gd name="T10" fmla="*/ 359 w 270"/>
                  <a:gd name="T11" fmla="*/ 732 h 310"/>
                  <a:gd name="T12" fmla="*/ 348 w 270"/>
                  <a:gd name="T13" fmla="*/ 720 h 310"/>
                  <a:gd name="T14" fmla="*/ 348 w 270"/>
                  <a:gd name="T15" fmla="*/ 720 h 310"/>
                  <a:gd name="T16" fmla="*/ 335 w 270"/>
                  <a:gd name="T17" fmla="*/ 707 h 310"/>
                  <a:gd name="T18" fmla="*/ 335 w 270"/>
                  <a:gd name="T19" fmla="*/ 707 h 310"/>
                  <a:gd name="T20" fmla="*/ 335 w 270"/>
                  <a:gd name="T21" fmla="*/ 707 h 310"/>
                  <a:gd name="T22" fmla="*/ 335 w 270"/>
                  <a:gd name="T23" fmla="*/ 693 h 310"/>
                  <a:gd name="T24" fmla="*/ 335 w 270"/>
                  <a:gd name="T25" fmla="*/ 693 h 310"/>
                  <a:gd name="T26" fmla="*/ 323 w 270"/>
                  <a:gd name="T27" fmla="*/ 681 h 310"/>
                  <a:gd name="T28" fmla="*/ 323 w 270"/>
                  <a:gd name="T29" fmla="*/ 671 h 310"/>
                  <a:gd name="T30" fmla="*/ 323 w 270"/>
                  <a:gd name="T31" fmla="*/ 658 h 310"/>
                  <a:gd name="T32" fmla="*/ 309 w 270"/>
                  <a:gd name="T33" fmla="*/ 658 h 310"/>
                  <a:gd name="T34" fmla="*/ 309 w 270"/>
                  <a:gd name="T35" fmla="*/ 658 h 310"/>
                  <a:gd name="T36" fmla="*/ 309 w 270"/>
                  <a:gd name="T37" fmla="*/ 658 h 310"/>
                  <a:gd name="T38" fmla="*/ 309 w 270"/>
                  <a:gd name="T39" fmla="*/ 646 h 310"/>
                  <a:gd name="T40" fmla="*/ 298 w 270"/>
                  <a:gd name="T41" fmla="*/ 632 h 310"/>
                  <a:gd name="T42" fmla="*/ 298 w 270"/>
                  <a:gd name="T43" fmla="*/ 621 h 310"/>
                  <a:gd name="T44" fmla="*/ 283 w 270"/>
                  <a:gd name="T45" fmla="*/ 608 h 310"/>
                  <a:gd name="T46" fmla="*/ 283 w 270"/>
                  <a:gd name="T47" fmla="*/ 596 h 310"/>
                  <a:gd name="T48" fmla="*/ 270 w 270"/>
                  <a:gd name="T49" fmla="*/ 583 h 310"/>
                  <a:gd name="T50" fmla="*/ 270 w 270"/>
                  <a:gd name="T51" fmla="*/ 583 h 310"/>
                  <a:gd name="T52" fmla="*/ 270 w 270"/>
                  <a:gd name="T53" fmla="*/ 583 h 310"/>
                  <a:gd name="T54" fmla="*/ 270 w 270"/>
                  <a:gd name="T55" fmla="*/ 570 h 310"/>
                  <a:gd name="T56" fmla="*/ 270 w 270"/>
                  <a:gd name="T57" fmla="*/ 570 h 310"/>
                  <a:gd name="T58" fmla="*/ 256 w 270"/>
                  <a:gd name="T59" fmla="*/ 548 h 310"/>
                  <a:gd name="T60" fmla="*/ 256 w 270"/>
                  <a:gd name="T61" fmla="*/ 534 h 310"/>
                  <a:gd name="T62" fmla="*/ 256 w 270"/>
                  <a:gd name="T63" fmla="*/ 522 h 310"/>
                  <a:gd name="T64" fmla="*/ 246 w 270"/>
                  <a:gd name="T65" fmla="*/ 508 h 310"/>
                  <a:gd name="T66" fmla="*/ 246 w 270"/>
                  <a:gd name="T67" fmla="*/ 508 h 310"/>
                  <a:gd name="T68" fmla="*/ 246 w 270"/>
                  <a:gd name="T69" fmla="*/ 508 h 310"/>
                  <a:gd name="T70" fmla="*/ 246 w 270"/>
                  <a:gd name="T71" fmla="*/ 498 h 310"/>
                  <a:gd name="T72" fmla="*/ 246 w 270"/>
                  <a:gd name="T73" fmla="*/ 498 h 310"/>
                  <a:gd name="T74" fmla="*/ 232 w 270"/>
                  <a:gd name="T75" fmla="*/ 484 h 310"/>
                  <a:gd name="T76" fmla="*/ 217 w 270"/>
                  <a:gd name="T77" fmla="*/ 470 h 310"/>
                  <a:gd name="T78" fmla="*/ 217 w 270"/>
                  <a:gd name="T79" fmla="*/ 459 h 310"/>
                  <a:gd name="T80" fmla="*/ 206 w 270"/>
                  <a:gd name="T81" fmla="*/ 459 h 310"/>
                  <a:gd name="T82" fmla="*/ 206 w 270"/>
                  <a:gd name="T83" fmla="*/ 446 h 310"/>
                  <a:gd name="T84" fmla="*/ 206 w 270"/>
                  <a:gd name="T85" fmla="*/ 446 h 310"/>
                  <a:gd name="T86" fmla="*/ 206 w 270"/>
                  <a:gd name="T87" fmla="*/ 446 h 310"/>
                  <a:gd name="T88" fmla="*/ 191 w 270"/>
                  <a:gd name="T89" fmla="*/ 434 h 310"/>
                  <a:gd name="T90" fmla="*/ 166 w 270"/>
                  <a:gd name="T91" fmla="*/ 434 h 310"/>
                  <a:gd name="T92" fmla="*/ 155 w 270"/>
                  <a:gd name="T93" fmla="*/ 424 h 310"/>
                  <a:gd name="T94" fmla="*/ 127 w 270"/>
                  <a:gd name="T95" fmla="*/ 411 h 310"/>
                  <a:gd name="T96" fmla="*/ 105 w 270"/>
                  <a:gd name="T97" fmla="*/ 396 h 310"/>
                  <a:gd name="T98" fmla="*/ 92 w 270"/>
                  <a:gd name="T99" fmla="*/ 386 h 310"/>
                  <a:gd name="T100" fmla="*/ 76 w 270"/>
                  <a:gd name="T101" fmla="*/ 386 h 310"/>
                  <a:gd name="T102" fmla="*/ 38 w 270"/>
                  <a:gd name="T103" fmla="*/ 361 h 310"/>
                  <a:gd name="T104" fmla="*/ 38 w 270"/>
                  <a:gd name="T105" fmla="*/ 263 h 310"/>
                  <a:gd name="T106" fmla="*/ 180 w 270"/>
                  <a:gd name="T107" fmla="*/ 287 h 310"/>
                  <a:gd name="T108" fmla="*/ 323 w 270"/>
                  <a:gd name="T109" fmla="*/ 263 h 310"/>
                  <a:gd name="T110" fmla="*/ 463 w 270"/>
                  <a:gd name="T111" fmla="*/ 0 h 310"/>
                  <a:gd name="T112" fmla="*/ 591 w 270"/>
                  <a:gd name="T113" fmla="*/ 235 h 310"/>
                  <a:gd name="T114" fmla="*/ 668 w 270"/>
                  <a:gd name="T115" fmla="*/ 361 h 310"/>
                  <a:gd name="T116" fmla="*/ 604 w 270"/>
                  <a:gd name="T117" fmla="*/ 548 h 310"/>
                  <a:gd name="T118" fmla="*/ 500 w 270"/>
                  <a:gd name="T119" fmla="*/ 658 h 3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0"/>
                  <a:gd name="T181" fmla="*/ 0 h 310"/>
                  <a:gd name="T182" fmla="*/ 270 w 270"/>
                  <a:gd name="T183" fmla="*/ 310 h 3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0" h="310">
                    <a:moveTo>
                      <a:pt x="155" y="310"/>
                    </a:moveTo>
                    <a:lnTo>
                      <a:pt x="155" y="310"/>
                    </a:lnTo>
                    <a:lnTo>
                      <a:pt x="150" y="310"/>
                    </a:lnTo>
                    <a:lnTo>
                      <a:pt x="150" y="305"/>
                    </a:lnTo>
                    <a:lnTo>
                      <a:pt x="145" y="305"/>
                    </a:lnTo>
                    <a:lnTo>
                      <a:pt x="145" y="300"/>
                    </a:lnTo>
                    <a:lnTo>
                      <a:pt x="140" y="300"/>
                    </a:lnTo>
                    <a:lnTo>
                      <a:pt x="140" y="295"/>
                    </a:lnTo>
                    <a:lnTo>
                      <a:pt x="135" y="295"/>
                    </a:lnTo>
                    <a:lnTo>
                      <a:pt x="135" y="290"/>
                    </a:lnTo>
                    <a:lnTo>
                      <a:pt x="135" y="285"/>
                    </a:lnTo>
                    <a:lnTo>
                      <a:pt x="130" y="285"/>
                    </a:lnTo>
                    <a:lnTo>
                      <a:pt x="130" y="280"/>
                    </a:lnTo>
                    <a:lnTo>
                      <a:pt x="125" y="275"/>
                    </a:lnTo>
                    <a:lnTo>
                      <a:pt x="125" y="270"/>
                    </a:lnTo>
                    <a:lnTo>
                      <a:pt x="125" y="265"/>
                    </a:lnTo>
                    <a:lnTo>
                      <a:pt x="120" y="265"/>
                    </a:lnTo>
                    <a:lnTo>
                      <a:pt x="120" y="260"/>
                    </a:lnTo>
                    <a:lnTo>
                      <a:pt x="120" y="255"/>
                    </a:lnTo>
                    <a:lnTo>
                      <a:pt x="115" y="255"/>
                    </a:lnTo>
                    <a:lnTo>
                      <a:pt x="115" y="250"/>
                    </a:lnTo>
                    <a:lnTo>
                      <a:pt x="115" y="245"/>
                    </a:lnTo>
                    <a:lnTo>
                      <a:pt x="110" y="245"/>
                    </a:lnTo>
                    <a:lnTo>
                      <a:pt x="110" y="240"/>
                    </a:lnTo>
                    <a:lnTo>
                      <a:pt x="105" y="240"/>
                    </a:lnTo>
                    <a:lnTo>
                      <a:pt x="105" y="235"/>
                    </a:lnTo>
                    <a:lnTo>
                      <a:pt x="105" y="230"/>
                    </a:lnTo>
                    <a:lnTo>
                      <a:pt x="105" y="225"/>
                    </a:lnTo>
                    <a:lnTo>
                      <a:pt x="100" y="220"/>
                    </a:lnTo>
                    <a:lnTo>
                      <a:pt x="100" y="215"/>
                    </a:lnTo>
                    <a:lnTo>
                      <a:pt x="100" y="210"/>
                    </a:lnTo>
                    <a:lnTo>
                      <a:pt x="95" y="205"/>
                    </a:lnTo>
                    <a:lnTo>
                      <a:pt x="95" y="200"/>
                    </a:lnTo>
                    <a:lnTo>
                      <a:pt x="90" y="195"/>
                    </a:lnTo>
                    <a:lnTo>
                      <a:pt x="85" y="190"/>
                    </a:lnTo>
                    <a:lnTo>
                      <a:pt x="85" y="185"/>
                    </a:lnTo>
                    <a:lnTo>
                      <a:pt x="80" y="185"/>
                    </a:lnTo>
                    <a:lnTo>
                      <a:pt x="80" y="180"/>
                    </a:lnTo>
                    <a:lnTo>
                      <a:pt x="75" y="180"/>
                    </a:lnTo>
                    <a:lnTo>
                      <a:pt x="75" y="175"/>
                    </a:lnTo>
                    <a:lnTo>
                      <a:pt x="70" y="175"/>
                    </a:lnTo>
                    <a:lnTo>
                      <a:pt x="65" y="175"/>
                    </a:lnTo>
                    <a:lnTo>
                      <a:pt x="65" y="170"/>
                    </a:lnTo>
                    <a:lnTo>
                      <a:pt x="60" y="170"/>
                    </a:lnTo>
                    <a:lnTo>
                      <a:pt x="55" y="165"/>
                    </a:lnTo>
                    <a:lnTo>
                      <a:pt x="50" y="165"/>
                    </a:lnTo>
                    <a:lnTo>
                      <a:pt x="45" y="160"/>
                    </a:lnTo>
                    <a:lnTo>
                      <a:pt x="40" y="160"/>
                    </a:lnTo>
                    <a:lnTo>
                      <a:pt x="35" y="160"/>
                    </a:lnTo>
                    <a:lnTo>
                      <a:pt x="35" y="155"/>
                    </a:lnTo>
                    <a:lnTo>
                      <a:pt x="30" y="155"/>
                    </a:lnTo>
                    <a:lnTo>
                      <a:pt x="15" y="145"/>
                    </a:lnTo>
                    <a:lnTo>
                      <a:pt x="0" y="120"/>
                    </a:lnTo>
                    <a:lnTo>
                      <a:pt x="15" y="105"/>
                    </a:lnTo>
                    <a:lnTo>
                      <a:pt x="35" y="115"/>
                    </a:lnTo>
                    <a:lnTo>
                      <a:pt x="70" y="115"/>
                    </a:lnTo>
                    <a:lnTo>
                      <a:pt x="100" y="120"/>
                    </a:lnTo>
                    <a:lnTo>
                      <a:pt x="125" y="105"/>
                    </a:lnTo>
                    <a:lnTo>
                      <a:pt x="175" y="10"/>
                    </a:lnTo>
                    <a:lnTo>
                      <a:pt x="180" y="0"/>
                    </a:lnTo>
                    <a:lnTo>
                      <a:pt x="195" y="10"/>
                    </a:lnTo>
                    <a:lnTo>
                      <a:pt x="230" y="95"/>
                    </a:lnTo>
                    <a:lnTo>
                      <a:pt x="240" y="120"/>
                    </a:lnTo>
                    <a:lnTo>
                      <a:pt x="260" y="145"/>
                    </a:lnTo>
                    <a:lnTo>
                      <a:pt x="270" y="185"/>
                    </a:lnTo>
                    <a:lnTo>
                      <a:pt x="235" y="220"/>
                    </a:lnTo>
                    <a:lnTo>
                      <a:pt x="225" y="240"/>
                    </a:lnTo>
                    <a:lnTo>
                      <a:pt x="195" y="265"/>
                    </a:lnTo>
                    <a:lnTo>
                      <a:pt x="155" y="31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4" name="Freeform 9"/>
              <p:cNvSpPr>
                <a:spLocks/>
              </p:cNvSpPr>
              <p:nvPr/>
            </p:nvSpPr>
            <p:spPr bwMode="auto">
              <a:xfrm>
                <a:off x="1056" y="1500"/>
                <a:ext cx="1049" cy="773"/>
              </a:xfrm>
              <a:custGeom>
                <a:avLst/>
                <a:gdLst>
                  <a:gd name="T0" fmla="*/ 25 w 919"/>
                  <a:gd name="T1" fmla="*/ 1275 h 680"/>
                  <a:gd name="T2" fmla="*/ 89 w 919"/>
                  <a:gd name="T3" fmla="*/ 1140 h 680"/>
                  <a:gd name="T4" fmla="*/ 202 w 919"/>
                  <a:gd name="T5" fmla="*/ 967 h 680"/>
                  <a:gd name="T6" fmla="*/ 368 w 919"/>
                  <a:gd name="T7" fmla="*/ 911 h 680"/>
                  <a:gd name="T8" fmla="*/ 442 w 919"/>
                  <a:gd name="T9" fmla="*/ 896 h 680"/>
                  <a:gd name="T10" fmla="*/ 481 w 919"/>
                  <a:gd name="T11" fmla="*/ 882 h 680"/>
                  <a:gd name="T12" fmla="*/ 532 w 919"/>
                  <a:gd name="T13" fmla="*/ 406 h 680"/>
                  <a:gd name="T14" fmla="*/ 494 w 919"/>
                  <a:gd name="T15" fmla="*/ 234 h 680"/>
                  <a:gd name="T16" fmla="*/ 580 w 919"/>
                  <a:gd name="T17" fmla="*/ 159 h 680"/>
                  <a:gd name="T18" fmla="*/ 505 w 919"/>
                  <a:gd name="T19" fmla="*/ 74 h 680"/>
                  <a:gd name="T20" fmla="*/ 670 w 919"/>
                  <a:gd name="T21" fmla="*/ 85 h 680"/>
                  <a:gd name="T22" fmla="*/ 718 w 919"/>
                  <a:gd name="T23" fmla="*/ 25 h 680"/>
                  <a:gd name="T24" fmla="*/ 832 w 919"/>
                  <a:gd name="T25" fmla="*/ 13 h 680"/>
                  <a:gd name="T26" fmla="*/ 886 w 919"/>
                  <a:gd name="T27" fmla="*/ 136 h 680"/>
                  <a:gd name="T28" fmla="*/ 1034 w 919"/>
                  <a:gd name="T29" fmla="*/ 172 h 680"/>
                  <a:gd name="T30" fmla="*/ 1236 w 919"/>
                  <a:gd name="T31" fmla="*/ 85 h 680"/>
                  <a:gd name="T32" fmla="*/ 1389 w 919"/>
                  <a:gd name="T33" fmla="*/ 0 h 680"/>
                  <a:gd name="T34" fmla="*/ 1389 w 919"/>
                  <a:gd name="T35" fmla="*/ 13 h 680"/>
                  <a:gd name="T36" fmla="*/ 1389 w 919"/>
                  <a:gd name="T37" fmla="*/ 13 h 680"/>
                  <a:gd name="T38" fmla="*/ 1412 w 919"/>
                  <a:gd name="T39" fmla="*/ 36 h 680"/>
                  <a:gd name="T40" fmla="*/ 1426 w 919"/>
                  <a:gd name="T41" fmla="*/ 60 h 680"/>
                  <a:gd name="T42" fmla="*/ 1450 w 919"/>
                  <a:gd name="T43" fmla="*/ 85 h 680"/>
                  <a:gd name="T44" fmla="*/ 1475 w 919"/>
                  <a:gd name="T45" fmla="*/ 110 h 680"/>
                  <a:gd name="T46" fmla="*/ 1485 w 919"/>
                  <a:gd name="T47" fmla="*/ 123 h 680"/>
                  <a:gd name="T48" fmla="*/ 1500 w 919"/>
                  <a:gd name="T49" fmla="*/ 136 h 680"/>
                  <a:gd name="T50" fmla="*/ 1500 w 919"/>
                  <a:gd name="T51" fmla="*/ 196 h 680"/>
                  <a:gd name="T52" fmla="*/ 1512 w 919"/>
                  <a:gd name="T53" fmla="*/ 379 h 680"/>
                  <a:gd name="T54" fmla="*/ 1628 w 919"/>
                  <a:gd name="T55" fmla="*/ 466 h 680"/>
                  <a:gd name="T56" fmla="*/ 1661 w 919"/>
                  <a:gd name="T57" fmla="*/ 368 h 680"/>
                  <a:gd name="T58" fmla="*/ 1738 w 919"/>
                  <a:gd name="T59" fmla="*/ 379 h 680"/>
                  <a:gd name="T60" fmla="*/ 1853 w 919"/>
                  <a:gd name="T61" fmla="*/ 282 h 680"/>
                  <a:gd name="T62" fmla="*/ 2004 w 919"/>
                  <a:gd name="T63" fmla="*/ 256 h 680"/>
                  <a:gd name="T64" fmla="*/ 2081 w 919"/>
                  <a:gd name="T65" fmla="*/ 393 h 680"/>
                  <a:gd name="T66" fmla="*/ 2156 w 919"/>
                  <a:gd name="T67" fmla="*/ 476 h 680"/>
                  <a:gd name="T68" fmla="*/ 2306 w 919"/>
                  <a:gd name="T69" fmla="*/ 526 h 680"/>
                  <a:gd name="T70" fmla="*/ 2295 w 919"/>
                  <a:gd name="T71" fmla="*/ 601 h 680"/>
                  <a:gd name="T72" fmla="*/ 2107 w 919"/>
                  <a:gd name="T73" fmla="*/ 1164 h 680"/>
                  <a:gd name="T74" fmla="*/ 2121 w 919"/>
                  <a:gd name="T75" fmla="*/ 1298 h 680"/>
                  <a:gd name="T76" fmla="*/ 2081 w 919"/>
                  <a:gd name="T77" fmla="*/ 1448 h 680"/>
                  <a:gd name="T78" fmla="*/ 1714 w 919"/>
                  <a:gd name="T79" fmla="*/ 1471 h 680"/>
                  <a:gd name="T80" fmla="*/ 1564 w 919"/>
                  <a:gd name="T81" fmla="*/ 1433 h 680"/>
                  <a:gd name="T82" fmla="*/ 1512 w 919"/>
                  <a:gd name="T83" fmla="*/ 1375 h 680"/>
                  <a:gd name="T84" fmla="*/ 1412 w 919"/>
                  <a:gd name="T85" fmla="*/ 1387 h 680"/>
                  <a:gd name="T86" fmla="*/ 1361 w 919"/>
                  <a:gd name="T87" fmla="*/ 1433 h 680"/>
                  <a:gd name="T88" fmla="*/ 1300 w 919"/>
                  <a:gd name="T89" fmla="*/ 1511 h 680"/>
                  <a:gd name="T90" fmla="*/ 1262 w 919"/>
                  <a:gd name="T91" fmla="*/ 1522 h 680"/>
                  <a:gd name="T92" fmla="*/ 1200 w 919"/>
                  <a:gd name="T93" fmla="*/ 1571 h 680"/>
                  <a:gd name="T94" fmla="*/ 1124 w 919"/>
                  <a:gd name="T95" fmla="*/ 1581 h 680"/>
                  <a:gd name="T96" fmla="*/ 1022 w 919"/>
                  <a:gd name="T97" fmla="*/ 1621 h 680"/>
                  <a:gd name="T98" fmla="*/ 467 w 919"/>
                  <a:gd name="T99" fmla="*/ 1457 h 6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9"/>
                  <a:gd name="T151" fmla="*/ 0 h 680"/>
                  <a:gd name="T152" fmla="*/ 919 w 919"/>
                  <a:gd name="T153" fmla="*/ 680 h 6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9" h="680">
                    <a:moveTo>
                      <a:pt x="0" y="545"/>
                    </a:moveTo>
                    <a:lnTo>
                      <a:pt x="10" y="520"/>
                    </a:lnTo>
                    <a:lnTo>
                      <a:pt x="35" y="490"/>
                    </a:lnTo>
                    <a:lnTo>
                      <a:pt x="35" y="465"/>
                    </a:lnTo>
                    <a:lnTo>
                      <a:pt x="45" y="420"/>
                    </a:lnTo>
                    <a:lnTo>
                      <a:pt x="80" y="395"/>
                    </a:lnTo>
                    <a:lnTo>
                      <a:pt x="100" y="380"/>
                    </a:lnTo>
                    <a:lnTo>
                      <a:pt x="145" y="370"/>
                    </a:lnTo>
                    <a:lnTo>
                      <a:pt x="155" y="355"/>
                    </a:lnTo>
                    <a:lnTo>
                      <a:pt x="175" y="365"/>
                    </a:lnTo>
                    <a:lnTo>
                      <a:pt x="180" y="350"/>
                    </a:lnTo>
                    <a:lnTo>
                      <a:pt x="190" y="360"/>
                    </a:lnTo>
                    <a:lnTo>
                      <a:pt x="220" y="175"/>
                    </a:lnTo>
                    <a:lnTo>
                      <a:pt x="210" y="165"/>
                    </a:lnTo>
                    <a:lnTo>
                      <a:pt x="195" y="145"/>
                    </a:lnTo>
                    <a:lnTo>
                      <a:pt x="195" y="95"/>
                    </a:lnTo>
                    <a:lnTo>
                      <a:pt x="230" y="85"/>
                    </a:lnTo>
                    <a:lnTo>
                      <a:pt x="230" y="65"/>
                    </a:lnTo>
                    <a:lnTo>
                      <a:pt x="205" y="60"/>
                    </a:lnTo>
                    <a:lnTo>
                      <a:pt x="200" y="30"/>
                    </a:lnTo>
                    <a:lnTo>
                      <a:pt x="245" y="20"/>
                    </a:lnTo>
                    <a:lnTo>
                      <a:pt x="265" y="35"/>
                    </a:lnTo>
                    <a:lnTo>
                      <a:pt x="280" y="25"/>
                    </a:lnTo>
                    <a:lnTo>
                      <a:pt x="285" y="10"/>
                    </a:lnTo>
                    <a:lnTo>
                      <a:pt x="305" y="20"/>
                    </a:lnTo>
                    <a:lnTo>
                      <a:pt x="330" y="5"/>
                    </a:lnTo>
                    <a:lnTo>
                      <a:pt x="350" y="20"/>
                    </a:lnTo>
                    <a:lnTo>
                      <a:pt x="350" y="55"/>
                    </a:lnTo>
                    <a:lnTo>
                      <a:pt x="380" y="70"/>
                    </a:lnTo>
                    <a:lnTo>
                      <a:pt x="410" y="70"/>
                    </a:lnTo>
                    <a:lnTo>
                      <a:pt x="445" y="60"/>
                    </a:lnTo>
                    <a:lnTo>
                      <a:pt x="490" y="35"/>
                    </a:lnTo>
                    <a:lnTo>
                      <a:pt x="520" y="15"/>
                    </a:lnTo>
                    <a:lnTo>
                      <a:pt x="550" y="0"/>
                    </a:lnTo>
                    <a:lnTo>
                      <a:pt x="550" y="5"/>
                    </a:lnTo>
                    <a:lnTo>
                      <a:pt x="555" y="10"/>
                    </a:lnTo>
                    <a:lnTo>
                      <a:pt x="560" y="15"/>
                    </a:lnTo>
                    <a:lnTo>
                      <a:pt x="564" y="20"/>
                    </a:lnTo>
                    <a:lnTo>
                      <a:pt x="564" y="25"/>
                    </a:lnTo>
                    <a:lnTo>
                      <a:pt x="569" y="30"/>
                    </a:lnTo>
                    <a:lnTo>
                      <a:pt x="574" y="35"/>
                    </a:lnTo>
                    <a:lnTo>
                      <a:pt x="579" y="40"/>
                    </a:lnTo>
                    <a:lnTo>
                      <a:pt x="584" y="45"/>
                    </a:lnTo>
                    <a:lnTo>
                      <a:pt x="584" y="50"/>
                    </a:lnTo>
                    <a:lnTo>
                      <a:pt x="589" y="50"/>
                    </a:lnTo>
                    <a:lnTo>
                      <a:pt x="589" y="55"/>
                    </a:lnTo>
                    <a:lnTo>
                      <a:pt x="594" y="55"/>
                    </a:lnTo>
                    <a:lnTo>
                      <a:pt x="594" y="80"/>
                    </a:lnTo>
                    <a:lnTo>
                      <a:pt x="604" y="120"/>
                    </a:lnTo>
                    <a:lnTo>
                      <a:pt x="599" y="155"/>
                    </a:lnTo>
                    <a:lnTo>
                      <a:pt x="614" y="175"/>
                    </a:lnTo>
                    <a:lnTo>
                      <a:pt x="644" y="190"/>
                    </a:lnTo>
                    <a:lnTo>
                      <a:pt x="649" y="165"/>
                    </a:lnTo>
                    <a:lnTo>
                      <a:pt x="659" y="150"/>
                    </a:lnTo>
                    <a:lnTo>
                      <a:pt x="669" y="150"/>
                    </a:lnTo>
                    <a:lnTo>
                      <a:pt x="689" y="155"/>
                    </a:lnTo>
                    <a:lnTo>
                      <a:pt x="724" y="140"/>
                    </a:lnTo>
                    <a:lnTo>
                      <a:pt x="734" y="115"/>
                    </a:lnTo>
                    <a:lnTo>
                      <a:pt x="749" y="105"/>
                    </a:lnTo>
                    <a:lnTo>
                      <a:pt x="794" y="105"/>
                    </a:lnTo>
                    <a:lnTo>
                      <a:pt x="804" y="145"/>
                    </a:lnTo>
                    <a:lnTo>
                      <a:pt x="824" y="160"/>
                    </a:lnTo>
                    <a:lnTo>
                      <a:pt x="829" y="180"/>
                    </a:lnTo>
                    <a:lnTo>
                      <a:pt x="854" y="195"/>
                    </a:lnTo>
                    <a:lnTo>
                      <a:pt x="889" y="195"/>
                    </a:lnTo>
                    <a:lnTo>
                      <a:pt x="914" y="215"/>
                    </a:lnTo>
                    <a:lnTo>
                      <a:pt x="919" y="220"/>
                    </a:lnTo>
                    <a:lnTo>
                      <a:pt x="909" y="245"/>
                    </a:lnTo>
                    <a:lnTo>
                      <a:pt x="914" y="255"/>
                    </a:lnTo>
                    <a:lnTo>
                      <a:pt x="834" y="475"/>
                    </a:lnTo>
                    <a:lnTo>
                      <a:pt x="849" y="515"/>
                    </a:lnTo>
                    <a:lnTo>
                      <a:pt x="839" y="530"/>
                    </a:lnTo>
                    <a:lnTo>
                      <a:pt x="834" y="575"/>
                    </a:lnTo>
                    <a:lnTo>
                      <a:pt x="824" y="590"/>
                    </a:lnTo>
                    <a:lnTo>
                      <a:pt x="794" y="595"/>
                    </a:lnTo>
                    <a:lnTo>
                      <a:pt x="679" y="600"/>
                    </a:lnTo>
                    <a:lnTo>
                      <a:pt x="649" y="595"/>
                    </a:lnTo>
                    <a:lnTo>
                      <a:pt x="619" y="585"/>
                    </a:lnTo>
                    <a:lnTo>
                      <a:pt x="604" y="570"/>
                    </a:lnTo>
                    <a:lnTo>
                      <a:pt x="599" y="560"/>
                    </a:lnTo>
                    <a:lnTo>
                      <a:pt x="569" y="560"/>
                    </a:lnTo>
                    <a:lnTo>
                      <a:pt x="560" y="565"/>
                    </a:lnTo>
                    <a:lnTo>
                      <a:pt x="555" y="580"/>
                    </a:lnTo>
                    <a:lnTo>
                      <a:pt x="540" y="585"/>
                    </a:lnTo>
                    <a:lnTo>
                      <a:pt x="530" y="600"/>
                    </a:lnTo>
                    <a:lnTo>
                      <a:pt x="515" y="615"/>
                    </a:lnTo>
                    <a:lnTo>
                      <a:pt x="515" y="625"/>
                    </a:lnTo>
                    <a:lnTo>
                      <a:pt x="500" y="620"/>
                    </a:lnTo>
                    <a:lnTo>
                      <a:pt x="485" y="625"/>
                    </a:lnTo>
                    <a:lnTo>
                      <a:pt x="475" y="640"/>
                    </a:lnTo>
                    <a:lnTo>
                      <a:pt x="460" y="640"/>
                    </a:lnTo>
                    <a:lnTo>
                      <a:pt x="445" y="645"/>
                    </a:lnTo>
                    <a:lnTo>
                      <a:pt x="415" y="645"/>
                    </a:lnTo>
                    <a:lnTo>
                      <a:pt x="405" y="660"/>
                    </a:lnTo>
                    <a:lnTo>
                      <a:pt x="395" y="680"/>
                    </a:lnTo>
                    <a:lnTo>
                      <a:pt x="185" y="595"/>
                    </a:lnTo>
                    <a:lnTo>
                      <a:pt x="0" y="54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5" name="Freeform 10"/>
              <p:cNvSpPr>
                <a:spLocks/>
              </p:cNvSpPr>
              <p:nvPr/>
            </p:nvSpPr>
            <p:spPr bwMode="auto">
              <a:xfrm>
                <a:off x="2744" y="2159"/>
                <a:ext cx="552" cy="613"/>
              </a:xfrm>
              <a:custGeom>
                <a:avLst/>
                <a:gdLst>
                  <a:gd name="T0" fmla="*/ 877 w 484"/>
                  <a:gd name="T1" fmla="*/ 1327 h 539"/>
                  <a:gd name="T2" fmla="*/ 951 w 484"/>
                  <a:gd name="T3" fmla="*/ 1093 h 539"/>
                  <a:gd name="T4" fmla="*/ 975 w 484"/>
                  <a:gd name="T5" fmla="*/ 836 h 539"/>
                  <a:gd name="T6" fmla="*/ 1015 w 484"/>
                  <a:gd name="T7" fmla="*/ 651 h 539"/>
                  <a:gd name="T8" fmla="*/ 1025 w 484"/>
                  <a:gd name="T9" fmla="*/ 604 h 539"/>
                  <a:gd name="T10" fmla="*/ 1053 w 484"/>
                  <a:gd name="T11" fmla="*/ 568 h 539"/>
                  <a:gd name="T12" fmla="*/ 1089 w 484"/>
                  <a:gd name="T13" fmla="*/ 590 h 539"/>
                  <a:gd name="T14" fmla="*/ 1216 w 484"/>
                  <a:gd name="T15" fmla="*/ 406 h 539"/>
                  <a:gd name="T16" fmla="*/ 1128 w 484"/>
                  <a:gd name="T17" fmla="*/ 332 h 539"/>
                  <a:gd name="T18" fmla="*/ 1128 w 484"/>
                  <a:gd name="T19" fmla="*/ 270 h 539"/>
                  <a:gd name="T20" fmla="*/ 1164 w 484"/>
                  <a:gd name="T21" fmla="*/ 196 h 539"/>
                  <a:gd name="T22" fmla="*/ 1140 w 484"/>
                  <a:gd name="T23" fmla="*/ 138 h 539"/>
                  <a:gd name="T24" fmla="*/ 1053 w 484"/>
                  <a:gd name="T25" fmla="*/ 25 h 539"/>
                  <a:gd name="T26" fmla="*/ 939 w 484"/>
                  <a:gd name="T27" fmla="*/ 0 h 539"/>
                  <a:gd name="T28" fmla="*/ 826 w 484"/>
                  <a:gd name="T29" fmla="*/ 50 h 539"/>
                  <a:gd name="T30" fmla="*/ 786 w 484"/>
                  <a:gd name="T31" fmla="*/ 85 h 539"/>
                  <a:gd name="T32" fmla="*/ 750 w 484"/>
                  <a:gd name="T33" fmla="*/ 25 h 539"/>
                  <a:gd name="T34" fmla="*/ 700 w 484"/>
                  <a:gd name="T35" fmla="*/ 0 h 539"/>
                  <a:gd name="T36" fmla="*/ 590 w 484"/>
                  <a:gd name="T37" fmla="*/ 60 h 539"/>
                  <a:gd name="T38" fmla="*/ 498 w 484"/>
                  <a:gd name="T39" fmla="*/ 110 h 539"/>
                  <a:gd name="T40" fmla="*/ 424 w 484"/>
                  <a:gd name="T41" fmla="*/ 85 h 539"/>
                  <a:gd name="T42" fmla="*/ 373 w 484"/>
                  <a:gd name="T43" fmla="*/ 74 h 539"/>
                  <a:gd name="T44" fmla="*/ 373 w 484"/>
                  <a:gd name="T45" fmla="*/ 148 h 539"/>
                  <a:gd name="T46" fmla="*/ 325 w 484"/>
                  <a:gd name="T47" fmla="*/ 221 h 539"/>
                  <a:gd name="T48" fmla="*/ 161 w 484"/>
                  <a:gd name="T49" fmla="*/ 282 h 539"/>
                  <a:gd name="T50" fmla="*/ 112 w 484"/>
                  <a:gd name="T51" fmla="*/ 208 h 539"/>
                  <a:gd name="T52" fmla="*/ 0 w 484"/>
                  <a:gd name="T53" fmla="*/ 307 h 539"/>
                  <a:gd name="T54" fmla="*/ 38 w 484"/>
                  <a:gd name="T55" fmla="*/ 345 h 539"/>
                  <a:gd name="T56" fmla="*/ 50 w 484"/>
                  <a:gd name="T57" fmla="*/ 416 h 539"/>
                  <a:gd name="T58" fmla="*/ 50 w 484"/>
                  <a:gd name="T59" fmla="*/ 539 h 539"/>
                  <a:gd name="T60" fmla="*/ 38 w 484"/>
                  <a:gd name="T61" fmla="*/ 626 h 539"/>
                  <a:gd name="T62" fmla="*/ 74 w 484"/>
                  <a:gd name="T63" fmla="*/ 760 h 539"/>
                  <a:gd name="T64" fmla="*/ 64 w 484"/>
                  <a:gd name="T65" fmla="*/ 860 h 539"/>
                  <a:gd name="T66" fmla="*/ 235 w 484"/>
                  <a:gd name="T67" fmla="*/ 760 h 539"/>
                  <a:gd name="T68" fmla="*/ 349 w 484"/>
                  <a:gd name="T69" fmla="*/ 797 h 539"/>
                  <a:gd name="T70" fmla="*/ 436 w 484"/>
                  <a:gd name="T71" fmla="*/ 797 h 539"/>
                  <a:gd name="T72" fmla="*/ 626 w 484"/>
                  <a:gd name="T73" fmla="*/ 860 h 539"/>
                  <a:gd name="T74" fmla="*/ 750 w 484"/>
                  <a:gd name="T75" fmla="*/ 931 h 539"/>
                  <a:gd name="T76" fmla="*/ 852 w 484"/>
                  <a:gd name="T77" fmla="*/ 1043 h 539"/>
                  <a:gd name="T78" fmla="*/ 786 w 484"/>
                  <a:gd name="T79" fmla="*/ 1217 h 5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4"/>
                  <a:gd name="T121" fmla="*/ 0 h 539"/>
                  <a:gd name="T122" fmla="*/ 484 w 484"/>
                  <a:gd name="T123" fmla="*/ 539 h 5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4" h="539">
                    <a:moveTo>
                      <a:pt x="319" y="514"/>
                    </a:moveTo>
                    <a:lnTo>
                      <a:pt x="349" y="539"/>
                    </a:lnTo>
                    <a:lnTo>
                      <a:pt x="374" y="489"/>
                    </a:lnTo>
                    <a:lnTo>
                      <a:pt x="379" y="444"/>
                    </a:lnTo>
                    <a:lnTo>
                      <a:pt x="394" y="399"/>
                    </a:lnTo>
                    <a:lnTo>
                      <a:pt x="389" y="339"/>
                    </a:lnTo>
                    <a:lnTo>
                      <a:pt x="394" y="280"/>
                    </a:lnTo>
                    <a:lnTo>
                      <a:pt x="404" y="265"/>
                    </a:lnTo>
                    <a:lnTo>
                      <a:pt x="399" y="255"/>
                    </a:lnTo>
                    <a:lnTo>
                      <a:pt x="409" y="245"/>
                    </a:lnTo>
                    <a:lnTo>
                      <a:pt x="409" y="230"/>
                    </a:lnTo>
                    <a:lnTo>
                      <a:pt x="419" y="230"/>
                    </a:lnTo>
                    <a:lnTo>
                      <a:pt x="424" y="240"/>
                    </a:lnTo>
                    <a:lnTo>
                      <a:pt x="434" y="240"/>
                    </a:lnTo>
                    <a:lnTo>
                      <a:pt x="469" y="195"/>
                    </a:lnTo>
                    <a:lnTo>
                      <a:pt x="484" y="165"/>
                    </a:lnTo>
                    <a:lnTo>
                      <a:pt x="449" y="150"/>
                    </a:lnTo>
                    <a:lnTo>
                      <a:pt x="449" y="135"/>
                    </a:lnTo>
                    <a:lnTo>
                      <a:pt x="439" y="120"/>
                    </a:lnTo>
                    <a:lnTo>
                      <a:pt x="449" y="110"/>
                    </a:lnTo>
                    <a:lnTo>
                      <a:pt x="459" y="100"/>
                    </a:lnTo>
                    <a:lnTo>
                      <a:pt x="464" y="80"/>
                    </a:lnTo>
                    <a:lnTo>
                      <a:pt x="454" y="70"/>
                    </a:lnTo>
                    <a:lnTo>
                      <a:pt x="454" y="55"/>
                    </a:lnTo>
                    <a:lnTo>
                      <a:pt x="444" y="30"/>
                    </a:lnTo>
                    <a:lnTo>
                      <a:pt x="419" y="1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54" y="10"/>
                    </a:lnTo>
                    <a:lnTo>
                      <a:pt x="329" y="20"/>
                    </a:lnTo>
                    <a:lnTo>
                      <a:pt x="324" y="30"/>
                    </a:lnTo>
                    <a:lnTo>
                      <a:pt x="314" y="35"/>
                    </a:lnTo>
                    <a:lnTo>
                      <a:pt x="299" y="20"/>
                    </a:lnTo>
                    <a:lnTo>
                      <a:pt x="299" y="10"/>
                    </a:lnTo>
                    <a:lnTo>
                      <a:pt x="289" y="5"/>
                    </a:lnTo>
                    <a:lnTo>
                      <a:pt x="279" y="0"/>
                    </a:lnTo>
                    <a:lnTo>
                      <a:pt x="244" y="30"/>
                    </a:lnTo>
                    <a:lnTo>
                      <a:pt x="234" y="25"/>
                    </a:lnTo>
                    <a:lnTo>
                      <a:pt x="204" y="40"/>
                    </a:lnTo>
                    <a:lnTo>
                      <a:pt x="199" y="45"/>
                    </a:lnTo>
                    <a:lnTo>
                      <a:pt x="189" y="35"/>
                    </a:lnTo>
                    <a:lnTo>
                      <a:pt x="169" y="35"/>
                    </a:lnTo>
                    <a:lnTo>
                      <a:pt x="159" y="30"/>
                    </a:lnTo>
                    <a:lnTo>
                      <a:pt x="149" y="30"/>
                    </a:lnTo>
                    <a:lnTo>
                      <a:pt x="144" y="45"/>
                    </a:lnTo>
                    <a:lnTo>
                      <a:pt x="149" y="60"/>
                    </a:lnTo>
                    <a:lnTo>
                      <a:pt x="144" y="80"/>
                    </a:lnTo>
                    <a:lnTo>
                      <a:pt x="129" y="90"/>
                    </a:lnTo>
                    <a:lnTo>
                      <a:pt x="80" y="110"/>
                    </a:lnTo>
                    <a:lnTo>
                      <a:pt x="65" y="115"/>
                    </a:lnTo>
                    <a:lnTo>
                      <a:pt x="55" y="95"/>
                    </a:lnTo>
                    <a:lnTo>
                      <a:pt x="45" y="85"/>
                    </a:lnTo>
                    <a:lnTo>
                      <a:pt x="30" y="85"/>
                    </a:lnTo>
                    <a:lnTo>
                      <a:pt x="0" y="125"/>
                    </a:lnTo>
                    <a:lnTo>
                      <a:pt x="0" y="135"/>
                    </a:lnTo>
                    <a:lnTo>
                      <a:pt x="15" y="140"/>
                    </a:lnTo>
                    <a:lnTo>
                      <a:pt x="15" y="160"/>
                    </a:lnTo>
                    <a:lnTo>
                      <a:pt x="20" y="170"/>
                    </a:lnTo>
                    <a:lnTo>
                      <a:pt x="10" y="185"/>
                    </a:lnTo>
                    <a:lnTo>
                      <a:pt x="20" y="220"/>
                    </a:lnTo>
                    <a:lnTo>
                      <a:pt x="20" y="240"/>
                    </a:lnTo>
                    <a:lnTo>
                      <a:pt x="15" y="255"/>
                    </a:lnTo>
                    <a:lnTo>
                      <a:pt x="15" y="285"/>
                    </a:lnTo>
                    <a:lnTo>
                      <a:pt x="30" y="309"/>
                    </a:lnTo>
                    <a:lnTo>
                      <a:pt x="15" y="339"/>
                    </a:lnTo>
                    <a:lnTo>
                      <a:pt x="25" y="349"/>
                    </a:lnTo>
                    <a:lnTo>
                      <a:pt x="40" y="349"/>
                    </a:lnTo>
                    <a:lnTo>
                      <a:pt x="94" y="309"/>
                    </a:lnTo>
                    <a:lnTo>
                      <a:pt x="129" y="305"/>
                    </a:lnTo>
                    <a:lnTo>
                      <a:pt x="139" y="324"/>
                    </a:lnTo>
                    <a:lnTo>
                      <a:pt x="154" y="329"/>
                    </a:lnTo>
                    <a:lnTo>
                      <a:pt x="174" y="324"/>
                    </a:lnTo>
                    <a:lnTo>
                      <a:pt x="214" y="344"/>
                    </a:lnTo>
                    <a:lnTo>
                      <a:pt x="249" y="349"/>
                    </a:lnTo>
                    <a:lnTo>
                      <a:pt x="269" y="379"/>
                    </a:lnTo>
                    <a:lnTo>
                      <a:pt x="299" y="379"/>
                    </a:lnTo>
                    <a:lnTo>
                      <a:pt x="339" y="404"/>
                    </a:lnTo>
                    <a:lnTo>
                      <a:pt x="339" y="424"/>
                    </a:lnTo>
                    <a:lnTo>
                      <a:pt x="309" y="454"/>
                    </a:lnTo>
                    <a:lnTo>
                      <a:pt x="314" y="494"/>
                    </a:lnTo>
                    <a:lnTo>
                      <a:pt x="319" y="514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6" name="Freeform 11"/>
              <p:cNvSpPr>
                <a:spLocks/>
              </p:cNvSpPr>
              <p:nvPr/>
            </p:nvSpPr>
            <p:spPr bwMode="auto">
              <a:xfrm>
                <a:off x="3051" y="1779"/>
                <a:ext cx="251" cy="312"/>
              </a:xfrm>
              <a:custGeom>
                <a:avLst/>
                <a:gdLst>
                  <a:gd name="T0" fmla="*/ 13 w 220"/>
                  <a:gd name="T1" fmla="*/ 12 h 275"/>
                  <a:gd name="T2" fmla="*/ 25 w 220"/>
                  <a:gd name="T3" fmla="*/ 12 h 275"/>
                  <a:gd name="T4" fmla="*/ 38 w 220"/>
                  <a:gd name="T5" fmla="*/ 0 h 275"/>
                  <a:gd name="T6" fmla="*/ 74 w 220"/>
                  <a:gd name="T7" fmla="*/ 12 h 275"/>
                  <a:gd name="T8" fmla="*/ 112 w 220"/>
                  <a:gd name="T9" fmla="*/ 0 h 275"/>
                  <a:gd name="T10" fmla="*/ 202 w 220"/>
                  <a:gd name="T11" fmla="*/ 23 h 275"/>
                  <a:gd name="T12" fmla="*/ 389 w 220"/>
                  <a:gd name="T13" fmla="*/ 123 h 275"/>
                  <a:gd name="T14" fmla="*/ 552 w 220"/>
                  <a:gd name="T15" fmla="*/ 268 h 275"/>
                  <a:gd name="T16" fmla="*/ 404 w 220"/>
                  <a:gd name="T17" fmla="*/ 447 h 275"/>
                  <a:gd name="T18" fmla="*/ 389 w 220"/>
                  <a:gd name="T19" fmla="*/ 520 h 275"/>
                  <a:gd name="T20" fmla="*/ 404 w 220"/>
                  <a:gd name="T21" fmla="*/ 582 h 275"/>
                  <a:gd name="T22" fmla="*/ 389 w 220"/>
                  <a:gd name="T23" fmla="*/ 630 h 275"/>
                  <a:gd name="T24" fmla="*/ 354 w 220"/>
                  <a:gd name="T25" fmla="*/ 652 h 275"/>
                  <a:gd name="T26" fmla="*/ 315 w 220"/>
                  <a:gd name="T27" fmla="*/ 666 h 275"/>
                  <a:gd name="T28" fmla="*/ 265 w 220"/>
                  <a:gd name="T29" fmla="*/ 652 h 275"/>
                  <a:gd name="T30" fmla="*/ 202 w 220"/>
                  <a:gd name="T31" fmla="*/ 616 h 275"/>
                  <a:gd name="T32" fmla="*/ 164 w 220"/>
                  <a:gd name="T33" fmla="*/ 630 h 275"/>
                  <a:gd name="T34" fmla="*/ 112 w 220"/>
                  <a:gd name="T35" fmla="*/ 605 h 275"/>
                  <a:gd name="T36" fmla="*/ 126 w 220"/>
                  <a:gd name="T37" fmla="*/ 568 h 275"/>
                  <a:gd name="T38" fmla="*/ 139 w 220"/>
                  <a:gd name="T39" fmla="*/ 543 h 275"/>
                  <a:gd name="T40" fmla="*/ 126 w 220"/>
                  <a:gd name="T41" fmla="*/ 520 h 275"/>
                  <a:gd name="T42" fmla="*/ 74 w 220"/>
                  <a:gd name="T43" fmla="*/ 497 h 275"/>
                  <a:gd name="T44" fmla="*/ 64 w 220"/>
                  <a:gd name="T45" fmla="*/ 459 h 275"/>
                  <a:gd name="T46" fmla="*/ 64 w 220"/>
                  <a:gd name="T47" fmla="*/ 337 h 275"/>
                  <a:gd name="T48" fmla="*/ 74 w 220"/>
                  <a:gd name="T49" fmla="*/ 290 h 275"/>
                  <a:gd name="T50" fmla="*/ 50 w 220"/>
                  <a:gd name="T51" fmla="*/ 254 h 275"/>
                  <a:gd name="T52" fmla="*/ 50 w 220"/>
                  <a:gd name="T53" fmla="*/ 206 h 275"/>
                  <a:gd name="T54" fmla="*/ 0 w 220"/>
                  <a:gd name="T55" fmla="*/ 123 h 275"/>
                  <a:gd name="T56" fmla="*/ 0 w 220"/>
                  <a:gd name="T57" fmla="*/ 48 h 275"/>
                  <a:gd name="T58" fmla="*/ 13 w 220"/>
                  <a:gd name="T59" fmla="*/ 12 h 27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0"/>
                  <a:gd name="T91" fmla="*/ 0 h 275"/>
                  <a:gd name="T92" fmla="*/ 220 w 220"/>
                  <a:gd name="T93" fmla="*/ 275 h 27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0" h="275">
                    <a:moveTo>
                      <a:pt x="5" y="5"/>
                    </a:moveTo>
                    <a:lnTo>
                      <a:pt x="10" y="5"/>
                    </a:lnTo>
                    <a:lnTo>
                      <a:pt x="15" y="0"/>
                    </a:lnTo>
                    <a:lnTo>
                      <a:pt x="30" y="5"/>
                    </a:lnTo>
                    <a:lnTo>
                      <a:pt x="45" y="0"/>
                    </a:lnTo>
                    <a:lnTo>
                      <a:pt x="80" y="10"/>
                    </a:lnTo>
                    <a:lnTo>
                      <a:pt x="155" y="50"/>
                    </a:lnTo>
                    <a:lnTo>
                      <a:pt x="220" y="110"/>
                    </a:lnTo>
                    <a:lnTo>
                      <a:pt x="160" y="185"/>
                    </a:lnTo>
                    <a:lnTo>
                      <a:pt x="155" y="215"/>
                    </a:lnTo>
                    <a:lnTo>
                      <a:pt x="160" y="240"/>
                    </a:lnTo>
                    <a:lnTo>
                      <a:pt x="155" y="260"/>
                    </a:lnTo>
                    <a:lnTo>
                      <a:pt x="140" y="270"/>
                    </a:lnTo>
                    <a:lnTo>
                      <a:pt x="125" y="275"/>
                    </a:lnTo>
                    <a:lnTo>
                      <a:pt x="105" y="270"/>
                    </a:lnTo>
                    <a:lnTo>
                      <a:pt x="80" y="255"/>
                    </a:lnTo>
                    <a:lnTo>
                      <a:pt x="65" y="260"/>
                    </a:lnTo>
                    <a:lnTo>
                      <a:pt x="45" y="250"/>
                    </a:lnTo>
                    <a:lnTo>
                      <a:pt x="50" y="235"/>
                    </a:lnTo>
                    <a:lnTo>
                      <a:pt x="55" y="225"/>
                    </a:lnTo>
                    <a:lnTo>
                      <a:pt x="50" y="215"/>
                    </a:lnTo>
                    <a:lnTo>
                      <a:pt x="30" y="205"/>
                    </a:lnTo>
                    <a:lnTo>
                      <a:pt x="25" y="190"/>
                    </a:lnTo>
                    <a:lnTo>
                      <a:pt x="25" y="140"/>
                    </a:lnTo>
                    <a:lnTo>
                      <a:pt x="30" y="120"/>
                    </a:lnTo>
                    <a:lnTo>
                      <a:pt x="20" y="105"/>
                    </a:lnTo>
                    <a:lnTo>
                      <a:pt x="20" y="85"/>
                    </a:lnTo>
                    <a:lnTo>
                      <a:pt x="0" y="50"/>
                    </a:lnTo>
                    <a:lnTo>
                      <a:pt x="0" y="2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7" name="Freeform 12"/>
              <p:cNvSpPr>
                <a:spLocks/>
              </p:cNvSpPr>
              <p:nvPr/>
            </p:nvSpPr>
            <p:spPr bwMode="auto">
              <a:xfrm>
                <a:off x="3000" y="2743"/>
                <a:ext cx="142" cy="210"/>
              </a:xfrm>
              <a:custGeom>
                <a:avLst/>
                <a:gdLst>
                  <a:gd name="T0" fmla="*/ 12 w 125"/>
                  <a:gd name="T1" fmla="*/ 378 h 185"/>
                  <a:gd name="T2" fmla="*/ 0 w 125"/>
                  <a:gd name="T3" fmla="*/ 339 h 185"/>
                  <a:gd name="T4" fmla="*/ 36 w 125"/>
                  <a:gd name="T5" fmla="*/ 292 h 185"/>
                  <a:gd name="T6" fmla="*/ 97 w 125"/>
                  <a:gd name="T7" fmla="*/ 255 h 185"/>
                  <a:gd name="T8" fmla="*/ 133 w 125"/>
                  <a:gd name="T9" fmla="*/ 159 h 185"/>
                  <a:gd name="T10" fmla="*/ 110 w 125"/>
                  <a:gd name="T11" fmla="*/ 123 h 185"/>
                  <a:gd name="T12" fmla="*/ 133 w 125"/>
                  <a:gd name="T13" fmla="*/ 96 h 185"/>
                  <a:gd name="T14" fmla="*/ 123 w 125"/>
                  <a:gd name="T15" fmla="*/ 23 h 185"/>
                  <a:gd name="T16" fmla="*/ 159 w 125"/>
                  <a:gd name="T17" fmla="*/ 23 h 185"/>
                  <a:gd name="T18" fmla="*/ 172 w 125"/>
                  <a:gd name="T19" fmla="*/ 0 h 185"/>
                  <a:gd name="T20" fmla="*/ 234 w 125"/>
                  <a:gd name="T21" fmla="*/ 0 h 185"/>
                  <a:gd name="T22" fmla="*/ 304 w 125"/>
                  <a:gd name="T23" fmla="*/ 60 h 185"/>
                  <a:gd name="T24" fmla="*/ 282 w 125"/>
                  <a:gd name="T25" fmla="*/ 194 h 185"/>
                  <a:gd name="T26" fmla="*/ 247 w 125"/>
                  <a:gd name="T27" fmla="*/ 255 h 185"/>
                  <a:gd name="T28" fmla="*/ 219 w 125"/>
                  <a:gd name="T29" fmla="*/ 328 h 185"/>
                  <a:gd name="T30" fmla="*/ 159 w 125"/>
                  <a:gd name="T31" fmla="*/ 390 h 185"/>
                  <a:gd name="T32" fmla="*/ 123 w 125"/>
                  <a:gd name="T33" fmla="*/ 447 h 185"/>
                  <a:gd name="T34" fmla="*/ 74 w 125"/>
                  <a:gd name="T35" fmla="*/ 447 h 185"/>
                  <a:gd name="T36" fmla="*/ 50 w 125"/>
                  <a:gd name="T37" fmla="*/ 401 h 185"/>
                  <a:gd name="T38" fmla="*/ 12 w 125"/>
                  <a:gd name="T39" fmla="*/ 378 h 1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"/>
                  <a:gd name="T61" fmla="*/ 0 h 185"/>
                  <a:gd name="T62" fmla="*/ 125 w 125"/>
                  <a:gd name="T63" fmla="*/ 185 h 18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" h="185">
                    <a:moveTo>
                      <a:pt x="5" y="155"/>
                    </a:moveTo>
                    <a:lnTo>
                      <a:pt x="0" y="140"/>
                    </a:lnTo>
                    <a:lnTo>
                      <a:pt x="15" y="120"/>
                    </a:lnTo>
                    <a:lnTo>
                      <a:pt x="40" y="105"/>
                    </a:lnTo>
                    <a:lnTo>
                      <a:pt x="55" y="65"/>
                    </a:lnTo>
                    <a:lnTo>
                      <a:pt x="45" y="50"/>
                    </a:lnTo>
                    <a:lnTo>
                      <a:pt x="55" y="40"/>
                    </a:lnTo>
                    <a:lnTo>
                      <a:pt x="50" y="10"/>
                    </a:lnTo>
                    <a:lnTo>
                      <a:pt x="65" y="10"/>
                    </a:lnTo>
                    <a:lnTo>
                      <a:pt x="70" y="0"/>
                    </a:lnTo>
                    <a:lnTo>
                      <a:pt x="95" y="0"/>
                    </a:lnTo>
                    <a:lnTo>
                      <a:pt x="125" y="25"/>
                    </a:lnTo>
                    <a:lnTo>
                      <a:pt x="115" y="80"/>
                    </a:lnTo>
                    <a:lnTo>
                      <a:pt x="100" y="105"/>
                    </a:lnTo>
                    <a:lnTo>
                      <a:pt x="90" y="135"/>
                    </a:lnTo>
                    <a:lnTo>
                      <a:pt x="65" y="160"/>
                    </a:lnTo>
                    <a:lnTo>
                      <a:pt x="50" y="185"/>
                    </a:lnTo>
                    <a:lnTo>
                      <a:pt x="30" y="185"/>
                    </a:lnTo>
                    <a:lnTo>
                      <a:pt x="20" y="165"/>
                    </a:lnTo>
                    <a:lnTo>
                      <a:pt x="5" y="15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8" name="Freeform 13"/>
              <p:cNvSpPr>
                <a:spLocks/>
              </p:cNvSpPr>
              <p:nvPr/>
            </p:nvSpPr>
            <p:spPr bwMode="auto">
              <a:xfrm>
                <a:off x="2339" y="2403"/>
                <a:ext cx="439" cy="420"/>
              </a:xfrm>
              <a:custGeom>
                <a:avLst/>
                <a:gdLst>
                  <a:gd name="T0" fmla="*/ 300 w 385"/>
                  <a:gd name="T1" fmla="*/ 913 h 369"/>
                  <a:gd name="T2" fmla="*/ 400 w 385"/>
                  <a:gd name="T3" fmla="*/ 802 h 369"/>
                  <a:gd name="T4" fmla="*/ 452 w 385"/>
                  <a:gd name="T5" fmla="*/ 802 h 369"/>
                  <a:gd name="T6" fmla="*/ 538 w 385"/>
                  <a:gd name="T7" fmla="*/ 766 h 369"/>
                  <a:gd name="T8" fmla="*/ 613 w 385"/>
                  <a:gd name="T9" fmla="*/ 776 h 369"/>
                  <a:gd name="T10" fmla="*/ 689 w 385"/>
                  <a:gd name="T11" fmla="*/ 776 h 369"/>
                  <a:gd name="T12" fmla="*/ 767 w 385"/>
                  <a:gd name="T13" fmla="*/ 703 h 369"/>
                  <a:gd name="T14" fmla="*/ 751 w 385"/>
                  <a:gd name="T15" fmla="*/ 628 h 369"/>
                  <a:gd name="T16" fmla="*/ 787 w 385"/>
                  <a:gd name="T17" fmla="*/ 554 h 369"/>
                  <a:gd name="T18" fmla="*/ 779 w 385"/>
                  <a:gd name="T19" fmla="*/ 494 h 369"/>
                  <a:gd name="T20" fmla="*/ 779 w 385"/>
                  <a:gd name="T21" fmla="*/ 442 h 369"/>
                  <a:gd name="T22" fmla="*/ 827 w 385"/>
                  <a:gd name="T23" fmla="*/ 381 h 369"/>
                  <a:gd name="T24" fmla="*/ 815 w 385"/>
                  <a:gd name="T25" fmla="*/ 356 h 369"/>
                  <a:gd name="T26" fmla="*/ 842 w 385"/>
                  <a:gd name="T27" fmla="*/ 331 h 369"/>
                  <a:gd name="T28" fmla="*/ 864 w 385"/>
                  <a:gd name="T29" fmla="*/ 319 h 369"/>
                  <a:gd name="T30" fmla="*/ 878 w 385"/>
                  <a:gd name="T31" fmla="*/ 269 h 369"/>
                  <a:gd name="T32" fmla="*/ 927 w 385"/>
                  <a:gd name="T33" fmla="*/ 306 h 369"/>
                  <a:gd name="T34" fmla="*/ 965 w 385"/>
                  <a:gd name="T35" fmla="*/ 233 h 369"/>
                  <a:gd name="T36" fmla="*/ 927 w 385"/>
                  <a:gd name="T37" fmla="*/ 174 h 369"/>
                  <a:gd name="T38" fmla="*/ 927 w 385"/>
                  <a:gd name="T39" fmla="*/ 99 h 369"/>
                  <a:gd name="T40" fmla="*/ 827 w 385"/>
                  <a:gd name="T41" fmla="*/ 74 h 369"/>
                  <a:gd name="T42" fmla="*/ 767 w 385"/>
                  <a:gd name="T43" fmla="*/ 36 h 369"/>
                  <a:gd name="T44" fmla="*/ 701 w 385"/>
                  <a:gd name="T45" fmla="*/ 50 h 369"/>
                  <a:gd name="T46" fmla="*/ 664 w 385"/>
                  <a:gd name="T47" fmla="*/ 36 h 369"/>
                  <a:gd name="T48" fmla="*/ 591 w 385"/>
                  <a:gd name="T49" fmla="*/ 36 h 369"/>
                  <a:gd name="T50" fmla="*/ 551 w 385"/>
                  <a:gd name="T51" fmla="*/ 0 h 369"/>
                  <a:gd name="T52" fmla="*/ 501 w 385"/>
                  <a:gd name="T53" fmla="*/ 60 h 369"/>
                  <a:gd name="T54" fmla="*/ 465 w 385"/>
                  <a:gd name="T55" fmla="*/ 36 h 369"/>
                  <a:gd name="T56" fmla="*/ 439 w 385"/>
                  <a:gd name="T57" fmla="*/ 36 h 369"/>
                  <a:gd name="T58" fmla="*/ 425 w 385"/>
                  <a:gd name="T59" fmla="*/ 0 h 369"/>
                  <a:gd name="T60" fmla="*/ 361 w 385"/>
                  <a:gd name="T61" fmla="*/ 36 h 369"/>
                  <a:gd name="T62" fmla="*/ 315 w 385"/>
                  <a:gd name="T63" fmla="*/ 148 h 369"/>
                  <a:gd name="T64" fmla="*/ 300 w 385"/>
                  <a:gd name="T65" fmla="*/ 184 h 369"/>
                  <a:gd name="T66" fmla="*/ 300 w 385"/>
                  <a:gd name="T67" fmla="*/ 209 h 369"/>
                  <a:gd name="T68" fmla="*/ 287 w 385"/>
                  <a:gd name="T69" fmla="*/ 269 h 369"/>
                  <a:gd name="T70" fmla="*/ 214 w 385"/>
                  <a:gd name="T71" fmla="*/ 344 h 369"/>
                  <a:gd name="T72" fmla="*/ 177 w 385"/>
                  <a:gd name="T73" fmla="*/ 405 h 369"/>
                  <a:gd name="T74" fmla="*/ 112 w 385"/>
                  <a:gd name="T75" fmla="*/ 429 h 369"/>
                  <a:gd name="T76" fmla="*/ 0 w 385"/>
                  <a:gd name="T77" fmla="*/ 593 h 369"/>
                  <a:gd name="T78" fmla="*/ 0 w 385"/>
                  <a:gd name="T79" fmla="*/ 628 h 369"/>
                  <a:gd name="T80" fmla="*/ 38 w 385"/>
                  <a:gd name="T81" fmla="*/ 766 h 369"/>
                  <a:gd name="T82" fmla="*/ 64 w 385"/>
                  <a:gd name="T83" fmla="*/ 802 h 369"/>
                  <a:gd name="T84" fmla="*/ 99 w 385"/>
                  <a:gd name="T85" fmla="*/ 802 h 369"/>
                  <a:gd name="T86" fmla="*/ 149 w 385"/>
                  <a:gd name="T87" fmla="*/ 853 h 369"/>
                  <a:gd name="T88" fmla="*/ 237 w 385"/>
                  <a:gd name="T89" fmla="*/ 889 h 369"/>
                  <a:gd name="T90" fmla="*/ 300 w 385"/>
                  <a:gd name="T91" fmla="*/ 913 h 36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5"/>
                  <a:gd name="T139" fmla="*/ 0 h 369"/>
                  <a:gd name="T140" fmla="*/ 385 w 385"/>
                  <a:gd name="T141" fmla="*/ 369 h 36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5" h="369">
                    <a:moveTo>
                      <a:pt x="120" y="369"/>
                    </a:moveTo>
                    <a:lnTo>
                      <a:pt x="160" y="324"/>
                    </a:lnTo>
                    <a:lnTo>
                      <a:pt x="180" y="324"/>
                    </a:lnTo>
                    <a:lnTo>
                      <a:pt x="215" y="309"/>
                    </a:lnTo>
                    <a:lnTo>
                      <a:pt x="245" y="314"/>
                    </a:lnTo>
                    <a:lnTo>
                      <a:pt x="275" y="314"/>
                    </a:lnTo>
                    <a:lnTo>
                      <a:pt x="305" y="284"/>
                    </a:lnTo>
                    <a:lnTo>
                      <a:pt x="300" y="254"/>
                    </a:lnTo>
                    <a:lnTo>
                      <a:pt x="315" y="224"/>
                    </a:lnTo>
                    <a:lnTo>
                      <a:pt x="310" y="199"/>
                    </a:lnTo>
                    <a:lnTo>
                      <a:pt x="310" y="179"/>
                    </a:lnTo>
                    <a:lnTo>
                      <a:pt x="330" y="154"/>
                    </a:lnTo>
                    <a:lnTo>
                      <a:pt x="325" y="144"/>
                    </a:lnTo>
                    <a:lnTo>
                      <a:pt x="335" y="134"/>
                    </a:lnTo>
                    <a:lnTo>
                      <a:pt x="345" y="129"/>
                    </a:lnTo>
                    <a:lnTo>
                      <a:pt x="350" y="109"/>
                    </a:lnTo>
                    <a:lnTo>
                      <a:pt x="370" y="124"/>
                    </a:lnTo>
                    <a:lnTo>
                      <a:pt x="385" y="94"/>
                    </a:lnTo>
                    <a:lnTo>
                      <a:pt x="370" y="70"/>
                    </a:lnTo>
                    <a:lnTo>
                      <a:pt x="370" y="40"/>
                    </a:lnTo>
                    <a:lnTo>
                      <a:pt x="330" y="30"/>
                    </a:lnTo>
                    <a:lnTo>
                      <a:pt x="305" y="15"/>
                    </a:lnTo>
                    <a:lnTo>
                      <a:pt x="280" y="20"/>
                    </a:lnTo>
                    <a:lnTo>
                      <a:pt x="265" y="15"/>
                    </a:lnTo>
                    <a:lnTo>
                      <a:pt x="235" y="15"/>
                    </a:lnTo>
                    <a:lnTo>
                      <a:pt x="220" y="0"/>
                    </a:lnTo>
                    <a:lnTo>
                      <a:pt x="200" y="25"/>
                    </a:lnTo>
                    <a:lnTo>
                      <a:pt x="185" y="15"/>
                    </a:lnTo>
                    <a:lnTo>
                      <a:pt x="175" y="15"/>
                    </a:lnTo>
                    <a:lnTo>
                      <a:pt x="170" y="0"/>
                    </a:lnTo>
                    <a:lnTo>
                      <a:pt x="145" y="15"/>
                    </a:lnTo>
                    <a:lnTo>
                      <a:pt x="125" y="60"/>
                    </a:lnTo>
                    <a:lnTo>
                      <a:pt x="120" y="75"/>
                    </a:lnTo>
                    <a:lnTo>
                      <a:pt x="120" y="85"/>
                    </a:lnTo>
                    <a:lnTo>
                      <a:pt x="115" y="109"/>
                    </a:lnTo>
                    <a:lnTo>
                      <a:pt x="85" y="139"/>
                    </a:lnTo>
                    <a:lnTo>
                      <a:pt x="70" y="164"/>
                    </a:lnTo>
                    <a:lnTo>
                      <a:pt x="45" y="174"/>
                    </a:lnTo>
                    <a:lnTo>
                      <a:pt x="0" y="239"/>
                    </a:lnTo>
                    <a:lnTo>
                      <a:pt x="0" y="254"/>
                    </a:lnTo>
                    <a:lnTo>
                      <a:pt x="15" y="309"/>
                    </a:lnTo>
                    <a:lnTo>
                      <a:pt x="25" y="324"/>
                    </a:lnTo>
                    <a:lnTo>
                      <a:pt x="40" y="324"/>
                    </a:lnTo>
                    <a:lnTo>
                      <a:pt x="60" y="344"/>
                    </a:lnTo>
                    <a:lnTo>
                      <a:pt x="95" y="359"/>
                    </a:lnTo>
                    <a:lnTo>
                      <a:pt x="120" y="369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099" name="Freeform 14"/>
              <p:cNvSpPr>
                <a:spLocks noEditPoints="1"/>
              </p:cNvSpPr>
              <p:nvPr/>
            </p:nvSpPr>
            <p:spPr bwMode="auto">
              <a:xfrm>
                <a:off x="2618" y="1677"/>
                <a:ext cx="410" cy="579"/>
              </a:xfrm>
              <a:custGeom>
                <a:avLst/>
                <a:gdLst>
                  <a:gd name="T0" fmla="*/ 579 w 359"/>
                  <a:gd name="T1" fmla="*/ 159 h 510"/>
                  <a:gd name="T2" fmla="*/ 606 w 359"/>
                  <a:gd name="T3" fmla="*/ 194 h 510"/>
                  <a:gd name="T4" fmla="*/ 556 w 359"/>
                  <a:gd name="T5" fmla="*/ 219 h 510"/>
                  <a:gd name="T6" fmla="*/ 328 w 359"/>
                  <a:gd name="T7" fmla="*/ 0 h 510"/>
                  <a:gd name="T8" fmla="*/ 291 w 359"/>
                  <a:gd name="T9" fmla="*/ 144 h 510"/>
                  <a:gd name="T10" fmla="*/ 91 w 359"/>
                  <a:gd name="T11" fmla="*/ 475 h 510"/>
                  <a:gd name="T12" fmla="*/ 0 w 359"/>
                  <a:gd name="T13" fmla="*/ 548 h 510"/>
                  <a:gd name="T14" fmla="*/ 91 w 359"/>
                  <a:gd name="T15" fmla="*/ 572 h 510"/>
                  <a:gd name="T16" fmla="*/ 127 w 359"/>
                  <a:gd name="T17" fmla="*/ 645 h 510"/>
                  <a:gd name="T18" fmla="*/ 139 w 359"/>
                  <a:gd name="T19" fmla="*/ 754 h 510"/>
                  <a:gd name="T20" fmla="*/ 139 w 359"/>
                  <a:gd name="T21" fmla="*/ 839 h 510"/>
                  <a:gd name="T22" fmla="*/ 177 w 359"/>
                  <a:gd name="T23" fmla="*/ 899 h 510"/>
                  <a:gd name="T24" fmla="*/ 239 w 359"/>
                  <a:gd name="T25" fmla="*/ 912 h 510"/>
                  <a:gd name="T26" fmla="*/ 251 w 359"/>
                  <a:gd name="T27" fmla="*/ 960 h 510"/>
                  <a:gd name="T28" fmla="*/ 217 w 359"/>
                  <a:gd name="T29" fmla="*/ 1021 h 510"/>
                  <a:gd name="T30" fmla="*/ 230 w 359"/>
                  <a:gd name="T31" fmla="*/ 1071 h 510"/>
                  <a:gd name="T32" fmla="*/ 265 w 359"/>
                  <a:gd name="T33" fmla="*/ 1130 h 510"/>
                  <a:gd name="T34" fmla="*/ 328 w 359"/>
                  <a:gd name="T35" fmla="*/ 1216 h 510"/>
                  <a:gd name="T36" fmla="*/ 356 w 359"/>
                  <a:gd name="T37" fmla="*/ 1155 h 510"/>
                  <a:gd name="T38" fmla="*/ 356 w 359"/>
                  <a:gd name="T39" fmla="*/ 1034 h 510"/>
                  <a:gd name="T40" fmla="*/ 432 w 359"/>
                  <a:gd name="T41" fmla="*/ 899 h 510"/>
                  <a:gd name="T42" fmla="*/ 630 w 359"/>
                  <a:gd name="T43" fmla="*/ 754 h 510"/>
                  <a:gd name="T44" fmla="*/ 719 w 359"/>
                  <a:gd name="T45" fmla="*/ 778 h 510"/>
                  <a:gd name="T46" fmla="*/ 755 w 359"/>
                  <a:gd name="T47" fmla="*/ 706 h 510"/>
                  <a:gd name="T48" fmla="*/ 733 w 359"/>
                  <a:gd name="T49" fmla="*/ 609 h 510"/>
                  <a:gd name="T50" fmla="*/ 769 w 359"/>
                  <a:gd name="T51" fmla="*/ 511 h 510"/>
                  <a:gd name="T52" fmla="*/ 755 w 359"/>
                  <a:gd name="T53" fmla="*/ 391 h 510"/>
                  <a:gd name="T54" fmla="*/ 873 w 359"/>
                  <a:gd name="T55" fmla="*/ 292 h 510"/>
                  <a:gd name="T56" fmla="*/ 894 w 359"/>
                  <a:gd name="T57" fmla="*/ 242 h 510"/>
                  <a:gd name="T58" fmla="*/ 835 w 359"/>
                  <a:gd name="T59" fmla="*/ 208 h 510"/>
                  <a:gd name="T60" fmla="*/ 658 w 359"/>
                  <a:gd name="T61" fmla="*/ 183 h 510"/>
                  <a:gd name="T62" fmla="*/ 556 w 359"/>
                  <a:gd name="T63" fmla="*/ 233 h 510"/>
                  <a:gd name="T64" fmla="*/ 542 w 359"/>
                  <a:gd name="T65" fmla="*/ 159 h 510"/>
                  <a:gd name="T66" fmla="*/ 493 w 359"/>
                  <a:gd name="T67" fmla="*/ 60 h 510"/>
                  <a:gd name="T68" fmla="*/ 419 w 359"/>
                  <a:gd name="T69" fmla="*/ 60 h 510"/>
                  <a:gd name="T70" fmla="*/ 328 w 359"/>
                  <a:gd name="T71" fmla="*/ 0 h 5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59"/>
                  <a:gd name="T109" fmla="*/ 0 h 510"/>
                  <a:gd name="T110" fmla="*/ 359 w 359"/>
                  <a:gd name="T111" fmla="*/ 510 h 5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59" h="510">
                    <a:moveTo>
                      <a:pt x="219" y="80"/>
                    </a:moveTo>
                    <a:lnTo>
                      <a:pt x="229" y="65"/>
                    </a:lnTo>
                    <a:lnTo>
                      <a:pt x="239" y="65"/>
                    </a:lnTo>
                    <a:lnTo>
                      <a:pt x="239" y="80"/>
                    </a:lnTo>
                    <a:lnTo>
                      <a:pt x="229" y="90"/>
                    </a:lnTo>
                    <a:lnTo>
                      <a:pt x="219" y="90"/>
                    </a:lnTo>
                    <a:lnTo>
                      <a:pt x="219" y="80"/>
                    </a:lnTo>
                    <a:close/>
                    <a:moveTo>
                      <a:pt x="130" y="0"/>
                    </a:moveTo>
                    <a:lnTo>
                      <a:pt x="120" y="20"/>
                    </a:lnTo>
                    <a:lnTo>
                      <a:pt x="115" y="60"/>
                    </a:lnTo>
                    <a:lnTo>
                      <a:pt x="55" y="175"/>
                    </a:lnTo>
                    <a:lnTo>
                      <a:pt x="35" y="195"/>
                    </a:lnTo>
                    <a:lnTo>
                      <a:pt x="15" y="210"/>
                    </a:lnTo>
                    <a:lnTo>
                      <a:pt x="0" y="225"/>
                    </a:lnTo>
                    <a:lnTo>
                      <a:pt x="15" y="230"/>
                    </a:lnTo>
                    <a:lnTo>
                      <a:pt x="35" y="235"/>
                    </a:lnTo>
                    <a:lnTo>
                      <a:pt x="50" y="245"/>
                    </a:lnTo>
                    <a:lnTo>
                      <a:pt x="50" y="265"/>
                    </a:lnTo>
                    <a:lnTo>
                      <a:pt x="55" y="300"/>
                    </a:lnTo>
                    <a:lnTo>
                      <a:pt x="55" y="310"/>
                    </a:lnTo>
                    <a:lnTo>
                      <a:pt x="40" y="335"/>
                    </a:lnTo>
                    <a:lnTo>
                      <a:pt x="55" y="345"/>
                    </a:lnTo>
                    <a:lnTo>
                      <a:pt x="60" y="365"/>
                    </a:lnTo>
                    <a:lnTo>
                      <a:pt x="70" y="370"/>
                    </a:lnTo>
                    <a:lnTo>
                      <a:pt x="80" y="375"/>
                    </a:lnTo>
                    <a:lnTo>
                      <a:pt x="95" y="375"/>
                    </a:lnTo>
                    <a:lnTo>
                      <a:pt x="105" y="385"/>
                    </a:lnTo>
                    <a:lnTo>
                      <a:pt x="100" y="395"/>
                    </a:lnTo>
                    <a:lnTo>
                      <a:pt x="90" y="405"/>
                    </a:lnTo>
                    <a:lnTo>
                      <a:pt x="85" y="420"/>
                    </a:lnTo>
                    <a:lnTo>
                      <a:pt x="75" y="430"/>
                    </a:lnTo>
                    <a:lnTo>
                      <a:pt x="90" y="440"/>
                    </a:lnTo>
                    <a:lnTo>
                      <a:pt x="95" y="455"/>
                    </a:lnTo>
                    <a:lnTo>
                      <a:pt x="105" y="465"/>
                    </a:lnTo>
                    <a:lnTo>
                      <a:pt x="110" y="485"/>
                    </a:lnTo>
                    <a:lnTo>
                      <a:pt x="130" y="500"/>
                    </a:lnTo>
                    <a:lnTo>
                      <a:pt x="140" y="510"/>
                    </a:lnTo>
                    <a:lnTo>
                      <a:pt x="140" y="475"/>
                    </a:lnTo>
                    <a:lnTo>
                      <a:pt x="145" y="450"/>
                    </a:lnTo>
                    <a:lnTo>
                      <a:pt x="140" y="425"/>
                    </a:lnTo>
                    <a:lnTo>
                      <a:pt x="140" y="415"/>
                    </a:lnTo>
                    <a:lnTo>
                      <a:pt x="170" y="370"/>
                    </a:lnTo>
                    <a:lnTo>
                      <a:pt x="209" y="340"/>
                    </a:lnTo>
                    <a:lnTo>
                      <a:pt x="249" y="310"/>
                    </a:lnTo>
                    <a:lnTo>
                      <a:pt x="264" y="320"/>
                    </a:lnTo>
                    <a:lnTo>
                      <a:pt x="284" y="320"/>
                    </a:lnTo>
                    <a:lnTo>
                      <a:pt x="294" y="305"/>
                    </a:lnTo>
                    <a:lnTo>
                      <a:pt x="299" y="290"/>
                    </a:lnTo>
                    <a:lnTo>
                      <a:pt x="289" y="275"/>
                    </a:lnTo>
                    <a:lnTo>
                      <a:pt x="289" y="250"/>
                    </a:lnTo>
                    <a:lnTo>
                      <a:pt x="304" y="220"/>
                    </a:lnTo>
                    <a:lnTo>
                      <a:pt x="304" y="210"/>
                    </a:lnTo>
                    <a:lnTo>
                      <a:pt x="299" y="200"/>
                    </a:lnTo>
                    <a:lnTo>
                      <a:pt x="299" y="160"/>
                    </a:lnTo>
                    <a:lnTo>
                      <a:pt x="329" y="125"/>
                    </a:lnTo>
                    <a:lnTo>
                      <a:pt x="344" y="120"/>
                    </a:lnTo>
                    <a:lnTo>
                      <a:pt x="349" y="110"/>
                    </a:lnTo>
                    <a:lnTo>
                      <a:pt x="354" y="100"/>
                    </a:lnTo>
                    <a:lnTo>
                      <a:pt x="359" y="90"/>
                    </a:lnTo>
                    <a:lnTo>
                      <a:pt x="329" y="85"/>
                    </a:lnTo>
                    <a:lnTo>
                      <a:pt x="279" y="70"/>
                    </a:lnTo>
                    <a:lnTo>
                      <a:pt x="259" y="75"/>
                    </a:lnTo>
                    <a:lnTo>
                      <a:pt x="239" y="95"/>
                    </a:lnTo>
                    <a:lnTo>
                      <a:pt x="219" y="95"/>
                    </a:lnTo>
                    <a:lnTo>
                      <a:pt x="204" y="115"/>
                    </a:lnTo>
                    <a:lnTo>
                      <a:pt x="214" y="65"/>
                    </a:lnTo>
                    <a:lnTo>
                      <a:pt x="204" y="45"/>
                    </a:lnTo>
                    <a:lnTo>
                      <a:pt x="194" y="25"/>
                    </a:lnTo>
                    <a:lnTo>
                      <a:pt x="185" y="15"/>
                    </a:lnTo>
                    <a:lnTo>
                      <a:pt x="165" y="25"/>
                    </a:lnTo>
                    <a:lnTo>
                      <a:pt x="145" y="10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0" name="Freeform 15"/>
              <p:cNvSpPr>
                <a:spLocks/>
              </p:cNvSpPr>
              <p:nvPr/>
            </p:nvSpPr>
            <p:spPr bwMode="auto">
              <a:xfrm>
                <a:off x="1837" y="2085"/>
                <a:ext cx="673" cy="675"/>
              </a:xfrm>
              <a:custGeom>
                <a:avLst/>
                <a:gdLst>
                  <a:gd name="T0" fmla="*/ 1469 w 590"/>
                  <a:gd name="T1" fmla="*/ 722 h 594"/>
                  <a:gd name="T2" fmla="*/ 1432 w 590"/>
                  <a:gd name="T3" fmla="*/ 675 h 594"/>
                  <a:gd name="T4" fmla="*/ 1418 w 590"/>
                  <a:gd name="T5" fmla="*/ 625 h 594"/>
                  <a:gd name="T6" fmla="*/ 1444 w 590"/>
                  <a:gd name="T7" fmla="*/ 515 h 594"/>
                  <a:gd name="T8" fmla="*/ 1444 w 590"/>
                  <a:gd name="T9" fmla="*/ 343 h 594"/>
                  <a:gd name="T10" fmla="*/ 1483 w 590"/>
                  <a:gd name="T11" fmla="*/ 293 h 594"/>
                  <a:gd name="T12" fmla="*/ 614 w 590"/>
                  <a:gd name="T13" fmla="*/ 256 h 594"/>
                  <a:gd name="T14" fmla="*/ 538 w 590"/>
                  <a:gd name="T15" fmla="*/ 219 h 594"/>
                  <a:gd name="T16" fmla="*/ 479 w 590"/>
                  <a:gd name="T17" fmla="*/ 144 h 594"/>
                  <a:gd name="T18" fmla="*/ 479 w 590"/>
                  <a:gd name="T19" fmla="*/ 85 h 594"/>
                  <a:gd name="T20" fmla="*/ 413 w 590"/>
                  <a:gd name="T21" fmla="*/ 0 h 594"/>
                  <a:gd name="T22" fmla="*/ 389 w 590"/>
                  <a:gd name="T23" fmla="*/ 36 h 594"/>
                  <a:gd name="T24" fmla="*/ 376 w 590"/>
                  <a:gd name="T25" fmla="*/ 144 h 594"/>
                  <a:gd name="T26" fmla="*/ 352 w 590"/>
                  <a:gd name="T27" fmla="*/ 183 h 594"/>
                  <a:gd name="T28" fmla="*/ 276 w 590"/>
                  <a:gd name="T29" fmla="*/ 195 h 594"/>
                  <a:gd name="T30" fmla="*/ 0 w 590"/>
                  <a:gd name="T31" fmla="*/ 208 h 594"/>
                  <a:gd name="T32" fmla="*/ 0 w 590"/>
                  <a:gd name="T33" fmla="*/ 401 h 594"/>
                  <a:gd name="T34" fmla="*/ 74 w 590"/>
                  <a:gd name="T35" fmla="*/ 502 h 594"/>
                  <a:gd name="T36" fmla="*/ 190 w 590"/>
                  <a:gd name="T37" fmla="*/ 525 h 594"/>
                  <a:gd name="T38" fmla="*/ 177 w 590"/>
                  <a:gd name="T39" fmla="*/ 574 h 594"/>
                  <a:gd name="T40" fmla="*/ 202 w 590"/>
                  <a:gd name="T41" fmla="*/ 675 h 594"/>
                  <a:gd name="T42" fmla="*/ 112 w 590"/>
                  <a:gd name="T43" fmla="*/ 868 h 594"/>
                  <a:gd name="T44" fmla="*/ 139 w 590"/>
                  <a:gd name="T45" fmla="*/ 881 h 594"/>
                  <a:gd name="T46" fmla="*/ 163 w 590"/>
                  <a:gd name="T47" fmla="*/ 937 h 594"/>
                  <a:gd name="T48" fmla="*/ 139 w 590"/>
                  <a:gd name="T49" fmla="*/ 1025 h 594"/>
                  <a:gd name="T50" fmla="*/ 214 w 590"/>
                  <a:gd name="T51" fmla="*/ 1184 h 594"/>
                  <a:gd name="T52" fmla="*/ 302 w 590"/>
                  <a:gd name="T53" fmla="*/ 1172 h 594"/>
                  <a:gd name="T54" fmla="*/ 376 w 590"/>
                  <a:gd name="T55" fmla="*/ 1184 h 594"/>
                  <a:gd name="T56" fmla="*/ 441 w 590"/>
                  <a:gd name="T57" fmla="*/ 1209 h 594"/>
                  <a:gd name="T58" fmla="*/ 453 w 590"/>
                  <a:gd name="T59" fmla="*/ 1294 h 594"/>
                  <a:gd name="T60" fmla="*/ 503 w 590"/>
                  <a:gd name="T61" fmla="*/ 1344 h 594"/>
                  <a:gd name="T62" fmla="*/ 529 w 590"/>
                  <a:gd name="T63" fmla="*/ 1455 h 594"/>
                  <a:gd name="T64" fmla="*/ 664 w 590"/>
                  <a:gd name="T65" fmla="*/ 1357 h 594"/>
                  <a:gd name="T66" fmla="*/ 741 w 590"/>
                  <a:gd name="T67" fmla="*/ 1392 h 594"/>
                  <a:gd name="T68" fmla="*/ 854 w 590"/>
                  <a:gd name="T69" fmla="*/ 1403 h 594"/>
                  <a:gd name="T70" fmla="*/ 917 w 590"/>
                  <a:gd name="T71" fmla="*/ 1357 h 594"/>
                  <a:gd name="T72" fmla="*/ 967 w 590"/>
                  <a:gd name="T73" fmla="*/ 1332 h 594"/>
                  <a:gd name="T74" fmla="*/ 1019 w 590"/>
                  <a:gd name="T75" fmla="*/ 1357 h 594"/>
                  <a:gd name="T76" fmla="*/ 1108 w 590"/>
                  <a:gd name="T77" fmla="*/ 1418 h 594"/>
                  <a:gd name="T78" fmla="*/ 1143 w 590"/>
                  <a:gd name="T79" fmla="*/ 1431 h 594"/>
                  <a:gd name="T80" fmla="*/ 1108 w 590"/>
                  <a:gd name="T81" fmla="*/ 1307 h 594"/>
                  <a:gd name="T82" fmla="*/ 1108 w 590"/>
                  <a:gd name="T83" fmla="*/ 1269 h 594"/>
                  <a:gd name="T84" fmla="*/ 1218 w 590"/>
                  <a:gd name="T85" fmla="*/ 1110 h 594"/>
                  <a:gd name="T86" fmla="*/ 1280 w 590"/>
                  <a:gd name="T87" fmla="*/ 1074 h 594"/>
                  <a:gd name="T88" fmla="*/ 1320 w 590"/>
                  <a:gd name="T89" fmla="*/ 1025 h 594"/>
                  <a:gd name="T90" fmla="*/ 1395 w 590"/>
                  <a:gd name="T91" fmla="*/ 950 h 594"/>
                  <a:gd name="T92" fmla="*/ 1409 w 590"/>
                  <a:gd name="T93" fmla="*/ 881 h 594"/>
                  <a:gd name="T94" fmla="*/ 1409 w 590"/>
                  <a:gd name="T95" fmla="*/ 868 h 594"/>
                  <a:gd name="T96" fmla="*/ 1409 w 590"/>
                  <a:gd name="T97" fmla="*/ 843 h 594"/>
                  <a:gd name="T98" fmla="*/ 1469 w 590"/>
                  <a:gd name="T99" fmla="*/ 722 h 5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90"/>
                  <a:gd name="T151" fmla="*/ 0 h 594"/>
                  <a:gd name="T152" fmla="*/ 590 w 590"/>
                  <a:gd name="T153" fmla="*/ 594 h 5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90" h="594">
                    <a:moveTo>
                      <a:pt x="585" y="295"/>
                    </a:moveTo>
                    <a:lnTo>
                      <a:pt x="570" y="275"/>
                    </a:lnTo>
                    <a:lnTo>
                      <a:pt x="565" y="255"/>
                    </a:lnTo>
                    <a:lnTo>
                      <a:pt x="575" y="210"/>
                    </a:lnTo>
                    <a:lnTo>
                      <a:pt x="575" y="140"/>
                    </a:lnTo>
                    <a:lnTo>
                      <a:pt x="590" y="120"/>
                    </a:lnTo>
                    <a:lnTo>
                      <a:pt x="245" y="105"/>
                    </a:lnTo>
                    <a:lnTo>
                      <a:pt x="215" y="90"/>
                    </a:lnTo>
                    <a:lnTo>
                      <a:pt x="190" y="60"/>
                    </a:lnTo>
                    <a:lnTo>
                      <a:pt x="190" y="35"/>
                    </a:lnTo>
                    <a:lnTo>
                      <a:pt x="165" y="0"/>
                    </a:lnTo>
                    <a:lnTo>
                      <a:pt x="155" y="15"/>
                    </a:lnTo>
                    <a:lnTo>
                      <a:pt x="150" y="60"/>
                    </a:lnTo>
                    <a:lnTo>
                      <a:pt x="140" y="75"/>
                    </a:lnTo>
                    <a:lnTo>
                      <a:pt x="110" y="80"/>
                    </a:lnTo>
                    <a:lnTo>
                      <a:pt x="0" y="85"/>
                    </a:lnTo>
                    <a:lnTo>
                      <a:pt x="0" y="165"/>
                    </a:lnTo>
                    <a:lnTo>
                      <a:pt x="30" y="205"/>
                    </a:lnTo>
                    <a:lnTo>
                      <a:pt x="75" y="215"/>
                    </a:lnTo>
                    <a:lnTo>
                      <a:pt x="70" y="235"/>
                    </a:lnTo>
                    <a:lnTo>
                      <a:pt x="80" y="275"/>
                    </a:lnTo>
                    <a:lnTo>
                      <a:pt x="45" y="355"/>
                    </a:lnTo>
                    <a:lnTo>
                      <a:pt x="55" y="360"/>
                    </a:lnTo>
                    <a:lnTo>
                      <a:pt x="65" y="384"/>
                    </a:lnTo>
                    <a:lnTo>
                      <a:pt x="55" y="419"/>
                    </a:lnTo>
                    <a:lnTo>
                      <a:pt x="85" y="484"/>
                    </a:lnTo>
                    <a:lnTo>
                      <a:pt x="120" y="479"/>
                    </a:lnTo>
                    <a:lnTo>
                      <a:pt x="150" y="484"/>
                    </a:lnTo>
                    <a:lnTo>
                      <a:pt x="175" y="494"/>
                    </a:lnTo>
                    <a:lnTo>
                      <a:pt x="180" y="529"/>
                    </a:lnTo>
                    <a:lnTo>
                      <a:pt x="200" y="549"/>
                    </a:lnTo>
                    <a:lnTo>
                      <a:pt x="210" y="594"/>
                    </a:lnTo>
                    <a:lnTo>
                      <a:pt x="265" y="554"/>
                    </a:lnTo>
                    <a:lnTo>
                      <a:pt x="295" y="569"/>
                    </a:lnTo>
                    <a:lnTo>
                      <a:pt x="340" y="574"/>
                    </a:lnTo>
                    <a:lnTo>
                      <a:pt x="365" y="554"/>
                    </a:lnTo>
                    <a:lnTo>
                      <a:pt x="385" y="544"/>
                    </a:lnTo>
                    <a:lnTo>
                      <a:pt x="405" y="554"/>
                    </a:lnTo>
                    <a:lnTo>
                      <a:pt x="440" y="579"/>
                    </a:lnTo>
                    <a:lnTo>
                      <a:pt x="455" y="584"/>
                    </a:lnTo>
                    <a:lnTo>
                      <a:pt x="440" y="534"/>
                    </a:lnTo>
                    <a:lnTo>
                      <a:pt x="440" y="519"/>
                    </a:lnTo>
                    <a:lnTo>
                      <a:pt x="485" y="454"/>
                    </a:lnTo>
                    <a:lnTo>
                      <a:pt x="510" y="439"/>
                    </a:lnTo>
                    <a:lnTo>
                      <a:pt x="525" y="419"/>
                    </a:lnTo>
                    <a:lnTo>
                      <a:pt x="555" y="389"/>
                    </a:lnTo>
                    <a:lnTo>
                      <a:pt x="560" y="360"/>
                    </a:lnTo>
                    <a:lnTo>
                      <a:pt x="560" y="355"/>
                    </a:lnTo>
                    <a:lnTo>
                      <a:pt x="560" y="345"/>
                    </a:lnTo>
                    <a:lnTo>
                      <a:pt x="585" y="29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1" name="Freeform 16"/>
              <p:cNvSpPr>
                <a:spLocks/>
              </p:cNvSpPr>
              <p:nvPr/>
            </p:nvSpPr>
            <p:spPr bwMode="auto">
              <a:xfrm>
                <a:off x="2065" y="2703"/>
                <a:ext cx="411" cy="404"/>
              </a:xfrm>
              <a:custGeom>
                <a:avLst/>
                <a:gdLst>
                  <a:gd name="T0" fmla="*/ 683 w 360"/>
                  <a:gd name="T1" fmla="*/ 679 h 355"/>
                  <a:gd name="T2" fmla="*/ 695 w 360"/>
                  <a:gd name="T3" fmla="*/ 656 h 355"/>
                  <a:gd name="T4" fmla="*/ 720 w 360"/>
                  <a:gd name="T5" fmla="*/ 630 h 355"/>
                  <a:gd name="T6" fmla="*/ 760 w 360"/>
                  <a:gd name="T7" fmla="*/ 569 h 355"/>
                  <a:gd name="T8" fmla="*/ 797 w 360"/>
                  <a:gd name="T9" fmla="*/ 483 h 355"/>
                  <a:gd name="T10" fmla="*/ 847 w 360"/>
                  <a:gd name="T11" fmla="*/ 382 h 355"/>
                  <a:gd name="T12" fmla="*/ 910 w 360"/>
                  <a:gd name="T13" fmla="*/ 308 h 355"/>
                  <a:gd name="T14" fmla="*/ 910 w 360"/>
                  <a:gd name="T15" fmla="*/ 257 h 355"/>
                  <a:gd name="T16" fmla="*/ 847 w 360"/>
                  <a:gd name="T17" fmla="*/ 234 h 355"/>
                  <a:gd name="T18" fmla="*/ 760 w 360"/>
                  <a:gd name="T19" fmla="*/ 197 h 355"/>
                  <a:gd name="T20" fmla="*/ 708 w 360"/>
                  <a:gd name="T21" fmla="*/ 148 h 355"/>
                  <a:gd name="T22" fmla="*/ 671 w 360"/>
                  <a:gd name="T23" fmla="*/ 138 h 355"/>
                  <a:gd name="T24" fmla="*/ 644 w 360"/>
                  <a:gd name="T25" fmla="*/ 98 h 355"/>
                  <a:gd name="T26" fmla="*/ 607 w 360"/>
                  <a:gd name="T27" fmla="*/ 86 h 355"/>
                  <a:gd name="T28" fmla="*/ 517 w 360"/>
                  <a:gd name="T29" fmla="*/ 25 h 355"/>
                  <a:gd name="T30" fmla="*/ 467 w 360"/>
                  <a:gd name="T31" fmla="*/ 0 h 355"/>
                  <a:gd name="T32" fmla="*/ 417 w 360"/>
                  <a:gd name="T33" fmla="*/ 25 h 355"/>
                  <a:gd name="T34" fmla="*/ 356 w 360"/>
                  <a:gd name="T35" fmla="*/ 74 h 355"/>
                  <a:gd name="T36" fmla="*/ 239 w 360"/>
                  <a:gd name="T37" fmla="*/ 60 h 355"/>
                  <a:gd name="T38" fmla="*/ 164 w 360"/>
                  <a:gd name="T39" fmla="*/ 25 h 355"/>
                  <a:gd name="T40" fmla="*/ 13 w 360"/>
                  <a:gd name="T41" fmla="*/ 124 h 355"/>
                  <a:gd name="T42" fmla="*/ 0 w 360"/>
                  <a:gd name="T43" fmla="*/ 332 h 355"/>
                  <a:gd name="T44" fmla="*/ 13 w 360"/>
                  <a:gd name="T45" fmla="*/ 470 h 355"/>
                  <a:gd name="T46" fmla="*/ 25 w 360"/>
                  <a:gd name="T47" fmla="*/ 630 h 355"/>
                  <a:gd name="T48" fmla="*/ 112 w 360"/>
                  <a:gd name="T49" fmla="*/ 644 h 355"/>
                  <a:gd name="T50" fmla="*/ 202 w 360"/>
                  <a:gd name="T51" fmla="*/ 644 h 355"/>
                  <a:gd name="T52" fmla="*/ 303 w 360"/>
                  <a:gd name="T53" fmla="*/ 666 h 355"/>
                  <a:gd name="T54" fmla="*/ 379 w 360"/>
                  <a:gd name="T55" fmla="*/ 865 h 355"/>
                  <a:gd name="T56" fmla="*/ 494 w 360"/>
                  <a:gd name="T57" fmla="*/ 876 h 355"/>
                  <a:gd name="T58" fmla="*/ 517 w 360"/>
                  <a:gd name="T59" fmla="*/ 841 h 355"/>
                  <a:gd name="T60" fmla="*/ 543 w 360"/>
                  <a:gd name="T61" fmla="*/ 790 h 355"/>
                  <a:gd name="T62" fmla="*/ 583 w 360"/>
                  <a:gd name="T63" fmla="*/ 741 h 355"/>
                  <a:gd name="T64" fmla="*/ 607 w 360"/>
                  <a:gd name="T65" fmla="*/ 717 h 355"/>
                  <a:gd name="T66" fmla="*/ 644 w 360"/>
                  <a:gd name="T67" fmla="*/ 704 h 355"/>
                  <a:gd name="T68" fmla="*/ 607 w 360"/>
                  <a:gd name="T69" fmla="*/ 717 h 355"/>
                  <a:gd name="T70" fmla="*/ 683 w 360"/>
                  <a:gd name="T71" fmla="*/ 679 h 3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0"/>
                  <a:gd name="T109" fmla="*/ 0 h 355"/>
                  <a:gd name="T110" fmla="*/ 360 w 360"/>
                  <a:gd name="T111" fmla="*/ 355 h 3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0" h="355">
                    <a:moveTo>
                      <a:pt x="270" y="275"/>
                    </a:moveTo>
                    <a:lnTo>
                      <a:pt x="275" y="265"/>
                    </a:lnTo>
                    <a:lnTo>
                      <a:pt x="285" y="255"/>
                    </a:lnTo>
                    <a:lnTo>
                      <a:pt x="300" y="230"/>
                    </a:lnTo>
                    <a:lnTo>
                      <a:pt x="315" y="195"/>
                    </a:lnTo>
                    <a:lnTo>
                      <a:pt x="335" y="155"/>
                    </a:lnTo>
                    <a:lnTo>
                      <a:pt x="360" y="125"/>
                    </a:lnTo>
                    <a:lnTo>
                      <a:pt x="360" y="105"/>
                    </a:lnTo>
                    <a:lnTo>
                      <a:pt x="335" y="95"/>
                    </a:lnTo>
                    <a:lnTo>
                      <a:pt x="300" y="80"/>
                    </a:lnTo>
                    <a:lnTo>
                      <a:pt x="280" y="60"/>
                    </a:lnTo>
                    <a:lnTo>
                      <a:pt x="265" y="55"/>
                    </a:lnTo>
                    <a:lnTo>
                      <a:pt x="255" y="40"/>
                    </a:lnTo>
                    <a:lnTo>
                      <a:pt x="240" y="35"/>
                    </a:lnTo>
                    <a:lnTo>
                      <a:pt x="205" y="10"/>
                    </a:lnTo>
                    <a:lnTo>
                      <a:pt x="185" y="0"/>
                    </a:lnTo>
                    <a:lnTo>
                      <a:pt x="165" y="10"/>
                    </a:lnTo>
                    <a:lnTo>
                      <a:pt x="140" y="30"/>
                    </a:lnTo>
                    <a:lnTo>
                      <a:pt x="95" y="25"/>
                    </a:lnTo>
                    <a:lnTo>
                      <a:pt x="65" y="10"/>
                    </a:lnTo>
                    <a:lnTo>
                      <a:pt x="5" y="50"/>
                    </a:lnTo>
                    <a:lnTo>
                      <a:pt x="0" y="135"/>
                    </a:lnTo>
                    <a:lnTo>
                      <a:pt x="5" y="190"/>
                    </a:lnTo>
                    <a:lnTo>
                      <a:pt x="10" y="255"/>
                    </a:lnTo>
                    <a:lnTo>
                      <a:pt x="45" y="260"/>
                    </a:lnTo>
                    <a:lnTo>
                      <a:pt x="80" y="260"/>
                    </a:lnTo>
                    <a:lnTo>
                      <a:pt x="120" y="270"/>
                    </a:lnTo>
                    <a:lnTo>
                      <a:pt x="150" y="350"/>
                    </a:lnTo>
                    <a:lnTo>
                      <a:pt x="195" y="355"/>
                    </a:lnTo>
                    <a:lnTo>
                      <a:pt x="205" y="340"/>
                    </a:lnTo>
                    <a:lnTo>
                      <a:pt x="215" y="320"/>
                    </a:lnTo>
                    <a:lnTo>
                      <a:pt x="230" y="300"/>
                    </a:lnTo>
                    <a:lnTo>
                      <a:pt x="240" y="290"/>
                    </a:lnTo>
                    <a:lnTo>
                      <a:pt x="255" y="285"/>
                    </a:lnTo>
                    <a:lnTo>
                      <a:pt x="240" y="290"/>
                    </a:lnTo>
                    <a:lnTo>
                      <a:pt x="270" y="27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2" name="Freeform 17"/>
              <p:cNvSpPr>
                <a:spLocks noEditPoints="1"/>
              </p:cNvSpPr>
              <p:nvPr/>
            </p:nvSpPr>
            <p:spPr bwMode="auto">
              <a:xfrm>
                <a:off x="1962" y="1461"/>
                <a:ext cx="810" cy="761"/>
              </a:xfrm>
              <a:custGeom>
                <a:avLst/>
                <a:gdLst>
                  <a:gd name="T0" fmla="*/ 1469 w 710"/>
                  <a:gd name="T1" fmla="*/ 1132 h 670"/>
                  <a:gd name="T2" fmla="*/ 1346 w 710"/>
                  <a:gd name="T3" fmla="*/ 1424 h 670"/>
                  <a:gd name="T4" fmla="*/ 265 w 710"/>
                  <a:gd name="T5" fmla="*/ 1547 h 670"/>
                  <a:gd name="T6" fmla="*/ 99 w 710"/>
                  <a:gd name="T7" fmla="*/ 1243 h 670"/>
                  <a:gd name="T8" fmla="*/ 302 w 710"/>
                  <a:gd name="T9" fmla="*/ 611 h 670"/>
                  <a:gd name="T10" fmla="*/ 74 w 710"/>
                  <a:gd name="T11" fmla="*/ 475 h 670"/>
                  <a:gd name="T12" fmla="*/ 64 w 710"/>
                  <a:gd name="T13" fmla="*/ 144 h 670"/>
                  <a:gd name="T14" fmla="*/ 376 w 710"/>
                  <a:gd name="T15" fmla="*/ 85 h 670"/>
                  <a:gd name="T16" fmla="*/ 578 w 710"/>
                  <a:gd name="T17" fmla="*/ 97 h 670"/>
                  <a:gd name="T18" fmla="*/ 616 w 710"/>
                  <a:gd name="T19" fmla="*/ 123 h 670"/>
                  <a:gd name="T20" fmla="*/ 656 w 710"/>
                  <a:gd name="T21" fmla="*/ 133 h 670"/>
                  <a:gd name="T22" fmla="*/ 703 w 710"/>
                  <a:gd name="T23" fmla="*/ 159 h 670"/>
                  <a:gd name="T24" fmla="*/ 730 w 710"/>
                  <a:gd name="T25" fmla="*/ 183 h 670"/>
                  <a:gd name="T26" fmla="*/ 742 w 710"/>
                  <a:gd name="T27" fmla="*/ 183 h 670"/>
                  <a:gd name="T28" fmla="*/ 755 w 710"/>
                  <a:gd name="T29" fmla="*/ 195 h 670"/>
                  <a:gd name="T30" fmla="*/ 768 w 710"/>
                  <a:gd name="T31" fmla="*/ 219 h 670"/>
                  <a:gd name="T32" fmla="*/ 781 w 710"/>
                  <a:gd name="T33" fmla="*/ 234 h 670"/>
                  <a:gd name="T34" fmla="*/ 781 w 710"/>
                  <a:gd name="T35" fmla="*/ 234 h 670"/>
                  <a:gd name="T36" fmla="*/ 793 w 710"/>
                  <a:gd name="T37" fmla="*/ 256 h 670"/>
                  <a:gd name="T38" fmla="*/ 793 w 710"/>
                  <a:gd name="T39" fmla="*/ 282 h 670"/>
                  <a:gd name="T40" fmla="*/ 804 w 710"/>
                  <a:gd name="T41" fmla="*/ 304 h 670"/>
                  <a:gd name="T42" fmla="*/ 804 w 710"/>
                  <a:gd name="T43" fmla="*/ 317 h 670"/>
                  <a:gd name="T44" fmla="*/ 819 w 710"/>
                  <a:gd name="T45" fmla="*/ 331 h 670"/>
                  <a:gd name="T46" fmla="*/ 829 w 710"/>
                  <a:gd name="T47" fmla="*/ 343 h 670"/>
                  <a:gd name="T48" fmla="*/ 842 w 710"/>
                  <a:gd name="T49" fmla="*/ 378 h 670"/>
                  <a:gd name="T50" fmla="*/ 856 w 710"/>
                  <a:gd name="T51" fmla="*/ 391 h 670"/>
                  <a:gd name="T52" fmla="*/ 856 w 710"/>
                  <a:gd name="T53" fmla="*/ 391 h 670"/>
                  <a:gd name="T54" fmla="*/ 856 w 710"/>
                  <a:gd name="T55" fmla="*/ 401 h 670"/>
                  <a:gd name="T56" fmla="*/ 867 w 710"/>
                  <a:gd name="T57" fmla="*/ 428 h 670"/>
                  <a:gd name="T58" fmla="*/ 878 w 710"/>
                  <a:gd name="T59" fmla="*/ 440 h 670"/>
                  <a:gd name="T60" fmla="*/ 878 w 710"/>
                  <a:gd name="T61" fmla="*/ 452 h 670"/>
                  <a:gd name="T62" fmla="*/ 893 w 710"/>
                  <a:gd name="T63" fmla="*/ 463 h 670"/>
                  <a:gd name="T64" fmla="*/ 906 w 710"/>
                  <a:gd name="T65" fmla="*/ 487 h 670"/>
                  <a:gd name="T66" fmla="*/ 930 w 710"/>
                  <a:gd name="T67" fmla="*/ 501 h 670"/>
                  <a:gd name="T68" fmla="*/ 917 w 710"/>
                  <a:gd name="T69" fmla="*/ 513 h 670"/>
                  <a:gd name="T70" fmla="*/ 755 w 710"/>
                  <a:gd name="T71" fmla="*/ 597 h 670"/>
                  <a:gd name="T72" fmla="*/ 893 w 710"/>
                  <a:gd name="T73" fmla="*/ 611 h 670"/>
                  <a:gd name="T74" fmla="*/ 930 w 710"/>
                  <a:gd name="T75" fmla="*/ 597 h 670"/>
                  <a:gd name="T76" fmla="*/ 982 w 710"/>
                  <a:gd name="T77" fmla="*/ 560 h 670"/>
                  <a:gd name="T78" fmla="*/ 1143 w 710"/>
                  <a:gd name="T79" fmla="*/ 597 h 670"/>
                  <a:gd name="T80" fmla="*/ 1383 w 710"/>
                  <a:gd name="T81" fmla="*/ 551 h 670"/>
                  <a:gd name="T82" fmla="*/ 1710 w 710"/>
                  <a:gd name="T83" fmla="*/ 452 h 670"/>
                  <a:gd name="T84" fmla="*/ 1583 w 710"/>
                  <a:gd name="T85" fmla="*/ 892 h 670"/>
                  <a:gd name="T86" fmla="*/ 1423 w 710"/>
                  <a:gd name="T87" fmla="*/ 365 h 670"/>
                  <a:gd name="T88" fmla="*/ 1157 w 710"/>
                  <a:gd name="T89" fmla="*/ 551 h 670"/>
                  <a:gd name="T90" fmla="*/ 1272 w 710"/>
                  <a:gd name="T91" fmla="*/ 365 h 670"/>
                  <a:gd name="T92" fmla="*/ 1168 w 710"/>
                  <a:gd name="T93" fmla="*/ 292 h 670"/>
                  <a:gd name="T94" fmla="*/ 1193 w 710"/>
                  <a:gd name="T95" fmla="*/ 282 h 670"/>
                  <a:gd name="T96" fmla="*/ 1108 w 710"/>
                  <a:gd name="T97" fmla="*/ 428 h 670"/>
                  <a:gd name="T98" fmla="*/ 1019 w 710"/>
                  <a:gd name="T99" fmla="*/ 440 h 670"/>
                  <a:gd name="T100" fmla="*/ 1019 w 710"/>
                  <a:gd name="T101" fmla="*/ 538 h 670"/>
                  <a:gd name="T102" fmla="*/ 1055 w 710"/>
                  <a:gd name="T103" fmla="*/ 538 h 670"/>
                  <a:gd name="T104" fmla="*/ 1055 w 710"/>
                  <a:gd name="T105" fmla="*/ 551 h 670"/>
                  <a:gd name="T106" fmla="*/ 1055 w 710"/>
                  <a:gd name="T107" fmla="*/ 560 h 670"/>
                  <a:gd name="T108" fmla="*/ 1055 w 710"/>
                  <a:gd name="T109" fmla="*/ 560 h 670"/>
                  <a:gd name="T110" fmla="*/ 1044 w 710"/>
                  <a:gd name="T111" fmla="*/ 560 h 670"/>
                  <a:gd name="T112" fmla="*/ 1032 w 710"/>
                  <a:gd name="T113" fmla="*/ 560 h 670"/>
                  <a:gd name="T114" fmla="*/ 1019 w 710"/>
                  <a:gd name="T115" fmla="*/ 560 h 6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0"/>
                  <a:gd name="T175" fmla="*/ 0 h 670"/>
                  <a:gd name="T176" fmla="*/ 710 w 710"/>
                  <a:gd name="T177" fmla="*/ 670 h 6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0" h="670">
                    <a:moveTo>
                      <a:pt x="575" y="415"/>
                    </a:moveTo>
                    <a:lnTo>
                      <a:pt x="565" y="425"/>
                    </a:lnTo>
                    <a:lnTo>
                      <a:pt x="585" y="445"/>
                    </a:lnTo>
                    <a:lnTo>
                      <a:pt x="585" y="465"/>
                    </a:lnTo>
                    <a:lnTo>
                      <a:pt x="535" y="520"/>
                    </a:lnTo>
                    <a:lnTo>
                      <a:pt x="530" y="545"/>
                    </a:lnTo>
                    <a:lnTo>
                      <a:pt x="535" y="560"/>
                    </a:lnTo>
                    <a:lnTo>
                      <a:pt x="535" y="585"/>
                    </a:lnTo>
                    <a:lnTo>
                      <a:pt x="515" y="610"/>
                    </a:lnTo>
                    <a:lnTo>
                      <a:pt x="480" y="670"/>
                    </a:lnTo>
                    <a:lnTo>
                      <a:pt x="135" y="655"/>
                    </a:lnTo>
                    <a:lnTo>
                      <a:pt x="105" y="635"/>
                    </a:lnTo>
                    <a:lnTo>
                      <a:pt x="80" y="605"/>
                    </a:lnTo>
                    <a:lnTo>
                      <a:pt x="80" y="585"/>
                    </a:lnTo>
                    <a:lnTo>
                      <a:pt x="55" y="550"/>
                    </a:lnTo>
                    <a:lnTo>
                      <a:pt x="40" y="510"/>
                    </a:lnTo>
                    <a:lnTo>
                      <a:pt x="120" y="295"/>
                    </a:lnTo>
                    <a:lnTo>
                      <a:pt x="115" y="280"/>
                    </a:lnTo>
                    <a:lnTo>
                      <a:pt x="125" y="255"/>
                    </a:lnTo>
                    <a:lnTo>
                      <a:pt x="120" y="250"/>
                    </a:lnTo>
                    <a:lnTo>
                      <a:pt x="95" y="230"/>
                    </a:lnTo>
                    <a:lnTo>
                      <a:pt x="55" y="230"/>
                    </a:lnTo>
                    <a:lnTo>
                      <a:pt x="35" y="215"/>
                    </a:lnTo>
                    <a:lnTo>
                      <a:pt x="30" y="195"/>
                    </a:lnTo>
                    <a:lnTo>
                      <a:pt x="10" y="180"/>
                    </a:lnTo>
                    <a:lnTo>
                      <a:pt x="0" y="140"/>
                    </a:lnTo>
                    <a:lnTo>
                      <a:pt x="0" y="75"/>
                    </a:lnTo>
                    <a:lnTo>
                      <a:pt x="25" y="60"/>
                    </a:lnTo>
                    <a:lnTo>
                      <a:pt x="40" y="60"/>
                    </a:lnTo>
                    <a:lnTo>
                      <a:pt x="90" y="35"/>
                    </a:lnTo>
                    <a:lnTo>
                      <a:pt x="110" y="40"/>
                    </a:lnTo>
                    <a:lnTo>
                      <a:pt x="150" y="35"/>
                    </a:lnTo>
                    <a:lnTo>
                      <a:pt x="155" y="10"/>
                    </a:lnTo>
                    <a:lnTo>
                      <a:pt x="195" y="0"/>
                    </a:lnTo>
                    <a:lnTo>
                      <a:pt x="215" y="15"/>
                    </a:lnTo>
                    <a:lnTo>
                      <a:pt x="230" y="40"/>
                    </a:lnTo>
                    <a:lnTo>
                      <a:pt x="245" y="50"/>
                    </a:lnTo>
                    <a:lnTo>
                      <a:pt x="250" y="50"/>
                    </a:lnTo>
                    <a:lnTo>
                      <a:pt x="250" y="55"/>
                    </a:lnTo>
                    <a:lnTo>
                      <a:pt x="255" y="55"/>
                    </a:lnTo>
                    <a:lnTo>
                      <a:pt x="260" y="55"/>
                    </a:lnTo>
                    <a:lnTo>
                      <a:pt x="265" y="60"/>
                    </a:lnTo>
                    <a:lnTo>
                      <a:pt x="270" y="60"/>
                    </a:lnTo>
                    <a:lnTo>
                      <a:pt x="275" y="65"/>
                    </a:lnTo>
                    <a:lnTo>
                      <a:pt x="280" y="65"/>
                    </a:lnTo>
                    <a:lnTo>
                      <a:pt x="280" y="70"/>
                    </a:lnTo>
                    <a:lnTo>
                      <a:pt x="285" y="70"/>
                    </a:lnTo>
                    <a:lnTo>
                      <a:pt x="290" y="70"/>
                    </a:lnTo>
                    <a:lnTo>
                      <a:pt x="290" y="75"/>
                    </a:lnTo>
                    <a:lnTo>
                      <a:pt x="295" y="75"/>
                    </a:lnTo>
                    <a:lnTo>
                      <a:pt x="295" y="80"/>
                    </a:lnTo>
                    <a:lnTo>
                      <a:pt x="300" y="80"/>
                    </a:lnTo>
                    <a:lnTo>
                      <a:pt x="300" y="85"/>
                    </a:lnTo>
                    <a:lnTo>
                      <a:pt x="305" y="90"/>
                    </a:lnTo>
                    <a:lnTo>
                      <a:pt x="310" y="95"/>
                    </a:lnTo>
                    <a:lnTo>
                      <a:pt x="310" y="100"/>
                    </a:lnTo>
                    <a:lnTo>
                      <a:pt x="315" y="105"/>
                    </a:lnTo>
                    <a:lnTo>
                      <a:pt x="315" y="110"/>
                    </a:lnTo>
                    <a:lnTo>
                      <a:pt x="315" y="115"/>
                    </a:lnTo>
                    <a:lnTo>
                      <a:pt x="320" y="115"/>
                    </a:lnTo>
                    <a:lnTo>
                      <a:pt x="320" y="120"/>
                    </a:lnTo>
                    <a:lnTo>
                      <a:pt x="320" y="125"/>
                    </a:lnTo>
                    <a:lnTo>
                      <a:pt x="320" y="130"/>
                    </a:lnTo>
                    <a:lnTo>
                      <a:pt x="325" y="130"/>
                    </a:lnTo>
                    <a:lnTo>
                      <a:pt x="325" y="135"/>
                    </a:lnTo>
                    <a:lnTo>
                      <a:pt x="325" y="140"/>
                    </a:lnTo>
                    <a:lnTo>
                      <a:pt x="330" y="140"/>
                    </a:lnTo>
                    <a:lnTo>
                      <a:pt x="330" y="145"/>
                    </a:lnTo>
                    <a:lnTo>
                      <a:pt x="335" y="150"/>
                    </a:lnTo>
                    <a:lnTo>
                      <a:pt x="335" y="155"/>
                    </a:lnTo>
                    <a:lnTo>
                      <a:pt x="335" y="160"/>
                    </a:lnTo>
                    <a:lnTo>
                      <a:pt x="340" y="160"/>
                    </a:lnTo>
                    <a:lnTo>
                      <a:pt x="340" y="165"/>
                    </a:lnTo>
                    <a:lnTo>
                      <a:pt x="340" y="170"/>
                    </a:lnTo>
                    <a:lnTo>
                      <a:pt x="345" y="170"/>
                    </a:lnTo>
                    <a:lnTo>
                      <a:pt x="345" y="175"/>
                    </a:lnTo>
                    <a:lnTo>
                      <a:pt x="345" y="180"/>
                    </a:lnTo>
                    <a:lnTo>
                      <a:pt x="350" y="180"/>
                    </a:lnTo>
                    <a:lnTo>
                      <a:pt x="350" y="185"/>
                    </a:lnTo>
                    <a:lnTo>
                      <a:pt x="355" y="190"/>
                    </a:lnTo>
                    <a:lnTo>
                      <a:pt x="355" y="195"/>
                    </a:lnTo>
                    <a:lnTo>
                      <a:pt x="360" y="195"/>
                    </a:lnTo>
                    <a:lnTo>
                      <a:pt x="360" y="200"/>
                    </a:lnTo>
                    <a:lnTo>
                      <a:pt x="365" y="200"/>
                    </a:lnTo>
                    <a:lnTo>
                      <a:pt x="365" y="205"/>
                    </a:lnTo>
                    <a:lnTo>
                      <a:pt x="370" y="205"/>
                    </a:lnTo>
                    <a:lnTo>
                      <a:pt x="370" y="210"/>
                    </a:lnTo>
                    <a:lnTo>
                      <a:pt x="365" y="210"/>
                    </a:lnTo>
                    <a:lnTo>
                      <a:pt x="360" y="215"/>
                    </a:lnTo>
                    <a:lnTo>
                      <a:pt x="350" y="220"/>
                    </a:lnTo>
                    <a:lnTo>
                      <a:pt x="335" y="230"/>
                    </a:lnTo>
                    <a:lnTo>
                      <a:pt x="300" y="245"/>
                    </a:lnTo>
                    <a:lnTo>
                      <a:pt x="315" y="245"/>
                    </a:lnTo>
                    <a:lnTo>
                      <a:pt x="330" y="240"/>
                    </a:lnTo>
                    <a:lnTo>
                      <a:pt x="345" y="240"/>
                    </a:lnTo>
                    <a:lnTo>
                      <a:pt x="355" y="250"/>
                    </a:lnTo>
                    <a:lnTo>
                      <a:pt x="365" y="265"/>
                    </a:lnTo>
                    <a:lnTo>
                      <a:pt x="375" y="290"/>
                    </a:lnTo>
                    <a:lnTo>
                      <a:pt x="375" y="260"/>
                    </a:lnTo>
                    <a:lnTo>
                      <a:pt x="370" y="245"/>
                    </a:lnTo>
                    <a:lnTo>
                      <a:pt x="375" y="230"/>
                    </a:lnTo>
                    <a:lnTo>
                      <a:pt x="375" y="225"/>
                    </a:lnTo>
                    <a:lnTo>
                      <a:pt x="380" y="225"/>
                    </a:lnTo>
                    <a:lnTo>
                      <a:pt x="390" y="230"/>
                    </a:lnTo>
                    <a:lnTo>
                      <a:pt x="405" y="235"/>
                    </a:lnTo>
                    <a:lnTo>
                      <a:pt x="440" y="245"/>
                    </a:lnTo>
                    <a:lnTo>
                      <a:pt x="450" y="280"/>
                    </a:lnTo>
                    <a:lnTo>
                      <a:pt x="455" y="245"/>
                    </a:lnTo>
                    <a:lnTo>
                      <a:pt x="510" y="250"/>
                    </a:lnTo>
                    <a:lnTo>
                      <a:pt x="510" y="320"/>
                    </a:lnTo>
                    <a:lnTo>
                      <a:pt x="530" y="250"/>
                    </a:lnTo>
                    <a:lnTo>
                      <a:pt x="550" y="225"/>
                    </a:lnTo>
                    <a:lnTo>
                      <a:pt x="575" y="215"/>
                    </a:lnTo>
                    <a:lnTo>
                      <a:pt x="590" y="175"/>
                    </a:lnTo>
                    <a:lnTo>
                      <a:pt x="615" y="150"/>
                    </a:lnTo>
                    <a:lnTo>
                      <a:pt x="680" y="185"/>
                    </a:lnTo>
                    <a:lnTo>
                      <a:pt x="710" y="190"/>
                    </a:lnTo>
                    <a:lnTo>
                      <a:pt x="695" y="210"/>
                    </a:lnTo>
                    <a:lnTo>
                      <a:pt x="685" y="250"/>
                    </a:lnTo>
                    <a:lnTo>
                      <a:pt x="630" y="365"/>
                    </a:lnTo>
                    <a:lnTo>
                      <a:pt x="610" y="385"/>
                    </a:lnTo>
                    <a:lnTo>
                      <a:pt x="590" y="400"/>
                    </a:lnTo>
                    <a:lnTo>
                      <a:pt x="575" y="415"/>
                    </a:lnTo>
                    <a:close/>
                    <a:moveTo>
                      <a:pt x="565" y="150"/>
                    </a:moveTo>
                    <a:lnTo>
                      <a:pt x="570" y="180"/>
                    </a:lnTo>
                    <a:lnTo>
                      <a:pt x="535" y="215"/>
                    </a:lnTo>
                    <a:lnTo>
                      <a:pt x="500" y="230"/>
                    </a:lnTo>
                    <a:lnTo>
                      <a:pt x="460" y="225"/>
                    </a:lnTo>
                    <a:lnTo>
                      <a:pt x="445" y="190"/>
                    </a:lnTo>
                    <a:lnTo>
                      <a:pt x="450" y="165"/>
                    </a:lnTo>
                    <a:lnTo>
                      <a:pt x="465" y="150"/>
                    </a:lnTo>
                    <a:lnTo>
                      <a:pt x="505" y="150"/>
                    </a:lnTo>
                    <a:lnTo>
                      <a:pt x="540" y="140"/>
                    </a:lnTo>
                    <a:lnTo>
                      <a:pt x="565" y="150"/>
                    </a:lnTo>
                    <a:close/>
                    <a:moveTo>
                      <a:pt x="475" y="115"/>
                    </a:moveTo>
                    <a:lnTo>
                      <a:pt x="465" y="120"/>
                    </a:lnTo>
                    <a:lnTo>
                      <a:pt x="470" y="135"/>
                    </a:lnTo>
                    <a:lnTo>
                      <a:pt x="495" y="130"/>
                    </a:lnTo>
                    <a:lnTo>
                      <a:pt x="495" y="115"/>
                    </a:lnTo>
                    <a:lnTo>
                      <a:pt x="475" y="115"/>
                    </a:lnTo>
                    <a:close/>
                    <a:moveTo>
                      <a:pt x="440" y="175"/>
                    </a:moveTo>
                    <a:lnTo>
                      <a:pt x="425" y="180"/>
                    </a:lnTo>
                    <a:lnTo>
                      <a:pt x="435" y="165"/>
                    </a:lnTo>
                    <a:lnTo>
                      <a:pt x="440" y="175"/>
                    </a:lnTo>
                    <a:close/>
                    <a:moveTo>
                      <a:pt x="420" y="185"/>
                    </a:moveTo>
                    <a:lnTo>
                      <a:pt x="400" y="210"/>
                    </a:lnTo>
                    <a:lnTo>
                      <a:pt x="390" y="200"/>
                    </a:lnTo>
                    <a:lnTo>
                      <a:pt x="405" y="180"/>
                    </a:lnTo>
                    <a:lnTo>
                      <a:pt x="420" y="175"/>
                    </a:lnTo>
                    <a:lnTo>
                      <a:pt x="410" y="185"/>
                    </a:lnTo>
                    <a:lnTo>
                      <a:pt x="420" y="185"/>
                    </a:lnTo>
                    <a:close/>
                    <a:moveTo>
                      <a:pt x="405" y="220"/>
                    </a:moveTo>
                    <a:lnTo>
                      <a:pt x="420" y="220"/>
                    </a:lnTo>
                    <a:lnTo>
                      <a:pt x="420" y="225"/>
                    </a:lnTo>
                    <a:lnTo>
                      <a:pt x="420" y="230"/>
                    </a:lnTo>
                    <a:lnTo>
                      <a:pt x="415" y="230"/>
                    </a:lnTo>
                    <a:lnTo>
                      <a:pt x="410" y="230"/>
                    </a:lnTo>
                    <a:lnTo>
                      <a:pt x="405" y="230"/>
                    </a:lnTo>
                    <a:lnTo>
                      <a:pt x="400" y="220"/>
                    </a:lnTo>
                    <a:lnTo>
                      <a:pt x="405" y="22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3" name="Freeform 18"/>
              <p:cNvSpPr>
                <a:spLocks/>
              </p:cNvSpPr>
              <p:nvPr/>
            </p:nvSpPr>
            <p:spPr bwMode="auto">
              <a:xfrm>
                <a:off x="3216" y="1983"/>
                <a:ext cx="240" cy="142"/>
              </a:xfrm>
              <a:custGeom>
                <a:avLst/>
                <a:gdLst>
                  <a:gd name="T0" fmla="*/ 51 w 210"/>
                  <a:gd name="T1" fmla="*/ 50 h 125"/>
                  <a:gd name="T2" fmla="*/ 75 w 210"/>
                  <a:gd name="T3" fmla="*/ 50 h 125"/>
                  <a:gd name="T4" fmla="*/ 91 w 210"/>
                  <a:gd name="T5" fmla="*/ 60 h 125"/>
                  <a:gd name="T6" fmla="*/ 104 w 210"/>
                  <a:gd name="T7" fmla="*/ 50 h 125"/>
                  <a:gd name="T8" fmla="*/ 127 w 210"/>
                  <a:gd name="T9" fmla="*/ 50 h 125"/>
                  <a:gd name="T10" fmla="*/ 139 w 210"/>
                  <a:gd name="T11" fmla="*/ 23 h 125"/>
                  <a:gd name="T12" fmla="*/ 154 w 210"/>
                  <a:gd name="T13" fmla="*/ 12 h 125"/>
                  <a:gd name="T14" fmla="*/ 177 w 210"/>
                  <a:gd name="T15" fmla="*/ 12 h 125"/>
                  <a:gd name="T16" fmla="*/ 177 w 210"/>
                  <a:gd name="T17" fmla="*/ 0 h 125"/>
                  <a:gd name="T18" fmla="*/ 202 w 210"/>
                  <a:gd name="T19" fmla="*/ 12 h 125"/>
                  <a:gd name="T20" fmla="*/ 202 w 210"/>
                  <a:gd name="T21" fmla="*/ 36 h 125"/>
                  <a:gd name="T22" fmla="*/ 191 w 210"/>
                  <a:gd name="T23" fmla="*/ 60 h 125"/>
                  <a:gd name="T24" fmla="*/ 177 w 210"/>
                  <a:gd name="T25" fmla="*/ 74 h 125"/>
                  <a:gd name="T26" fmla="*/ 177 w 210"/>
                  <a:gd name="T27" fmla="*/ 97 h 125"/>
                  <a:gd name="T28" fmla="*/ 202 w 210"/>
                  <a:gd name="T29" fmla="*/ 110 h 125"/>
                  <a:gd name="T30" fmla="*/ 217 w 210"/>
                  <a:gd name="T31" fmla="*/ 97 h 125"/>
                  <a:gd name="T32" fmla="*/ 243 w 210"/>
                  <a:gd name="T33" fmla="*/ 85 h 125"/>
                  <a:gd name="T34" fmla="*/ 254 w 210"/>
                  <a:gd name="T35" fmla="*/ 85 h 125"/>
                  <a:gd name="T36" fmla="*/ 267 w 210"/>
                  <a:gd name="T37" fmla="*/ 85 h 125"/>
                  <a:gd name="T38" fmla="*/ 291 w 210"/>
                  <a:gd name="T39" fmla="*/ 97 h 125"/>
                  <a:gd name="T40" fmla="*/ 305 w 210"/>
                  <a:gd name="T41" fmla="*/ 97 h 125"/>
                  <a:gd name="T42" fmla="*/ 318 w 210"/>
                  <a:gd name="T43" fmla="*/ 85 h 125"/>
                  <a:gd name="T44" fmla="*/ 331 w 210"/>
                  <a:gd name="T45" fmla="*/ 74 h 125"/>
                  <a:gd name="T46" fmla="*/ 344 w 210"/>
                  <a:gd name="T47" fmla="*/ 50 h 125"/>
                  <a:gd name="T48" fmla="*/ 357 w 210"/>
                  <a:gd name="T49" fmla="*/ 50 h 125"/>
                  <a:gd name="T50" fmla="*/ 381 w 210"/>
                  <a:gd name="T51" fmla="*/ 60 h 125"/>
                  <a:gd name="T52" fmla="*/ 394 w 210"/>
                  <a:gd name="T53" fmla="*/ 74 h 125"/>
                  <a:gd name="T54" fmla="*/ 469 w 210"/>
                  <a:gd name="T55" fmla="*/ 74 h 125"/>
                  <a:gd name="T56" fmla="*/ 447 w 210"/>
                  <a:gd name="T57" fmla="*/ 208 h 125"/>
                  <a:gd name="T58" fmla="*/ 421 w 210"/>
                  <a:gd name="T59" fmla="*/ 219 h 125"/>
                  <a:gd name="T60" fmla="*/ 394 w 210"/>
                  <a:gd name="T61" fmla="*/ 247 h 125"/>
                  <a:gd name="T62" fmla="*/ 381 w 210"/>
                  <a:gd name="T63" fmla="*/ 247 h 125"/>
                  <a:gd name="T64" fmla="*/ 369 w 210"/>
                  <a:gd name="T65" fmla="*/ 247 h 125"/>
                  <a:gd name="T66" fmla="*/ 344 w 210"/>
                  <a:gd name="T67" fmla="*/ 247 h 125"/>
                  <a:gd name="T68" fmla="*/ 331 w 210"/>
                  <a:gd name="T69" fmla="*/ 247 h 125"/>
                  <a:gd name="T70" fmla="*/ 318 w 210"/>
                  <a:gd name="T71" fmla="*/ 256 h 125"/>
                  <a:gd name="T72" fmla="*/ 305 w 210"/>
                  <a:gd name="T73" fmla="*/ 282 h 125"/>
                  <a:gd name="T74" fmla="*/ 291 w 210"/>
                  <a:gd name="T75" fmla="*/ 292 h 125"/>
                  <a:gd name="T76" fmla="*/ 282 w 210"/>
                  <a:gd name="T77" fmla="*/ 304 h 125"/>
                  <a:gd name="T78" fmla="*/ 254 w 210"/>
                  <a:gd name="T79" fmla="*/ 292 h 125"/>
                  <a:gd name="T80" fmla="*/ 243 w 210"/>
                  <a:gd name="T81" fmla="*/ 292 h 125"/>
                  <a:gd name="T82" fmla="*/ 202 w 210"/>
                  <a:gd name="T83" fmla="*/ 282 h 125"/>
                  <a:gd name="T84" fmla="*/ 202 w 210"/>
                  <a:gd name="T85" fmla="*/ 268 h 125"/>
                  <a:gd name="T86" fmla="*/ 217 w 210"/>
                  <a:gd name="T87" fmla="*/ 234 h 125"/>
                  <a:gd name="T88" fmla="*/ 230 w 210"/>
                  <a:gd name="T89" fmla="*/ 219 h 125"/>
                  <a:gd name="T90" fmla="*/ 243 w 210"/>
                  <a:gd name="T91" fmla="*/ 195 h 125"/>
                  <a:gd name="T92" fmla="*/ 230 w 210"/>
                  <a:gd name="T93" fmla="*/ 183 h 125"/>
                  <a:gd name="T94" fmla="*/ 217 w 210"/>
                  <a:gd name="T95" fmla="*/ 183 h 125"/>
                  <a:gd name="T96" fmla="*/ 177 w 210"/>
                  <a:gd name="T97" fmla="*/ 208 h 125"/>
                  <a:gd name="T98" fmla="*/ 166 w 210"/>
                  <a:gd name="T99" fmla="*/ 208 h 125"/>
                  <a:gd name="T100" fmla="*/ 104 w 210"/>
                  <a:gd name="T101" fmla="*/ 234 h 125"/>
                  <a:gd name="T102" fmla="*/ 38 w 210"/>
                  <a:gd name="T103" fmla="*/ 247 h 125"/>
                  <a:gd name="T104" fmla="*/ 25 w 210"/>
                  <a:gd name="T105" fmla="*/ 247 h 125"/>
                  <a:gd name="T106" fmla="*/ 0 w 210"/>
                  <a:gd name="T107" fmla="*/ 219 h 125"/>
                  <a:gd name="T108" fmla="*/ 25 w 210"/>
                  <a:gd name="T109" fmla="*/ 85 h 1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0"/>
                  <a:gd name="T166" fmla="*/ 0 h 125"/>
                  <a:gd name="T167" fmla="*/ 210 w 210"/>
                  <a:gd name="T168" fmla="*/ 125 h 1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0" h="125">
                    <a:moveTo>
                      <a:pt x="15" y="20"/>
                    </a:moveTo>
                    <a:lnTo>
                      <a:pt x="15" y="20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30" y="20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40" y="20"/>
                    </a:lnTo>
                    <a:lnTo>
                      <a:pt x="45" y="20"/>
                    </a:lnTo>
                    <a:lnTo>
                      <a:pt x="50" y="20"/>
                    </a:lnTo>
                    <a:lnTo>
                      <a:pt x="50" y="15"/>
                    </a:lnTo>
                    <a:lnTo>
                      <a:pt x="55" y="15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0" y="5"/>
                    </a:lnTo>
                    <a:lnTo>
                      <a:pt x="65" y="5"/>
                    </a:lnTo>
                    <a:lnTo>
                      <a:pt x="70" y="5"/>
                    </a:lnTo>
                    <a:lnTo>
                      <a:pt x="70" y="0"/>
                    </a:lnTo>
                    <a:lnTo>
                      <a:pt x="75" y="5"/>
                    </a:lnTo>
                    <a:lnTo>
                      <a:pt x="80" y="5"/>
                    </a:lnTo>
                    <a:lnTo>
                      <a:pt x="80" y="10"/>
                    </a:lnTo>
                    <a:lnTo>
                      <a:pt x="80" y="15"/>
                    </a:lnTo>
                    <a:lnTo>
                      <a:pt x="80" y="20"/>
                    </a:lnTo>
                    <a:lnTo>
                      <a:pt x="75" y="25"/>
                    </a:lnTo>
                    <a:lnTo>
                      <a:pt x="75" y="30"/>
                    </a:lnTo>
                    <a:lnTo>
                      <a:pt x="70" y="30"/>
                    </a:lnTo>
                    <a:lnTo>
                      <a:pt x="70" y="35"/>
                    </a:lnTo>
                    <a:lnTo>
                      <a:pt x="70" y="40"/>
                    </a:lnTo>
                    <a:lnTo>
                      <a:pt x="75" y="40"/>
                    </a:lnTo>
                    <a:lnTo>
                      <a:pt x="80" y="45"/>
                    </a:lnTo>
                    <a:lnTo>
                      <a:pt x="80" y="40"/>
                    </a:lnTo>
                    <a:lnTo>
                      <a:pt x="85" y="40"/>
                    </a:lnTo>
                    <a:lnTo>
                      <a:pt x="90" y="40"/>
                    </a:lnTo>
                    <a:lnTo>
                      <a:pt x="90" y="35"/>
                    </a:lnTo>
                    <a:lnTo>
                      <a:pt x="95" y="35"/>
                    </a:lnTo>
                    <a:lnTo>
                      <a:pt x="100" y="35"/>
                    </a:lnTo>
                    <a:lnTo>
                      <a:pt x="105" y="35"/>
                    </a:lnTo>
                    <a:lnTo>
                      <a:pt x="110" y="35"/>
                    </a:lnTo>
                    <a:lnTo>
                      <a:pt x="110" y="40"/>
                    </a:lnTo>
                    <a:lnTo>
                      <a:pt x="115" y="40"/>
                    </a:lnTo>
                    <a:lnTo>
                      <a:pt x="120" y="40"/>
                    </a:lnTo>
                    <a:lnTo>
                      <a:pt x="125" y="40"/>
                    </a:lnTo>
                    <a:lnTo>
                      <a:pt x="125" y="35"/>
                    </a:lnTo>
                    <a:lnTo>
                      <a:pt x="125" y="30"/>
                    </a:lnTo>
                    <a:lnTo>
                      <a:pt x="130" y="30"/>
                    </a:lnTo>
                    <a:lnTo>
                      <a:pt x="130" y="25"/>
                    </a:lnTo>
                    <a:lnTo>
                      <a:pt x="130" y="20"/>
                    </a:lnTo>
                    <a:lnTo>
                      <a:pt x="135" y="20"/>
                    </a:lnTo>
                    <a:lnTo>
                      <a:pt x="140" y="20"/>
                    </a:lnTo>
                    <a:lnTo>
                      <a:pt x="145" y="20"/>
                    </a:lnTo>
                    <a:lnTo>
                      <a:pt x="145" y="25"/>
                    </a:lnTo>
                    <a:lnTo>
                      <a:pt x="150" y="25"/>
                    </a:lnTo>
                    <a:lnTo>
                      <a:pt x="155" y="25"/>
                    </a:lnTo>
                    <a:lnTo>
                      <a:pt x="155" y="30"/>
                    </a:lnTo>
                    <a:lnTo>
                      <a:pt x="160" y="25"/>
                    </a:lnTo>
                    <a:lnTo>
                      <a:pt x="165" y="25"/>
                    </a:lnTo>
                    <a:lnTo>
                      <a:pt x="185" y="30"/>
                    </a:lnTo>
                    <a:lnTo>
                      <a:pt x="210" y="30"/>
                    </a:lnTo>
                    <a:lnTo>
                      <a:pt x="210" y="90"/>
                    </a:lnTo>
                    <a:lnTo>
                      <a:pt x="190" y="80"/>
                    </a:lnTo>
                    <a:lnTo>
                      <a:pt x="180" y="85"/>
                    </a:lnTo>
                    <a:lnTo>
                      <a:pt x="175" y="85"/>
                    </a:lnTo>
                    <a:lnTo>
                      <a:pt x="170" y="90"/>
                    </a:lnTo>
                    <a:lnTo>
                      <a:pt x="165" y="90"/>
                    </a:lnTo>
                    <a:lnTo>
                      <a:pt x="165" y="95"/>
                    </a:lnTo>
                    <a:lnTo>
                      <a:pt x="160" y="95"/>
                    </a:lnTo>
                    <a:lnTo>
                      <a:pt x="155" y="95"/>
                    </a:lnTo>
                    <a:lnTo>
                      <a:pt x="155" y="100"/>
                    </a:lnTo>
                    <a:lnTo>
                      <a:pt x="150" y="100"/>
                    </a:lnTo>
                    <a:lnTo>
                      <a:pt x="145" y="100"/>
                    </a:lnTo>
                    <a:lnTo>
                      <a:pt x="140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5" y="105"/>
                    </a:lnTo>
                    <a:lnTo>
                      <a:pt x="125" y="110"/>
                    </a:lnTo>
                    <a:lnTo>
                      <a:pt x="120" y="110"/>
                    </a:lnTo>
                    <a:lnTo>
                      <a:pt x="120" y="115"/>
                    </a:lnTo>
                    <a:lnTo>
                      <a:pt x="115" y="115"/>
                    </a:lnTo>
                    <a:lnTo>
                      <a:pt x="115" y="120"/>
                    </a:lnTo>
                    <a:lnTo>
                      <a:pt x="110" y="120"/>
                    </a:lnTo>
                    <a:lnTo>
                      <a:pt x="110" y="125"/>
                    </a:lnTo>
                    <a:lnTo>
                      <a:pt x="105" y="125"/>
                    </a:lnTo>
                    <a:lnTo>
                      <a:pt x="100" y="125"/>
                    </a:lnTo>
                    <a:lnTo>
                      <a:pt x="100" y="120"/>
                    </a:lnTo>
                    <a:lnTo>
                      <a:pt x="95" y="120"/>
                    </a:lnTo>
                    <a:lnTo>
                      <a:pt x="90" y="120"/>
                    </a:lnTo>
                    <a:lnTo>
                      <a:pt x="85" y="115"/>
                    </a:lnTo>
                    <a:lnTo>
                      <a:pt x="80" y="115"/>
                    </a:lnTo>
                    <a:lnTo>
                      <a:pt x="80" y="110"/>
                    </a:lnTo>
                    <a:lnTo>
                      <a:pt x="80" y="105"/>
                    </a:lnTo>
                    <a:lnTo>
                      <a:pt x="85" y="105"/>
                    </a:lnTo>
                    <a:lnTo>
                      <a:pt x="85" y="100"/>
                    </a:lnTo>
                    <a:lnTo>
                      <a:pt x="85" y="95"/>
                    </a:lnTo>
                    <a:lnTo>
                      <a:pt x="90" y="95"/>
                    </a:lnTo>
                    <a:lnTo>
                      <a:pt x="90" y="90"/>
                    </a:lnTo>
                    <a:lnTo>
                      <a:pt x="90" y="85"/>
                    </a:lnTo>
                    <a:lnTo>
                      <a:pt x="95" y="85"/>
                    </a:lnTo>
                    <a:lnTo>
                      <a:pt x="95" y="80"/>
                    </a:lnTo>
                    <a:lnTo>
                      <a:pt x="90" y="75"/>
                    </a:lnTo>
                    <a:lnTo>
                      <a:pt x="85" y="75"/>
                    </a:lnTo>
                    <a:lnTo>
                      <a:pt x="80" y="80"/>
                    </a:lnTo>
                    <a:lnTo>
                      <a:pt x="75" y="80"/>
                    </a:lnTo>
                    <a:lnTo>
                      <a:pt x="75" y="85"/>
                    </a:lnTo>
                    <a:lnTo>
                      <a:pt x="70" y="85"/>
                    </a:lnTo>
                    <a:lnTo>
                      <a:pt x="65" y="85"/>
                    </a:lnTo>
                    <a:lnTo>
                      <a:pt x="65" y="90"/>
                    </a:lnTo>
                    <a:lnTo>
                      <a:pt x="60" y="90"/>
                    </a:lnTo>
                    <a:lnTo>
                      <a:pt x="55" y="90"/>
                    </a:lnTo>
                    <a:lnTo>
                      <a:pt x="50" y="90"/>
                    </a:lnTo>
                    <a:lnTo>
                      <a:pt x="45" y="95"/>
                    </a:lnTo>
                    <a:lnTo>
                      <a:pt x="40" y="95"/>
                    </a:lnTo>
                    <a:lnTo>
                      <a:pt x="35" y="95"/>
                    </a:lnTo>
                    <a:lnTo>
                      <a:pt x="30" y="95"/>
                    </a:lnTo>
                    <a:lnTo>
                      <a:pt x="25" y="100"/>
                    </a:lnTo>
                    <a:lnTo>
                      <a:pt x="20" y="100"/>
                    </a:lnTo>
                    <a:lnTo>
                      <a:pt x="15" y="100"/>
                    </a:lnTo>
                    <a:lnTo>
                      <a:pt x="10" y="100"/>
                    </a:lnTo>
                    <a:lnTo>
                      <a:pt x="5" y="95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10" y="80"/>
                    </a:lnTo>
                    <a:lnTo>
                      <a:pt x="15" y="60"/>
                    </a:lnTo>
                    <a:lnTo>
                      <a:pt x="10" y="35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4" name="Freeform 19"/>
              <p:cNvSpPr>
                <a:spLocks/>
              </p:cNvSpPr>
              <p:nvPr/>
            </p:nvSpPr>
            <p:spPr bwMode="auto">
              <a:xfrm>
                <a:off x="2282" y="3016"/>
                <a:ext cx="365" cy="250"/>
              </a:xfrm>
              <a:custGeom>
                <a:avLst/>
                <a:gdLst>
                  <a:gd name="T0" fmla="*/ 655 w 320"/>
                  <a:gd name="T1" fmla="*/ 268 h 220"/>
                  <a:gd name="T2" fmla="*/ 664 w 320"/>
                  <a:gd name="T3" fmla="*/ 293 h 220"/>
                  <a:gd name="T4" fmla="*/ 703 w 320"/>
                  <a:gd name="T5" fmla="*/ 282 h 220"/>
                  <a:gd name="T6" fmla="*/ 739 w 320"/>
                  <a:gd name="T7" fmla="*/ 293 h 220"/>
                  <a:gd name="T8" fmla="*/ 768 w 320"/>
                  <a:gd name="T9" fmla="*/ 319 h 220"/>
                  <a:gd name="T10" fmla="*/ 803 w 320"/>
                  <a:gd name="T11" fmla="*/ 366 h 220"/>
                  <a:gd name="T12" fmla="*/ 753 w 320"/>
                  <a:gd name="T13" fmla="*/ 416 h 220"/>
                  <a:gd name="T14" fmla="*/ 730 w 320"/>
                  <a:gd name="T15" fmla="*/ 464 h 220"/>
                  <a:gd name="T16" fmla="*/ 690 w 320"/>
                  <a:gd name="T17" fmla="*/ 464 h 220"/>
                  <a:gd name="T18" fmla="*/ 614 w 320"/>
                  <a:gd name="T19" fmla="*/ 476 h 220"/>
                  <a:gd name="T20" fmla="*/ 529 w 320"/>
                  <a:gd name="T21" fmla="*/ 476 h 220"/>
                  <a:gd name="T22" fmla="*/ 441 w 320"/>
                  <a:gd name="T23" fmla="*/ 476 h 220"/>
                  <a:gd name="T24" fmla="*/ 413 w 320"/>
                  <a:gd name="T25" fmla="*/ 502 h 220"/>
                  <a:gd name="T26" fmla="*/ 389 w 320"/>
                  <a:gd name="T27" fmla="*/ 539 h 220"/>
                  <a:gd name="T28" fmla="*/ 315 w 320"/>
                  <a:gd name="T29" fmla="*/ 526 h 220"/>
                  <a:gd name="T30" fmla="*/ 238 w 320"/>
                  <a:gd name="T31" fmla="*/ 526 h 220"/>
                  <a:gd name="T32" fmla="*/ 202 w 320"/>
                  <a:gd name="T33" fmla="*/ 515 h 220"/>
                  <a:gd name="T34" fmla="*/ 151 w 320"/>
                  <a:gd name="T35" fmla="*/ 502 h 220"/>
                  <a:gd name="T36" fmla="*/ 112 w 320"/>
                  <a:gd name="T37" fmla="*/ 502 h 220"/>
                  <a:gd name="T38" fmla="*/ 64 w 320"/>
                  <a:gd name="T39" fmla="*/ 428 h 220"/>
                  <a:gd name="T40" fmla="*/ 0 w 320"/>
                  <a:gd name="T41" fmla="*/ 416 h 220"/>
                  <a:gd name="T42" fmla="*/ 13 w 320"/>
                  <a:gd name="T43" fmla="*/ 247 h 220"/>
                  <a:gd name="T44" fmla="*/ 13 w 320"/>
                  <a:gd name="T45" fmla="*/ 195 h 220"/>
                  <a:gd name="T46" fmla="*/ 50 w 320"/>
                  <a:gd name="T47" fmla="*/ 159 h 220"/>
                  <a:gd name="T48" fmla="*/ 74 w 320"/>
                  <a:gd name="T49" fmla="*/ 110 h 220"/>
                  <a:gd name="T50" fmla="*/ 99 w 320"/>
                  <a:gd name="T51" fmla="*/ 60 h 220"/>
                  <a:gd name="T52" fmla="*/ 124 w 320"/>
                  <a:gd name="T53" fmla="*/ 36 h 220"/>
                  <a:gd name="T54" fmla="*/ 161 w 320"/>
                  <a:gd name="T55" fmla="*/ 13 h 220"/>
                  <a:gd name="T56" fmla="*/ 202 w 320"/>
                  <a:gd name="T57" fmla="*/ 0 h 220"/>
                  <a:gd name="T58" fmla="*/ 287 w 320"/>
                  <a:gd name="T59" fmla="*/ 0 h 220"/>
                  <a:gd name="T60" fmla="*/ 352 w 320"/>
                  <a:gd name="T61" fmla="*/ 25 h 220"/>
                  <a:gd name="T62" fmla="*/ 413 w 320"/>
                  <a:gd name="T63" fmla="*/ 36 h 220"/>
                  <a:gd name="T64" fmla="*/ 479 w 320"/>
                  <a:gd name="T65" fmla="*/ 60 h 220"/>
                  <a:gd name="T66" fmla="*/ 529 w 320"/>
                  <a:gd name="T67" fmla="*/ 60 h 220"/>
                  <a:gd name="T68" fmla="*/ 577 w 320"/>
                  <a:gd name="T69" fmla="*/ 74 h 220"/>
                  <a:gd name="T70" fmla="*/ 614 w 320"/>
                  <a:gd name="T71" fmla="*/ 123 h 220"/>
                  <a:gd name="T72" fmla="*/ 627 w 320"/>
                  <a:gd name="T73" fmla="*/ 183 h 220"/>
                  <a:gd name="T74" fmla="*/ 655 w 320"/>
                  <a:gd name="T75" fmla="*/ 234 h 220"/>
                  <a:gd name="T76" fmla="*/ 655 w 320"/>
                  <a:gd name="T77" fmla="*/ 268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0"/>
                  <a:gd name="T118" fmla="*/ 0 h 220"/>
                  <a:gd name="T119" fmla="*/ 320 w 320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0" h="220">
                    <a:moveTo>
                      <a:pt x="260" y="110"/>
                    </a:moveTo>
                    <a:lnTo>
                      <a:pt x="265" y="120"/>
                    </a:lnTo>
                    <a:lnTo>
                      <a:pt x="280" y="115"/>
                    </a:lnTo>
                    <a:lnTo>
                      <a:pt x="295" y="120"/>
                    </a:lnTo>
                    <a:lnTo>
                      <a:pt x="305" y="130"/>
                    </a:lnTo>
                    <a:lnTo>
                      <a:pt x="320" y="150"/>
                    </a:lnTo>
                    <a:lnTo>
                      <a:pt x="300" y="170"/>
                    </a:lnTo>
                    <a:lnTo>
                      <a:pt x="290" y="190"/>
                    </a:lnTo>
                    <a:lnTo>
                      <a:pt x="275" y="190"/>
                    </a:lnTo>
                    <a:lnTo>
                      <a:pt x="245" y="195"/>
                    </a:lnTo>
                    <a:lnTo>
                      <a:pt x="210" y="195"/>
                    </a:lnTo>
                    <a:lnTo>
                      <a:pt x="175" y="195"/>
                    </a:lnTo>
                    <a:lnTo>
                      <a:pt x="165" y="205"/>
                    </a:lnTo>
                    <a:lnTo>
                      <a:pt x="155" y="220"/>
                    </a:lnTo>
                    <a:lnTo>
                      <a:pt x="125" y="215"/>
                    </a:lnTo>
                    <a:lnTo>
                      <a:pt x="95" y="215"/>
                    </a:lnTo>
                    <a:lnTo>
                      <a:pt x="80" y="210"/>
                    </a:lnTo>
                    <a:lnTo>
                      <a:pt x="60" y="205"/>
                    </a:lnTo>
                    <a:lnTo>
                      <a:pt x="45" y="205"/>
                    </a:lnTo>
                    <a:lnTo>
                      <a:pt x="25" y="175"/>
                    </a:lnTo>
                    <a:lnTo>
                      <a:pt x="0" y="170"/>
                    </a:lnTo>
                    <a:lnTo>
                      <a:pt x="5" y="100"/>
                    </a:lnTo>
                    <a:lnTo>
                      <a:pt x="5" y="80"/>
                    </a:lnTo>
                    <a:lnTo>
                      <a:pt x="20" y="65"/>
                    </a:lnTo>
                    <a:lnTo>
                      <a:pt x="30" y="45"/>
                    </a:lnTo>
                    <a:lnTo>
                      <a:pt x="40" y="25"/>
                    </a:lnTo>
                    <a:lnTo>
                      <a:pt x="50" y="15"/>
                    </a:lnTo>
                    <a:lnTo>
                      <a:pt x="65" y="5"/>
                    </a:lnTo>
                    <a:lnTo>
                      <a:pt x="80" y="0"/>
                    </a:lnTo>
                    <a:lnTo>
                      <a:pt x="115" y="0"/>
                    </a:lnTo>
                    <a:lnTo>
                      <a:pt x="140" y="10"/>
                    </a:lnTo>
                    <a:lnTo>
                      <a:pt x="165" y="15"/>
                    </a:lnTo>
                    <a:lnTo>
                      <a:pt x="190" y="25"/>
                    </a:lnTo>
                    <a:lnTo>
                      <a:pt x="210" y="25"/>
                    </a:lnTo>
                    <a:lnTo>
                      <a:pt x="230" y="30"/>
                    </a:lnTo>
                    <a:lnTo>
                      <a:pt x="245" y="50"/>
                    </a:lnTo>
                    <a:lnTo>
                      <a:pt x="250" y="75"/>
                    </a:lnTo>
                    <a:lnTo>
                      <a:pt x="260" y="95"/>
                    </a:lnTo>
                    <a:lnTo>
                      <a:pt x="260" y="11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5" name="Freeform 20"/>
              <p:cNvSpPr>
                <a:spLocks/>
              </p:cNvSpPr>
              <p:nvPr/>
            </p:nvSpPr>
            <p:spPr bwMode="auto">
              <a:xfrm>
                <a:off x="3062" y="2063"/>
                <a:ext cx="394" cy="136"/>
              </a:xfrm>
              <a:custGeom>
                <a:avLst/>
                <a:gdLst>
                  <a:gd name="T0" fmla="*/ 0 w 345"/>
                  <a:gd name="T1" fmla="*/ 205 h 120"/>
                  <a:gd name="T2" fmla="*/ 112 w 345"/>
                  <a:gd name="T3" fmla="*/ 275 h 120"/>
                  <a:gd name="T4" fmla="*/ 356 w 345"/>
                  <a:gd name="T5" fmla="*/ 228 h 120"/>
                  <a:gd name="T6" fmla="*/ 419 w 345"/>
                  <a:gd name="T7" fmla="*/ 275 h 120"/>
                  <a:gd name="T8" fmla="*/ 442 w 345"/>
                  <a:gd name="T9" fmla="*/ 252 h 120"/>
                  <a:gd name="T10" fmla="*/ 468 w 345"/>
                  <a:gd name="T11" fmla="*/ 228 h 120"/>
                  <a:gd name="T12" fmla="*/ 481 w 345"/>
                  <a:gd name="T13" fmla="*/ 228 h 120"/>
                  <a:gd name="T14" fmla="*/ 494 w 345"/>
                  <a:gd name="T15" fmla="*/ 228 h 120"/>
                  <a:gd name="T16" fmla="*/ 494 w 345"/>
                  <a:gd name="T17" fmla="*/ 228 h 120"/>
                  <a:gd name="T18" fmla="*/ 517 w 345"/>
                  <a:gd name="T19" fmla="*/ 239 h 120"/>
                  <a:gd name="T20" fmla="*/ 532 w 345"/>
                  <a:gd name="T21" fmla="*/ 239 h 120"/>
                  <a:gd name="T22" fmla="*/ 558 w 345"/>
                  <a:gd name="T23" fmla="*/ 239 h 120"/>
                  <a:gd name="T24" fmla="*/ 558 w 345"/>
                  <a:gd name="T25" fmla="*/ 252 h 120"/>
                  <a:gd name="T26" fmla="*/ 572 w 345"/>
                  <a:gd name="T27" fmla="*/ 264 h 120"/>
                  <a:gd name="T28" fmla="*/ 585 w 345"/>
                  <a:gd name="T29" fmla="*/ 264 h 120"/>
                  <a:gd name="T30" fmla="*/ 595 w 345"/>
                  <a:gd name="T31" fmla="*/ 275 h 120"/>
                  <a:gd name="T32" fmla="*/ 621 w 345"/>
                  <a:gd name="T33" fmla="*/ 275 h 120"/>
                  <a:gd name="T34" fmla="*/ 621 w 345"/>
                  <a:gd name="T35" fmla="*/ 275 h 120"/>
                  <a:gd name="T36" fmla="*/ 644 w 345"/>
                  <a:gd name="T37" fmla="*/ 264 h 120"/>
                  <a:gd name="T38" fmla="*/ 672 w 345"/>
                  <a:gd name="T39" fmla="*/ 252 h 120"/>
                  <a:gd name="T40" fmla="*/ 672 w 345"/>
                  <a:gd name="T41" fmla="*/ 252 h 120"/>
                  <a:gd name="T42" fmla="*/ 697 w 345"/>
                  <a:gd name="T43" fmla="*/ 239 h 120"/>
                  <a:gd name="T44" fmla="*/ 709 w 345"/>
                  <a:gd name="T45" fmla="*/ 239 h 120"/>
                  <a:gd name="T46" fmla="*/ 734 w 345"/>
                  <a:gd name="T47" fmla="*/ 228 h 120"/>
                  <a:gd name="T48" fmla="*/ 837 w 345"/>
                  <a:gd name="T49" fmla="*/ 36 h 120"/>
                  <a:gd name="T50" fmla="*/ 783 w 345"/>
                  <a:gd name="T51" fmla="*/ 36 h 120"/>
                  <a:gd name="T52" fmla="*/ 770 w 345"/>
                  <a:gd name="T53" fmla="*/ 48 h 120"/>
                  <a:gd name="T54" fmla="*/ 763 w 345"/>
                  <a:gd name="T55" fmla="*/ 59 h 120"/>
                  <a:gd name="T56" fmla="*/ 734 w 345"/>
                  <a:gd name="T57" fmla="*/ 59 h 120"/>
                  <a:gd name="T58" fmla="*/ 722 w 345"/>
                  <a:gd name="T59" fmla="*/ 74 h 120"/>
                  <a:gd name="T60" fmla="*/ 722 w 345"/>
                  <a:gd name="T61" fmla="*/ 74 h 120"/>
                  <a:gd name="T62" fmla="*/ 709 w 345"/>
                  <a:gd name="T63" fmla="*/ 74 h 120"/>
                  <a:gd name="T64" fmla="*/ 683 w 345"/>
                  <a:gd name="T65" fmla="*/ 74 h 120"/>
                  <a:gd name="T66" fmla="*/ 672 w 345"/>
                  <a:gd name="T67" fmla="*/ 74 h 120"/>
                  <a:gd name="T68" fmla="*/ 672 w 345"/>
                  <a:gd name="T69" fmla="*/ 74 h 120"/>
                  <a:gd name="T70" fmla="*/ 659 w 345"/>
                  <a:gd name="T71" fmla="*/ 96 h 120"/>
                  <a:gd name="T72" fmla="*/ 644 w 345"/>
                  <a:gd name="T73" fmla="*/ 109 h 120"/>
                  <a:gd name="T74" fmla="*/ 644 w 345"/>
                  <a:gd name="T75" fmla="*/ 109 h 120"/>
                  <a:gd name="T76" fmla="*/ 621 w 345"/>
                  <a:gd name="T77" fmla="*/ 131 h 120"/>
                  <a:gd name="T78" fmla="*/ 621 w 345"/>
                  <a:gd name="T79" fmla="*/ 131 h 120"/>
                  <a:gd name="T80" fmla="*/ 595 w 345"/>
                  <a:gd name="T81" fmla="*/ 131 h 120"/>
                  <a:gd name="T82" fmla="*/ 585 w 345"/>
                  <a:gd name="T83" fmla="*/ 122 h 120"/>
                  <a:gd name="T84" fmla="*/ 585 w 345"/>
                  <a:gd name="T85" fmla="*/ 122 h 120"/>
                  <a:gd name="T86" fmla="*/ 558 w 345"/>
                  <a:gd name="T87" fmla="*/ 109 h 120"/>
                  <a:gd name="T88" fmla="*/ 547 w 345"/>
                  <a:gd name="T89" fmla="*/ 96 h 120"/>
                  <a:gd name="T90" fmla="*/ 558 w 345"/>
                  <a:gd name="T91" fmla="*/ 85 h 120"/>
                  <a:gd name="T92" fmla="*/ 572 w 345"/>
                  <a:gd name="T93" fmla="*/ 59 h 120"/>
                  <a:gd name="T94" fmla="*/ 572 w 345"/>
                  <a:gd name="T95" fmla="*/ 48 h 120"/>
                  <a:gd name="T96" fmla="*/ 585 w 345"/>
                  <a:gd name="T97" fmla="*/ 36 h 120"/>
                  <a:gd name="T98" fmla="*/ 585 w 345"/>
                  <a:gd name="T99" fmla="*/ 23 h 120"/>
                  <a:gd name="T100" fmla="*/ 572 w 345"/>
                  <a:gd name="T101" fmla="*/ 12 h 120"/>
                  <a:gd name="T102" fmla="*/ 572 w 345"/>
                  <a:gd name="T103" fmla="*/ 12 h 120"/>
                  <a:gd name="T104" fmla="*/ 547 w 345"/>
                  <a:gd name="T105" fmla="*/ 23 h 120"/>
                  <a:gd name="T106" fmla="*/ 517 w 345"/>
                  <a:gd name="T107" fmla="*/ 36 h 120"/>
                  <a:gd name="T108" fmla="*/ 517 w 345"/>
                  <a:gd name="T109" fmla="*/ 36 h 120"/>
                  <a:gd name="T110" fmla="*/ 481 w 345"/>
                  <a:gd name="T111" fmla="*/ 48 h 120"/>
                  <a:gd name="T112" fmla="*/ 419 w 345"/>
                  <a:gd name="T113" fmla="*/ 59 h 120"/>
                  <a:gd name="T114" fmla="*/ 379 w 345"/>
                  <a:gd name="T115" fmla="*/ 74 h 120"/>
                  <a:gd name="T116" fmla="*/ 369 w 345"/>
                  <a:gd name="T117" fmla="*/ 74 h 120"/>
                  <a:gd name="T118" fmla="*/ 356 w 345"/>
                  <a:gd name="T119" fmla="*/ 59 h 120"/>
                  <a:gd name="T120" fmla="*/ 343 w 345"/>
                  <a:gd name="T121" fmla="*/ 48 h 120"/>
                  <a:gd name="T122" fmla="*/ 239 w 345"/>
                  <a:gd name="T123" fmla="*/ 48 h 1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5"/>
                  <a:gd name="T187" fmla="*/ 0 h 120"/>
                  <a:gd name="T188" fmla="*/ 345 w 345"/>
                  <a:gd name="T189" fmla="*/ 120 h 1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5" h="120">
                    <a:moveTo>
                      <a:pt x="40" y="0"/>
                    </a:moveTo>
                    <a:lnTo>
                      <a:pt x="30" y="5"/>
                    </a:lnTo>
                    <a:lnTo>
                      <a:pt x="35" y="25"/>
                    </a:lnTo>
                    <a:lnTo>
                      <a:pt x="35" y="45"/>
                    </a:lnTo>
                    <a:lnTo>
                      <a:pt x="0" y="85"/>
                    </a:lnTo>
                    <a:lnTo>
                      <a:pt x="10" y="90"/>
                    </a:lnTo>
                    <a:lnTo>
                      <a:pt x="20" y="95"/>
                    </a:lnTo>
                    <a:lnTo>
                      <a:pt x="20" y="105"/>
                    </a:lnTo>
                    <a:lnTo>
                      <a:pt x="35" y="120"/>
                    </a:lnTo>
                    <a:lnTo>
                      <a:pt x="45" y="115"/>
                    </a:lnTo>
                    <a:lnTo>
                      <a:pt x="50" y="105"/>
                    </a:lnTo>
                    <a:lnTo>
                      <a:pt x="80" y="95"/>
                    </a:lnTo>
                    <a:lnTo>
                      <a:pt x="95" y="85"/>
                    </a:lnTo>
                    <a:lnTo>
                      <a:pt x="105" y="85"/>
                    </a:lnTo>
                    <a:lnTo>
                      <a:pt x="140" y="95"/>
                    </a:lnTo>
                    <a:lnTo>
                      <a:pt x="165" y="115"/>
                    </a:lnTo>
                    <a:lnTo>
                      <a:pt x="170" y="115"/>
                    </a:lnTo>
                    <a:lnTo>
                      <a:pt x="170" y="110"/>
                    </a:lnTo>
                    <a:lnTo>
                      <a:pt x="175" y="105"/>
                    </a:lnTo>
                    <a:lnTo>
                      <a:pt x="180" y="105"/>
                    </a:lnTo>
                    <a:lnTo>
                      <a:pt x="180" y="100"/>
                    </a:lnTo>
                    <a:lnTo>
                      <a:pt x="185" y="95"/>
                    </a:lnTo>
                    <a:lnTo>
                      <a:pt x="190" y="95"/>
                    </a:lnTo>
                    <a:lnTo>
                      <a:pt x="195" y="95"/>
                    </a:lnTo>
                    <a:lnTo>
                      <a:pt x="195" y="90"/>
                    </a:lnTo>
                    <a:lnTo>
                      <a:pt x="195" y="95"/>
                    </a:lnTo>
                    <a:lnTo>
                      <a:pt x="200" y="95"/>
                    </a:lnTo>
                    <a:lnTo>
                      <a:pt x="205" y="100"/>
                    </a:lnTo>
                    <a:lnTo>
                      <a:pt x="210" y="100"/>
                    </a:lnTo>
                    <a:lnTo>
                      <a:pt x="215" y="100"/>
                    </a:lnTo>
                    <a:lnTo>
                      <a:pt x="220" y="100"/>
                    </a:lnTo>
                    <a:lnTo>
                      <a:pt x="220" y="105"/>
                    </a:lnTo>
                    <a:lnTo>
                      <a:pt x="225" y="110"/>
                    </a:lnTo>
                    <a:lnTo>
                      <a:pt x="230" y="110"/>
                    </a:lnTo>
                    <a:lnTo>
                      <a:pt x="235" y="115"/>
                    </a:lnTo>
                    <a:lnTo>
                      <a:pt x="240" y="115"/>
                    </a:lnTo>
                    <a:lnTo>
                      <a:pt x="245" y="115"/>
                    </a:lnTo>
                    <a:lnTo>
                      <a:pt x="250" y="115"/>
                    </a:lnTo>
                    <a:lnTo>
                      <a:pt x="250" y="110"/>
                    </a:lnTo>
                    <a:lnTo>
                      <a:pt x="255" y="110"/>
                    </a:lnTo>
                    <a:lnTo>
                      <a:pt x="260" y="110"/>
                    </a:lnTo>
                    <a:lnTo>
                      <a:pt x="260" y="105"/>
                    </a:lnTo>
                    <a:lnTo>
                      <a:pt x="265" y="105"/>
                    </a:lnTo>
                    <a:lnTo>
                      <a:pt x="270" y="105"/>
                    </a:lnTo>
                    <a:lnTo>
                      <a:pt x="275" y="100"/>
                    </a:lnTo>
                    <a:lnTo>
                      <a:pt x="280" y="100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305" y="90"/>
                    </a:lnTo>
                    <a:lnTo>
                      <a:pt x="330" y="90"/>
                    </a:lnTo>
                    <a:lnTo>
                      <a:pt x="340" y="55"/>
                    </a:lnTo>
                    <a:lnTo>
                      <a:pt x="345" y="20"/>
                    </a:lnTo>
                    <a:lnTo>
                      <a:pt x="330" y="15"/>
                    </a:lnTo>
                    <a:lnTo>
                      <a:pt x="315" y="10"/>
                    </a:lnTo>
                    <a:lnTo>
                      <a:pt x="315" y="15"/>
                    </a:lnTo>
                    <a:lnTo>
                      <a:pt x="310" y="15"/>
                    </a:lnTo>
                    <a:lnTo>
                      <a:pt x="305" y="20"/>
                    </a:lnTo>
                    <a:lnTo>
                      <a:pt x="300" y="20"/>
                    </a:lnTo>
                    <a:lnTo>
                      <a:pt x="300" y="25"/>
                    </a:lnTo>
                    <a:lnTo>
                      <a:pt x="295" y="25"/>
                    </a:lnTo>
                    <a:lnTo>
                      <a:pt x="290" y="25"/>
                    </a:lnTo>
                    <a:lnTo>
                      <a:pt x="290" y="30"/>
                    </a:lnTo>
                    <a:lnTo>
                      <a:pt x="285" y="30"/>
                    </a:lnTo>
                    <a:lnTo>
                      <a:pt x="280" y="30"/>
                    </a:lnTo>
                    <a:lnTo>
                      <a:pt x="275" y="30"/>
                    </a:lnTo>
                    <a:lnTo>
                      <a:pt x="270" y="30"/>
                    </a:lnTo>
                    <a:lnTo>
                      <a:pt x="265" y="30"/>
                    </a:lnTo>
                    <a:lnTo>
                      <a:pt x="265" y="35"/>
                    </a:lnTo>
                    <a:lnTo>
                      <a:pt x="260" y="35"/>
                    </a:lnTo>
                    <a:lnTo>
                      <a:pt x="260" y="40"/>
                    </a:lnTo>
                    <a:lnTo>
                      <a:pt x="260" y="45"/>
                    </a:lnTo>
                    <a:lnTo>
                      <a:pt x="255" y="45"/>
                    </a:lnTo>
                    <a:lnTo>
                      <a:pt x="250" y="50"/>
                    </a:lnTo>
                    <a:lnTo>
                      <a:pt x="245" y="55"/>
                    </a:lnTo>
                    <a:lnTo>
                      <a:pt x="240" y="55"/>
                    </a:lnTo>
                    <a:lnTo>
                      <a:pt x="235" y="55"/>
                    </a:lnTo>
                    <a:lnTo>
                      <a:pt x="235" y="50"/>
                    </a:lnTo>
                    <a:lnTo>
                      <a:pt x="230" y="50"/>
                    </a:lnTo>
                    <a:lnTo>
                      <a:pt x="225" y="50"/>
                    </a:lnTo>
                    <a:lnTo>
                      <a:pt x="220" y="45"/>
                    </a:lnTo>
                    <a:lnTo>
                      <a:pt x="215" y="40"/>
                    </a:lnTo>
                    <a:lnTo>
                      <a:pt x="220" y="35"/>
                    </a:lnTo>
                    <a:lnTo>
                      <a:pt x="220" y="30"/>
                    </a:lnTo>
                    <a:lnTo>
                      <a:pt x="220" y="25"/>
                    </a:lnTo>
                    <a:lnTo>
                      <a:pt x="225" y="25"/>
                    </a:lnTo>
                    <a:lnTo>
                      <a:pt x="225" y="20"/>
                    </a:lnTo>
                    <a:lnTo>
                      <a:pt x="225" y="15"/>
                    </a:lnTo>
                    <a:lnTo>
                      <a:pt x="230" y="15"/>
                    </a:lnTo>
                    <a:lnTo>
                      <a:pt x="230" y="10"/>
                    </a:lnTo>
                    <a:lnTo>
                      <a:pt x="230" y="5"/>
                    </a:lnTo>
                    <a:lnTo>
                      <a:pt x="225" y="5"/>
                    </a:lnTo>
                    <a:lnTo>
                      <a:pt x="220" y="5"/>
                    </a:lnTo>
                    <a:lnTo>
                      <a:pt x="220" y="10"/>
                    </a:lnTo>
                    <a:lnTo>
                      <a:pt x="215" y="10"/>
                    </a:lnTo>
                    <a:lnTo>
                      <a:pt x="210" y="10"/>
                    </a:lnTo>
                    <a:lnTo>
                      <a:pt x="210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195" y="20"/>
                    </a:lnTo>
                    <a:lnTo>
                      <a:pt x="190" y="20"/>
                    </a:lnTo>
                    <a:lnTo>
                      <a:pt x="185" y="20"/>
                    </a:lnTo>
                    <a:lnTo>
                      <a:pt x="180" y="20"/>
                    </a:lnTo>
                    <a:lnTo>
                      <a:pt x="175" y="25"/>
                    </a:lnTo>
                    <a:lnTo>
                      <a:pt x="170" y="25"/>
                    </a:lnTo>
                    <a:lnTo>
                      <a:pt x="165" y="25"/>
                    </a:lnTo>
                    <a:lnTo>
                      <a:pt x="160" y="30"/>
                    </a:lnTo>
                    <a:lnTo>
                      <a:pt x="155" y="30"/>
                    </a:lnTo>
                    <a:lnTo>
                      <a:pt x="150" y="30"/>
                    </a:lnTo>
                    <a:lnTo>
                      <a:pt x="145" y="30"/>
                    </a:lnTo>
                    <a:lnTo>
                      <a:pt x="140" y="25"/>
                    </a:lnTo>
                    <a:lnTo>
                      <a:pt x="135" y="25"/>
                    </a:lnTo>
                    <a:lnTo>
                      <a:pt x="135" y="20"/>
                    </a:lnTo>
                    <a:lnTo>
                      <a:pt x="120" y="25"/>
                    </a:lnTo>
                    <a:lnTo>
                      <a:pt x="95" y="20"/>
                    </a:lnTo>
                    <a:lnTo>
                      <a:pt x="70" y="5"/>
                    </a:lnTo>
                    <a:lnTo>
                      <a:pt x="55" y="1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6" name="Freeform 21"/>
              <p:cNvSpPr>
                <a:spLocks/>
              </p:cNvSpPr>
              <p:nvPr/>
            </p:nvSpPr>
            <p:spPr bwMode="auto">
              <a:xfrm>
                <a:off x="2772" y="1779"/>
                <a:ext cx="342" cy="511"/>
              </a:xfrm>
              <a:custGeom>
                <a:avLst/>
                <a:gdLst>
                  <a:gd name="T0" fmla="*/ 0 w 299"/>
                  <a:gd name="T1" fmla="*/ 1022 h 450"/>
                  <a:gd name="T2" fmla="*/ 51 w 299"/>
                  <a:gd name="T3" fmla="*/ 1022 h 450"/>
                  <a:gd name="T4" fmla="*/ 75 w 299"/>
                  <a:gd name="T5" fmla="*/ 1058 h 450"/>
                  <a:gd name="T6" fmla="*/ 105 w 299"/>
                  <a:gd name="T7" fmla="*/ 1095 h 450"/>
                  <a:gd name="T8" fmla="*/ 142 w 299"/>
                  <a:gd name="T9" fmla="*/ 1082 h 450"/>
                  <a:gd name="T10" fmla="*/ 267 w 299"/>
                  <a:gd name="T11" fmla="*/ 1034 h 450"/>
                  <a:gd name="T12" fmla="*/ 291 w 299"/>
                  <a:gd name="T13" fmla="*/ 1011 h 450"/>
                  <a:gd name="T14" fmla="*/ 317 w 299"/>
                  <a:gd name="T15" fmla="*/ 962 h 450"/>
                  <a:gd name="T16" fmla="*/ 305 w 299"/>
                  <a:gd name="T17" fmla="*/ 929 h 450"/>
                  <a:gd name="T18" fmla="*/ 305 w 299"/>
                  <a:gd name="T19" fmla="*/ 900 h 450"/>
                  <a:gd name="T20" fmla="*/ 343 w 299"/>
                  <a:gd name="T21" fmla="*/ 887 h 450"/>
                  <a:gd name="T22" fmla="*/ 371 w 299"/>
                  <a:gd name="T23" fmla="*/ 900 h 450"/>
                  <a:gd name="T24" fmla="*/ 420 w 299"/>
                  <a:gd name="T25" fmla="*/ 900 h 450"/>
                  <a:gd name="T26" fmla="*/ 447 w 299"/>
                  <a:gd name="T27" fmla="*/ 929 h 450"/>
                  <a:gd name="T28" fmla="*/ 459 w 299"/>
                  <a:gd name="T29" fmla="*/ 915 h 450"/>
                  <a:gd name="T30" fmla="*/ 522 w 299"/>
                  <a:gd name="T31" fmla="*/ 876 h 450"/>
                  <a:gd name="T32" fmla="*/ 560 w 299"/>
                  <a:gd name="T33" fmla="*/ 887 h 450"/>
                  <a:gd name="T34" fmla="*/ 653 w 299"/>
                  <a:gd name="T35" fmla="*/ 818 h 450"/>
                  <a:gd name="T36" fmla="*/ 742 w 299"/>
                  <a:gd name="T37" fmla="*/ 720 h 450"/>
                  <a:gd name="T38" fmla="*/ 727 w 299"/>
                  <a:gd name="T39" fmla="*/ 668 h 450"/>
                  <a:gd name="T40" fmla="*/ 715 w 299"/>
                  <a:gd name="T41" fmla="*/ 609 h 450"/>
                  <a:gd name="T42" fmla="*/ 742 w 299"/>
                  <a:gd name="T43" fmla="*/ 609 h 450"/>
                  <a:gd name="T44" fmla="*/ 751 w 299"/>
                  <a:gd name="T45" fmla="*/ 572 h 450"/>
                  <a:gd name="T46" fmla="*/ 764 w 299"/>
                  <a:gd name="T47" fmla="*/ 550 h 450"/>
                  <a:gd name="T48" fmla="*/ 751 w 299"/>
                  <a:gd name="T49" fmla="*/ 525 h 450"/>
                  <a:gd name="T50" fmla="*/ 700 w 299"/>
                  <a:gd name="T51" fmla="*/ 501 h 450"/>
                  <a:gd name="T52" fmla="*/ 690 w 299"/>
                  <a:gd name="T53" fmla="*/ 463 h 450"/>
                  <a:gd name="T54" fmla="*/ 690 w 299"/>
                  <a:gd name="T55" fmla="*/ 343 h 450"/>
                  <a:gd name="T56" fmla="*/ 700 w 299"/>
                  <a:gd name="T57" fmla="*/ 292 h 450"/>
                  <a:gd name="T58" fmla="*/ 676 w 299"/>
                  <a:gd name="T59" fmla="*/ 256 h 450"/>
                  <a:gd name="T60" fmla="*/ 676 w 299"/>
                  <a:gd name="T61" fmla="*/ 208 h 450"/>
                  <a:gd name="T62" fmla="*/ 625 w 299"/>
                  <a:gd name="T63" fmla="*/ 123 h 450"/>
                  <a:gd name="T64" fmla="*/ 625 w 299"/>
                  <a:gd name="T65" fmla="*/ 50 h 450"/>
                  <a:gd name="T66" fmla="*/ 638 w 299"/>
                  <a:gd name="T67" fmla="*/ 12 h 450"/>
                  <a:gd name="T68" fmla="*/ 573 w 299"/>
                  <a:gd name="T69" fmla="*/ 0 h 450"/>
                  <a:gd name="T70" fmla="*/ 560 w 299"/>
                  <a:gd name="T71" fmla="*/ 23 h 450"/>
                  <a:gd name="T72" fmla="*/ 548 w 299"/>
                  <a:gd name="T73" fmla="*/ 50 h 450"/>
                  <a:gd name="T74" fmla="*/ 534 w 299"/>
                  <a:gd name="T75" fmla="*/ 74 h 450"/>
                  <a:gd name="T76" fmla="*/ 499 w 299"/>
                  <a:gd name="T77" fmla="*/ 85 h 450"/>
                  <a:gd name="T78" fmla="*/ 420 w 299"/>
                  <a:gd name="T79" fmla="*/ 170 h 450"/>
                  <a:gd name="T80" fmla="*/ 420 w 299"/>
                  <a:gd name="T81" fmla="*/ 268 h 450"/>
                  <a:gd name="T82" fmla="*/ 434 w 299"/>
                  <a:gd name="T83" fmla="*/ 292 h 450"/>
                  <a:gd name="T84" fmla="*/ 434 w 299"/>
                  <a:gd name="T85" fmla="*/ 330 h 450"/>
                  <a:gd name="T86" fmla="*/ 393 w 299"/>
                  <a:gd name="T87" fmla="*/ 391 h 450"/>
                  <a:gd name="T88" fmla="*/ 393 w 299"/>
                  <a:gd name="T89" fmla="*/ 450 h 450"/>
                  <a:gd name="T90" fmla="*/ 420 w 299"/>
                  <a:gd name="T91" fmla="*/ 487 h 450"/>
                  <a:gd name="T92" fmla="*/ 407 w 299"/>
                  <a:gd name="T93" fmla="*/ 525 h 450"/>
                  <a:gd name="T94" fmla="*/ 381 w 299"/>
                  <a:gd name="T95" fmla="*/ 560 h 450"/>
                  <a:gd name="T96" fmla="*/ 331 w 299"/>
                  <a:gd name="T97" fmla="*/ 560 h 450"/>
                  <a:gd name="T98" fmla="*/ 291 w 299"/>
                  <a:gd name="T99" fmla="*/ 536 h 450"/>
                  <a:gd name="T100" fmla="*/ 190 w 299"/>
                  <a:gd name="T101" fmla="*/ 622 h 450"/>
                  <a:gd name="T102" fmla="*/ 92 w 299"/>
                  <a:gd name="T103" fmla="*/ 682 h 450"/>
                  <a:gd name="T104" fmla="*/ 13 w 299"/>
                  <a:gd name="T105" fmla="*/ 791 h 450"/>
                  <a:gd name="T106" fmla="*/ 13 w 299"/>
                  <a:gd name="T107" fmla="*/ 818 h 450"/>
                  <a:gd name="T108" fmla="*/ 13 w 299"/>
                  <a:gd name="T109" fmla="*/ 876 h 450"/>
                  <a:gd name="T110" fmla="*/ 13 w 299"/>
                  <a:gd name="T111" fmla="*/ 949 h 450"/>
                  <a:gd name="T112" fmla="*/ 0 w 299"/>
                  <a:gd name="T113" fmla="*/ 1022 h 4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9"/>
                  <a:gd name="T172" fmla="*/ 0 h 450"/>
                  <a:gd name="T173" fmla="*/ 299 w 299"/>
                  <a:gd name="T174" fmla="*/ 450 h 4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9" h="450">
                    <a:moveTo>
                      <a:pt x="0" y="420"/>
                    </a:moveTo>
                    <a:lnTo>
                      <a:pt x="20" y="420"/>
                    </a:lnTo>
                    <a:lnTo>
                      <a:pt x="30" y="435"/>
                    </a:lnTo>
                    <a:lnTo>
                      <a:pt x="40" y="450"/>
                    </a:lnTo>
                    <a:lnTo>
                      <a:pt x="55" y="445"/>
                    </a:lnTo>
                    <a:lnTo>
                      <a:pt x="104" y="425"/>
                    </a:lnTo>
                    <a:lnTo>
                      <a:pt x="114" y="415"/>
                    </a:lnTo>
                    <a:lnTo>
                      <a:pt x="124" y="395"/>
                    </a:lnTo>
                    <a:lnTo>
                      <a:pt x="119" y="380"/>
                    </a:lnTo>
                    <a:lnTo>
                      <a:pt x="119" y="370"/>
                    </a:lnTo>
                    <a:lnTo>
                      <a:pt x="134" y="365"/>
                    </a:lnTo>
                    <a:lnTo>
                      <a:pt x="144" y="370"/>
                    </a:lnTo>
                    <a:lnTo>
                      <a:pt x="164" y="370"/>
                    </a:lnTo>
                    <a:lnTo>
                      <a:pt x="174" y="380"/>
                    </a:lnTo>
                    <a:lnTo>
                      <a:pt x="179" y="375"/>
                    </a:lnTo>
                    <a:lnTo>
                      <a:pt x="204" y="360"/>
                    </a:lnTo>
                    <a:lnTo>
                      <a:pt x="219" y="365"/>
                    </a:lnTo>
                    <a:lnTo>
                      <a:pt x="254" y="335"/>
                    </a:lnTo>
                    <a:lnTo>
                      <a:pt x="289" y="295"/>
                    </a:lnTo>
                    <a:lnTo>
                      <a:pt x="284" y="275"/>
                    </a:lnTo>
                    <a:lnTo>
                      <a:pt x="279" y="250"/>
                    </a:lnTo>
                    <a:lnTo>
                      <a:pt x="289" y="250"/>
                    </a:lnTo>
                    <a:lnTo>
                      <a:pt x="294" y="235"/>
                    </a:lnTo>
                    <a:lnTo>
                      <a:pt x="299" y="225"/>
                    </a:lnTo>
                    <a:lnTo>
                      <a:pt x="294" y="215"/>
                    </a:lnTo>
                    <a:lnTo>
                      <a:pt x="274" y="205"/>
                    </a:lnTo>
                    <a:lnTo>
                      <a:pt x="269" y="190"/>
                    </a:lnTo>
                    <a:lnTo>
                      <a:pt x="269" y="140"/>
                    </a:lnTo>
                    <a:lnTo>
                      <a:pt x="274" y="120"/>
                    </a:lnTo>
                    <a:lnTo>
                      <a:pt x="264" y="105"/>
                    </a:lnTo>
                    <a:lnTo>
                      <a:pt x="264" y="85"/>
                    </a:lnTo>
                    <a:lnTo>
                      <a:pt x="244" y="50"/>
                    </a:lnTo>
                    <a:lnTo>
                      <a:pt x="244" y="20"/>
                    </a:lnTo>
                    <a:lnTo>
                      <a:pt x="249" y="5"/>
                    </a:lnTo>
                    <a:lnTo>
                      <a:pt x="224" y="0"/>
                    </a:lnTo>
                    <a:lnTo>
                      <a:pt x="219" y="10"/>
                    </a:lnTo>
                    <a:lnTo>
                      <a:pt x="214" y="20"/>
                    </a:lnTo>
                    <a:lnTo>
                      <a:pt x="209" y="30"/>
                    </a:lnTo>
                    <a:lnTo>
                      <a:pt x="194" y="35"/>
                    </a:lnTo>
                    <a:lnTo>
                      <a:pt x="164" y="70"/>
                    </a:lnTo>
                    <a:lnTo>
                      <a:pt x="164" y="110"/>
                    </a:lnTo>
                    <a:lnTo>
                      <a:pt x="169" y="120"/>
                    </a:lnTo>
                    <a:lnTo>
                      <a:pt x="169" y="135"/>
                    </a:lnTo>
                    <a:lnTo>
                      <a:pt x="154" y="160"/>
                    </a:lnTo>
                    <a:lnTo>
                      <a:pt x="154" y="185"/>
                    </a:lnTo>
                    <a:lnTo>
                      <a:pt x="164" y="200"/>
                    </a:lnTo>
                    <a:lnTo>
                      <a:pt x="159" y="215"/>
                    </a:lnTo>
                    <a:lnTo>
                      <a:pt x="149" y="230"/>
                    </a:lnTo>
                    <a:lnTo>
                      <a:pt x="129" y="230"/>
                    </a:lnTo>
                    <a:lnTo>
                      <a:pt x="114" y="220"/>
                    </a:lnTo>
                    <a:lnTo>
                      <a:pt x="74" y="255"/>
                    </a:lnTo>
                    <a:lnTo>
                      <a:pt x="35" y="280"/>
                    </a:lnTo>
                    <a:lnTo>
                      <a:pt x="5" y="325"/>
                    </a:lnTo>
                    <a:lnTo>
                      <a:pt x="5" y="335"/>
                    </a:lnTo>
                    <a:lnTo>
                      <a:pt x="5" y="360"/>
                    </a:lnTo>
                    <a:lnTo>
                      <a:pt x="5" y="390"/>
                    </a:lnTo>
                    <a:lnTo>
                      <a:pt x="0" y="42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7" name="Freeform 22"/>
              <p:cNvSpPr>
                <a:spLocks/>
              </p:cNvSpPr>
              <p:nvPr/>
            </p:nvSpPr>
            <p:spPr bwMode="auto">
              <a:xfrm>
                <a:off x="2829" y="2919"/>
                <a:ext cx="233" cy="142"/>
              </a:xfrm>
              <a:custGeom>
                <a:avLst/>
                <a:gdLst>
                  <a:gd name="T0" fmla="*/ 504 w 204"/>
                  <a:gd name="T1" fmla="*/ 74 h 125"/>
                  <a:gd name="T2" fmla="*/ 516 w 204"/>
                  <a:gd name="T3" fmla="*/ 133 h 125"/>
                  <a:gd name="T4" fmla="*/ 480 w 204"/>
                  <a:gd name="T5" fmla="*/ 183 h 125"/>
                  <a:gd name="T6" fmla="*/ 392 w 204"/>
                  <a:gd name="T7" fmla="*/ 219 h 125"/>
                  <a:gd name="T8" fmla="*/ 339 w 204"/>
                  <a:gd name="T9" fmla="*/ 268 h 125"/>
                  <a:gd name="T10" fmla="*/ 264 w 204"/>
                  <a:gd name="T11" fmla="*/ 268 h 125"/>
                  <a:gd name="T12" fmla="*/ 250 w 204"/>
                  <a:gd name="T13" fmla="*/ 256 h 125"/>
                  <a:gd name="T14" fmla="*/ 214 w 204"/>
                  <a:gd name="T15" fmla="*/ 256 h 125"/>
                  <a:gd name="T16" fmla="*/ 190 w 204"/>
                  <a:gd name="T17" fmla="*/ 268 h 125"/>
                  <a:gd name="T18" fmla="*/ 150 w 204"/>
                  <a:gd name="T19" fmla="*/ 268 h 125"/>
                  <a:gd name="T20" fmla="*/ 49 w 204"/>
                  <a:gd name="T21" fmla="*/ 304 h 125"/>
                  <a:gd name="T22" fmla="*/ 49 w 204"/>
                  <a:gd name="T23" fmla="*/ 234 h 125"/>
                  <a:gd name="T24" fmla="*/ 22 w 204"/>
                  <a:gd name="T25" fmla="*/ 234 h 125"/>
                  <a:gd name="T26" fmla="*/ 0 w 204"/>
                  <a:gd name="T27" fmla="*/ 208 h 125"/>
                  <a:gd name="T28" fmla="*/ 49 w 204"/>
                  <a:gd name="T29" fmla="*/ 183 h 125"/>
                  <a:gd name="T30" fmla="*/ 86 w 204"/>
                  <a:gd name="T31" fmla="*/ 159 h 125"/>
                  <a:gd name="T32" fmla="*/ 124 w 204"/>
                  <a:gd name="T33" fmla="*/ 159 h 125"/>
                  <a:gd name="T34" fmla="*/ 162 w 204"/>
                  <a:gd name="T35" fmla="*/ 144 h 125"/>
                  <a:gd name="T36" fmla="*/ 201 w 204"/>
                  <a:gd name="T37" fmla="*/ 159 h 125"/>
                  <a:gd name="T38" fmla="*/ 238 w 204"/>
                  <a:gd name="T39" fmla="*/ 159 h 125"/>
                  <a:gd name="T40" fmla="*/ 275 w 204"/>
                  <a:gd name="T41" fmla="*/ 144 h 125"/>
                  <a:gd name="T42" fmla="*/ 392 w 204"/>
                  <a:gd name="T43" fmla="*/ 0 h 125"/>
                  <a:gd name="T44" fmla="*/ 428 w 204"/>
                  <a:gd name="T45" fmla="*/ 23 h 125"/>
                  <a:gd name="T46" fmla="*/ 452 w 204"/>
                  <a:gd name="T47" fmla="*/ 74 h 125"/>
                  <a:gd name="T48" fmla="*/ 504 w 204"/>
                  <a:gd name="T49" fmla="*/ 74 h 125"/>
                  <a:gd name="T50" fmla="*/ 504 w 204"/>
                  <a:gd name="T51" fmla="*/ 74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4"/>
                  <a:gd name="T79" fmla="*/ 0 h 125"/>
                  <a:gd name="T80" fmla="*/ 204 w 204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4" h="125">
                    <a:moveTo>
                      <a:pt x="199" y="30"/>
                    </a:moveTo>
                    <a:lnTo>
                      <a:pt x="204" y="55"/>
                    </a:lnTo>
                    <a:lnTo>
                      <a:pt x="189" y="75"/>
                    </a:lnTo>
                    <a:lnTo>
                      <a:pt x="154" y="90"/>
                    </a:lnTo>
                    <a:lnTo>
                      <a:pt x="134" y="110"/>
                    </a:lnTo>
                    <a:lnTo>
                      <a:pt x="104" y="110"/>
                    </a:lnTo>
                    <a:lnTo>
                      <a:pt x="99" y="105"/>
                    </a:lnTo>
                    <a:lnTo>
                      <a:pt x="84" y="105"/>
                    </a:lnTo>
                    <a:lnTo>
                      <a:pt x="74" y="110"/>
                    </a:lnTo>
                    <a:lnTo>
                      <a:pt x="59" y="110"/>
                    </a:lnTo>
                    <a:lnTo>
                      <a:pt x="19" y="125"/>
                    </a:lnTo>
                    <a:lnTo>
                      <a:pt x="19" y="95"/>
                    </a:lnTo>
                    <a:lnTo>
                      <a:pt x="9" y="95"/>
                    </a:lnTo>
                    <a:lnTo>
                      <a:pt x="0" y="85"/>
                    </a:lnTo>
                    <a:lnTo>
                      <a:pt x="19" y="75"/>
                    </a:lnTo>
                    <a:lnTo>
                      <a:pt x="34" y="65"/>
                    </a:lnTo>
                    <a:lnTo>
                      <a:pt x="49" y="65"/>
                    </a:lnTo>
                    <a:lnTo>
                      <a:pt x="64" y="60"/>
                    </a:lnTo>
                    <a:lnTo>
                      <a:pt x="79" y="65"/>
                    </a:lnTo>
                    <a:lnTo>
                      <a:pt x="94" y="65"/>
                    </a:lnTo>
                    <a:lnTo>
                      <a:pt x="109" y="60"/>
                    </a:lnTo>
                    <a:lnTo>
                      <a:pt x="154" y="0"/>
                    </a:lnTo>
                    <a:lnTo>
                      <a:pt x="169" y="10"/>
                    </a:lnTo>
                    <a:lnTo>
                      <a:pt x="179" y="30"/>
                    </a:lnTo>
                    <a:lnTo>
                      <a:pt x="199" y="3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8" name="Freeform 23"/>
              <p:cNvSpPr>
                <a:spLocks/>
              </p:cNvSpPr>
              <p:nvPr/>
            </p:nvSpPr>
            <p:spPr bwMode="auto">
              <a:xfrm>
                <a:off x="3233" y="1904"/>
                <a:ext cx="223" cy="130"/>
              </a:xfrm>
              <a:custGeom>
                <a:avLst/>
                <a:gdLst>
                  <a:gd name="T0" fmla="*/ 0 w 195"/>
                  <a:gd name="T1" fmla="*/ 213 h 115"/>
                  <a:gd name="T2" fmla="*/ 13 w 195"/>
                  <a:gd name="T3" fmla="*/ 213 h 115"/>
                  <a:gd name="T4" fmla="*/ 25 w 195"/>
                  <a:gd name="T5" fmla="*/ 213 h 115"/>
                  <a:gd name="T6" fmla="*/ 38 w 195"/>
                  <a:gd name="T7" fmla="*/ 224 h 115"/>
                  <a:gd name="T8" fmla="*/ 38 w 195"/>
                  <a:gd name="T9" fmla="*/ 224 h 115"/>
                  <a:gd name="T10" fmla="*/ 51 w 195"/>
                  <a:gd name="T11" fmla="*/ 224 h 115"/>
                  <a:gd name="T12" fmla="*/ 64 w 195"/>
                  <a:gd name="T13" fmla="*/ 213 h 115"/>
                  <a:gd name="T14" fmla="*/ 75 w 195"/>
                  <a:gd name="T15" fmla="*/ 213 h 115"/>
                  <a:gd name="T16" fmla="*/ 91 w 195"/>
                  <a:gd name="T17" fmla="*/ 213 h 115"/>
                  <a:gd name="T18" fmla="*/ 104 w 195"/>
                  <a:gd name="T19" fmla="*/ 200 h 115"/>
                  <a:gd name="T20" fmla="*/ 112 w 195"/>
                  <a:gd name="T21" fmla="*/ 188 h 115"/>
                  <a:gd name="T22" fmla="*/ 112 w 195"/>
                  <a:gd name="T23" fmla="*/ 188 h 115"/>
                  <a:gd name="T24" fmla="*/ 127 w 195"/>
                  <a:gd name="T25" fmla="*/ 177 h 115"/>
                  <a:gd name="T26" fmla="*/ 140 w 195"/>
                  <a:gd name="T27" fmla="*/ 177 h 115"/>
                  <a:gd name="T28" fmla="*/ 140 w 195"/>
                  <a:gd name="T29" fmla="*/ 177 h 115"/>
                  <a:gd name="T30" fmla="*/ 154 w 195"/>
                  <a:gd name="T31" fmla="*/ 177 h 115"/>
                  <a:gd name="T32" fmla="*/ 166 w 195"/>
                  <a:gd name="T33" fmla="*/ 177 h 115"/>
                  <a:gd name="T34" fmla="*/ 166 w 195"/>
                  <a:gd name="T35" fmla="*/ 177 h 115"/>
                  <a:gd name="T36" fmla="*/ 166 w 195"/>
                  <a:gd name="T37" fmla="*/ 200 h 115"/>
                  <a:gd name="T38" fmla="*/ 166 w 195"/>
                  <a:gd name="T39" fmla="*/ 200 h 115"/>
                  <a:gd name="T40" fmla="*/ 154 w 195"/>
                  <a:gd name="T41" fmla="*/ 224 h 115"/>
                  <a:gd name="T42" fmla="*/ 154 w 195"/>
                  <a:gd name="T43" fmla="*/ 236 h 115"/>
                  <a:gd name="T44" fmla="*/ 140 w 195"/>
                  <a:gd name="T45" fmla="*/ 251 h 115"/>
                  <a:gd name="T46" fmla="*/ 140 w 195"/>
                  <a:gd name="T47" fmla="*/ 258 h 115"/>
                  <a:gd name="T48" fmla="*/ 154 w 195"/>
                  <a:gd name="T49" fmla="*/ 258 h 115"/>
                  <a:gd name="T50" fmla="*/ 166 w 195"/>
                  <a:gd name="T51" fmla="*/ 272 h 115"/>
                  <a:gd name="T52" fmla="*/ 166 w 195"/>
                  <a:gd name="T53" fmla="*/ 272 h 115"/>
                  <a:gd name="T54" fmla="*/ 178 w 195"/>
                  <a:gd name="T55" fmla="*/ 258 h 115"/>
                  <a:gd name="T56" fmla="*/ 191 w 195"/>
                  <a:gd name="T57" fmla="*/ 258 h 115"/>
                  <a:gd name="T58" fmla="*/ 204 w 195"/>
                  <a:gd name="T59" fmla="*/ 251 h 115"/>
                  <a:gd name="T60" fmla="*/ 217 w 195"/>
                  <a:gd name="T61" fmla="*/ 251 h 115"/>
                  <a:gd name="T62" fmla="*/ 217 w 195"/>
                  <a:gd name="T63" fmla="*/ 251 h 115"/>
                  <a:gd name="T64" fmla="*/ 230 w 195"/>
                  <a:gd name="T65" fmla="*/ 251 h 115"/>
                  <a:gd name="T66" fmla="*/ 246 w 195"/>
                  <a:gd name="T67" fmla="*/ 258 h 115"/>
                  <a:gd name="T68" fmla="*/ 254 w 195"/>
                  <a:gd name="T69" fmla="*/ 272 h 115"/>
                  <a:gd name="T70" fmla="*/ 270 w 195"/>
                  <a:gd name="T71" fmla="*/ 258 h 115"/>
                  <a:gd name="T72" fmla="*/ 282 w 195"/>
                  <a:gd name="T73" fmla="*/ 258 h 115"/>
                  <a:gd name="T74" fmla="*/ 282 w 195"/>
                  <a:gd name="T75" fmla="*/ 258 h 115"/>
                  <a:gd name="T76" fmla="*/ 282 w 195"/>
                  <a:gd name="T77" fmla="*/ 236 h 115"/>
                  <a:gd name="T78" fmla="*/ 295 w 195"/>
                  <a:gd name="T79" fmla="*/ 236 h 115"/>
                  <a:gd name="T80" fmla="*/ 295 w 195"/>
                  <a:gd name="T81" fmla="*/ 224 h 115"/>
                  <a:gd name="T82" fmla="*/ 309 w 195"/>
                  <a:gd name="T83" fmla="*/ 213 h 115"/>
                  <a:gd name="T84" fmla="*/ 309 w 195"/>
                  <a:gd name="T85" fmla="*/ 213 h 115"/>
                  <a:gd name="T86" fmla="*/ 332 w 195"/>
                  <a:gd name="T87" fmla="*/ 213 h 115"/>
                  <a:gd name="T88" fmla="*/ 332 w 195"/>
                  <a:gd name="T89" fmla="*/ 213 h 115"/>
                  <a:gd name="T90" fmla="*/ 357 w 195"/>
                  <a:gd name="T91" fmla="*/ 236 h 115"/>
                  <a:gd name="T92" fmla="*/ 357 w 195"/>
                  <a:gd name="T93" fmla="*/ 236 h 115"/>
                  <a:gd name="T94" fmla="*/ 384 w 195"/>
                  <a:gd name="T95" fmla="*/ 224 h 115"/>
                  <a:gd name="T96" fmla="*/ 435 w 195"/>
                  <a:gd name="T97" fmla="*/ 236 h 115"/>
                  <a:gd name="T98" fmla="*/ 321 w 195"/>
                  <a:gd name="T99" fmla="*/ 35 h 115"/>
                  <a:gd name="T100" fmla="*/ 0 w 195"/>
                  <a:gd name="T101" fmla="*/ 213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5"/>
                  <a:gd name="T154" fmla="*/ 0 h 115"/>
                  <a:gd name="T155" fmla="*/ 195 w 195"/>
                  <a:gd name="T156" fmla="*/ 115 h 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5" h="115">
                    <a:moveTo>
                      <a:pt x="0" y="90"/>
                    </a:moveTo>
                    <a:lnTo>
                      <a:pt x="0" y="90"/>
                    </a:lnTo>
                    <a:lnTo>
                      <a:pt x="5" y="90"/>
                    </a:lnTo>
                    <a:lnTo>
                      <a:pt x="10" y="90"/>
                    </a:lnTo>
                    <a:lnTo>
                      <a:pt x="15" y="95"/>
                    </a:lnTo>
                    <a:lnTo>
                      <a:pt x="20" y="95"/>
                    </a:lnTo>
                    <a:lnTo>
                      <a:pt x="25" y="90"/>
                    </a:lnTo>
                    <a:lnTo>
                      <a:pt x="30" y="90"/>
                    </a:lnTo>
                    <a:lnTo>
                      <a:pt x="35" y="90"/>
                    </a:lnTo>
                    <a:lnTo>
                      <a:pt x="35" y="85"/>
                    </a:lnTo>
                    <a:lnTo>
                      <a:pt x="40" y="85"/>
                    </a:lnTo>
                    <a:lnTo>
                      <a:pt x="40" y="80"/>
                    </a:lnTo>
                    <a:lnTo>
                      <a:pt x="45" y="80"/>
                    </a:lnTo>
                    <a:lnTo>
                      <a:pt x="50" y="75"/>
                    </a:lnTo>
                    <a:lnTo>
                      <a:pt x="55" y="75"/>
                    </a:lnTo>
                    <a:lnTo>
                      <a:pt x="60" y="75"/>
                    </a:lnTo>
                    <a:lnTo>
                      <a:pt x="65" y="75"/>
                    </a:lnTo>
                    <a:lnTo>
                      <a:pt x="65" y="80"/>
                    </a:lnTo>
                    <a:lnTo>
                      <a:pt x="65" y="85"/>
                    </a:lnTo>
                    <a:lnTo>
                      <a:pt x="65" y="90"/>
                    </a:lnTo>
                    <a:lnTo>
                      <a:pt x="60" y="95"/>
                    </a:lnTo>
                    <a:lnTo>
                      <a:pt x="60" y="100"/>
                    </a:lnTo>
                    <a:lnTo>
                      <a:pt x="55" y="100"/>
                    </a:lnTo>
                    <a:lnTo>
                      <a:pt x="55" y="105"/>
                    </a:lnTo>
                    <a:lnTo>
                      <a:pt x="55" y="110"/>
                    </a:lnTo>
                    <a:lnTo>
                      <a:pt x="60" y="110"/>
                    </a:lnTo>
                    <a:lnTo>
                      <a:pt x="60" y="115"/>
                    </a:lnTo>
                    <a:lnTo>
                      <a:pt x="65" y="115"/>
                    </a:lnTo>
                    <a:lnTo>
                      <a:pt x="70" y="110"/>
                    </a:lnTo>
                    <a:lnTo>
                      <a:pt x="75" y="110"/>
                    </a:lnTo>
                    <a:lnTo>
                      <a:pt x="80" y="105"/>
                    </a:lnTo>
                    <a:lnTo>
                      <a:pt x="85" y="105"/>
                    </a:lnTo>
                    <a:lnTo>
                      <a:pt x="90" y="105"/>
                    </a:lnTo>
                    <a:lnTo>
                      <a:pt x="95" y="110"/>
                    </a:lnTo>
                    <a:lnTo>
                      <a:pt x="100" y="110"/>
                    </a:lnTo>
                    <a:lnTo>
                      <a:pt x="100" y="115"/>
                    </a:lnTo>
                    <a:lnTo>
                      <a:pt x="105" y="110"/>
                    </a:lnTo>
                    <a:lnTo>
                      <a:pt x="110" y="110"/>
                    </a:lnTo>
                    <a:lnTo>
                      <a:pt x="110" y="105"/>
                    </a:lnTo>
                    <a:lnTo>
                      <a:pt x="110" y="100"/>
                    </a:lnTo>
                    <a:lnTo>
                      <a:pt x="115" y="100"/>
                    </a:lnTo>
                    <a:lnTo>
                      <a:pt x="115" y="95"/>
                    </a:lnTo>
                    <a:lnTo>
                      <a:pt x="115" y="90"/>
                    </a:lnTo>
                    <a:lnTo>
                      <a:pt x="120" y="90"/>
                    </a:lnTo>
                    <a:lnTo>
                      <a:pt x="125" y="90"/>
                    </a:lnTo>
                    <a:lnTo>
                      <a:pt x="130" y="90"/>
                    </a:lnTo>
                    <a:lnTo>
                      <a:pt x="130" y="95"/>
                    </a:lnTo>
                    <a:lnTo>
                      <a:pt x="135" y="95"/>
                    </a:lnTo>
                    <a:lnTo>
                      <a:pt x="140" y="100"/>
                    </a:lnTo>
                    <a:lnTo>
                      <a:pt x="145" y="100"/>
                    </a:lnTo>
                    <a:lnTo>
                      <a:pt x="145" y="95"/>
                    </a:lnTo>
                    <a:lnTo>
                      <a:pt x="150" y="95"/>
                    </a:lnTo>
                    <a:lnTo>
                      <a:pt x="170" y="100"/>
                    </a:lnTo>
                    <a:lnTo>
                      <a:pt x="195" y="100"/>
                    </a:lnTo>
                    <a:lnTo>
                      <a:pt x="190" y="65"/>
                    </a:lnTo>
                    <a:lnTo>
                      <a:pt x="165" y="30"/>
                    </a:lnTo>
                    <a:lnTo>
                      <a:pt x="125" y="15"/>
                    </a:lnTo>
                    <a:lnTo>
                      <a:pt x="85" y="10"/>
                    </a:lnTo>
                    <a:lnTo>
                      <a:pt x="60" y="0"/>
                    </a:lnTo>
                    <a:lnTo>
                      <a:pt x="0" y="75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09" name="Freeform 24"/>
              <p:cNvSpPr>
                <a:spLocks/>
              </p:cNvSpPr>
              <p:nvPr/>
            </p:nvSpPr>
            <p:spPr bwMode="auto">
              <a:xfrm>
                <a:off x="2128" y="3300"/>
                <a:ext cx="422" cy="420"/>
              </a:xfrm>
              <a:custGeom>
                <a:avLst/>
                <a:gdLst>
                  <a:gd name="T0" fmla="*/ 441 w 370"/>
                  <a:gd name="T1" fmla="*/ 12 h 370"/>
                  <a:gd name="T2" fmla="*/ 315 w 370"/>
                  <a:gd name="T3" fmla="*/ 36 h 370"/>
                  <a:gd name="T4" fmla="*/ 0 w 370"/>
                  <a:gd name="T5" fmla="*/ 413 h 370"/>
                  <a:gd name="T6" fmla="*/ 13 w 370"/>
                  <a:gd name="T7" fmla="*/ 463 h 370"/>
                  <a:gd name="T8" fmla="*/ 74 w 370"/>
                  <a:gd name="T9" fmla="*/ 437 h 370"/>
                  <a:gd name="T10" fmla="*/ 161 w 370"/>
                  <a:gd name="T11" fmla="*/ 498 h 370"/>
                  <a:gd name="T12" fmla="*/ 190 w 370"/>
                  <a:gd name="T13" fmla="*/ 521 h 370"/>
                  <a:gd name="T14" fmla="*/ 265 w 370"/>
                  <a:gd name="T15" fmla="*/ 535 h 370"/>
                  <a:gd name="T16" fmla="*/ 425 w 370"/>
                  <a:gd name="T17" fmla="*/ 654 h 370"/>
                  <a:gd name="T18" fmla="*/ 478 w 370"/>
                  <a:gd name="T19" fmla="*/ 703 h 370"/>
                  <a:gd name="T20" fmla="*/ 489 w 370"/>
                  <a:gd name="T21" fmla="*/ 765 h 370"/>
                  <a:gd name="T22" fmla="*/ 465 w 370"/>
                  <a:gd name="T23" fmla="*/ 812 h 370"/>
                  <a:gd name="T24" fmla="*/ 478 w 370"/>
                  <a:gd name="T25" fmla="*/ 898 h 370"/>
                  <a:gd name="T26" fmla="*/ 655 w 370"/>
                  <a:gd name="T27" fmla="*/ 694 h 370"/>
                  <a:gd name="T28" fmla="*/ 614 w 370"/>
                  <a:gd name="T29" fmla="*/ 654 h 370"/>
                  <a:gd name="T30" fmla="*/ 641 w 370"/>
                  <a:gd name="T31" fmla="*/ 618 h 370"/>
                  <a:gd name="T32" fmla="*/ 664 w 370"/>
                  <a:gd name="T33" fmla="*/ 667 h 370"/>
                  <a:gd name="T34" fmla="*/ 768 w 370"/>
                  <a:gd name="T35" fmla="*/ 582 h 370"/>
                  <a:gd name="T36" fmla="*/ 842 w 370"/>
                  <a:gd name="T37" fmla="*/ 487 h 370"/>
                  <a:gd name="T38" fmla="*/ 891 w 370"/>
                  <a:gd name="T39" fmla="*/ 353 h 370"/>
                  <a:gd name="T40" fmla="*/ 928 w 370"/>
                  <a:gd name="T41" fmla="*/ 317 h 370"/>
                  <a:gd name="T42" fmla="*/ 891 w 370"/>
                  <a:gd name="T43" fmla="*/ 317 h 370"/>
                  <a:gd name="T44" fmla="*/ 878 w 370"/>
                  <a:gd name="T45" fmla="*/ 292 h 370"/>
                  <a:gd name="T46" fmla="*/ 891 w 370"/>
                  <a:gd name="T47" fmla="*/ 255 h 370"/>
                  <a:gd name="T48" fmla="*/ 916 w 370"/>
                  <a:gd name="T49" fmla="*/ 219 h 370"/>
                  <a:gd name="T50" fmla="*/ 891 w 370"/>
                  <a:gd name="T51" fmla="*/ 182 h 370"/>
                  <a:gd name="T52" fmla="*/ 815 w 370"/>
                  <a:gd name="T53" fmla="*/ 170 h 370"/>
                  <a:gd name="T54" fmla="*/ 768 w 370"/>
                  <a:gd name="T55" fmla="*/ 109 h 370"/>
                  <a:gd name="T56" fmla="*/ 664 w 370"/>
                  <a:gd name="T57" fmla="*/ 36 h 370"/>
                  <a:gd name="T58" fmla="*/ 591 w 370"/>
                  <a:gd name="T59" fmla="*/ 36 h 370"/>
                  <a:gd name="T60" fmla="*/ 538 w 370"/>
                  <a:gd name="T61" fmla="*/ 0 h 370"/>
                  <a:gd name="T62" fmla="*/ 441 w 370"/>
                  <a:gd name="T63" fmla="*/ 12 h 3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0"/>
                  <a:gd name="T97" fmla="*/ 0 h 370"/>
                  <a:gd name="T98" fmla="*/ 370 w 370"/>
                  <a:gd name="T99" fmla="*/ 370 h 3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0" h="370">
                    <a:moveTo>
                      <a:pt x="175" y="5"/>
                    </a:moveTo>
                    <a:lnTo>
                      <a:pt x="125" y="15"/>
                    </a:lnTo>
                    <a:lnTo>
                      <a:pt x="0" y="170"/>
                    </a:lnTo>
                    <a:lnTo>
                      <a:pt x="5" y="190"/>
                    </a:lnTo>
                    <a:lnTo>
                      <a:pt x="30" y="180"/>
                    </a:lnTo>
                    <a:lnTo>
                      <a:pt x="65" y="205"/>
                    </a:lnTo>
                    <a:lnTo>
                      <a:pt x="75" y="215"/>
                    </a:lnTo>
                    <a:lnTo>
                      <a:pt x="105" y="220"/>
                    </a:lnTo>
                    <a:lnTo>
                      <a:pt x="170" y="270"/>
                    </a:lnTo>
                    <a:lnTo>
                      <a:pt x="190" y="290"/>
                    </a:lnTo>
                    <a:lnTo>
                      <a:pt x="195" y="315"/>
                    </a:lnTo>
                    <a:lnTo>
                      <a:pt x="185" y="335"/>
                    </a:lnTo>
                    <a:lnTo>
                      <a:pt x="190" y="370"/>
                    </a:lnTo>
                    <a:lnTo>
                      <a:pt x="260" y="285"/>
                    </a:lnTo>
                    <a:lnTo>
                      <a:pt x="245" y="270"/>
                    </a:lnTo>
                    <a:lnTo>
                      <a:pt x="255" y="255"/>
                    </a:lnTo>
                    <a:lnTo>
                      <a:pt x="265" y="275"/>
                    </a:lnTo>
                    <a:lnTo>
                      <a:pt x="305" y="240"/>
                    </a:lnTo>
                    <a:lnTo>
                      <a:pt x="335" y="200"/>
                    </a:lnTo>
                    <a:lnTo>
                      <a:pt x="355" y="145"/>
                    </a:lnTo>
                    <a:lnTo>
                      <a:pt x="370" y="130"/>
                    </a:lnTo>
                    <a:lnTo>
                      <a:pt x="355" y="130"/>
                    </a:lnTo>
                    <a:lnTo>
                      <a:pt x="350" y="120"/>
                    </a:lnTo>
                    <a:lnTo>
                      <a:pt x="355" y="105"/>
                    </a:lnTo>
                    <a:lnTo>
                      <a:pt x="365" y="90"/>
                    </a:lnTo>
                    <a:lnTo>
                      <a:pt x="355" y="75"/>
                    </a:lnTo>
                    <a:lnTo>
                      <a:pt x="325" y="70"/>
                    </a:lnTo>
                    <a:lnTo>
                      <a:pt x="305" y="45"/>
                    </a:lnTo>
                    <a:lnTo>
                      <a:pt x="265" y="15"/>
                    </a:lnTo>
                    <a:lnTo>
                      <a:pt x="235" y="15"/>
                    </a:lnTo>
                    <a:lnTo>
                      <a:pt x="215" y="0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0" name="Freeform 25"/>
              <p:cNvSpPr>
                <a:spLocks/>
              </p:cNvSpPr>
              <p:nvPr/>
            </p:nvSpPr>
            <p:spPr bwMode="auto">
              <a:xfrm>
                <a:off x="1507" y="2137"/>
                <a:ext cx="421" cy="352"/>
              </a:xfrm>
              <a:custGeom>
                <a:avLst/>
                <a:gdLst>
                  <a:gd name="T0" fmla="*/ 841 w 369"/>
                  <a:gd name="T1" fmla="*/ 755 h 310"/>
                  <a:gd name="T2" fmla="*/ 767 w 369"/>
                  <a:gd name="T3" fmla="*/ 715 h 310"/>
                  <a:gd name="T4" fmla="*/ 689 w 369"/>
                  <a:gd name="T5" fmla="*/ 715 h 310"/>
                  <a:gd name="T6" fmla="*/ 650 w 369"/>
                  <a:gd name="T7" fmla="*/ 682 h 310"/>
                  <a:gd name="T8" fmla="*/ 601 w 369"/>
                  <a:gd name="T9" fmla="*/ 668 h 310"/>
                  <a:gd name="T10" fmla="*/ 526 w 369"/>
                  <a:gd name="T11" fmla="*/ 622 h 310"/>
                  <a:gd name="T12" fmla="*/ 464 w 369"/>
                  <a:gd name="T13" fmla="*/ 630 h 310"/>
                  <a:gd name="T14" fmla="*/ 340 w 369"/>
                  <a:gd name="T15" fmla="*/ 597 h 310"/>
                  <a:gd name="T16" fmla="*/ 277 w 369"/>
                  <a:gd name="T17" fmla="*/ 548 h 310"/>
                  <a:gd name="T18" fmla="*/ 214 w 369"/>
                  <a:gd name="T19" fmla="*/ 525 h 310"/>
                  <a:gd name="T20" fmla="*/ 177 w 369"/>
                  <a:gd name="T21" fmla="*/ 438 h 310"/>
                  <a:gd name="T22" fmla="*/ 177 w 369"/>
                  <a:gd name="T23" fmla="*/ 364 h 310"/>
                  <a:gd name="T24" fmla="*/ 191 w 369"/>
                  <a:gd name="T25" fmla="*/ 317 h 310"/>
                  <a:gd name="T26" fmla="*/ 177 w 369"/>
                  <a:gd name="T27" fmla="*/ 268 h 310"/>
                  <a:gd name="T28" fmla="*/ 112 w 369"/>
                  <a:gd name="T29" fmla="*/ 255 h 310"/>
                  <a:gd name="T30" fmla="*/ 50 w 369"/>
                  <a:gd name="T31" fmla="*/ 255 h 310"/>
                  <a:gd name="T32" fmla="*/ 0 w 369"/>
                  <a:gd name="T33" fmla="*/ 292 h 310"/>
                  <a:gd name="T34" fmla="*/ 25 w 369"/>
                  <a:gd name="T35" fmla="*/ 242 h 310"/>
                  <a:gd name="T36" fmla="*/ 50 w 369"/>
                  <a:gd name="T37" fmla="*/ 208 h 310"/>
                  <a:gd name="T38" fmla="*/ 126 w 369"/>
                  <a:gd name="T39" fmla="*/ 208 h 310"/>
                  <a:gd name="T40" fmla="*/ 164 w 369"/>
                  <a:gd name="T41" fmla="*/ 194 h 310"/>
                  <a:gd name="T42" fmla="*/ 202 w 369"/>
                  <a:gd name="T43" fmla="*/ 194 h 310"/>
                  <a:gd name="T44" fmla="*/ 229 w 369"/>
                  <a:gd name="T45" fmla="*/ 159 h 310"/>
                  <a:gd name="T46" fmla="*/ 265 w 369"/>
                  <a:gd name="T47" fmla="*/ 144 h 310"/>
                  <a:gd name="T48" fmla="*/ 288 w 369"/>
                  <a:gd name="T49" fmla="*/ 159 h 310"/>
                  <a:gd name="T50" fmla="*/ 302 w 369"/>
                  <a:gd name="T51" fmla="*/ 132 h 310"/>
                  <a:gd name="T52" fmla="*/ 340 w 369"/>
                  <a:gd name="T53" fmla="*/ 97 h 310"/>
                  <a:gd name="T54" fmla="*/ 362 w 369"/>
                  <a:gd name="T55" fmla="*/ 74 h 310"/>
                  <a:gd name="T56" fmla="*/ 389 w 369"/>
                  <a:gd name="T57" fmla="*/ 50 h 310"/>
                  <a:gd name="T58" fmla="*/ 404 w 369"/>
                  <a:gd name="T59" fmla="*/ 12 h 310"/>
                  <a:gd name="T60" fmla="*/ 438 w 369"/>
                  <a:gd name="T61" fmla="*/ 0 h 310"/>
                  <a:gd name="T62" fmla="*/ 515 w 369"/>
                  <a:gd name="T63" fmla="*/ 0 h 310"/>
                  <a:gd name="T64" fmla="*/ 526 w 369"/>
                  <a:gd name="T65" fmla="*/ 23 h 310"/>
                  <a:gd name="T66" fmla="*/ 565 w 369"/>
                  <a:gd name="T67" fmla="*/ 60 h 310"/>
                  <a:gd name="T68" fmla="*/ 640 w 369"/>
                  <a:gd name="T69" fmla="*/ 85 h 310"/>
                  <a:gd name="T70" fmla="*/ 729 w 369"/>
                  <a:gd name="T71" fmla="*/ 97 h 310"/>
                  <a:gd name="T72" fmla="*/ 729 w 369"/>
                  <a:gd name="T73" fmla="*/ 282 h 310"/>
                  <a:gd name="T74" fmla="*/ 802 w 369"/>
                  <a:gd name="T75" fmla="*/ 391 h 310"/>
                  <a:gd name="T76" fmla="*/ 915 w 369"/>
                  <a:gd name="T77" fmla="*/ 413 h 310"/>
                  <a:gd name="T78" fmla="*/ 905 w 369"/>
                  <a:gd name="T79" fmla="*/ 463 h 310"/>
                  <a:gd name="T80" fmla="*/ 928 w 369"/>
                  <a:gd name="T81" fmla="*/ 560 h 310"/>
                  <a:gd name="T82" fmla="*/ 841 w 369"/>
                  <a:gd name="T83" fmla="*/ 755 h 3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9"/>
                  <a:gd name="T127" fmla="*/ 0 h 310"/>
                  <a:gd name="T128" fmla="*/ 369 w 369"/>
                  <a:gd name="T129" fmla="*/ 310 h 3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9" h="310">
                    <a:moveTo>
                      <a:pt x="334" y="310"/>
                    </a:moveTo>
                    <a:lnTo>
                      <a:pt x="304" y="295"/>
                    </a:lnTo>
                    <a:lnTo>
                      <a:pt x="274" y="295"/>
                    </a:lnTo>
                    <a:lnTo>
                      <a:pt x="259" y="280"/>
                    </a:lnTo>
                    <a:lnTo>
                      <a:pt x="239" y="275"/>
                    </a:lnTo>
                    <a:lnTo>
                      <a:pt x="209" y="255"/>
                    </a:lnTo>
                    <a:lnTo>
                      <a:pt x="184" y="260"/>
                    </a:lnTo>
                    <a:lnTo>
                      <a:pt x="135" y="245"/>
                    </a:lnTo>
                    <a:lnTo>
                      <a:pt x="110" y="225"/>
                    </a:lnTo>
                    <a:lnTo>
                      <a:pt x="85" y="215"/>
                    </a:lnTo>
                    <a:lnTo>
                      <a:pt x="70" y="180"/>
                    </a:lnTo>
                    <a:lnTo>
                      <a:pt x="70" y="150"/>
                    </a:lnTo>
                    <a:lnTo>
                      <a:pt x="75" y="130"/>
                    </a:lnTo>
                    <a:lnTo>
                      <a:pt x="70" y="110"/>
                    </a:lnTo>
                    <a:lnTo>
                      <a:pt x="45" y="105"/>
                    </a:lnTo>
                    <a:lnTo>
                      <a:pt x="20" y="105"/>
                    </a:lnTo>
                    <a:lnTo>
                      <a:pt x="0" y="120"/>
                    </a:lnTo>
                    <a:lnTo>
                      <a:pt x="10" y="100"/>
                    </a:lnTo>
                    <a:lnTo>
                      <a:pt x="20" y="85"/>
                    </a:lnTo>
                    <a:lnTo>
                      <a:pt x="50" y="85"/>
                    </a:lnTo>
                    <a:lnTo>
                      <a:pt x="65" y="80"/>
                    </a:lnTo>
                    <a:lnTo>
                      <a:pt x="80" y="80"/>
                    </a:lnTo>
                    <a:lnTo>
                      <a:pt x="90" y="65"/>
                    </a:lnTo>
                    <a:lnTo>
                      <a:pt x="105" y="60"/>
                    </a:lnTo>
                    <a:lnTo>
                      <a:pt x="115" y="65"/>
                    </a:lnTo>
                    <a:lnTo>
                      <a:pt x="120" y="55"/>
                    </a:lnTo>
                    <a:lnTo>
                      <a:pt x="135" y="40"/>
                    </a:lnTo>
                    <a:lnTo>
                      <a:pt x="145" y="30"/>
                    </a:lnTo>
                    <a:lnTo>
                      <a:pt x="155" y="20"/>
                    </a:lnTo>
                    <a:lnTo>
                      <a:pt x="160" y="5"/>
                    </a:lnTo>
                    <a:lnTo>
                      <a:pt x="174" y="0"/>
                    </a:lnTo>
                    <a:lnTo>
                      <a:pt x="204" y="0"/>
                    </a:lnTo>
                    <a:lnTo>
                      <a:pt x="209" y="10"/>
                    </a:lnTo>
                    <a:lnTo>
                      <a:pt x="224" y="25"/>
                    </a:lnTo>
                    <a:lnTo>
                      <a:pt x="254" y="35"/>
                    </a:lnTo>
                    <a:lnTo>
                      <a:pt x="289" y="40"/>
                    </a:lnTo>
                    <a:lnTo>
                      <a:pt x="289" y="115"/>
                    </a:lnTo>
                    <a:lnTo>
                      <a:pt x="319" y="160"/>
                    </a:lnTo>
                    <a:lnTo>
                      <a:pt x="364" y="170"/>
                    </a:lnTo>
                    <a:lnTo>
                      <a:pt x="359" y="190"/>
                    </a:lnTo>
                    <a:lnTo>
                      <a:pt x="369" y="230"/>
                    </a:lnTo>
                    <a:lnTo>
                      <a:pt x="334" y="31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1" name="Freeform 26"/>
              <p:cNvSpPr>
                <a:spLocks/>
              </p:cNvSpPr>
              <p:nvPr/>
            </p:nvSpPr>
            <p:spPr bwMode="auto">
              <a:xfrm>
                <a:off x="1609" y="1296"/>
                <a:ext cx="353" cy="420"/>
              </a:xfrm>
              <a:custGeom>
                <a:avLst/>
                <a:gdLst>
                  <a:gd name="T0" fmla="*/ 154 w 309"/>
                  <a:gd name="T1" fmla="*/ 437 h 370"/>
                  <a:gd name="T2" fmla="*/ 154 w 309"/>
                  <a:gd name="T3" fmla="*/ 437 h 370"/>
                  <a:gd name="T4" fmla="*/ 166 w 309"/>
                  <a:gd name="T5" fmla="*/ 437 h 370"/>
                  <a:gd name="T6" fmla="*/ 166 w 309"/>
                  <a:gd name="T7" fmla="*/ 447 h 370"/>
                  <a:gd name="T8" fmla="*/ 166 w 309"/>
                  <a:gd name="T9" fmla="*/ 447 h 370"/>
                  <a:gd name="T10" fmla="*/ 177 w 309"/>
                  <a:gd name="T11" fmla="*/ 463 h 370"/>
                  <a:gd name="T12" fmla="*/ 191 w 309"/>
                  <a:gd name="T13" fmla="*/ 474 h 370"/>
                  <a:gd name="T14" fmla="*/ 191 w 309"/>
                  <a:gd name="T15" fmla="*/ 487 h 370"/>
                  <a:gd name="T16" fmla="*/ 201 w 309"/>
                  <a:gd name="T17" fmla="*/ 498 h 370"/>
                  <a:gd name="T18" fmla="*/ 215 w 309"/>
                  <a:gd name="T19" fmla="*/ 507 h 370"/>
                  <a:gd name="T20" fmla="*/ 228 w 309"/>
                  <a:gd name="T21" fmla="*/ 521 h 370"/>
                  <a:gd name="T22" fmla="*/ 238 w 309"/>
                  <a:gd name="T23" fmla="*/ 535 h 370"/>
                  <a:gd name="T24" fmla="*/ 250 w 309"/>
                  <a:gd name="T25" fmla="*/ 544 h 370"/>
                  <a:gd name="T26" fmla="*/ 250 w 309"/>
                  <a:gd name="T27" fmla="*/ 556 h 370"/>
                  <a:gd name="T28" fmla="*/ 264 w 309"/>
                  <a:gd name="T29" fmla="*/ 556 h 370"/>
                  <a:gd name="T30" fmla="*/ 264 w 309"/>
                  <a:gd name="T31" fmla="*/ 571 h 370"/>
                  <a:gd name="T32" fmla="*/ 276 w 309"/>
                  <a:gd name="T33" fmla="*/ 571 h 370"/>
                  <a:gd name="T34" fmla="*/ 276 w 309"/>
                  <a:gd name="T35" fmla="*/ 571 h 370"/>
                  <a:gd name="T36" fmla="*/ 276 w 309"/>
                  <a:gd name="T37" fmla="*/ 630 h 370"/>
                  <a:gd name="T38" fmla="*/ 302 w 309"/>
                  <a:gd name="T39" fmla="*/ 728 h 370"/>
                  <a:gd name="T40" fmla="*/ 290 w 309"/>
                  <a:gd name="T41" fmla="*/ 812 h 370"/>
                  <a:gd name="T42" fmla="*/ 327 w 309"/>
                  <a:gd name="T43" fmla="*/ 862 h 370"/>
                  <a:gd name="T44" fmla="*/ 392 w 309"/>
                  <a:gd name="T45" fmla="*/ 898 h 370"/>
                  <a:gd name="T46" fmla="*/ 416 w 309"/>
                  <a:gd name="T47" fmla="*/ 838 h 370"/>
                  <a:gd name="T48" fmla="*/ 428 w 309"/>
                  <a:gd name="T49" fmla="*/ 812 h 370"/>
                  <a:gd name="T50" fmla="*/ 467 w 309"/>
                  <a:gd name="T51" fmla="*/ 803 h 370"/>
                  <a:gd name="T52" fmla="*/ 516 w 309"/>
                  <a:gd name="T53" fmla="*/ 812 h 370"/>
                  <a:gd name="T54" fmla="*/ 594 w 309"/>
                  <a:gd name="T55" fmla="*/ 776 h 370"/>
                  <a:gd name="T56" fmla="*/ 631 w 309"/>
                  <a:gd name="T57" fmla="*/ 715 h 370"/>
                  <a:gd name="T58" fmla="*/ 671 w 309"/>
                  <a:gd name="T59" fmla="*/ 694 h 370"/>
                  <a:gd name="T60" fmla="*/ 785 w 309"/>
                  <a:gd name="T61" fmla="*/ 694 h 370"/>
                  <a:gd name="T62" fmla="*/ 785 w 309"/>
                  <a:gd name="T63" fmla="*/ 535 h 370"/>
                  <a:gd name="T64" fmla="*/ 671 w 309"/>
                  <a:gd name="T65" fmla="*/ 474 h 370"/>
                  <a:gd name="T66" fmla="*/ 644 w 309"/>
                  <a:gd name="T67" fmla="*/ 390 h 370"/>
                  <a:gd name="T68" fmla="*/ 620 w 309"/>
                  <a:gd name="T69" fmla="*/ 304 h 370"/>
                  <a:gd name="T70" fmla="*/ 671 w 309"/>
                  <a:gd name="T71" fmla="*/ 207 h 370"/>
                  <a:gd name="T72" fmla="*/ 671 w 309"/>
                  <a:gd name="T73" fmla="*/ 159 h 370"/>
                  <a:gd name="T74" fmla="*/ 644 w 309"/>
                  <a:gd name="T75" fmla="*/ 109 h 370"/>
                  <a:gd name="T76" fmla="*/ 620 w 309"/>
                  <a:gd name="T77" fmla="*/ 74 h 370"/>
                  <a:gd name="T78" fmla="*/ 620 w 309"/>
                  <a:gd name="T79" fmla="*/ 12 h 370"/>
                  <a:gd name="T80" fmla="*/ 543 w 309"/>
                  <a:gd name="T81" fmla="*/ 0 h 370"/>
                  <a:gd name="T82" fmla="*/ 504 w 309"/>
                  <a:gd name="T83" fmla="*/ 74 h 370"/>
                  <a:gd name="T84" fmla="*/ 428 w 309"/>
                  <a:gd name="T85" fmla="*/ 96 h 370"/>
                  <a:gd name="T86" fmla="*/ 392 w 309"/>
                  <a:gd name="T87" fmla="*/ 144 h 370"/>
                  <a:gd name="T88" fmla="*/ 276 w 309"/>
                  <a:gd name="T89" fmla="*/ 159 h 370"/>
                  <a:gd name="T90" fmla="*/ 191 w 309"/>
                  <a:gd name="T91" fmla="*/ 207 h 370"/>
                  <a:gd name="T92" fmla="*/ 91 w 309"/>
                  <a:gd name="T93" fmla="*/ 182 h 370"/>
                  <a:gd name="T94" fmla="*/ 13 w 309"/>
                  <a:gd name="T95" fmla="*/ 144 h 370"/>
                  <a:gd name="T96" fmla="*/ 0 w 309"/>
                  <a:gd name="T97" fmla="*/ 182 h 370"/>
                  <a:gd name="T98" fmla="*/ 51 w 309"/>
                  <a:gd name="T99" fmla="*/ 242 h 370"/>
                  <a:gd name="T100" fmla="*/ 64 w 309"/>
                  <a:gd name="T101" fmla="*/ 280 h 370"/>
                  <a:gd name="T102" fmla="*/ 38 w 309"/>
                  <a:gd name="T103" fmla="*/ 339 h 370"/>
                  <a:gd name="T104" fmla="*/ 75 w 309"/>
                  <a:gd name="T105" fmla="*/ 401 h 370"/>
                  <a:gd name="T106" fmla="*/ 154 w 309"/>
                  <a:gd name="T107" fmla="*/ 437 h 3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"/>
                  <a:gd name="T163" fmla="*/ 0 h 370"/>
                  <a:gd name="T164" fmla="*/ 309 w 309"/>
                  <a:gd name="T165" fmla="*/ 370 h 37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" h="370">
                    <a:moveTo>
                      <a:pt x="60" y="180"/>
                    </a:moveTo>
                    <a:lnTo>
                      <a:pt x="60" y="180"/>
                    </a:lnTo>
                    <a:lnTo>
                      <a:pt x="65" y="180"/>
                    </a:lnTo>
                    <a:lnTo>
                      <a:pt x="65" y="185"/>
                    </a:lnTo>
                    <a:lnTo>
                      <a:pt x="70" y="190"/>
                    </a:lnTo>
                    <a:lnTo>
                      <a:pt x="75" y="195"/>
                    </a:lnTo>
                    <a:lnTo>
                      <a:pt x="75" y="200"/>
                    </a:lnTo>
                    <a:lnTo>
                      <a:pt x="79" y="205"/>
                    </a:lnTo>
                    <a:lnTo>
                      <a:pt x="84" y="210"/>
                    </a:lnTo>
                    <a:lnTo>
                      <a:pt x="89" y="215"/>
                    </a:lnTo>
                    <a:lnTo>
                      <a:pt x="94" y="220"/>
                    </a:lnTo>
                    <a:lnTo>
                      <a:pt x="99" y="225"/>
                    </a:lnTo>
                    <a:lnTo>
                      <a:pt x="99" y="230"/>
                    </a:lnTo>
                    <a:lnTo>
                      <a:pt x="104" y="230"/>
                    </a:lnTo>
                    <a:lnTo>
                      <a:pt x="104" y="235"/>
                    </a:lnTo>
                    <a:lnTo>
                      <a:pt x="109" y="235"/>
                    </a:lnTo>
                    <a:lnTo>
                      <a:pt x="109" y="260"/>
                    </a:lnTo>
                    <a:lnTo>
                      <a:pt x="119" y="300"/>
                    </a:lnTo>
                    <a:lnTo>
                      <a:pt x="114" y="335"/>
                    </a:lnTo>
                    <a:lnTo>
                      <a:pt x="129" y="355"/>
                    </a:lnTo>
                    <a:lnTo>
                      <a:pt x="154" y="370"/>
                    </a:lnTo>
                    <a:lnTo>
                      <a:pt x="164" y="345"/>
                    </a:lnTo>
                    <a:lnTo>
                      <a:pt x="169" y="335"/>
                    </a:lnTo>
                    <a:lnTo>
                      <a:pt x="184" y="330"/>
                    </a:lnTo>
                    <a:lnTo>
                      <a:pt x="204" y="335"/>
                    </a:lnTo>
                    <a:lnTo>
                      <a:pt x="234" y="320"/>
                    </a:lnTo>
                    <a:lnTo>
                      <a:pt x="249" y="295"/>
                    </a:lnTo>
                    <a:lnTo>
                      <a:pt x="264" y="285"/>
                    </a:lnTo>
                    <a:lnTo>
                      <a:pt x="309" y="285"/>
                    </a:lnTo>
                    <a:lnTo>
                      <a:pt x="309" y="220"/>
                    </a:lnTo>
                    <a:lnTo>
                      <a:pt x="264" y="195"/>
                    </a:lnTo>
                    <a:lnTo>
                      <a:pt x="254" y="160"/>
                    </a:lnTo>
                    <a:lnTo>
                      <a:pt x="244" y="125"/>
                    </a:lnTo>
                    <a:lnTo>
                      <a:pt x="264" y="85"/>
                    </a:lnTo>
                    <a:lnTo>
                      <a:pt x="264" y="65"/>
                    </a:lnTo>
                    <a:lnTo>
                      <a:pt x="254" y="45"/>
                    </a:lnTo>
                    <a:lnTo>
                      <a:pt x="244" y="30"/>
                    </a:lnTo>
                    <a:lnTo>
                      <a:pt x="244" y="5"/>
                    </a:lnTo>
                    <a:lnTo>
                      <a:pt x="214" y="0"/>
                    </a:lnTo>
                    <a:lnTo>
                      <a:pt x="199" y="30"/>
                    </a:lnTo>
                    <a:lnTo>
                      <a:pt x="169" y="40"/>
                    </a:lnTo>
                    <a:lnTo>
                      <a:pt x="154" y="60"/>
                    </a:lnTo>
                    <a:lnTo>
                      <a:pt x="109" y="65"/>
                    </a:lnTo>
                    <a:lnTo>
                      <a:pt x="75" y="85"/>
                    </a:lnTo>
                    <a:lnTo>
                      <a:pt x="35" y="75"/>
                    </a:lnTo>
                    <a:lnTo>
                      <a:pt x="5" y="60"/>
                    </a:lnTo>
                    <a:lnTo>
                      <a:pt x="0" y="75"/>
                    </a:lnTo>
                    <a:lnTo>
                      <a:pt x="20" y="100"/>
                    </a:lnTo>
                    <a:lnTo>
                      <a:pt x="25" y="115"/>
                    </a:lnTo>
                    <a:lnTo>
                      <a:pt x="15" y="140"/>
                    </a:lnTo>
                    <a:lnTo>
                      <a:pt x="30" y="165"/>
                    </a:lnTo>
                    <a:lnTo>
                      <a:pt x="60" y="18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2" name="Freeform 27"/>
              <p:cNvSpPr>
                <a:spLocks noEditPoints="1"/>
              </p:cNvSpPr>
              <p:nvPr/>
            </p:nvSpPr>
            <p:spPr bwMode="auto">
              <a:xfrm>
                <a:off x="2327" y="3232"/>
                <a:ext cx="297" cy="215"/>
              </a:xfrm>
              <a:custGeom>
                <a:avLst/>
                <a:gdLst>
                  <a:gd name="T0" fmla="*/ 645 w 260"/>
                  <a:gd name="T1" fmla="*/ 143 h 190"/>
                  <a:gd name="T2" fmla="*/ 659 w 260"/>
                  <a:gd name="T3" fmla="*/ 143 h 190"/>
                  <a:gd name="T4" fmla="*/ 659 w 260"/>
                  <a:gd name="T5" fmla="*/ 143 h 190"/>
                  <a:gd name="T6" fmla="*/ 659 w 260"/>
                  <a:gd name="T7" fmla="*/ 156 h 190"/>
                  <a:gd name="T8" fmla="*/ 659 w 260"/>
                  <a:gd name="T9" fmla="*/ 156 h 190"/>
                  <a:gd name="T10" fmla="*/ 659 w 260"/>
                  <a:gd name="T11" fmla="*/ 238 h 190"/>
                  <a:gd name="T12" fmla="*/ 659 w 260"/>
                  <a:gd name="T13" fmla="*/ 238 h 190"/>
                  <a:gd name="T14" fmla="*/ 659 w 260"/>
                  <a:gd name="T15" fmla="*/ 251 h 190"/>
                  <a:gd name="T16" fmla="*/ 659 w 260"/>
                  <a:gd name="T17" fmla="*/ 251 h 190"/>
                  <a:gd name="T18" fmla="*/ 659 w 260"/>
                  <a:gd name="T19" fmla="*/ 251 h 190"/>
                  <a:gd name="T20" fmla="*/ 645 w 260"/>
                  <a:gd name="T21" fmla="*/ 251 h 190"/>
                  <a:gd name="T22" fmla="*/ 645 w 260"/>
                  <a:gd name="T23" fmla="*/ 251 h 190"/>
                  <a:gd name="T24" fmla="*/ 645 w 260"/>
                  <a:gd name="T25" fmla="*/ 251 h 190"/>
                  <a:gd name="T26" fmla="*/ 645 w 260"/>
                  <a:gd name="T27" fmla="*/ 251 h 190"/>
                  <a:gd name="T28" fmla="*/ 645 w 260"/>
                  <a:gd name="T29" fmla="*/ 238 h 190"/>
                  <a:gd name="T30" fmla="*/ 645 w 260"/>
                  <a:gd name="T31" fmla="*/ 238 h 190"/>
                  <a:gd name="T32" fmla="*/ 645 w 260"/>
                  <a:gd name="T33" fmla="*/ 226 h 190"/>
                  <a:gd name="T34" fmla="*/ 645 w 260"/>
                  <a:gd name="T35" fmla="*/ 226 h 190"/>
                  <a:gd name="T36" fmla="*/ 645 w 260"/>
                  <a:gd name="T37" fmla="*/ 213 h 190"/>
                  <a:gd name="T38" fmla="*/ 645 w 260"/>
                  <a:gd name="T39" fmla="*/ 165 h 190"/>
                  <a:gd name="T40" fmla="*/ 645 w 260"/>
                  <a:gd name="T41" fmla="*/ 165 h 190"/>
                  <a:gd name="T42" fmla="*/ 645 w 260"/>
                  <a:gd name="T43" fmla="*/ 165 h 190"/>
                  <a:gd name="T44" fmla="*/ 645 w 260"/>
                  <a:gd name="T45" fmla="*/ 156 h 190"/>
                  <a:gd name="T46" fmla="*/ 645 w 260"/>
                  <a:gd name="T47" fmla="*/ 143 h 190"/>
                  <a:gd name="T48" fmla="*/ 495 w 260"/>
                  <a:gd name="T49" fmla="*/ 450 h 190"/>
                  <a:gd name="T50" fmla="*/ 442 w 260"/>
                  <a:gd name="T51" fmla="*/ 428 h 190"/>
                  <a:gd name="T52" fmla="*/ 482 w 260"/>
                  <a:gd name="T53" fmla="*/ 356 h 190"/>
                  <a:gd name="T54" fmla="*/ 379 w 260"/>
                  <a:gd name="T55" fmla="*/ 309 h 190"/>
                  <a:gd name="T56" fmla="*/ 230 w 260"/>
                  <a:gd name="T57" fmla="*/ 178 h 190"/>
                  <a:gd name="T58" fmla="*/ 104 w 260"/>
                  <a:gd name="T59" fmla="*/ 143 h 190"/>
                  <a:gd name="T60" fmla="*/ 13 w 260"/>
                  <a:gd name="T61" fmla="*/ 36 h 190"/>
                  <a:gd name="T62" fmla="*/ 104 w 260"/>
                  <a:gd name="T63" fmla="*/ 59 h 190"/>
                  <a:gd name="T64" fmla="*/ 217 w 260"/>
                  <a:gd name="T65" fmla="*/ 59 h 190"/>
                  <a:gd name="T66" fmla="*/ 315 w 260"/>
                  <a:gd name="T67" fmla="*/ 36 h 190"/>
                  <a:gd name="T68" fmla="*/ 432 w 260"/>
                  <a:gd name="T69" fmla="*/ 12 h 190"/>
                  <a:gd name="T70" fmla="*/ 596 w 260"/>
                  <a:gd name="T71" fmla="*/ 0 h 190"/>
                  <a:gd name="T72" fmla="*/ 623 w 260"/>
                  <a:gd name="T73" fmla="*/ 118 h 190"/>
                  <a:gd name="T74" fmla="*/ 623 w 260"/>
                  <a:gd name="T75" fmla="*/ 238 h 190"/>
                  <a:gd name="T76" fmla="*/ 495 w 260"/>
                  <a:gd name="T77" fmla="*/ 450 h 1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0"/>
                  <a:gd name="T118" fmla="*/ 0 h 190"/>
                  <a:gd name="T119" fmla="*/ 260 w 260"/>
                  <a:gd name="T120" fmla="*/ 190 h 1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0" h="190">
                    <a:moveTo>
                      <a:pt x="255" y="60"/>
                    </a:moveTo>
                    <a:lnTo>
                      <a:pt x="255" y="60"/>
                    </a:lnTo>
                    <a:lnTo>
                      <a:pt x="260" y="60"/>
                    </a:lnTo>
                    <a:lnTo>
                      <a:pt x="260" y="65"/>
                    </a:lnTo>
                    <a:lnTo>
                      <a:pt x="260" y="100"/>
                    </a:lnTo>
                    <a:lnTo>
                      <a:pt x="260" y="105"/>
                    </a:lnTo>
                    <a:lnTo>
                      <a:pt x="255" y="105"/>
                    </a:lnTo>
                    <a:lnTo>
                      <a:pt x="255" y="100"/>
                    </a:lnTo>
                    <a:lnTo>
                      <a:pt x="255" y="95"/>
                    </a:lnTo>
                    <a:lnTo>
                      <a:pt x="255" y="90"/>
                    </a:lnTo>
                    <a:lnTo>
                      <a:pt x="255" y="70"/>
                    </a:lnTo>
                    <a:lnTo>
                      <a:pt x="255" y="65"/>
                    </a:lnTo>
                    <a:lnTo>
                      <a:pt x="255" y="60"/>
                    </a:lnTo>
                    <a:close/>
                    <a:moveTo>
                      <a:pt x="195" y="190"/>
                    </a:moveTo>
                    <a:lnTo>
                      <a:pt x="180" y="190"/>
                    </a:lnTo>
                    <a:lnTo>
                      <a:pt x="175" y="180"/>
                    </a:lnTo>
                    <a:lnTo>
                      <a:pt x="180" y="165"/>
                    </a:lnTo>
                    <a:lnTo>
                      <a:pt x="190" y="150"/>
                    </a:lnTo>
                    <a:lnTo>
                      <a:pt x="180" y="135"/>
                    </a:lnTo>
                    <a:lnTo>
                      <a:pt x="150" y="130"/>
                    </a:lnTo>
                    <a:lnTo>
                      <a:pt x="125" y="105"/>
                    </a:lnTo>
                    <a:lnTo>
                      <a:pt x="90" y="75"/>
                    </a:lnTo>
                    <a:lnTo>
                      <a:pt x="60" y="75"/>
                    </a:lnTo>
                    <a:lnTo>
                      <a:pt x="40" y="60"/>
                    </a:lnTo>
                    <a:lnTo>
                      <a:pt x="0" y="65"/>
                    </a:lnTo>
                    <a:lnTo>
                      <a:pt x="5" y="15"/>
                    </a:lnTo>
                    <a:lnTo>
                      <a:pt x="20" y="15"/>
                    </a:lnTo>
                    <a:lnTo>
                      <a:pt x="40" y="25"/>
                    </a:lnTo>
                    <a:lnTo>
                      <a:pt x="55" y="25"/>
                    </a:lnTo>
                    <a:lnTo>
                      <a:pt x="85" y="25"/>
                    </a:lnTo>
                    <a:lnTo>
                      <a:pt x="115" y="30"/>
                    </a:lnTo>
                    <a:lnTo>
                      <a:pt x="125" y="15"/>
                    </a:lnTo>
                    <a:lnTo>
                      <a:pt x="135" y="5"/>
                    </a:lnTo>
                    <a:lnTo>
                      <a:pt x="170" y="5"/>
                    </a:lnTo>
                    <a:lnTo>
                      <a:pt x="205" y="5"/>
                    </a:lnTo>
                    <a:lnTo>
                      <a:pt x="235" y="0"/>
                    </a:lnTo>
                    <a:lnTo>
                      <a:pt x="250" y="5"/>
                    </a:lnTo>
                    <a:lnTo>
                      <a:pt x="245" y="50"/>
                    </a:lnTo>
                    <a:lnTo>
                      <a:pt x="245" y="70"/>
                    </a:lnTo>
                    <a:lnTo>
                      <a:pt x="245" y="100"/>
                    </a:lnTo>
                    <a:lnTo>
                      <a:pt x="235" y="125"/>
                    </a:lnTo>
                    <a:lnTo>
                      <a:pt x="195" y="19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3" name="Freeform 28"/>
              <p:cNvSpPr>
                <a:spLocks/>
              </p:cNvSpPr>
              <p:nvPr/>
            </p:nvSpPr>
            <p:spPr bwMode="auto">
              <a:xfrm>
                <a:off x="3245" y="2216"/>
                <a:ext cx="114" cy="131"/>
              </a:xfrm>
              <a:custGeom>
                <a:avLst/>
                <a:gdLst>
                  <a:gd name="T0" fmla="*/ 38 w 100"/>
                  <a:gd name="T1" fmla="*/ 50 h 115"/>
                  <a:gd name="T2" fmla="*/ 50 w 100"/>
                  <a:gd name="T3" fmla="*/ 124 h 115"/>
                  <a:gd name="T4" fmla="*/ 0 w 100"/>
                  <a:gd name="T5" fmla="*/ 174 h 115"/>
                  <a:gd name="T6" fmla="*/ 25 w 100"/>
                  <a:gd name="T7" fmla="*/ 251 h 115"/>
                  <a:gd name="T8" fmla="*/ 189 w 100"/>
                  <a:gd name="T9" fmla="*/ 161 h 115"/>
                  <a:gd name="T10" fmla="*/ 214 w 100"/>
                  <a:gd name="T11" fmla="*/ 87 h 115"/>
                  <a:gd name="T12" fmla="*/ 177 w 100"/>
                  <a:gd name="T13" fmla="*/ 50 h 115"/>
                  <a:gd name="T14" fmla="*/ 177 w 100"/>
                  <a:gd name="T15" fmla="*/ 50 h 115"/>
                  <a:gd name="T16" fmla="*/ 161 w 100"/>
                  <a:gd name="T17" fmla="*/ 50 h 115"/>
                  <a:gd name="T18" fmla="*/ 161 w 100"/>
                  <a:gd name="T19" fmla="*/ 50 h 115"/>
                  <a:gd name="T20" fmla="*/ 149 w 100"/>
                  <a:gd name="T21" fmla="*/ 36 h 115"/>
                  <a:gd name="T22" fmla="*/ 138 w 100"/>
                  <a:gd name="T23" fmla="*/ 36 h 115"/>
                  <a:gd name="T24" fmla="*/ 138 w 100"/>
                  <a:gd name="T25" fmla="*/ 36 h 115"/>
                  <a:gd name="T26" fmla="*/ 124 w 100"/>
                  <a:gd name="T27" fmla="*/ 36 h 115"/>
                  <a:gd name="T28" fmla="*/ 124 w 100"/>
                  <a:gd name="T29" fmla="*/ 36 h 115"/>
                  <a:gd name="T30" fmla="*/ 124 w 100"/>
                  <a:gd name="T31" fmla="*/ 36 h 115"/>
                  <a:gd name="T32" fmla="*/ 124 w 100"/>
                  <a:gd name="T33" fmla="*/ 36 h 115"/>
                  <a:gd name="T34" fmla="*/ 112 w 100"/>
                  <a:gd name="T35" fmla="*/ 25 h 115"/>
                  <a:gd name="T36" fmla="*/ 112 w 100"/>
                  <a:gd name="T37" fmla="*/ 25 h 115"/>
                  <a:gd name="T38" fmla="*/ 99 w 100"/>
                  <a:gd name="T39" fmla="*/ 25 h 115"/>
                  <a:gd name="T40" fmla="*/ 99 w 100"/>
                  <a:gd name="T41" fmla="*/ 25 h 115"/>
                  <a:gd name="T42" fmla="*/ 87 w 100"/>
                  <a:gd name="T43" fmla="*/ 25 h 115"/>
                  <a:gd name="T44" fmla="*/ 87 w 100"/>
                  <a:gd name="T45" fmla="*/ 25 h 115"/>
                  <a:gd name="T46" fmla="*/ 87 w 100"/>
                  <a:gd name="T47" fmla="*/ 25 h 115"/>
                  <a:gd name="T48" fmla="*/ 87 w 100"/>
                  <a:gd name="T49" fmla="*/ 25 h 115"/>
                  <a:gd name="T50" fmla="*/ 74 w 100"/>
                  <a:gd name="T51" fmla="*/ 13 h 115"/>
                  <a:gd name="T52" fmla="*/ 64 w 100"/>
                  <a:gd name="T53" fmla="*/ 13 h 115"/>
                  <a:gd name="T54" fmla="*/ 64 w 100"/>
                  <a:gd name="T55" fmla="*/ 13 h 115"/>
                  <a:gd name="T56" fmla="*/ 50 w 100"/>
                  <a:gd name="T57" fmla="*/ 13 h 115"/>
                  <a:gd name="T58" fmla="*/ 38 w 100"/>
                  <a:gd name="T59" fmla="*/ 0 h 115"/>
                  <a:gd name="T60" fmla="*/ 38 w 100"/>
                  <a:gd name="T61" fmla="*/ 0 h 115"/>
                  <a:gd name="T62" fmla="*/ 38 w 100"/>
                  <a:gd name="T63" fmla="*/ 0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15"/>
                  <a:gd name="T98" fmla="*/ 100 w 100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15">
                    <a:moveTo>
                      <a:pt x="15" y="0"/>
                    </a:moveTo>
                    <a:lnTo>
                      <a:pt x="15" y="20"/>
                    </a:lnTo>
                    <a:lnTo>
                      <a:pt x="25" y="30"/>
                    </a:lnTo>
                    <a:lnTo>
                      <a:pt x="20" y="50"/>
                    </a:lnTo>
                    <a:lnTo>
                      <a:pt x="10" y="60"/>
                    </a:lnTo>
                    <a:lnTo>
                      <a:pt x="0" y="70"/>
                    </a:lnTo>
                    <a:lnTo>
                      <a:pt x="10" y="80"/>
                    </a:lnTo>
                    <a:lnTo>
                      <a:pt x="10" y="100"/>
                    </a:lnTo>
                    <a:lnTo>
                      <a:pt x="45" y="115"/>
                    </a:lnTo>
                    <a:lnTo>
                      <a:pt x="75" y="65"/>
                    </a:lnTo>
                    <a:lnTo>
                      <a:pt x="100" y="50"/>
                    </a:lnTo>
                    <a:lnTo>
                      <a:pt x="85" y="35"/>
                    </a:lnTo>
                    <a:lnTo>
                      <a:pt x="70" y="20"/>
                    </a:lnTo>
                    <a:lnTo>
                      <a:pt x="65" y="20"/>
                    </a:lnTo>
                    <a:lnTo>
                      <a:pt x="65" y="15"/>
                    </a:lnTo>
                    <a:lnTo>
                      <a:pt x="60" y="15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5" y="10"/>
                    </a:lnTo>
                    <a:lnTo>
                      <a:pt x="40" y="10"/>
                    </a:lnTo>
                    <a:lnTo>
                      <a:pt x="35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4" name="Freeform 29"/>
              <p:cNvSpPr>
                <a:spLocks/>
              </p:cNvSpPr>
              <p:nvPr/>
            </p:nvSpPr>
            <p:spPr bwMode="auto">
              <a:xfrm>
                <a:off x="2481" y="1932"/>
                <a:ext cx="291" cy="517"/>
              </a:xfrm>
              <a:custGeom>
                <a:avLst/>
                <a:gdLst>
                  <a:gd name="T0" fmla="*/ 644 w 255"/>
                  <a:gd name="T1" fmla="*/ 698 h 455"/>
                  <a:gd name="T2" fmla="*/ 579 w 255"/>
                  <a:gd name="T3" fmla="*/ 794 h 455"/>
                  <a:gd name="T4" fmla="*/ 566 w 255"/>
                  <a:gd name="T5" fmla="*/ 820 h 455"/>
                  <a:gd name="T6" fmla="*/ 620 w 255"/>
                  <a:gd name="T7" fmla="*/ 832 h 455"/>
                  <a:gd name="T8" fmla="*/ 620 w 255"/>
                  <a:gd name="T9" fmla="*/ 881 h 455"/>
                  <a:gd name="T10" fmla="*/ 620 w 255"/>
                  <a:gd name="T11" fmla="*/ 903 h 455"/>
                  <a:gd name="T12" fmla="*/ 605 w 255"/>
                  <a:gd name="T13" fmla="*/ 941 h 455"/>
                  <a:gd name="T14" fmla="*/ 620 w 255"/>
                  <a:gd name="T15" fmla="*/ 1026 h 455"/>
                  <a:gd name="T16" fmla="*/ 629 w 255"/>
                  <a:gd name="T17" fmla="*/ 1076 h 455"/>
                  <a:gd name="T18" fmla="*/ 620 w 255"/>
                  <a:gd name="T19" fmla="*/ 1111 h 455"/>
                  <a:gd name="T20" fmla="*/ 517 w 255"/>
                  <a:gd name="T21" fmla="*/ 1089 h 455"/>
                  <a:gd name="T22" fmla="*/ 453 w 255"/>
                  <a:gd name="T23" fmla="*/ 1053 h 455"/>
                  <a:gd name="T24" fmla="*/ 391 w 255"/>
                  <a:gd name="T25" fmla="*/ 1062 h 455"/>
                  <a:gd name="T26" fmla="*/ 356 w 255"/>
                  <a:gd name="T27" fmla="*/ 1053 h 455"/>
                  <a:gd name="T28" fmla="*/ 277 w 255"/>
                  <a:gd name="T29" fmla="*/ 1053 h 455"/>
                  <a:gd name="T30" fmla="*/ 239 w 255"/>
                  <a:gd name="T31" fmla="*/ 1015 h 455"/>
                  <a:gd name="T32" fmla="*/ 191 w 255"/>
                  <a:gd name="T33" fmla="*/ 1089 h 455"/>
                  <a:gd name="T34" fmla="*/ 151 w 255"/>
                  <a:gd name="T35" fmla="*/ 1053 h 455"/>
                  <a:gd name="T36" fmla="*/ 126 w 255"/>
                  <a:gd name="T37" fmla="*/ 1053 h 455"/>
                  <a:gd name="T38" fmla="*/ 112 w 255"/>
                  <a:gd name="T39" fmla="*/ 1015 h 455"/>
                  <a:gd name="T40" fmla="*/ 51 w 255"/>
                  <a:gd name="T41" fmla="*/ 1053 h 455"/>
                  <a:gd name="T42" fmla="*/ 13 w 255"/>
                  <a:gd name="T43" fmla="*/ 1002 h 455"/>
                  <a:gd name="T44" fmla="*/ 0 w 255"/>
                  <a:gd name="T45" fmla="*/ 954 h 455"/>
                  <a:gd name="T46" fmla="*/ 13 w 255"/>
                  <a:gd name="T47" fmla="*/ 832 h 455"/>
                  <a:gd name="T48" fmla="*/ 25 w 255"/>
                  <a:gd name="T49" fmla="*/ 672 h 455"/>
                  <a:gd name="T50" fmla="*/ 51 w 255"/>
                  <a:gd name="T51" fmla="*/ 625 h 455"/>
                  <a:gd name="T52" fmla="*/ 151 w 255"/>
                  <a:gd name="T53" fmla="*/ 489 h 455"/>
                  <a:gd name="T54" fmla="*/ 202 w 255"/>
                  <a:gd name="T55" fmla="*/ 416 h 455"/>
                  <a:gd name="T56" fmla="*/ 202 w 255"/>
                  <a:gd name="T57" fmla="*/ 353 h 455"/>
                  <a:gd name="T58" fmla="*/ 191 w 255"/>
                  <a:gd name="T59" fmla="*/ 319 h 455"/>
                  <a:gd name="T60" fmla="*/ 202 w 255"/>
                  <a:gd name="T61" fmla="*/ 256 h 455"/>
                  <a:gd name="T62" fmla="*/ 326 w 255"/>
                  <a:gd name="T63" fmla="*/ 123 h 455"/>
                  <a:gd name="T64" fmla="*/ 326 w 255"/>
                  <a:gd name="T65" fmla="*/ 74 h 455"/>
                  <a:gd name="T66" fmla="*/ 277 w 255"/>
                  <a:gd name="T67" fmla="*/ 23 h 455"/>
                  <a:gd name="T68" fmla="*/ 302 w 255"/>
                  <a:gd name="T69" fmla="*/ 0 h 455"/>
                  <a:gd name="T70" fmla="*/ 340 w 255"/>
                  <a:gd name="T71" fmla="*/ 12 h 455"/>
                  <a:gd name="T72" fmla="*/ 391 w 255"/>
                  <a:gd name="T73" fmla="*/ 23 h 455"/>
                  <a:gd name="T74" fmla="*/ 428 w 255"/>
                  <a:gd name="T75" fmla="*/ 50 h 455"/>
                  <a:gd name="T76" fmla="*/ 428 w 255"/>
                  <a:gd name="T77" fmla="*/ 97 h 455"/>
                  <a:gd name="T78" fmla="*/ 442 w 255"/>
                  <a:gd name="T79" fmla="*/ 183 h 455"/>
                  <a:gd name="T80" fmla="*/ 442 w 255"/>
                  <a:gd name="T81" fmla="*/ 208 h 455"/>
                  <a:gd name="T82" fmla="*/ 406 w 255"/>
                  <a:gd name="T83" fmla="*/ 282 h 455"/>
                  <a:gd name="T84" fmla="*/ 442 w 255"/>
                  <a:gd name="T85" fmla="*/ 293 h 455"/>
                  <a:gd name="T86" fmla="*/ 453 w 255"/>
                  <a:gd name="T87" fmla="*/ 343 h 455"/>
                  <a:gd name="T88" fmla="*/ 480 w 255"/>
                  <a:gd name="T89" fmla="*/ 353 h 455"/>
                  <a:gd name="T90" fmla="*/ 504 w 255"/>
                  <a:gd name="T91" fmla="*/ 366 h 455"/>
                  <a:gd name="T92" fmla="*/ 543 w 255"/>
                  <a:gd name="T93" fmla="*/ 366 h 455"/>
                  <a:gd name="T94" fmla="*/ 566 w 255"/>
                  <a:gd name="T95" fmla="*/ 391 h 455"/>
                  <a:gd name="T96" fmla="*/ 553 w 255"/>
                  <a:gd name="T97" fmla="*/ 416 h 455"/>
                  <a:gd name="T98" fmla="*/ 530 w 255"/>
                  <a:gd name="T99" fmla="*/ 442 h 455"/>
                  <a:gd name="T100" fmla="*/ 504 w 255"/>
                  <a:gd name="T101" fmla="*/ 476 h 455"/>
                  <a:gd name="T102" fmla="*/ 492 w 255"/>
                  <a:gd name="T103" fmla="*/ 502 h 455"/>
                  <a:gd name="T104" fmla="*/ 530 w 255"/>
                  <a:gd name="T105" fmla="*/ 525 h 455"/>
                  <a:gd name="T106" fmla="*/ 543 w 255"/>
                  <a:gd name="T107" fmla="*/ 561 h 455"/>
                  <a:gd name="T108" fmla="*/ 566 w 255"/>
                  <a:gd name="T109" fmla="*/ 587 h 455"/>
                  <a:gd name="T110" fmla="*/ 579 w 255"/>
                  <a:gd name="T111" fmla="*/ 635 h 455"/>
                  <a:gd name="T112" fmla="*/ 629 w 255"/>
                  <a:gd name="T113" fmla="*/ 672 h 455"/>
                  <a:gd name="T114" fmla="*/ 644 w 255"/>
                  <a:gd name="T115" fmla="*/ 698 h 4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5"/>
                  <a:gd name="T175" fmla="*/ 0 h 455"/>
                  <a:gd name="T176" fmla="*/ 255 w 255"/>
                  <a:gd name="T177" fmla="*/ 455 h 4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5" h="455">
                    <a:moveTo>
                      <a:pt x="255" y="285"/>
                    </a:moveTo>
                    <a:lnTo>
                      <a:pt x="230" y="325"/>
                    </a:lnTo>
                    <a:lnTo>
                      <a:pt x="225" y="335"/>
                    </a:lnTo>
                    <a:lnTo>
                      <a:pt x="245" y="340"/>
                    </a:lnTo>
                    <a:lnTo>
                      <a:pt x="245" y="360"/>
                    </a:lnTo>
                    <a:lnTo>
                      <a:pt x="245" y="370"/>
                    </a:lnTo>
                    <a:lnTo>
                      <a:pt x="240" y="385"/>
                    </a:lnTo>
                    <a:lnTo>
                      <a:pt x="245" y="420"/>
                    </a:lnTo>
                    <a:lnTo>
                      <a:pt x="250" y="440"/>
                    </a:lnTo>
                    <a:lnTo>
                      <a:pt x="245" y="455"/>
                    </a:lnTo>
                    <a:lnTo>
                      <a:pt x="205" y="445"/>
                    </a:lnTo>
                    <a:lnTo>
                      <a:pt x="180" y="430"/>
                    </a:lnTo>
                    <a:lnTo>
                      <a:pt x="155" y="435"/>
                    </a:lnTo>
                    <a:lnTo>
                      <a:pt x="140" y="430"/>
                    </a:lnTo>
                    <a:lnTo>
                      <a:pt x="110" y="430"/>
                    </a:lnTo>
                    <a:lnTo>
                      <a:pt x="95" y="415"/>
                    </a:lnTo>
                    <a:lnTo>
                      <a:pt x="75" y="445"/>
                    </a:lnTo>
                    <a:lnTo>
                      <a:pt x="60" y="430"/>
                    </a:lnTo>
                    <a:lnTo>
                      <a:pt x="50" y="430"/>
                    </a:lnTo>
                    <a:lnTo>
                      <a:pt x="45" y="415"/>
                    </a:lnTo>
                    <a:lnTo>
                      <a:pt x="20" y="430"/>
                    </a:lnTo>
                    <a:lnTo>
                      <a:pt x="5" y="410"/>
                    </a:lnTo>
                    <a:lnTo>
                      <a:pt x="0" y="390"/>
                    </a:lnTo>
                    <a:lnTo>
                      <a:pt x="5" y="340"/>
                    </a:lnTo>
                    <a:lnTo>
                      <a:pt x="10" y="275"/>
                    </a:lnTo>
                    <a:lnTo>
                      <a:pt x="20" y="255"/>
                    </a:lnTo>
                    <a:lnTo>
                      <a:pt x="60" y="200"/>
                    </a:lnTo>
                    <a:lnTo>
                      <a:pt x="80" y="170"/>
                    </a:lnTo>
                    <a:lnTo>
                      <a:pt x="80" y="145"/>
                    </a:lnTo>
                    <a:lnTo>
                      <a:pt x="75" y="130"/>
                    </a:lnTo>
                    <a:lnTo>
                      <a:pt x="80" y="105"/>
                    </a:lnTo>
                    <a:lnTo>
                      <a:pt x="130" y="50"/>
                    </a:lnTo>
                    <a:lnTo>
                      <a:pt x="130" y="30"/>
                    </a:lnTo>
                    <a:lnTo>
                      <a:pt x="110" y="10"/>
                    </a:lnTo>
                    <a:lnTo>
                      <a:pt x="120" y="0"/>
                    </a:lnTo>
                    <a:lnTo>
                      <a:pt x="135" y="5"/>
                    </a:lnTo>
                    <a:lnTo>
                      <a:pt x="155" y="10"/>
                    </a:lnTo>
                    <a:lnTo>
                      <a:pt x="170" y="20"/>
                    </a:lnTo>
                    <a:lnTo>
                      <a:pt x="170" y="40"/>
                    </a:lnTo>
                    <a:lnTo>
                      <a:pt x="175" y="75"/>
                    </a:lnTo>
                    <a:lnTo>
                      <a:pt x="175" y="85"/>
                    </a:lnTo>
                    <a:lnTo>
                      <a:pt x="160" y="115"/>
                    </a:lnTo>
                    <a:lnTo>
                      <a:pt x="175" y="120"/>
                    </a:lnTo>
                    <a:lnTo>
                      <a:pt x="180" y="140"/>
                    </a:lnTo>
                    <a:lnTo>
                      <a:pt x="190" y="145"/>
                    </a:lnTo>
                    <a:lnTo>
                      <a:pt x="200" y="150"/>
                    </a:lnTo>
                    <a:lnTo>
                      <a:pt x="215" y="150"/>
                    </a:lnTo>
                    <a:lnTo>
                      <a:pt x="225" y="160"/>
                    </a:lnTo>
                    <a:lnTo>
                      <a:pt x="220" y="170"/>
                    </a:lnTo>
                    <a:lnTo>
                      <a:pt x="210" y="180"/>
                    </a:lnTo>
                    <a:lnTo>
                      <a:pt x="200" y="195"/>
                    </a:lnTo>
                    <a:lnTo>
                      <a:pt x="195" y="205"/>
                    </a:lnTo>
                    <a:lnTo>
                      <a:pt x="210" y="215"/>
                    </a:lnTo>
                    <a:lnTo>
                      <a:pt x="215" y="230"/>
                    </a:lnTo>
                    <a:lnTo>
                      <a:pt x="225" y="240"/>
                    </a:lnTo>
                    <a:lnTo>
                      <a:pt x="230" y="260"/>
                    </a:lnTo>
                    <a:lnTo>
                      <a:pt x="250" y="275"/>
                    </a:lnTo>
                    <a:lnTo>
                      <a:pt x="255" y="285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  <p:sp>
            <p:nvSpPr>
              <p:cNvPr id="46115" name="Freeform 30"/>
              <p:cNvSpPr>
                <a:spLocks/>
              </p:cNvSpPr>
              <p:nvPr/>
            </p:nvSpPr>
            <p:spPr bwMode="auto">
              <a:xfrm>
                <a:off x="2658" y="2561"/>
                <a:ext cx="40" cy="23"/>
              </a:xfrm>
              <a:custGeom>
                <a:avLst/>
                <a:gdLst>
                  <a:gd name="T0" fmla="*/ 0 w 35"/>
                  <a:gd name="T1" fmla="*/ 0 h 20"/>
                  <a:gd name="T2" fmla="*/ 75 w 35"/>
                  <a:gd name="T3" fmla="*/ 0 h 20"/>
                  <a:gd name="T4" fmla="*/ 91 w 35"/>
                  <a:gd name="T5" fmla="*/ 28 h 20"/>
                  <a:gd name="T6" fmla="*/ 91 w 35"/>
                  <a:gd name="T7" fmla="*/ 28 h 20"/>
                  <a:gd name="T8" fmla="*/ 91 w 35"/>
                  <a:gd name="T9" fmla="*/ 28 h 20"/>
                  <a:gd name="T10" fmla="*/ 91 w 35"/>
                  <a:gd name="T11" fmla="*/ 28 h 20"/>
                  <a:gd name="T12" fmla="*/ 91 w 35"/>
                  <a:gd name="T13" fmla="*/ 28 h 20"/>
                  <a:gd name="T14" fmla="*/ 91 w 35"/>
                  <a:gd name="T15" fmla="*/ 39 h 20"/>
                  <a:gd name="T16" fmla="*/ 91 w 35"/>
                  <a:gd name="T17" fmla="*/ 39 h 20"/>
                  <a:gd name="T18" fmla="*/ 91 w 35"/>
                  <a:gd name="T19" fmla="*/ 52 h 20"/>
                  <a:gd name="T20" fmla="*/ 91 w 35"/>
                  <a:gd name="T21" fmla="*/ 52 h 20"/>
                  <a:gd name="T22" fmla="*/ 91 w 35"/>
                  <a:gd name="T23" fmla="*/ 52 h 20"/>
                  <a:gd name="T24" fmla="*/ 91 w 35"/>
                  <a:gd name="T25" fmla="*/ 52 h 20"/>
                  <a:gd name="T26" fmla="*/ 75 w 35"/>
                  <a:gd name="T27" fmla="*/ 52 h 20"/>
                  <a:gd name="T28" fmla="*/ 75 w 35"/>
                  <a:gd name="T29" fmla="*/ 52 h 20"/>
                  <a:gd name="T30" fmla="*/ 75 w 35"/>
                  <a:gd name="T31" fmla="*/ 52 h 20"/>
                  <a:gd name="T32" fmla="*/ 75 w 35"/>
                  <a:gd name="T33" fmla="*/ 52 h 20"/>
                  <a:gd name="T34" fmla="*/ 75 w 35"/>
                  <a:gd name="T35" fmla="*/ 52 h 20"/>
                  <a:gd name="T36" fmla="*/ 64 w 35"/>
                  <a:gd name="T37" fmla="*/ 52 h 20"/>
                  <a:gd name="T38" fmla="*/ 64 w 35"/>
                  <a:gd name="T39" fmla="*/ 52 h 20"/>
                  <a:gd name="T40" fmla="*/ 64 w 35"/>
                  <a:gd name="T41" fmla="*/ 52 h 20"/>
                  <a:gd name="T42" fmla="*/ 51 w 35"/>
                  <a:gd name="T43" fmla="*/ 52 h 20"/>
                  <a:gd name="T44" fmla="*/ 51 w 35"/>
                  <a:gd name="T45" fmla="*/ 52 h 20"/>
                  <a:gd name="T46" fmla="*/ 51 w 35"/>
                  <a:gd name="T47" fmla="*/ 52 h 20"/>
                  <a:gd name="T48" fmla="*/ 51 w 35"/>
                  <a:gd name="T49" fmla="*/ 52 h 20"/>
                  <a:gd name="T50" fmla="*/ 38 w 35"/>
                  <a:gd name="T51" fmla="*/ 52 h 20"/>
                  <a:gd name="T52" fmla="*/ 38 w 35"/>
                  <a:gd name="T53" fmla="*/ 52 h 20"/>
                  <a:gd name="T54" fmla="*/ 38 w 35"/>
                  <a:gd name="T55" fmla="*/ 52 h 20"/>
                  <a:gd name="T56" fmla="*/ 38 w 35"/>
                  <a:gd name="T57" fmla="*/ 52 h 20"/>
                  <a:gd name="T58" fmla="*/ 38 w 35"/>
                  <a:gd name="T59" fmla="*/ 52 h 20"/>
                  <a:gd name="T60" fmla="*/ 38 w 35"/>
                  <a:gd name="T61" fmla="*/ 52 h 20"/>
                  <a:gd name="T62" fmla="*/ 38 w 35"/>
                  <a:gd name="T63" fmla="*/ 52 h 20"/>
                  <a:gd name="T64" fmla="*/ 38 w 35"/>
                  <a:gd name="T65" fmla="*/ 52 h 20"/>
                  <a:gd name="T66" fmla="*/ 38 w 35"/>
                  <a:gd name="T67" fmla="*/ 52 h 20"/>
                  <a:gd name="T68" fmla="*/ 25 w 35"/>
                  <a:gd name="T69" fmla="*/ 52 h 20"/>
                  <a:gd name="T70" fmla="*/ 25 w 35"/>
                  <a:gd name="T71" fmla="*/ 52 h 20"/>
                  <a:gd name="T72" fmla="*/ 25 w 35"/>
                  <a:gd name="T73" fmla="*/ 52 h 20"/>
                  <a:gd name="T74" fmla="*/ 13 w 35"/>
                  <a:gd name="T75" fmla="*/ 52 h 20"/>
                  <a:gd name="T76" fmla="*/ 13 w 35"/>
                  <a:gd name="T77" fmla="*/ 52 h 20"/>
                  <a:gd name="T78" fmla="*/ 13 w 35"/>
                  <a:gd name="T79" fmla="*/ 52 h 20"/>
                  <a:gd name="T80" fmla="*/ 13 w 35"/>
                  <a:gd name="T81" fmla="*/ 52 h 20"/>
                  <a:gd name="T82" fmla="*/ 0 w 35"/>
                  <a:gd name="T83" fmla="*/ 52 h 20"/>
                  <a:gd name="T84" fmla="*/ 0 w 35"/>
                  <a:gd name="T85" fmla="*/ 52 h 20"/>
                  <a:gd name="T86" fmla="*/ 0 w 35"/>
                  <a:gd name="T87" fmla="*/ 52 h 20"/>
                  <a:gd name="T88" fmla="*/ 0 w 35"/>
                  <a:gd name="T89" fmla="*/ 52 h 20"/>
                  <a:gd name="T90" fmla="*/ 0 w 35"/>
                  <a:gd name="T91" fmla="*/ 52 h 20"/>
                  <a:gd name="T92" fmla="*/ 0 w 35"/>
                  <a:gd name="T93" fmla="*/ 28 h 20"/>
                  <a:gd name="T94" fmla="*/ 0 w 35"/>
                  <a:gd name="T95" fmla="*/ 0 h 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"/>
                  <a:gd name="T145" fmla="*/ 0 h 20"/>
                  <a:gd name="T146" fmla="*/ 35 w 35"/>
                  <a:gd name="T147" fmla="*/ 20 h 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" h="20">
                    <a:moveTo>
                      <a:pt x="0" y="0"/>
                    </a:moveTo>
                    <a:lnTo>
                      <a:pt x="30" y="0"/>
                    </a:lnTo>
                    <a:lnTo>
                      <a:pt x="35" y="10"/>
                    </a:lnTo>
                    <a:lnTo>
                      <a:pt x="35" y="15"/>
                    </a:lnTo>
                    <a:lnTo>
                      <a:pt x="35" y="20"/>
                    </a:lnTo>
                    <a:lnTo>
                      <a:pt x="30" y="20"/>
                    </a:lnTo>
                    <a:lnTo>
                      <a:pt x="25" y="20"/>
                    </a:lnTo>
                    <a:lnTo>
                      <a:pt x="20" y="20"/>
                    </a:lnTo>
                    <a:lnTo>
                      <a:pt x="15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+mn-lt"/>
                </a:endParaRPr>
              </a:p>
            </p:txBody>
          </p:sp>
        </p:grpSp>
        <p:sp>
          <p:nvSpPr>
            <p:cNvPr id="46090" name="Freeform 31"/>
            <p:cNvSpPr>
              <a:spLocks/>
            </p:cNvSpPr>
            <p:nvPr/>
          </p:nvSpPr>
          <p:spPr bwMode="auto">
            <a:xfrm>
              <a:off x="2459" y="2509"/>
              <a:ext cx="665" cy="538"/>
            </a:xfrm>
            <a:custGeom>
              <a:avLst/>
              <a:gdLst>
                <a:gd name="T0" fmla="*/ 285 w 665"/>
                <a:gd name="T1" fmla="*/ 23 h 538"/>
                <a:gd name="T2" fmla="*/ 233 w 665"/>
                <a:gd name="T3" fmla="*/ 67 h 538"/>
                <a:gd name="T4" fmla="*/ 233 w 665"/>
                <a:gd name="T5" fmla="*/ 103 h 538"/>
                <a:gd name="T6" fmla="*/ 229 w 665"/>
                <a:gd name="T7" fmla="*/ 191 h 538"/>
                <a:gd name="T8" fmla="*/ 117 w 665"/>
                <a:gd name="T9" fmla="*/ 255 h 538"/>
                <a:gd name="T10" fmla="*/ 73 w 665"/>
                <a:gd name="T11" fmla="*/ 279 h 538"/>
                <a:gd name="T12" fmla="*/ 37 w 665"/>
                <a:gd name="T13" fmla="*/ 303 h 538"/>
                <a:gd name="T14" fmla="*/ 45 w 665"/>
                <a:gd name="T15" fmla="*/ 307 h 538"/>
                <a:gd name="T16" fmla="*/ 49 w 665"/>
                <a:gd name="T17" fmla="*/ 291 h 538"/>
                <a:gd name="T18" fmla="*/ 73 w 665"/>
                <a:gd name="T19" fmla="*/ 283 h 538"/>
                <a:gd name="T20" fmla="*/ 45 w 665"/>
                <a:gd name="T21" fmla="*/ 271 h 538"/>
                <a:gd name="T22" fmla="*/ 17 w 665"/>
                <a:gd name="T23" fmla="*/ 331 h 538"/>
                <a:gd name="T24" fmla="*/ 97 w 665"/>
                <a:gd name="T25" fmla="*/ 343 h 538"/>
                <a:gd name="T26" fmla="*/ 105 w 665"/>
                <a:gd name="T27" fmla="*/ 355 h 538"/>
                <a:gd name="T28" fmla="*/ 153 w 665"/>
                <a:gd name="T29" fmla="*/ 367 h 538"/>
                <a:gd name="T30" fmla="*/ 209 w 665"/>
                <a:gd name="T31" fmla="*/ 351 h 538"/>
                <a:gd name="T32" fmla="*/ 233 w 665"/>
                <a:gd name="T33" fmla="*/ 355 h 538"/>
                <a:gd name="T34" fmla="*/ 237 w 665"/>
                <a:gd name="T35" fmla="*/ 375 h 538"/>
                <a:gd name="T36" fmla="*/ 241 w 665"/>
                <a:gd name="T37" fmla="*/ 423 h 538"/>
                <a:gd name="T38" fmla="*/ 277 w 665"/>
                <a:gd name="T39" fmla="*/ 443 h 538"/>
                <a:gd name="T40" fmla="*/ 273 w 665"/>
                <a:gd name="T41" fmla="*/ 491 h 538"/>
                <a:gd name="T42" fmla="*/ 361 w 665"/>
                <a:gd name="T43" fmla="*/ 515 h 538"/>
                <a:gd name="T44" fmla="*/ 469 w 665"/>
                <a:gd name="T45" fmla="*/ 487 h 538"/>
                <a:gd name="T46" fmla="*/ 505 w 665"/>
                <a:gd name="T47" fmla="*/ 467 h 538"/>
                <a:gd name="T48" fmla="*/ 529 w 665"/>
                <a:gd name="T49" fmla="*/ 435 h 538"/>
                <a:gd name="T50" fmla="*/ 569 w 665"/>
                <a:gd name="T51" fmla="*/ 367 h 538"/>
                <a:gd name="T52" fmla="*/ 589 w 665"/>
                <a:gd name="T53" fmla="*/ 347 h 538"/>
                <a:gd name="T54" fmla="*/ 597 w 665"/>
                <a:gd name="T55" fmla="*/ 323 h 538"/>
                <a:gd name="T56" fmla="*/ 601 w 665"/>
                <a:gd name="T57" fmla="*/ 271 h 538"/>
                <a:gd name="T58" fmla="*/ 605 w 665"/>
                <a:gd name="T59" fmla="*/ 251 h 538"/>
                <a:gd name="T60" fmla="*/ 641 w 665"/>
                <a:gd name="T61" fmla="*/ 235 h 538"/>
                <a:gd name="T62" fmla="*/ 637 w 665"/>
                <a:gd name="T63" fmla="*/ 175 h 538"/>
                <a:gd name="T64" fmla="*/ 665 w 665"/>
                <a:gd name="T65" fmla="*/ 131 h 538"/>
                <a:gd name="T66" fmla="*/ 589 w 665"/>
                <a:gd name="T67" fmla="*/ 75 h 538"/>
                <a:gd name="T68" fmla="*/ 557 w 665"/>
                <a:gd name="T69" fmla="*/ 55 h 538"/>
                <a:gd name="T70" fmla="*/ 525 w 665"/>
                <a:gd name="T71" fmla="*/ 39 h 538"/>
                <a:gd name="T72" fmla="*/ 421 w 665"/>
                <a:gd name="T73" fmla="*/ 3 h 538"/>
                <a:gd name="T74" fmla="*/ 369 w 665"/>
                <a:gd name="T75" fmla="*/ 7 h 538"/>
                <a:gd name="T76" fmla="*/ 353 w 665"/>
                <a:gd name="T77" fmla="*/ 31 h 538"/>
                <a:gd name="T78" fmla="*/ 317 w 665"/>
                <a:gd name="T79" fmla="*/ 51 h 538"/>
                <a:gd name="T80" fmla="*/ 285 w 665"/>
                <a:gd name="T81" fmla="*/ 23 h 5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5"/>
                <a:gd name="T124" fmla="*/ 0 h 538"/>
                <a:gd name="T125" fmla="*/ 665 w 665"/>
                <a:gd name="T126" fmla="*/ 538 h 5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5" h="538">
                  <a:moveTo>
                    <a:pt x="285" y="23"/>
                  </a:moveTo>
                  <a:cubicBezTo>
                    <a:pt x="262" y="38"/>
                    <a:pt x="260" y="58"/>
                    <a:pt x="233" y="67"/>
                  </a:cubicBezTo>
                  <a:cubicBezTo>
                    <a:pt x="257" y="75"/>
                    <a:pt x="250" y="91"/>
                    <a:pt x="233" y="103"/>
                  </a:cubicBezTo>
                  <a:cubicBezTo>
                    <a:pt x="232" y="132"/>
                    <a:pt x="232" y="162"/>
                    <a:pt x="229" y="191"/>
                  </a:cubicBezTo>
                  <a:cubicBezTo>
                    <a:pt x="222" y="257"/>
                    <a:pt x="171" y="251"/>
                    <a:pt x="117" y="255"/>
                  </a:cubicBezTo>
                  <a:cubicBezTo>
                    <a:pt x="103" y="260"/>
                    <a:pt x="85" y="272"/>
                    <a:pt x="73" y="279"/>
                  </a:cubicBezTo>
                  <a:cubicBezTo>
                    <a:pt x="65" y="284"/>
                    <a:pt x="37" y="303"/>
                    <a:pt x="37" y="303"/>
                  </a:cubicBezTo>
                  <a:cubicBezTo>
                    <a:pt x="36" y="307"/>
                    <a:pt x="45" y="311"/>
                    <a:pt x="45" y="307"/>
                  </a:cubicBezTo>
                  <a:cubicBezTo>
                    <a:pt x="45" y="302"/>
                    <a:pt x="45" y="295"/>
                    <a:pt x="49" y="291"/>
                  </a:cubicBezTo>
                  <a:cubicBezTo>
                    <a:pt x="55" y="286"/>
                    <a:pt x="73" y="283"/>
                    <a:pt x="73" y="283"/>
                  </a:cubicBezTo>
                  <a:cubicBezTo>
                    <a:pt x="81" y="258"/>
                    <a:pt x="123" y="264"/>
                    <a:pt x="45" y="271"/>
                  </a:cubicBezTo>
                  <a:cubicBezTo>
                    <a:pt x="38" y="292"/>
                    <a:pt x="24" y="310"/>
                    <a:pt x="17" y="331"/>
                  </a:cubicBezTo>
                  <a:cubicBezTo>
                    <a:pt x="53" y="355"/>
                    <a:pt x="0" y="323"/>
                    <a:pt x="97" y="343"/>
                  </a:cubicBezTo>
                  <a:cubicBezTo>
                    <a:pt x="102" y="344"/>
                    <a:pt x="101" y="352"/>
                    <a:pt x="105" y="355"/>
                  </a:cubicBezTo>
                  <a:cubicBezTo>
                    <a:pt x="116" y="364"/>
                    <a:pt x="140" y="364"/>
                    <a:pt x="153" y="367"/>
                  </a:cubicBezTo>
                  <a:cubicBezTo>
                    <a:pt x="172" y="362"/>
                    <a:pt x="191" y="357"/>
                    <a:pt x="209" y="351"/>
                  </a:cubicBezTo>
                  <a:cubicBezTo>
                    <a:pt x="217" y="352"/>
                    <a:pt x="227" y="350"/>
                    <a:pt x="233" y="355"/>
                  </a:cubicBezTo>
                  <a:cubicBezTo>
                    <a:pt x="238" y="359"/>
                    <a:pt x="236" y="368"/>
                    <a:pt x="237" y="375"/>
                  </a:cubicBezTo>
                  <a:cubicBezTo>
                    <a:pt x="240" y="384"/>
                    <a:pt x="234" y="412"/>
                    <a:pt x="241" y="423"/>
                  </a:cubicBezTo>
                  <a:cubicBezTo>
                    <a:pt x="248" y="434"/>
                    <a:pt x="272" y="432"/>
                    <a:pt x="277" y="443"/>
                  </a:cubicBezTo>
                  <a:cubicBezTo>
                    <a:pt x="286" y="470"/>
                    <a:pt x="291" y="464"/>
                    <a:pt x="273" y="491"/>
                  </a:cubicBezTo>
                  <a:cubicBezTo>
                    <a:pt x="281" y="538"/>
                    <a:pt x="306" y="518"/>
                    <a:pt x="361" y="515"/>
                  </a:cubicBezTo>
                  <a:cubicBezTo>
                    <a:pt x="393" y="494"/>
                    <a:pt x="432" y="490"/>
                    <a:pt x="469" y="487"/>
                  </a:cubicBezTo>
                  <a:cubicBezTo>
                    <a:pt x="482" y="483"/>
                    <a:pt x="505" y="467"/>
                    <a:pt x="505" y="467"/>
                  </a:cubicBezTo>
                  <a:cubicBezTo>
                    <a:pt x="510" y="451"/>
                    <a:pt x="515" y="444"/>
                    <a:pt x="529" y="435"/>
                  </a:cubicBezTo>
                  <a:cubicBezTo>
                    <a:pt x="537" y="412"/>
                    <a:pt x="549" y="381"/>
                    <a:pt x="569" y="367"/>
                  </a:cubicBezTo>
                  <a:cubicBezTo>
                    <a:pt x="574" y="359"/>
                    <a:pt x="584" y="355"/>
                    <a:pt x="589" y="347"/>
                  </a:cubicBezTo>
                  <a:cubicBezTo>
                    <a:pt x="593" y="340"/>
                    <a:pt x="597" y="323"/>
                    <a:pt x="597" y="323"/>
                  </a:cubicBezTo>
                  <a:cubicBezTo>
                    <a:pt x="598" y="306"/>
                    <a:pt x="599" y="288"/>
                    <a:pt x="601" y="271"/>
                  </a:cubicBezTo>
                  <a:cubicBezTo>
                    <a:pt x="602" y="264"/>
                    <a:pt x="600" y="256"/>
                    <a:pt x="605" y="251"/>
                  </a:cubicBezTo>
                  <a:cubicBezTo>
                    <a:pt x="614" y="242"/>
                    <a:pt x="630" y="242"/>
                    <a:pt x="641" y="235"/>
                  </a:cubicBezTo>
                  <a:cubicBezTo>
                    <a:pt x="648" y="215"/>
                    <a:pt x="644" y="195"/>
                    <a:pt x="637" y="175"/>
                  </a:cubicBezTo>
                  <a:cubicBezTo>
                    <a:pt x="641" y="162"/>
                    <a:pt x="665" y="131"/>
                    <a:pt x="665" y="131"/>
                  </a:cubicBezTo>
                  <a:cubicBezTo>
                    <a:pt x="659" y="74"/>
                    <a:pt x="645" y="81"/>
                    <a:pt x="589" y="75"/>
                  </a:cubicBezTo>
                  <a:cubicBezTo>
                    <a:pt x="574" y="70"/>
                    <a:pt x="572" y="60"/>
                    <a:pt x="557" y="55"/>
                  </a:cubicBezTo>
                  <a:cubicBezTo>
                    <a:pt x="534" y="32"/>
                    <a:pt x="558" y="51"/>
                    <a:pt x="525" y="39"/>
                  </a:cubicBezTo>
                  <a:cubicBezTo>
                    <a:pt x="490" y="26"/>
                    <a:pt x="459" y="8"/>
                    <a:pt x="421" y="3"/>
                  </a:cubicBezTo>
                  <a:cubicBezTo>
                    <a:pt x="404" y="4"/>
                    <a:pt x="385" y="0"/>
                    <a:pt x="369" y="7"/>
                  </a:cubicBezTo>
                  <a:cubicBezTo>
                    <a:pt x="360" y="11"/>
                    <a:pt x="358" y="23"/>
                    <a:pt x="353" y="31"/>
                  </a:cubicBezTo>
                  <a:cubicBezTo>
                    <a:pt x="345" y="43"/>
                    <a:pt x="330" y="47"/>
                    <a:pt x="317" y="51"/>
                  </a:cubicBezTo>
                  <a:cubicBezTo>
                    <a:pt x="307" y="48"/>
                    <a:pt x="285" y="32"/>
                    <a:pt x="285" y="2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</p:grpSp>
      <p:sp>
        <p:nvSpPr>
          <p:cNvPr id="46085" name="Freeform 39"/>
          <p:cNvSpPr>
            <a:spLocks noChangeArrowheads="1"/>
          </p:cNvSpPr>
          <p:nvPr/>
        </p:nvSpPr>
        <p:spPr bwMode="auto">
          <a:xfrm>
            <a:off x="2481263" y="3276600"/>
            <a:ext cx="866775" cy="635000"/>
          </a:xfrm>
          <a:custGeom>
            <a:avLst/>
            <a:gdLst>
              <a:gd name="T0" fmla="*/ 2147483647 w 2608"/>
              <a:gd name="T1" fmla="*/ 0 h 1762"/>
              <a:gd name="T2" fmla="*/ 2147483647 w 2608"/>
              <a:gd name="T3" fmla="*/ 2147483647 h 1762"/>
              <a:gd name="T4" fmla="*/ 2147483647 w 2608"/>
              <a:gd name="T5" fmla="*/ 2147483647 h 1762"/>
              <a:gd name="T6" fmla="*/ 0 w 2608"/>
              <a:gd name="T7" fmla="*/ 2147483647 h 1762"/>
              <a:gd name="T8" fmla="*/ 2147483647 w 2608"/>
              <a:gd name="T9" fmla="*/ 2147483647 h 1762"/>
              <a:gd name="T10" fmla="*/ 2147483647 w 2608"/>
              <a:gd name="T11" fmla="*/ 2147483647 h 1762"/>
              <a:gd name="T12" fmla="*/ 2147483647 w 2608"/>
              <a:gd name="T13" fmla="*/ 2147483647 h 1762"/>
              <a:gd name="T14" fmla="*/ 2147483647 w 2608"/>
              <a:gd name="T15" fmla="*/ 2147483647 h 1762"/>
              <a:gd name="T16" fmla="*/ 2147483647 w 2608"/>
              <a:gd name="T17" fmla="*/ 2147483647 h 1762"/>
              <a:gd name="T18" fmla="*/ 2147483647 w 2608"/>
              <a:gd name="T19" fmla="*/ 2147483647 h 1762"/>
              <a:gd name="T20" fmla="*/ 2147483647 w 2608"/>
              <a:gd name="T21" fmla="*/ 2147483647 h 1762"/>
              <a:gd name="T22" fmla="*/ 2147483647 w 2608"/>
              <a:gd name="T23" fmla="*/ 2147483647 h 1762"/>
              <a:gd name="T24" fmla="*/ 2147483647 w 2608"/>
              <a:gd name="T25" fmla="*/ 2147483647 h 1762"/>
              <a:gd name="T26" fmla="*/ 2147483647 w 2608"/>
              <a:gd name="T27" fmla="*/ 2147483647 h 1762"/>
              <a:gd name="T28" fmla="*/ 2147483647 w 2608"/>
              <a:gd name="T29" fmla="*/ 2147483647 h 1762"/>
              <a:gd name="T30" fmla="*/ 2147483647 w 2608"/>
              <a:gd name="T31" fmla="*/ 2147483647 h 1762"/>
              <a:gd name="T32" fmla="*/ 2147483647 w 2608"/>
              <a:gd name="T33" fmla="*/ 2147483647 h 1762"/>
              <a:gd name="T34" fmla="*/ 2147483647 w 2608"/>
              <a:gd name="T35" fmla="*/ 2147483647 h 1762"/>
              <a:gd name="T36" fmla="*/ 2147483647 w 2608"/>
              <a:gd name="T37" fmla="*/ 2147483647 h 1762"/>
              <a:gd name="T38" fmla="*/ 2147483647 w 2608"/>
              <a:gd name="T39" fmla="*/ 2147483647 h 1762"/>
              <a:gd name="T40" fmla="*/ 2147483647 w 2608"/>
              <a:gd name="T41" fmla="*/ 2147483647 h 1762"/>
              <a:gd name="T42" fmla="*/ 2147483647 w 2608"/>
              <a:gd name="T43" fmla="*/ 2147483647 h 1762"/>
              <a:gd name="T44" fmla="*/ 2147483647 w 2608"/>
              <a:gd name="T45" fmla="*/ 2147483647 h 1762"/>
              <a:gd name="T46" fmla="*/ 2147483647 w 2608"/>
              <a:gd name="T47" fmla="*/ 2147483647 h 1762"/>
              <a:gd name="T48" fmla="*/ 2147483647 w 2608"/>
              <a:gd name="T49" fmla="*/ 2147483647 h 1762"/>
              <a:gd name="T50" fmla="*/ 2147483647 w 2608"/>
              <a:gd name="T51" fmla="*/ 2147483647 h 1762"/>
              <a:gd name="T52" fmla="*/ 2147483647 w 2608"/>
              <a:gd name="T53" fmla="*/ 2147483647 h 1762"/>
              <a:gd name="T54" fmla="*/ 2147483647 w 2608"/>
              <a:gd name="T55" fmla="*/ 2147483647 h 1762"/>
              <a:gd name="T56" fmla="*/ 2147483647 w 2608"/>
              <a:gd name="T57" fmla="*/ 2147483647 h 1762"/>
              <a:gd name="T58" fmla="*/ 2147483647 w 2608"/>
              <a:gd name="T59" fmla="*/ 2147483647 h 1762"/>
              <a:gd name="T60" fmla="*/ 2147483647 w 2608"/>
              <a:gd name="T61" fmla="*/ 2147483647 h 1762"/>
              <a:gd name="T62" fmla="*/ 2147483647 w 2608"/>
              <a:gd name="T63" fmla="*/ 0 h 17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08"/>
              <a:gd name="T97" fmla="*/ 0 h 1762"/>
              <a:gd name="T98" fmla="*/ 2608 w 2608"/>
              <a:gd name="T99" fmla="*/ 1762 h 176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08" h="1762">
                <a:moveTo>
                  <a:pt x="247" y="0"/>
                </a:moveTo>
                <a:lnTo>
                  <a:pt x="247" y="81"/>
                </a:lnTo>
                <a:lnTo>
                  <a:pt x="111" y="162"/>
                </a:lnTo>
                <a:lnTo>
                  <a:pt x="0" y="570"/>
                </a:lnTo>
                <a:lnTo>
                  <a:pt x="95" y="806"/>
                </a:lnTo>
                <a:lnTo>
                  <a:pt x="306" y="1035"/>
                </a:lnTo>
                <a:lnTo>
                  <a:pt x="298" y="1202"/>
                </a:lnTo>
                <a:lnTo>
                  <a:pt x="506" y="1202"/>
                </a:lnTo>
                <a:lnTo>
                  <a:pt x="581" y="1365"/>
                </a:lnTo>
                <a:lnTo>
                  <a:pt x="765" y="1388"/>
                </a:lnTo>
                <a:lnTo>
                  <a:pt x="1167" y="1152"/>
                </a:lnTo>
                <a:lnTo>
                  <a:pt x="1167" y="1706"/>
                </a:lnTo>
                <a:lnTo>
                  <a:pt x="1211" y="1761"/>
                </a:lnTo>
                <a:lnTo>
                  <a:pt x="1239" y="1745"/>
                </a:lnTo>
                <a:lnTo>
                  <a:pt x="1267" y="1741"/>
                </a:lnTo>
                <a:lnTo>
                  <a:pt x="1299" y="1730"/>
                </a:lnTo>
                <a:lnTo>
                  <a:pt x="1347" y="1722"/>
                </a:lnTo>
                <a:lnTo>
                  <a:pt x="1379" y="1710"/>
                </a:lnTo>
                <a:lnTo>
                  <a:pt x="1419" y="1706"/>
                </a:lnTo>
                <a:lnTo>
                  <a:pt x="1470" y="1706"/>
                </a:lnTo>
                <a:lnTo>
                  <a:pt x="1514" y="1699"/>
                </a:lnTo>
                <a:lnTo>
                  <a:pt x="1566" y="1695"/>
                </a:lnTo>
                <a:lnTo>
                  <a:pt x="1614" y="1687"/>
                </a:lnTo>
                <a:lnTo>
                  <a:pt x="1670" y="1679"/>
                </a:lnTo>
                <a:lnTo>
                  <a:pt x="1726" y="1679"/>
                </a:lnTo>
                <a:lnTo>
                  <a:pt x="1785" y="1671"/>
                </a:lnTo>
                <a:lnTo>
                  <a:pt x="1849" y="1668"/>
                </a:lnTo>
                <a:lnTo>
                  <a:pt x="1909" y="1668"/>
                </a:lnTo>
                <a:lnTo>
                  <a:pt x="1981" y="1664"/>
                </a:lnTo>
                <a:lnTo>
                  <a:pt x="2268" y="1524"/>
                </a:lnTo>
                <a:lnTo>
                  <a:pt x="2607" y="1202"/>
                </a:lnTo>
                <a:lnTo>
                  <a:pt x="247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6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46086" name="Rectangle 40"/>
          <p:cNvSpPr>
            <a:spLocks noChangeArrowheads="1"/>
          </p:cNvSpPr>
          <p:nvPr/>
        </p:nvSpPr>
        <p:spPr bwMode="auto">
          <a:xfrm>
            <a:off x="2339975" y="4221163"/>
            <a:ext cx="2160588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1400" b="1" dirty="0">
                <a:solidFill>
                  <a:srgbClr val="000000"/>
                </a:solidFill>
                <a:latin typeface="+mn-lt"/>
              </a:rPr>
              <a:t>12 municípios dos 22</a:t>
            </a:r>
          </a:p>
          <a:p>
            <a:pPr algn="ctr" eaLnBrk="0" hangingPunct="0">
              <a:defRPr/>
            </a:pPr>
            <a:r>
              <a:rPr lang="pt-BR" sz="1400" b="1" dirty="0" err="1">
                <a:solidFill>
                  <a:srgbClr val="000000"/>
                </a:solidFill>
                <a:latin typeface="+mn-lt"/>
              </a:rPr>
              <a:t>HBsAg</a:t>
            </a:r>
            <a:r>
              <a:rPr lang="pt-BR" sz="1400" b="1" dirty="0">
                <a:solidFill>
                  <a:srgbClr val="000000"/>
                </a:solidFill>
                <a:latin typeface="+mn-lt"/>
              </a:rPr>
              <a:t> 3,4%</a:t>
            </a:r>
          </a:p>
          <a:p>
            <a:pPr algn="ctr" eaLnBrk="0" hangingPunct="0">
              <a:defRPr/>
            </a:pPr>
            <a:r>
              <a:rPr lang="pt-BR" sz="1400" b="1" dirty="0" err="1">
                <a:solidFill>
                  <a:srgbClr val="000000"/>
                </a:solidFill>
                <a:latin typeface="+mn-lt"/>
              </a:rPr>
              <a:t>Anti-HBc</a:t>
            </a:r>
            <a:r>
              <a:rPr lang="pt-BR" sz="1400" b="1" dirty="0">
                <a:solidFill>
                  <a:srgbClr val="000000"/>
                </a:solidFill>
                <a:latin typeface="+mn-lt"/>
              </a:rPr>
              <a:t> 60,4%</a:t>
            </a:r>
          </a:p>
        </p:txBody>
      </p:sp>
      <p:sp>
        <p:nvSpPr>
          <p:cNvPr id="28679" name="Text Box 41"/>
          <p:cNvSpPr txBox="1">
            <a:spLocks noChangeArrowheads="1"/>
          </p:cNvSpPr>
          <p:nvPr/>
        </p:nvSpPr>
        <p:spPr bwMode="auto">
          <a:xfrm>
            <a:off x="827584" y="6067426"/>
            <a:ext cx="7920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200" b="1" i="1" dirty="0">
                <a:latin typeface="+mn-lt"/>
              </a:rPr>
              <a:t>Viana S et al, High </a:t>
            </a:r>
            <a:r>
              <a:rPr lang="pt-BR" sz="1200" b="1" i="1" dirty="0" err="1">
                <a:latin typeface="+mn-lt"/>
              </a:rPr>
              <a:t>prevalence</a:t>
            </a:r>
            <a:r>
              <a:rPr lang="pt-BR" sz="1200" b="1" i="1" dirty="0">
                <a:latin typeface="+mn-lt"/>
              </a:rPr>
              <a:t> </a:t>
            </a:r>
            <a:r>
              <a:rPr lang="pt-BR" sz="1200" b="1" i="1" dirty="0" err="1">
                <a:latin typeface="+mn-lt"/>
              </a:rPr>
              <a:t>of</a:t>
            </a:r>
            <a:r>
              <a:rPr lang="pt-BR" sz="1200" b="1" i="1" dirty="0">
                <a:latin typeface="+mn-lt"/>
              </a:rPr>
              <a:t> </a:t>
            </a:r>
            <a:r>
              <a:rPr lang="pt-BR" sz="1200" b="1" i="1" dirty="0" err="1">
                <a:latin typeface="+mn-lt"/>
              </a:rPr>
              <a:t>hepatitis</a:t>
            </a:r>
            <a:r>
              <a:rPr lang="pt-BR" sz="1200" b="1" i="1" dirty="0">
                <a:latin typeface="+mn-lt"/>
              </a:rPr>
              <a:t> B </a:t>
            </a:r>
            <a:r>
              <a:rPr lang="pt-BR" sz="1200" b="1" i="1" dirty="0" err="1">
                <a:latin typeface="+mn-lt"/>
              </a:rPr>
              <a:t>virus</a:t>
            </a:r>
            <a:r>
              <a:rPr lang="pt-BR" sz="1200" b="1" i="1" dirty="0">
                <a:latin typeface="+mn-lt"/>
              </a:rPr>
              <a:t> </a:t>
            </a:r>
            <a:r>
              <a:rPr lang="pt-BR" sz="1200" b="1" i="1" dirty="0" err="1">
                <a:latin typeface="+mn-lt"/>
              </a:rPr>
              <a:t>and</a:t>
            </a:r>
            <a:r>
              <a:rPr lang="pt-BR" sz="1200" b="1" i="1" dirty="0">
                <a:latin typeface="+mn-lt"/>
              </a:rPr>
              <a:t> </a:t>
            </a:r>
            <a:r>
              <a:rPr lang="pt-BR" sz="1200" b="1" i="1" dirty="0" err="1">
                <a:latin typeface="+mn-lt"/>
              </a:rPr>
              <a:t>hepatitis</a:t>
            </a:r>
            <a:r>
              <a:rPr lang="pt-BR" sz="1200" b="1" i="1" dirty="0">
                <a:latin typeface="+mn-lt"/>
              </a:rPr>
              <a:t> </a:t>
            </a:r>
            <a:r>
              <a:rPr lang="pt-BR" sz="1200" b="1" i="1" dirty="0" err="1">
                <a:latin typeface="+mn-lt"/>
              </a:rPr>
              <a:t>virus</a:t>
            </a:r>
            <a:r>
              <a:rPr lang="pt-BR" sz="1200" b="1" i="1" dirty="0">
                <a:latin typeface="+mn-lt"/>
              </a:rPr>
              <a:t> in </a:t>
            </a:r>
            <a:r>
              <a:rPr lang="pt-BR" sz="1200" b="1" i="1" dirty="0" err="1">
                <a:latin typeface="+mn-lt"/>
              </a:rPr>
              <a:t>the</a:t>
            </a:r>
            <a:r>
              <a:rPr lang="pt-BR" sz="1200" b="1" i="1" dirty="0">
                <a:latin typeface="+mn-lt"/>
              </a:rPr>
              <a:t> western </a:t>
            </a:r>
            <a:r>
              <a:rPr lang="pt-BR" sz="1200" b="1" i="1" dirty="0" err="1">
                <a:latin typeface="+mn-lt"/>
              </a:rPr>
              <a:t>Brazilin</a:t>
            </a:r>
            <a:r>
              <a:rPr lang="pt-BR" sz="1200" b="1" i="1" dirty="0">
                <a:latin typeface="+mn-lt"/>
              </a:rPr>
              <a:t> </a:t>
            </a:r>
            <a:r>
              <a:rPr lang="pt-BR" sz="1200" b="1" i="1" dirty="0" err="1">
                <a:latin typeface="+mn-lt"/>
              </a:rPr>
              <a:t>Amazon</a:t>
            </a:r>
            <a:r>
              <a:rPr lang="pt-BR" sz="1200" b="1" i="1" dirty="0">
                <a:latin typeface="+mn-lt"/>
              </a:rPr>
              <a:t>.  </a:t>
            </a:r>
            <a:r>
              <a:rPr lang="pt-BR" sz="1200" b="1" i="1" dirty="0" err="1">
                <a:latin typeface="+mn-lt"/>
              </a:rPr>
              <a:t>Am</a:t>
            </a:r>
            <a:r>
              <a:rPr lang="pt-BR" sz="1200" b="1" i="1" dirty="0">
                <a:latin typeface="+mn-lt"/>
              </a:rPr>
              <a:t> J </a:t>
            </a:r>
            <a:r>
              <a:rPr lang="pt-BR" sz="1200" b="1" i="1" dirty="0" err="1">
                <a:latin typeface="+mn-lt"/>
              </a:rPr>
              <a:t>Trop</a:t>
            </a:r>
            <a:r>
              <a:rPr lang="pt-BR" sz="1200" b="1" i="1" dirty="0">
                <a:latin typeface="+mn-lt"/>
              </a:rPr>
              <a:t> </a:t>
            </a:r>
            <a:r>
              <a:rPr lang="pt-BR" sz="1200" b="1" i="1" dirty="0" err="1">
                <a:latin typeface="+mn-lt"/>
              </a:rPr>
              <a:t>Hyg</a:t>
            </a:r>
            <a:r>
              <a:rPr lang="pt-BR" sz="1200" b="1" i="1" dirty="0">
                <a:latin typeface="+mn-lt"/>
              </a:rPr>
              <a:t> 73(4), 2005.</a:t>
            </a:r>
          </a:p>
          <a:p>
            <a:pPr eaLnBrk="0" hangingPunct="0">
              <a:spcBef>
                <a:spcPct val="50000"/>
              </a:spcBef>
            </a:pPr>
            <a:endParaRPr lang="pt-BR" sz="1200" b="1" i="1" dirty="0">
              <a:latin typeface="+mn-lt"/>
            </a:endParaRP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1121434" y="258792"/>
            <a:ext cx="6690926" cy="832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A7E"/>
                </a:solidFill>
                <a:latin typeface="+mn-lt"/>
              </a:rPr>
              <a:t>Estudo de prevalência de base populacional Hepatite B</a:t>
            </a:r>
          </a:p>
        </p:txBody>
      </p:sp>
    </p:spTree>
    <p:extLst>
      <p:ext uri="{BB962C8B-B14F-4D97-AF65-F5344CB8AC3E}">
        <p14:creationId xmlns:p14="http://schemas.microsoft.com/office/powerpoint/2010/main" val="1527078679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916832"/>
            <a:ext cx="82089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HBV – uma das principais formas de transmissão.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HSH tem maiores taxas de </a:t>
            </a:r>
            <a:r>
              <a:rPr lang="pt-BR" sz="2400" b="1" dirty="0" err="1">
                <a:latin typeface="+mn-lt"/>
              </a:rPr>
              <a:t>soroconversão</a:t>
            </a:r>
            <a:r>
              <a:rPr lang="pt-BR" sz="2400" b="1" dirty="0">
                <a:latin typeface="+mn-lt"/>
              </a:rPr>
              <a:t> de HBV, quando comparadas ao HIV observadas em coortes de HSH.</a:t>
            </a:r>
          </a:p>
          <a:p>
            <a:pPr algn="r"/>
            <a:r>
              <a:rPr lang="pt-BR" sz="1400" dirty="0" err="1">
                <a:latin typeface="+mn-lt"/>
              </a:rPr>
              <a:t>Kaslow</a:t>
            </a:r>
            <a:r>
              <a:rPr lang="pt-BR" sz="1400" b="1" i="1" dirty="0">
                <a:latin typeface="+mn-lt"/>
              </a:rPr>
              <a:t>, American </a:t>
            </a:r>
            <a:r>
              <a:rPr lang="pt-BR" sz="1400" b="1" i="1" dirty="0" err="1">
                <a:latin typeface="+mn-lt"/>
              </a:rPr>
              <a:t>Journal</a:t>
            </a:r>
            <a:r>
              <a:rPr lang="pt-BR" sz="1400" b="1" i="1" dirty="0">
                <a:latin typeface="+mn-lt"/>
              </a:rPr>
              <a:t> </a:t>
            </a:r>
            <a:r>
              <a:rPr lang="pt-BR" sz="1400" b="1" i="1" dirty="0" err="1">
                <a:latin typeface="+mn-lt"/>
              </a:rPr>
              <a:t>of</a:t>
            </a:r>
            <a:r>
              <a:rPr lang="pt-BR" sz="1400" b="1" i="1" dirty="0">
                <a:latin typeface="+mn-lt"/>
              </a:rPr>
              <a:t> Epidemiology,1987.</a:t>
            </a:r>
          </a:p>
          <a:p>
            <a:pPr algn="r"/>
            <a:r>
              <a:rPr lang="pt-BR" sz="1400" dirty="0">
                <a:latin typeface="+mn-lt"/>
              </a:rPr>
              <a:t>Figueiredo, GM</a:t>
            </a:r>
            <a:r>
              <a:rPr lang="pt-BR" sz="1400" b="1" i="1" dirty="0">
                <a:latin typeface="+mn-lt"/>
              </a:rPr>
              <a:t>, tese de doutorado, FMUSP, </a:t>
            </a:r>
            <a:r>
              <a:rPr lang="pt-BR" sz="1400" b="1" i="1" dirty="0"/>
              <a:t>2000</a:t>
            </a:r>
            <a:r>
              <a:rPr lang="pt-BR" sz="2400" b="1" i="1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43608" y="428471"/>
            <a:ext cx="6819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Populações mais vulneráveis Transmissão sexual/HBV</a:t>
            </a: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189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0552" y="1064925"/>
            <a:ext cx="8613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Estudo transversal com 402 mulheres  em Goiânia, utilizando a metodologia de </a:t>
            </a:r>
            <a:r>
              <a:rPr lang="pt-BR" sz="2400" b="1" i="1" dirty="0" err="1">
                <a:latin typeface="+mn-lt"/>
              </a:rPr>
              <a:t>Respondent-Driven</a:t>
            </a:r>
            <a:r>
              <a:rPr lang="pt-BR" sz="2400" b="1" i="1" dirty="0">
                <a:latin typeface="+mn-lt"/>
              </a:rPr>
              <a:t> </a:t>
            </a:r>
            <a:r>
              <a:rPr lang="pt-BR" sz="2400" b="1" i="1" dirty="0" err="1">
                <a:latin typeface="+mn-lt"/>
              </a:rPr>
              <a:t>Sampling</a:t>
            </a:r>
            <a:r>
              <a:rPr lang="pt-BR" sz="2400" b="1" i="1" dirty="0">
                <a:latin typeface="+mn-lt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Entrevistas e coleta de sangue.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Prevalência global para os </a:t>
            </a:r>
            <a:r>
              <a:rPr lang="pt-BR" sz="2400" b="1" dirty="0">
                <a:solidFill>
                  <a:srgbClr val="FFC000"/>
                </a:solidFill>
                <a:latin typeface="+mn-lt"/>
              </a:rPr>
              <a:t>vírus B: 17.1% </a:t>
            </a:r>
            <a:r>
              <a:rPr lang="pt-BR" sz="2400" b="1" dirty="0">
                <a:latin typeface="+mn-lt"/>
              </a:rPr>
              <a:t>(IC 95% 11.6–23.4)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C000"/>
                </a:solidFill>
                <a:latin typeface="+mn-lt"/>
              </a:rPr>
              <a:t>Somente 28% </a:t>
            </a:r>
            <a:r>
              <a:rPr lang="pt-BR" sz="2400" b="1" dirty="0">
                <a:latin typeface="+mn-lt"/>
              </a:rPr>
              <a:t>(95%CI 21.1–36.4) das participantes tinham evidência sorológica de vacinação para HBV.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C000"/>
                </a:solidFill>
                <a:latin typeface="+mn-lt"/>
              </a:rPr>
              <a:t>Conclusão: baixas prevalências, mas também baixa cobertura vacinal</a:t>
            </a:r>
            <a:r>
              <a:rPr lang="pt-BR" sz="2400" b="1" dirty="0">
                <a:latin typeface="+mn-lt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664" y="335558"/>
            <a:ext cx="601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  <a:latin typeface="+mn-lt"/>
              </a:rPr>
              <a:t>Trabalhadoras do sexo/HBV</a:t>
            </a:r>
          </a:p>
          <a:p>
            <a:endParaRPr lang="pt-B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7891" y="6147846"/>
            <a:ext cx="8020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+mn-lt"/>
              </a:rPr>
              <a:t>Marcos André de Matos. Viral </a:t>
            </a:r>
            <a:r>
              <a:rPr lang="pt-BR" sz="1200" dirty="0" err="1">
                <a:latin typeface="+mn-lt"/>
              </a:rPr>
              <a:t>hepatitis</a:t>
            </a:r>
            <a:r>
              <a:rPr lang="pt-BR" sz="1200" dirty="0">
                <a:latin typeface="+mn-lt"/>
              </a:rPr>
              <a:t> in </a:t>
            </a:r>
            <a:r>
              <a:rPr lang="pt-BR" sz="1200" dirty="0" err="1">
                <a:latin typeface="+mn-lt"/>
              </a:rPr>
              <a:t>female</a:t>
            </a:r>
            <a:r>
              <a:rPr lang="pt-BR" sz="1200" dirty="0">
                <a:latin typeface="+mn-lt"/>
              </a:rPr>
              <a:t> sex </a:t>
            </a:r>
            <a:r>
              <a:rPr lang="pt-BR" sz="1200" dirty="0" err="1">
                <a:latin typeface="+mn-lt"/>
              </a:rPr>
              <a:t>workers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using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the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Respondent-Driven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Sampling</a:t>
            </a:r>
            <a:r>
              <a:rPr lang="pt-BR" sz="1200" dirty="0">
                <a:latin typeface="+mn-lt"/>
              </a:rPr>
              <a:t>.</a:t>
            </a:r>
            <a:r>
              <a:rPr lang="pt-BR" sz="1200" b="1" dirty="0">
                <a:latin typeface="+mn-lt"/>
              </a:rPr>
              <a:t> Rev. Saúde Pública vol.51  São Paulo  2017  </a:t>
            </a:r>
            <a:r>
              <a:rPr lang="pt-BR" sz="1200" b="1" dirty="0" err="1">
                <a:latin typeface="+mn-lt"/>
              </a:rPr>
              <a:t>Epub</a:t>
            </a:r>
            <a:r>
              <a:rPr lang="pt-BR" sz="1200" b="1" dirty="0">
                <a:latin typeface="+mn-lt"/>
              </a:rPr>
              <a:t> </a:t>
            </a:r>
            <a:r>
              <a:rPr lang="pt-BR" sz="1200" b="1" dirty="0" err="1">
                <a:latin typeface="+mn-lt"/>
              </a:rPr>
              <a:t>June</a:t>
            </a:r>
            <a:r>
              <a:rPr lang="pt-BR" sz="1200" b="1" dirty="0">
                <a:latin typeface="+mn-lt"/>
              </a:rPr>
              <a:t> 26, 2017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815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9092" y="978969"/>
            <a:ext cx="88993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Estudo transversal de intervenção conduzido no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município de São Paulo em 2002</a:t>
            </a:r>
            <a:r>
              <a:rPr lang="pt-BR" sz="2200" b="1" dirty="0">
                <a:latin typeface="+mn-lt"/>
              </a:rPr>
              <a:t>, com amostra de conveniência de moradores de rua que pernoitam em abrigos.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Entrevistas com características sócio demográficas e comportamentais.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Sorologia e Aconselhamento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 participantes, com idade média de 40.2 anos, 80.9% eram homens, moravam na rua a pelo menos 1 ano em média.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Prevalência global para </a:t>
            </a:r>
            <a:r>
              <a:rPr lang="pt-BR" sz="2200" b="1" dirty="0">
                <a:solidFill>
                  <a:srgbClr val="FFC000"/>
                </a:solidFill>
                <a:latin typeface="+mn-lt"/>
              </a:rPr>
              <a:t>hepatite B: 30.6% </a:t>
            </a:r>
            <a:r>
              <a:rPr lang="pt-BR" sz="2200" b="1" dirty="0">
                <a:latin typeface="+mn-lt"/>
              </a:rPr>
              <a:t>(infecção prévia).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latin typeface="+mn-lt"/>
              </a:rPr>
              <a:t>	</a:t>
            </a:r>
            <a:r>
              <a:rPr lang="pt-BR" sz="1200" dirty="0" err="1">
                <a:latin typeface="+mn-lt"/>
              </a:rPr>
              <a:t>Valquiria</a:t>
            </a:r>
            <a:r>
              <a:rPr lang="pt-BR" sz="1200" dirty="0">
                <a:latin typeface="+mn-lt"/>
              </a:rPr>
              <a:t> O. C. </a:t>
            </a:r>
            <a:r>
              <a:rPr lang="pt-BR" sz="1200" dirty="0" err="1">
                <a:latin typeface="+mn-lt"/>
              </a:rPr>
              <a:t>BritoI</a:t>
            </a:r>
            <a:r>
              <a:rPr lang="pt-BR" sz="1200" dirty="0">
                <a:latin typeface="+mn-lt"/>
              </a:rPr>
              <a:t>,</a:t>
            </a:r>
            <a:r>
              <a:rPr lang="en-US" sz="1200" dirty="0">
                <a:latin typeface="+mn-lt"/>
              </a:rPr>
              <a:t> HIV infection, hepatitis B and C and syphilis in homeless people, in the city of São Paulo, Brazil </a:t>
            </a:r>
            <a:r>
              <a:rPr lang="en-US" sz="1200" b="1" dirty="0">
                <a:latin typeface="+mn-lt"/>
              </a:rPr>
              <a:t>R</a:t>
            </a:r>
            <a:r>
              <a:rPr lang="pt-BR" sz="1200" b="1" dirty="0" err="1">
                <a:latin typeface="+mn-lt"/>
              </a:rPr>
              <a:t>ev</a:t>
            </a:r>
            <a:r>
              <a:rPr lang="pt-BR" sz="1200" b="1" dirty="0">
                <a:latin typeface="+mn-lt"/>
              </a:rPr>
              <a:t> Saúde Pública 2007</a:t>
            </a:r>
            <a:r>
              <a:rPr lang="pt-BR" sz="1200" dirty="0">
                <a:latin typeface="+mn-lt"/>
              </a:rPr>
              <a:t>;41(Supl. 2</a:t>
            </a:r>
            <a:endParaRPr lang="pt-BR" sz="1200" b="1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35696" y="332656"/>
            <a:ext cx="555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+mn-lt"/>
              </a:rPr>
              <a:t>Moradores de rua/HBV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37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7" y="693287"/>
            <a:ext cx="841361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Estudo para investigar a hepatite B em moradores de rua que utilizam abrigos, em </a:t>
            </a:r>
            <a:r>
              <a:rPr lang="pt-BR" sz="2000" b="1" dirty="0">
                <a:solidFill>
                  <a:srgbClr val="FFC000"/>
                </a:solidFill>
                <a:latin typeface="+mn-lt"/>
              </a:rPr>
              <a:t>Goiânia entre agosto de 2014  e junho de 2015</a:t>
            </a:r>
            <a:endParaRPr lang="pt-BR" sz="2000" b="1" dirty="0">
              <a:latin typeface="+mn-lt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353 foram entrevistados e testados para hepatite B.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Prevalência global de </a:t>
            </a:r>
            <a:r>
              <a:rPr lang="pt-BR" sz="2000" b="1" dirty="0">
                <a:solidFill>
                  <a:srgbClr val="FFC000"/>
                </a:solidFill>
                <a:latin typeface="+mn-lt"/>
              </a:rPr>
              <a:t>HBV de  21.8% </a:t>
            </a:r>
            <a:r>
              <a:rPr lang="pt-BR" sz="2000" b="1" dirty="0">
                <a:latin typeface="+mn-lt"/>
              </a:rPr>
              <a:t>(IC 95%: 17,82-26,41).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C000"/>
                </a:solidFill>
                <a:latin typeface="+mn-lt"/>
              </a:rPr>
              <a:t>19,5% </a:t>
            </a:r>
            <a:r>
              <a:rPr lang="pt-BR" sz="2000" b="1" dirty="0">
                <a:latin typeface="+mn-lt"/>
              </a:rPr>
              <a:t>(IC 95% 15,75-24,0) mostrou </a:t>
            </a:r>
            <a:r>
              <a:rPr lang="pt-BR" sz="2000" b="1" dirty="0">
                <a:solidFill>
                  <a:srgbClr val="FFC000"/>
                </a:solidFill>
                <a:latin typeface="+mn-lt"/>
              </a:rPr>
              <a:t>perfil vacina prévia</a:t>
            </a:r>
            <a:r>
              <a:rPr lang="pt-BR" sz="2000" b="1" dirty="0">
                <a:latin typeface="+mn-lt"/>
              </a:rPr>
              <a:t>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Pessoas com mais de 50 anos, pretos e homossexuais mostraram maior  exposição ao HBV.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C000"/>
                </a:solidFill>
                <a:latin typeface="+mn-lt"/>
              </a:rPr>
              <a:t>Enfatiza-se a necessidade de vinculação a serviços de saúde para vacinação. </a:t>
            </a:r>
          </a:p>
          <a:p>
            <a:pPr algn="r"/>
            <a:r>
              <a:rPr lang="pt-BR" sz="1200" dirty="0">
                <a:latin typeface="+mn-lt"/>
              </a:rPr>
              <a:t>	</a:t>
            </a:r>
            <a:r>
              <a:rPr lang="pt-BR" sz="1200" dirty="0" err="1">
                <a:latin typeface="+mn-lt"/>
              </a:rPr>
              <a:t>Paulie</a:t>
            </a:r>
            <a:r>
              <a:rPr lang="pt-BR" sz="1200" dirty="0">
                <a:latin typeface="+mn-lt"/>
              </a:rPr>
              <a:t> </a:t>
            </a:r>
            <a:r>
              <a:rPr lang="pt-BR" sz="1200" dirty="0" err="1">
                <a:latin typeface="+mn-lt"/>
              </a:rPr>
              <a:t>Marcelly</a:t>
            </a:r>
            <a:r>
              <a:rPr lang="pt-BR" sz="1200" dirty="0">
                <a:latin typeface="+mn-lt"/>
              </a:rPr>
              <a:t> Ribeiro dos Santos Carvalho.</a:t>
            </a:r>
            <a:r>
              <a:rPr lang="en-US" sz="1200" dirty="0">
                <a:latin typeface="+mn-lt"/>
              </a:rPr>
              <a:t> Prevalence, risk factors and hepatitis B immunization: helping fill the gap on hepatitis B epidemiology among homeless people, </a:t>
            </a:r>
            <a:r>
              <a:rPr lang="en-US" sz="1200" dirty="0" err="1">
                <a:latin typeface="+mn-lt"/>
              </a:rPr>
              <a:t>Goiânia</a:t>
            </a:r>
            <a:r>
              <a:rPr lang="en-US" sz="1200" dirty="0">
                <a:latin typeface="+mn-lt"/>
              </a:rPr>
              <a:t>, Central Brazil.</a:t>
            </a:r>
            <a:r>
              <a:rPr lang="pt-BR" sz="1200" dirty="0">
                <a:latin typeface="+mn-lt"/>
              </a:rPr>
              <a:t> </a:t>
            </a:r>
            <a:r>
              <a:rPr lang="pt-BR" sz="1200" b="1" dirty="0">
                <a:latin typeface="+mn-lt"/>
              </a:rPr>
              <a:t>Cad. Saúde Pública 2017</a:t>
            </a:r>
            <a:r>
              <a:rPr lang="pt-BR" sz="1200" dirty="0">
                <a:latin typeface="+mn-lt"/>
              </a:rPr>
              <a:t>; 33(7):e00109216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F9BD09-D62D-44AE-9FB9-05E68EC1920C}"/>
              </a:ext>
            </a:extLst>
          </p:cNvPr>
          <p:cNvSpPr txBox="1"/>
          <p:nvPr/>
        </p:nvSpPr>
        <p:spPr>
          <a:xfrm>
            <a:off x="1691680" y="407566"/>
            <a:ext cx="555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+mn-lt"/>
              </a:rPr>
              <a:t>Moradores de rua/HBV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77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74977" cy="108012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n-lt"/>
              </a:rPr>
              <a:t>Medidas de prevenção e controle</a:t>
            </a:r>
            <a:br>
              <a:rPr lang="pt-BR" sz="3600" b="1" dirty="0">
                <a:solidFill>
                  <a:srgbClr val="FFC000"/>
                </a:solidFill>
                <a:latin typeface="+mn-lt"/>
              </a:rPr>
            </a:br>
            <a:endParaRPr lang="pt-BR" sz="3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1412776"/>
            <a:ext cx="8712968" cy="54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latin typeface="+mn-lt"/>
              </a:rPr>
              <a:t>Vacina contra o vírus  da hepatite B: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 Atualmente para a população em geral.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 No calendário vacinal infantil desde 1998.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 Vacina nas primeiras 12 horas de vida  para prevenção da transmissão vertical para todo recém nascido.</a:t>
            </a:r>
          </a:p>
          <a:p>
            <a:pPr marL="1280160" lvl="3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Vacina mais imunoglobulina </a:t>
            </a:r>
            <a:r>
              <a:rPr lang="pt-BR" sz="2200" b="1" dirty="0" err="1">
                <a:latin typeface="+mn-lt"/>
              </a:rPr>
              <a:t>hiperimune</a:t>
            </a:r>
            <a:r>
              <a:rPr lang="pt-BR" sz="2200" b="1" dirty="0">
                <a:latin typeface="+mn-lt"/>
              </a:rPr>
              <a:t> humana (HBIG) em recém nascido de mãe </a:t>
            </a:r>
            <a:r>
              <a:rPr lang="pt-BR" sz="2200" b="1" dirty="0" err="1">
                <a:latin typeface="+mn-lt"/>
              </a:rPr>
              <a:t>HBsAg</a:t>
            </a:r>
            <a:r>
              <a:rPr lang="pt-BR" sz="2200" b="1" dirty="0">
                <a:latin typeface="+mn-lt"/>
              </a:rPr>
              <a:t> positiva.</a:t>
            </a:r>
          </a:p>
          <a:p>
            <a:pPr marL="1280160" lvl="3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pt-BR" sz="2200" b="1" dirty="0">
                <a:latin typeface="+mn-lt"/>
              </a:rPr>
              <a:t> Em gestantes </a:t>
            </a:r>
            <a:r>
              <a:rPr lang="pt-BR" sz="2200" b="1" dirty="0" err="1">
                <a:latin typeface="+mn-lt"/>
              </a:rPr>
              <a:t>HBeAg</a:t>
            </a:r>
            <a:r>
              <a:rPr lang="pt-BR" sz="2200" b="1" dirty="0">
                <a:latin typeface="+mn-lt"/>
              </a:rPr>
              <a:t> positivas + </a:t>
            </a:r>
            <a:r>
              <a:rPr lang="pt-BR" sz="2200" b="1" dirty="0" err="1">
                <a:latin typeface="+mn-lt"/>
              </a:rPr>
              <a:t>tenofovir</a:t>
            </a:r>
            <a:r>
              <a:rPr lang="pt-BR" sz="2200" b="1" dirty="0">
                <a:latin typeface="+mn-lt"/>
              </a:rPr>
              <a:t> no 3º trimestre de gestação.</a:t>
            </a:r>
          </a:p>
          <a:p>
            <a:pPr marL="822960" lvl="2" fontAlgn="auto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pt-BR" sz="2200" b="1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836712"/>
            <a:ext cx="788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FFC000"/>
                </a:solidFill>
                <a:latin typeface="+mn-lt"/>
              </a:rPr>
              <a:t>HBV</a:t>
            </a:r>
          </a:p>
        </p:txBody>
      </p:sp>
    </p:spTree>
    <p:extLst>
      <p:ext uri="{BB962C8B-B14F-4D97-AF65-F5344CB8AC3E}">
        <p14:creationId xmlns:p14="http://schemas.microsoft.com/office/powerpoint/2010/main" val="411077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Diagnóstico laboratorial/ hepatite B </a:t>
            </a:r>
            <a:b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467600" cy="419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b="1" dirty="0">
                <a:solidFill>
                  <a:srgbClr val="FFFF99"/>
                </a:solidFill>
              </a:rPr>
              <a:t>Pesquisa dos marcadores sorológicos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800" b="1" dirty="0">
                <a:solidFill>
                  <a:srgbClr val="FFFF99"/>
                </a:solidFill>
              </a:rPr>
              <a:t>ELISA  (Ensaio </a:t>
            </a:r>
            <a:r>
              <a:rPr lang="pt-BR" altLang="pt-BR" sz="2800" b="1" dirty="0" err="1">
                <a:solidFill>
                  <a:srgbClr val="FFFF99"/>
                </a:solidFill>
              </a:rPr>
              <a:t>Imunoenzimático</a:t>
            </a:r>
            <a:r>
              <a:rPr lang="pt-BR" altLang="pt-BR" sz="2800" b="1" dirty="0">
                <a:solidFill>
                  <a:srgbClr val="FFFF99"/>
                </a:solidFill>
              </a:rPr>
              <a:t>)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pt-BR" altLang="pt-BR" sz="1800" b="1" dirty="0">
              <a:solidFill>
                <a:srgbClr val="FFFF99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HBsAg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Anti-HBc</a:t>
            </a:r>
            <a:endParaRPr lang="pt-BR" altLang="pt-BR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Anti-HBc</a:t>
            </a:r>
            <a:r>
              <a:rPr lang="pt-BR" alt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altLang="pt-BR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IgM</a:t>
            </a:r>
            <a:endParaRPr lang="pt-BR" altLang="pt-BR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Anti-HBs</a:t>
            </a:r>
            <a:endParaRPr lang="pt-BR" altLang="pt-BR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HBeAg</a:t>
            </a:r>
            <a:endParaRPr lang="pt-BR" altLang="pt-BR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Anti-Hbe</a:t>
            </a:r>
            <a:endParaRPr lang="pt-BR" altLang="pt-BR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pt-BR" altLang="pt-BR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Biologia Molecular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HBV DNA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52400" y="1143000"/>
            <a:ext cx="8915400" cy="1524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t-BR" alt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294148"/>
      </p:ext>
    </p:extLst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/>
          <a:lstStyle/>
          <a:p>
            <a:r>
              <a:rPr lang="pt-BR" sz="3400" b="1" dirty="0">
                <a:solidFill>
                  <a:schemeClr val="tx1"/>
                </a:solidFill>
                <a:latin typeface="+mn-lt"/>
              </a:rPr>
              <a:t>Plano de eliminação das hepatites virais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593304"/>
            <a:ext cx="7772400" cy="457200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1115616"/>
            <a:ext cx="813690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</a:rPr>
              <a:t>Hepatite B - 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Estimativa global de pessoas vivendo com hepatite B em 2015, definida como tendo </a:t>
            </a:r>
            <a:r>
              <a:rPr lang="pt-BR" sz="20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</a:rPr>
              <a:t>HBsAg +, 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é de 257 milhões de pessoas e 887 mil casos de mortes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n-lt"/>
                <a:ea typeface="Calibri" panose="020F0502020204030204" pitchFamily="34" charset="0"/>
              </a:rPr>
              <a:t>				http://www.who.int/en/news-room/fact-sheets/detail/hepatitis-b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</a:rPr>
              <a:t>Hepatite C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 – Estimativa global de pessoas vivendo com infecção crônica pelo HCV em 2015 foi de 71 milhões de pessoas, com 399 mil mortes a cada ano</a:t>
            </a:r>
          </a:p>
          <a:p>
            <a:pPr lvl="8">
              <a:lnSpc>
                <a:spcPct val="150000"/>
              </a:lnSpc>
            </a:pPr>
            <a:r>
              <a:rPr lang="pt-BR" sz="1000" b="1" dirty="0">
                <a:latin typeface="+mn-lt"/>
                <a:ea typeface="Calibri" panose="020F0502020204030204" pitchFamily="34" charset="0"/>
              </a:rPr>
              <a:t>http://www.who.int/en/news-room/fact-sheets/detail/hepatitis-c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As hepatites virais estão entre as principais causas de morte em todo o mundo, tendo sido o Hepatocarcinoma o único câncer que aumentou substancialmente entre os anos 1990 e 2013</a:t>
            </a:r>
            <a:r>
              <a:rPr lang="pt-BR" sz="2200" b="1" dirty="0">
                <a:latin typeface="+mn-lt"/>
              </a:rPr>
              <a:t>.</a:t>
            </a:r>
            <a:r>
              <a:rPr lang="pt-BR" sz="2200" b="1" dirty="0">
                <a:latin typeface="+mn-lt"/>
                <a:ea typeface="Calibri" panose="020F0502020204030204" pitchFamily="34" charset="0"/>
              </a:rPr>
              <a:t> </a:t>
            </a:r>
            <a:endParaRPr lang="pt-BR" sz="22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623731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Global burden of Disease 2013 Mortality and Causes of Death Collaborators. Global, regional, and national age-sex specific all cause and causes-specific for 240 causes of death, 1990-2013: a systematic analysis for the Global Burden of Disease Study. GBD 2013 Mortality and Causes of Death Collaborators</a:t>
            </a:r>
            <a:r>
              <a:rPr lang="en-GB" sz="1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Lancet</a:t>
            </a:r>
            <a:r>
              <a:rPr lang="en-GB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2015; 385 (9963):117-171.</a:t>
            </a:r>
            <a:r>
              <a:rPr lang="en-US" sz="1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43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84" y="1392832"/>
            <a:ext cx="6884400" cy="503706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139" y="2258347"/>
            <a:ext cx="1171842" cy="32392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6165" y="260648"/>
            <a:ext cx="777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WHO: Meta de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redução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de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novos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casos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 e da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mortalidade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por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hepatites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 B e C</a:t>
            </a:r>
          </a:p>
        </p:txBody>
      </p:sp>
    </p:spTree>
    <p:extLst>
      <p:ext uri="{BB962C8B-B14F-4D97-AF65-F5344CB8AC3E}">
        <p14:creationId xmlns:p14="http://schemas.microsoft.com/office/powerpoint/2010/main" val="228533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476250" y="6388100"/>
            <a:ext cx="19383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3" name="Rectangle 1027"/>
          <p:cNvSpPr>
            <a:spLocks noChangeArrowheads="1"/>
          </p:cNvSpPr>
          <p:nvPr/>
        </p:nvSpPr>
        <p:spPr bwMode="auto">
          <a:xfrm>
            <a:off x="2967038" y="6388100"/>
            <a:ext cx="29051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4" name="Rectangle 1028"/>
          <p:cNvSpPr>
            <a:spLocks noChangeArrowheads="1"/>
          </p:cNvSpPr>
          <p:nvPr/>
        </p:nvSpPr>
        <p:spPr bwMode="auto">
          <a:xfrm>
            <a:off x="-227013" y="71438"/>
            <a:ext cx="92948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5" name="Rectangle 1029"/>
          <p:cNvSpPr>
            <a:spLocks noChangeArrowheads="1"/>
          </p:cNvSpPr>
          <p:nvPr/>
        </p:nvSpPr>
        <p:spPr bwMode="auto">
          <a:xfrm>
            <a:off x="-249238" y="47625"/>
            <a:ext cx="9296401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6" name="Rectangle 1031"/>
          <p:cNvSpPr>
            <a:spLocks noChangeArrowheads="1"/>
          </p:cNvSpPr>
          <p:nvPr/>
        </p:nvSpPr>
        <p:spPr bwMode="auto">
          <a:xfrm>
            <a:off x="84138" y="520700"/>
            <a:ext cx="87153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7" name="Rectangle 1032"/>
          <p:cNvSpPr>
            <a:spLocks noChangeArrowheads="1"/>
          </p:cNvSpPr>
          <p:nvPr/>
        </p:nvSpPr>
        <p:spPr bwMode="auto">
          <a:xfrm>
            <a:off x="61913" y="495300"/>
            <a:ext cx="871696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28" name="Rectangle 1033"/>
          <p:cNvSpPr>
            <a:spLocks noChangeArrowheads="1"/>
          </p:cNvSpPr>
          <p:nvPr/>
        </p:nvSpPr>
        <p:spPr bwMode="auto">
          <a:xfrm>
            <a:off x="1066800" y="304800"/>
            <a:ext cx="66398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rgbClr val="FAFD00"/>
                </a:solidFill>
                <a:latin typeface="+mn-lt"/>
              </a:rPr>
              <a:t>Curso Sorológico </a:t>
            </a:r>
            <a:r>
              <a:rPr lang="en-US" altLang="pt-BR" sz="3200">
                <a:solidFill>
                  <a:srgbClr val="FAFD00"/>
                </a:solidFill>
                <a:latin typeface="+mn-lt"/>
              </a:rPr>
              <a:t>da H</a:t>
            </a:r>
            <a:r>
              <a:rPr lang="pt-BR" altLang="pt-BR" sz="3200">
                <a:solidFill>
                  <a:srgbClr val="FAFD00"/>
                </a:solidFill>
                <a:latin typeface="+mn-lt"/>
              </a:rPr>
              <a:t>epatite B aguda</a:t>
            </a:r>
          </a:p>
        </p:txBody>
      </p:sp>
      <p:sp>
        <p:nvSpPr>
          <p:cNvPr id="5129" name="Line 1034"/>
          <p:cNvSpPr>
            <a:spLocks noChangeShapeType="1"/>
          </p:cNvSpPr>
          <p:nvPr/>
        </p:nvSpPr>
        <p:spPr bwMode="auto">
          <a:xfrm flipV="1">
            <a:off x="1349375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0" name="Line 1035"/>
          <p:cNvSpPr>
            <a:spLocks noChangeShapeType="1"/>
          </p:cNvSpPr>
          <p:nvPr/>
        </p:nvSpPr>
        <p:spPr bwMode="auto">
          <a:xfrm flipV="1">
            <a:off x="1819275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1" name="Line 1036"/>
          <p:cNvSpPr>
            <a:spLocks noChangeShapeType="1"/>
          </p:cNvSpPr>
          <p:nvPr/>
        </p:nvSpPr>
        <p:spPr bwMode="auto">
          <a:xfrm flipV="1">
            <a:off x="2289175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2" name="Line 1037"/>
          <p:cNvSpPr>
            <a:spLocks noChangeShapeType="1"/>
          </p:cNvSpPr>
          <p:nvPr/>
        </p:nvSpPr>
        <p:spPr bwMode="auto">
          <a:xfrm flipV="1">
            <a:off x="2760663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3" name="Line 1038"/>
          <p:cNvSpPr>
            <a:spLocks noChangeShapeType="1"/>
          </p:cNvSpPr>
          <p:nvPr/>
        </p:nvSpPr>
        <p:spPr bwMode="auto">
          <a:xfrm flipV="1">
            <a:off x="3230563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4" name="Line 1039"/>
          <p:cNvSpPr>
            <a:spLocks noChangeShapeType="1"/>
          </p:cNvSpPr>
          <p:nvPr/>
        </p:nvSpPr>
        <p:spPr bwMode="auto">
          <a:xfrm flipV="1">
            <a:off x="3702050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5" name="Line 1040"/>
          <p:cNvSpPr>
            <a:spLocks noChangeShapeType="1"/>
          </p:cNvSpPr>
          <p:nvPr/>
        </p:nvSpPr>
        <p:spPr bwMode="auto">
          <a:xfrm flipV="1">
            <a:off x="4171950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6" name="Line 1041"/>
          <p:cNvSpPr>
            <a:spLocks noChangeShapeType="1"/>
          </p:cNvSpPr>
          <p:nvPr/>
        </p:nvSpPr>
        <p:spPr bwMode="auto">
          <a:xfrm flipV="1">
            <a:off x="4641850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7" name="Line 1042"/>
          <p:cNvSpPr>
            <a:spLocks noChangeShapeType="1"/>
          </p:cNvSpPr>
          <p:nvPr/>
        </p:nvSpPr>
        <p:spPr bwMode="auto">
          <a:xfrm flipV="1">
            <a:off x="5113338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8" name="Line 1043"/>
          <p:cNvSpPr>
            <a:spLocks noChangeShapeType="1"/>
          </p:cNvSpPr>
          <p:nvPr/>
        </p:nvSpPr>
        <p:spPr bwMode="auto">
          <a:xfrm flipV="1">
            <a:off x="5586413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39" name="Line 1044"/>
          <p:cNvSpPr>
            <a:spLocks noChangeShapeType="1"/>
          </p:cNvSpPr>
          <p:nvPr/>
        </p:nvSpPr>
        <p:spPr bwMode="auto">
          <a:xfrm flipV="1">
            <a:off x="6521450" y="5854700"/>
            <a:ext cx="1588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40" name="Line 1045"/>
          <p:cNvSpPr>
            <a:spLocks noChangeShapeType="1"/>
          </p:cNvSpPr>
          <p:nvPr/>
        </p:nvSpPr>
        <p:spPr bwMode="auto">
          <a:xfrm flipV="1">
            <a:off x="7462838" y="5854700"/>
            <a:ext cx="1587" cy="134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5141" name="Freeform 1046"/>
          <p:cNvSpPr>
            <a:spLocks/>
          </p:cNvSpPr>
          <p:nvPr/>
        </p:nvSpPr>
        <p:spPr bwMode="auto">
          <a:xfrm>
            <a:off x="1001713" y="1371600"/>
            <a:ext cx="20637" cy="4495800"/>
          </a:xfrm>
          <a:custGeom>
            <a:avLst/>
            <a:gdLst>
              <a:gd name="T0" fmla="*/ 5 w 13"/>
              <a:gd name="T1" fmla="*/ 2813 h 2832"/>
              <a:gd name="T2" fmla="*/ 13 w 13"/>
              <a:gd name="T3" fmla="*/ 2821 h 2832"/>
              <a:gd name="T4" fmla="*/ 13 w 13"/>
              <a:gd name="T5" fmla="*/ 0 h 2832"/>
              <a:gd name="T6" fmla="*/ 0 w 13"/>
              <a:gd name="T7" fmla="*/ 0 h 2832"/>
              <a:gd name="T8" fmla="*/ 0 w 13"/>
              <a:gd name="T9" fmla="*/ 2821 h 2832"/>
              <a:gd name="T10" fmla="*/ 5 w 13"/>
              <a:gd name="T11" fmla="*/ 2832 h 2832"/>
              <a:gd name="T12" fmla="*/ 0 w 13"/>
              <a:gd name="T13" fmla="*/ 2821 h 2832"/>
              <a:gd name="T14" fmla="*/ 0 w 13"/>
              <a:gd name="T15" fmla="*/ 2832 h 2832"/>
              <a:gd name="T16" fmla="*/ 5 w 13"/>
              <a:gd name="T17" fmla="*/ 2832 h 2832"/>
              <a:gd name="T18" fmla="*/ 5 w 13"/>
              <a:gd name="T19" fmla="*/ 2813 h 28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2832"/>
              <a:gd name="T32" fmla="*/ 13 w 13"/>
              <a:gd name="T33" fmla="*/ 2832 h 28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2832">
                <a:moveTo>
                  <a:pt x="5" y="2813"/>
                </a:moveTo>
                <a:lnTo>
                  <a:pt x="13" y="2821"/>
                </a:lnTo>
                <a:lnTo>
                  <a:pt x="13" y="0"/>
                </a:lnTo>
                <a:lnTo>
                  <a:pt x="0" y="0"/>
                </a:lnTo>
                <a:lnTo>
                  <a:pt x="0" y="2821"/>
                </a:lnTo>
                <a:lnTo>
                  <a:pt x="5" y="2832"/>
                </a:lnTo>
                <a:lnTo>
                  <a:pt x="0" y="2821"/>
                </a:lnTo>
                <a:lnTo>
                  <a:pt x="0" y="2832"/>
                </a:lnTo>
                <a:lnTo>
                  <a:pt x="5" y="2832"/>
                </a:lnTo>
                <a:lnTo>
                  <a:pt x="5" y="28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2" name="Freeform 1047"/>
          <p:cNvSpPr>
            <a:spLocks/>
          </p:cNvSpPr>
          <p:nvPr/>
        </p:nvSpPr>
        <p:spPr bwMode="auto">
          <a:xfrm>
            <a:off x="1012825" y="5846763"/>
            <a:ext cx="6780213" cy="25400"/>
          </a:xfrm>
          <a:custGeom>
            <a:avLst/>
            <a:gdLst>
              <a:gd name="T0" fmla="*/ 4271 w 4271"/>
              <a:gd name="T1" fmla="*/ 9 h 16"/>
              <a:gd name="T2" fmla="*/ 4271 w 4271"/>
              <a:gd name="T3" fmla="*/ 0 h 16"/>
              <a:gd name="T4" fmla="*/ 0 w 4271"/>
              <a:gd name="T5" fmla="*/ 0 h 16"/>
              <a:gd name="T6" fmla="*/ 0 w 4271"/>
              <a:gd name="T7" fmla="*/ 16 h 16"/>
              <a:gd name="T8" fmla="*/ 4271 w 4271"/>
              <a:gd name="T9" fmla="*/ 16 h 16"/>
              <a:gd name="T10" fmla="*/ 4271 w 4271"/>
              <a:gd name="T11" fmla="*/ 9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1"/>
              <a:gd name="T19" fmla="*/ 0 h 16"/>
              <a:gd name="T20" fmla="*/ 4271 w 4271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1" h="16">
                <a:moveTo>
                  <a:pt x="4271" y="9"/>
                </a:moveTo>
                <a:lnTo>
                  <a:pt x="4271" y="0"/>
                </a:lnTo>
                <a:lnTo>
                  <a:pt x="0" y="0"/>
                </a:lnTo>
                <a:lnTo>
                  <a:pt x="0" y="16"/>
                </a:lnTo>
                <a:lnTo>
                  <a:pt x="4271" y="16"/>
                </a:lnTo>
                <a:lnTo>
                  <a:pt x="427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3" name="Freeform 1048"/>
          <p:cNvSpPr>
            <a:spLocks/>
          </p:cNvSpPr>
          <p:nvPr/>
        </p:nvSpPr>
        <p:spPr bwMode="auto">
          <a:xfrm>
            <a:off x="5978525" y="5770563"/>
            <a:ext cx="79375" cy="215900"/>
          </a:xfrm>
          <a:custGeom>
            <a:avLst/>
            <a:gdLst>
              <a:gd name="T0" fmla="*/ 5 w 50"/>
              <a:gd name="T1" fmla="*/ 134 h 136"/>
              <a:gd name="T2" fmla="*/ 13 w 50"/>
              <a:gd name="T3" fmla="*/ 136 h 136"/>
              <a:gd name="T4" fmla="*/ 50 w 50"/>
              <a:gd name="T5" fmla="*/ 4 h 136"/>
              <a:gd name="T6" fmla="*/ 37 w 50"/>
              <a:gd name="T7" fmla="*/ 0 h 136"/>
              <a:gd name="T8" fmla="*/ 0 w 50"/>
              <a:gd name="T9" fmla="*/ 129 h 136"/>
              <a:gd name="T10" fmla="*/ 5 w 50"/>
              <a:gd name="T11" fmla="*/ 13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136"/>
              <a:gd name="T20" fmla="*/ 50 w 50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136">
                <a:moveTo>
                  <a:pt x="5" y="134"/>
                </a:moveTo>
                <a:lnTo>
                  <a:pt x="13" y="136"/>
                </a:lnTo>
                <a:lnTo>
                  <a:pt x="50" y="4"/>
                </a:lnTo>
                <a:lnTo>
                  <a:pt x="37" y="0"/>
                </a:lnTo>
                <a:lnTo>
                  <a:pt x="0" y="129"/>
                </a:lnTo>
                <a:lnTo>
                  <a:pt x="5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4" name="Freeform 1049"/>
          <p:cNvSpPr>
            <a:spLocks/>
          </p:cNvSpPr>
          <p:nvPr/>
        </p:nvSpPr>
        <p:spPr bwMode="auto">
          <a:xfrm>
            <a:off x="6042025" y="5770563"/>
            <a:ext cx="84138" cy="215900"/>
          </a:xfrm>
          <a:custGeom>
            <a:avLst/>
            <a:gdLst>
              <a:gd name="T0" fmla="*/ 8 w 53"/>
              <a:gd name="T1" fmla="*/ 134 h 136"/>
              <a:gd name="T2" fmla="*/ 14 w 53"/>
              <a:gd name="T3" fmla="*/ 136 h 136"/>
              <a:gd name="T4" fmla="*/ 53 w 53"/>
              <a:gd name="T5" fmla="*/ 4 h 136"/>
              <a:gd name="T6" fmla="*/ 39 w 53"/>
              <a:gd name="T7" fmla="*/ 0 h 136"/>
              <a:gd name="T8" fmla="*/ 0 w 53"/>
              <a:gd name="T9" fmla="*/ 129 h 136"/>
              <a:gd name="T10" fmla="*/ 8 w 53"/>
              <a:gd name="T11" fmla="*/ 13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136"/>
              <a:gd name="T20" fmla="*/ 53 w 53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136">
                <a:moveTo>
                  <a:pt x="8" y="134"/>
                </a:moveTo>
                <a:lnTo>
                  <a:pt x="14" y="136"/>
                </a:lnTo>
                <a:lnTo>
                  <a:pt x="53" y="4"/>
                </a:lnTo>
                <a:lnTo>
                  <a:pt x="39" y="0"/>
                </a:lnTo>
                <a:lnTo>
                  <a:pt x="0" y="129"/>
                </a:lnTo>
                <a:lnTo>
                  <a:pt x="8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5" name="Freeform 1050"/>
          <p:cNvSpPr>
            <a:spLocks/>
          </p:cNvSpPr>
          <p:nvPr/>
        </p:nvSpPr>
        <p:spPr bwMode="auto">
          <a:xfrm>
            <a:off x="6969125" y="5770563"/>
            <a:ext cx="79375" cy="215900"/>
          </a:xfrm>
          <a:custGeom>
            <a:avLst/>
            <a:gdLst>
              <a:gd name="T0" fmla="*/ 6 w 50"/>
              <a:gd name="T1" fmla="*/ 134 h 136"/>
              <a:gd name="T2" fmla="*/ 13 w 50"/>
              <a:gd name="T3" fmla="*/ 136 h 136"/>
              <a:gd name="T4" fmla="*/ 50 w 50"/>
              <a:gd name="T5" fmla="*/ 4 h 136"/>
              <a:gd name="T6" fmla="*/ 37 w 50"/>
              <a:gd name="T7" fmla="*/ 0 h 136"/>
              <a:gd name="T8" fmla="*/ 0 w 50"/>
              <a:gd name="T9" fmla="*/ 129 h 136"/>
              <a:gd name="T10" fmla="*/ 6 w 50"/>
              <a:gd name="T11" fmla="*/ 13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136"/>
              <a:gd name="T20" fmla="*/ 50 w 50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136">
                <a:moveTo>
                  <a:pt x="6" y="134"/>
                </a:moveTo>
                <a:lnTo>
                  <a:pt x="13" y="136"/>
                </a:lnTo>
                <a:lnTo>
                  <a:pt x="50" y="4"/>
                </a:lnTo>
                <a:lnTo>
                  <a:pt x="37" y="0"/>
                </a:lnTo>
                <a:lnTo>
                  <a:pt x="0" y="129"/>
                </a:lnTo>
                <a:lnTo>
                  <a:pt x="6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6" name="Freeform 1051"/>
          <p:cNvSpPr>
            <a:spLocks/>
          </p:cNvSpPr>
          <p:nvPr/>
        </p:nvSpPr>
        <p:spPr bwMode="auto">
          <a:xfrm>
            <a:off x="7034213" y="5770563"/>
            <a:ext cx="82550" cy="215900"/>
          </a:xfrm>
          <a:custGeom>
            <a:avLst/>
            <a:gdLst>
              <a:gd name="T0" fmla="*/ 8 w 52"/>
              <a:gd name="T1" fmla="*/ 134 h 136"/>
              <a:gd name="T2" fmla="*/ 13 w 52"/>
              <a:gd name="T3" fmla="*/ 136 h 136"/>
              <a:gd name="T4" fmla="*/ 52 w 52"/>
              <a:gd name="T5" fmla="*/ 4 h 136"/>
              <a:gd name="T6" fmla="*/ 39 w 52"/>
              <a:gd name="T7" fmla="*/ 0 h 136"/>
              <a:gd name="T8" fmla="*/ 0 w 52"/>
              <a:gd name="T9" fmla="*/ 129 h 136"/>
              <a:gd name="T10" fmla="*/ 8 w 52"/>
              <a:gd name="T11" fmla="*/ 134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136"/>
              <a:gd name="T20" fmla="*/ 52 w 52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136">
                <a:moveTo>
                  <a:pt x="8" y="134"/>
                </a:moveTo>
                <a:lnTo>
                  <a:pt x="13" y="136"/>
                </a:lnTo>
                <a:lnTo>
                  <a:pt x="52" y="4"/>
                </a:lnTo>
                <a:lnTo>
                  <a:pt x="39" y="0"/>
                </a:lnTo>
                <a:lnTo>
                  <a:pt x="0" y="129"/>
                </a:lnTo>
                <a:lnTo>
                  <a:pt x="8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47" name="Freeform 1052"/>
          <p:cNvSpPr>
            <a:spLocks/>
          </p:cNvSpPr>
          <p:nvPr/>
        </p:nvSpPr>
        <p:spPr bwMode="auto">
          <a:xfrm>
            <a:off x="5091113" y="5784850"/>
            <a:ext cx="28575" cy="52388"/>
          </a:xfrm>
          <a:custGeom>
            <a:avLst/>
            <a:gdLst>
              <a:gd name="T0" fmla="*/ 12 w 18"/>
              <a:gd name="T1" fmla="*/ 0 h 33"/>
              <a:gd name="T2" fmla="*/ 12 w 18"/>
              <a:gd name="T3" fmla="*/ 0 h 33"/>
              <a:gd name="T4" fmla="*/ 0 w 18"/>
              <a:gd name="T5" fmla="*/ 28 h 33"/>
              <a:gd name="T6" fmla="*/ 6 w 18"/>
              <a:gd name="T7" fmla="*/ 33 h 33"/>
              <a:gd name="T8" fmla="*/ 16 w 18"/>
              <a:gd name="T9" fmla="*/ 2 h 33"/>
              <a:gd name="T10" fmla="*/ 18 w 18"/>
              <a:gd name="T11" fmla="*/ 2 h 33"/>
              <a:gd name="T12" fmla="*/ 16 w 18"/>
              <a:gd name="T13" fmla="*/ 2 h 33"/>
              <a:gd name="T14" fmla="*/ 18 w 18"/>
              <a:gd name="T15" fmla="*/ 2 h 33"/>
              <a:gd name="T16" fmla="*/ 12 w 18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33"/>
              <a:gd name="T29" fmla="*/ 18 w 18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33">
                <a:moveTo>
                  <a:pt x="12" y="0"/>
                </a:moveTo>
                <a:lnTo>
                  <a:pt x="12" y="0"/>
                </a:lnTo>
                <a:lnTo>
                  <a:pt x="0" y="28"/>
                </a:lnTo>
                <a:lnTo>
                  <a:pt x="6" y="33"/>
                </a:lnTo>
                <a:lnTo>
                  <a:pt x="16" y="2"/>
                </a:lnTo>
                <a:lnTo>
                  <a:pt x="18" y="2"/>
                </a:lnTo>
                <a:lnTo>
                  <a:pt x="16" y="2"/>
                </a:lnTo>
                <a:lnTo>
                  <a:pt x="18" y="2"/>
                </a:lnTo>
                <a:lnTo>
                  <a:pt x="12" y="0"/>
                </a:lnTo>
                <a:close/>
              </a:path>
            </a:pathLst>
          </a:custGeom>
          <a:solidFill>
            <a:srgbClr val="00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1839913" y="3492500"/>
            <a:ext cx="2427287" cy="2374900"/>
            <a:chOff x="1107" y="2200"/>
            <a:chExt cx="1529" cy="1496"/>
          </a:xfrm>
        </p:grpSpPr>
        <p:sp>
          <p:nvSpPr>
            <p:cNvPr id="5281" name="Freeform 1054"/>
            <p:cNvSpPr>
              <a:spLocks/>
            </p:cNvSpPr>
            <p:nvPr/>
          </p:nvSpPr>
          <p:spPr bwMode="auto">
            <a:xfrm>
              <a:off x="1107" y="3265"/>
              <a:ext cx="132" cy="431"/>
            </a:xfrm>
            <a:custGeom>
              <a:avLst/>
              <a:gdLst>
                <a:gd name="T0" fmla="*/ 117 w 132"/>
                <a:gd name="T1" fmla="*/ 0 h 431"/>
                <a:gd name="T2" fmla="*/ 117 w 132"/>
                <a:gd name="T3" fmla="*/ 0 h 431"/>
                <a:gd name="T4" fmla="*/ 0 w 132"/>
                <a:gd name="T5" fmla="*/ 427 h 431"/>
                <a:gd name="T6" fmla="*/ 16 w 132"/>
                <a:gd name="T7" fmla="*/ 431 h 431"/>
                <a:gd name="T8" fmla="*/ 132 w 132"/>
                <a:gd name="T9" fmla="*/ 5 h 431"/>
                <a:gd name="T10" fmla="*/ 132 w 132"/>
                <a:gd name="T11" fmla="*/ 7 h 431"/>
                <a:gd name="T12" fmla="*/ 117 w 132"/>
                <a:gd name="T13" fmla="*/ 0 h 431"/>
                <a:gd name="T14" fmla="*/ 117 w 132"/>
                <a:gd name="T15" fmla="*/ 0 h 431"/>
                <a:gd name="T16" fmla="*/ 117 w 132"/>
                <a:gd name="T17" fmla="*/ 0 h 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431"/>
                <a:gd name="T29" fmla="*/ 132 w 132"/>
                <a:gd name="T30" fmla="*/ 431 h 4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431">
                  <a:moveTo>
                    <a:pt x="117" y="0"/>
                  </a:moveTo>
                  <a:lnTo>
                    <a:pt x="117" y="0"/>
                  </a:lnTo>
                  <a:lnTo>
                    <a:pt x="0" y="427"/>
                  </a:lnTo>
                  <a:lnTo>
                    <a:pt x="16" y="431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2" name="Freeform 1055"/>
            <p:cNvSpPr>
              <a:spLocks/>
            </p:cNvSpPr>
            <p:nvPr/>
          </p:nvSpPr>
          <p:spPr bwMode="auto">
            <a:xfrm>
              <a:off x="1230" y="3095"/>
              <a:ext cx="60" cy="170"/>
            </a:xfrm>
            <a:custGeom>
              <a:avLst/>
              <a:gdLst>
                <a:gd name="T0" fmla="*/ 46 w 60"/>
                <a:gd name="T1" fmla="*/ 0 h 170"/>
                <a:gd name="T2" fmla="*/ 0 w 60"/>
                <a:gd name="T3" fmla="*/ 164 h 170"/>
                <a:gd name="T4" fmla="*/ 13 w 60"/>
                <a:gd name="T5" fmla="*/ 170 h 170"/>
                <a:gd name="T6" fmla="*/ 60 w 60"/>
                <a:gd name="T7" fmla="*/ 6 h 170"/>
                <a:gd name="T8" fmla="*/ 46 w 60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70"/>
                <a:gd name="T17" fmla="*/ 60 w 60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70">
                  <a:moveTo>
                    <a:pt x="46" y="0"/>
                  </a:moveTo>
                  <a:lnTo>
                    <a:pt x="0" y="164"/>
                  </a:lnTo>
                  <a:lnTo>
                    <a:pt x="13" y="170"/>
                  </a:lnTo>
                  <a:lnTo>
                    <a:pt x="60" y="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3" name="Freeform 1056"/>
            <p:cNvSpPr>
              <a:spLocks/>
            </p:cNvSpPr>
            <p:nvPr/>
          </p:nvSpPr>
          <p:spPr bwMode="auto">
            <a:xfrm>
              <a:off x="1280" y="2944"/>
              <a:ext cx="62" cy="151"/>
            </a:xfrm>
            <a:custGeom>
              <a:avLst/>
              <a:gdLst>
                <a:gd name="T0" fmla="*/ 47 w 62"/>
                <a:gd name="T1" fmla="*/ 0 h 151"/>
                <a:gd name="T2" fmla="*/ 0 w 62"/>
                <a:gd name="T3" fmla="*/ 144 h 151"/>
                <a:gd name="T4" fmla="*/ 16 w 62"/>
                <a:gd name="T5" fmla="*/ 151 h 151"/>
                <a:gd name="T6" fmla="*/ 62 w 62"/>
                <a:gd name="T7" fmla="*/ 6 h 151"/>
                <a:gd name="T8" fmla="*/ 47 w 62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51"/>
                <a:gd name="T17" fmla="*/ 62 w 6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51">
                  <a:moveTo>
                    <a:pt x="47" y="0"/>
                  </a:moveTo>
                  <a:lnTo>
                    <a:pt x="0" y="144"/>
                  </a:lnTo>
                  <a:lnTo>
                    <a:pt x="16" y="151"/>
                  </a:lnTo>
                  <a:lnTo>
                    <a:pt x="62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4" name="Freeform 1057"/>
            <p:cNvSpPr>
              <a:spLocks/>
            </p:cNvSpPr>
            <p:nvPr/>
          </p:nvSpPr>
          <p:spPr bwMode="auto">
            <a:xfrm>
              <a:off x="1333" y="2789"/>
              <a:ext cx="68" cy="155"/>
            </a:xfrm>
            <a:custGeom>
              <a:avLst/>
              <a:gdLst>
                <a:gd name="T0" fmla="*/ 52 w 68"/>
                <a:gd name="T1" fmla="*/ 0 h 155"/>
                <a:gd name="T2" fmla="*/ 52 w 68"/>
                <a:gd name="T3" fmla="*/ 0 h 155"/>
                <a:gd name="T4" fmla="*/ 0 w 68"/>
                <a:gd name="T5" fmla="*/ 148 h 155"/>
                <a:gd name="T6" fmla="*/ 15 w 68"/>
                <a:gd name="T7" fmla="*/ 155 h 155"/>
                <a:gd name="T8" fmla="*/ 68 w 68"/>
                <a:gd name="T9" fmla="*/ 6 h 155"/>
                <a:gd name="T10" fmla="*/ 68 w 68"/>
                <a:gd name="T11" fmla="*/ 6 h 155"/>
                <a:gd name="T12" fmla="*/ 52 w 68"/>
                <a:gd name="T13" fmla="*/ 0 h 155"/>
                <a:gd name="T14" fmla="*/ 52 w 68"/>
                <a:gd name="T15" fmla="*/ 0 h 155"/>
                <a:gd name="T16" fmla="*/ 52 w 68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155"/>
                <a:gd name="T29" fmla="*/ 68 w 68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155">
                  <a:moveTo>
                    <a:pt x="52" y="0"/>
                  </a:moveTo>
                  <a:lnTo>
                    <a:pt x="52" y="0"/>
                  </a:lnTo>
                  <a:lnTo>
                    <a:pt x="0" y="148"/>
                  </a:lnTo>
                  <a:lnTo>
                    <a:pt x="15" y="155"/>
                  </a:lnTo>
                  <a:lnTo>
                    <a:pt x="68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5" name="Freeform 1058"/>
            <p:cNvSpPr>
              <a:spLocks/>
            </p:cNvSpPr>
            <p:nvPr/>
          </p:nvSpPr>
          <p:spPr bwMode="auto">
            <a:xfrm>
              <a:off x="1391" y="2651"/>
              <a:ext cx="64" cy="140"/>
            </a:xfrm>
            <a:custGeom>
              <a:avLst/>
              <a:gdLst>
                <a:gd name="T0" fmla="*/ 49 w 64"/>
                <a:gd name="T1" fmla="*/ 0 h 140"/>
                <a:gd name="T2" fmla="*/ 0 w 64"/>
                <a:gd name="T3" fmla="*/ 131 h 140"/>
                <a:gd name="T4" fmla="*/ 14 w 64"/>
                <a:gd name="T5" fmla="*/ 140 h 140"/>
                <a:gd name="T6" fmla="*/ 64 w 64"/>
                <a:gd name="T7" fmla="*/ 6 h 140"/>
                <a:gd name="T8" fmla="*/ 49 w 64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0"/>
                <a:gd name="T17" fmla="*/ 64 w 64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0">
                  <a:moveTo>
                    <a:pt x="49" y="0"/>
                  </a:moveTo>
                  <a:lnTo>
                    <a:pt x="0" y="131"/>
                  </a:lnTo>
                  <a:lnTo>
                    <a:pt x="14" y="140"/>
                  </a:lnTo>
                  <a:lnTo>
                    <a:pt x="64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6" name="Freeform 1059"/>
            <p:cNvSpPr>
              <a:spLocks/>
            </p:cNvSpPr>
            <p:nvPr/>
          </p:nvSpPr>
          <p:spPr bwMode="auto">
            <a:xfrm>
              <a:off x="1445" y="2530"/>
              <a:ext cx="61" cy="123"/>
            </a:xfrm>
            <a:custGeom>
              <a:avLst/>
              <a:gdLst>
                <a:gd name="T0" fmla="*/ 47 w 61"/>
                <a:gd name="T1" fmla="*/ 0 h 123"/>
                <a:gd name="T2" fmla="*/ 47 w 61"/>
                <a:gd name="T3" fmla="*/ 0 h 123"/>
                <a:gd name="T4" fmla="*/ 0 w 61"/>
                <a:gd name="T5" fmla="*/ 114 h 123"/>
                <a:gd name="T6" fmla="*/ 14 w 61"/>
                <a:gd name="T7" fmla="*/ 123 h 123"/>
                <a:gd name="T8" fmla="*/ 61 w 61"/>
                <a:gd name="T9" fmla="*/ 9 h 123"/>
                <a:gd name="T10" fmla="*/ 61 w 61"/>
                <a:gd name="T11" fmla="*/ 9 h 123"/>
                <a:gd name="T12" fmla="*/ 47 w 61"/>
                <a:gd name="T13" fmla="*/ 0 h 123"/>
                <a:gd name="T14" fmla="*/ 47 w 61"/>
                <a:gd name="T15" fmla="*/ 0 h 123"/>
                <a:gd name="T16" fmla="*/ 47 w 61"/>
                <a:gd name="T17" fmla="*/ 0 h 123"/>
                <a:gd name="T18" fmla="*/ 47 w 61"/>
                <a:gd name="T19" fmla="*/ 0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23"/>
                <a:gd name="T32" fmla="*/ 61 w 6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23">
                  <a:moveTo>
                    <a:pt x="47" y="0"/>
                  </a:moveTo>
                  <a:lnTo>
                    <a:pt x="47" y="0"/>
                  </a:lnTo>
                  <a:lnTo>
                    <a:pt x="0" y="114"/>
                  </a:lnTo>
                  <a:lnTo>
                    <a:pt x="14" y="123"/>
                  </a:lnTo>
                  <a:lnTo>
                    <a:pt x="61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7" name="Freeform 1060"/>
            <p:cNvSpPr>
              <a:spLocks/>
            </p:cNvSpPr>
            <p:nvPr/>
          </p:nvSpPr>
          <p:spPr bwMode="auto">
            <a:xfrm>
              <a:off x="1498" y="2412"/>
              <a:ext cx="62" cy="121"/>
            </a:xfrm>
            <a:custGeom>
              <a:avLst/>
              <a:gdLst>
                <a:gd name="T0" fmla="*/ 49 w 62"/>
                <a:gd name="T1" fmla="*/ 0 h 121"/>
                <a:gd name="T2" fmla="*/ 0 w 62"/>
                <a:gd name="T3" fmla="*/ 112 h 121"/>
                <a:gd name="T4" fmla="*/ 12 w 62"/>
                <a:gd name="T5" fmla="*/ 121 h 121"/>
                <a:gd name="T6" fmla="*/ 62 w 62"/>
                <a:gd name="T7" fmla="*/ 11 h 121"/>
                <a:gd name="T8" fmla="*/ 49 w 62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21"/>
                <a:gd name="T17" fmla="*/ 62 w 62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21">
                  <a:moveTo>
                    <a:pt x="49" y="0"/>
                  </a:moveTo>
                  <a:lnTo>
                    <a:pt x="0" y="112"/>
                  </a:lnTo>
                  <a:lnTo>
                    <a:pt x="12" y="121"/>
                  </a:lnTo>
                  <a:lnTo>
                    <a:pt x="62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8" name="Freeform 1061"/>
            <p:cNvSpPr>
              <a:spLocks/>
            </p:cNvSpPr>
            <p:nvPr/>
          </p:nvSpPr>
          <p:spPr bwMode="auto">
            <a:xfrm>
              <a:off x="1552" y="2323"/>
              <a:ext cx="59" cy="94"/>
            </a:xfrm>
            <a:custGeom>
              <a:avLst/>
              <a:gdLst>
                <a:gd name="T0" fmla="*/ 45 w 59"/>
                <a:gd name="T1" fmla="*/ 0 h 94"/>
                <a:gd name="T2" fmla="*/ 45 w 59"/>
                <a:gd name="T3" fmla="*/ 2 h 94"/>
                <a:gd name="T4" fmla="*/ 0 w 59"/>
                <a:gd name="T5" fmla="*/ 85 h 94"/>
                <a:gd name="T6" fmla="*/ 14 w 59"/>
                <a:gd name="T7" fmla="*/ 94 h 94"/>
                <a:gd name="T8" fmla="*/ 59 w 59"/>
                <a:gd name="T9" fmla="*/ 11 h 94"/>
                <a:gd name="T10" fmla="*/ 57 w 59"/>
                <a:gd name="T11" fmla="*/ 11 h 94"/>
                <a:gd name="T12" fmla="*/ 45 w 59"/>
                <a:gd name="T13" fmla="*/ 0 h 94"/>
                <a:gd name="T14" fmla="*/ 45 w 59"/>
                <a:gd name="T15" fmla="*/ 2 h 94"/>
                <a:gd name="T16" fmla="*/ 45 w 59"/>
                <a:gd name="T17" fmla="*/ 2 h 94"/>
                <a:gd name="T18" fmla="*/ 45 w 59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94"/>
                <a:gd name="T32" fmla="*/ 59 w 59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94">
                  <a:moveTo>
                    <a:pt x="45" y="0"/>
                  </a:moveTo>
                  <a:lnTo>
                    <a:pt x="45" y="2"/>
                  </a:lnTo>
                  <a:lnTo>
                    <a:pt x="0" y="85"/>
                  </a:lnTo>
                  <a:lnTo>
                    <a:pt x="14" y="94"/>
                  </a:lnTo>
                  <a:lnTo>
                    <a:pt x="59" y="11"/>
                  </a:lnTo>
                  <a:lnTo>
                    <a:pt x="57" y="11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9" name="Freeform 1062"/>
            <p:cNvSpPr>
              <a:spLocks/>
            </p:cNvSpPr>
            <p:nvPr/>
          </p:nvSpPr>
          <p:spPr bwMode="auto">
            <a:xfrm>
              <a:off x="1601" y="2246"/>
              <a:ext cx="60" cy="83"/>
            </a:xfrm>
            <a:custGeom>
              <a:avLst/>
              <a:gdLst>
                <a:gd name="T0" fmla="*/ 49 w 60"/>
                <a:gd name="T1" fmla="*/ 0 h 83"/>
                <a:gd name="T2" fmla="*/ 49 w 60"/>
                <a:gd name="T3" fmla="*/ 2 h 83"/>
                <a:gd name="T4" fmla="*/ 0 w 60"/>
                <a:gd name="T5" fmla="*/ 72 h 83"/>
                <a:gd name="T6" fmla="*/ 12 w 60"/>
                <a:gd name="T7" fmla="*/ 83 h 83"/>
                <a:gd name="T8" fmla="*/ 60 w 60"/>
                <a:gd name="T9" fmla="*/ 13 h 83"/>
                <a:gd name="T10" fmla="*/ 58 w 60"/>
                <a:gd name="T11" fmla="*/ 13 h 83"/>
                <a:gd name="T12" fmla="*/ 49 w 60"/>
                <a:gd name="T13" fmla="*/ 0 h 83"/>
                <a:gd name="T14" fmla="*/ 49 w 60"/>
                <a:gd name="T15" fmla="*/ 2 h 83"/>
                <a:gd name="T16" fmla="*/ 49 w 60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83"/>
                <a:gd name="T29" fmla="*/ 60 w 60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83">
                  <a:moveTo>
                    <a:pt x="49" y="0"/>
                  </a:moveTo>
                  <a:lnTo>
                    <a:pt x="49" y="2"/>
                  </a:lnTo>
                  <a:lnTo>
                    <a:pt x="0" y="72"/>
                  </a:lnTo>
                  <a:lnTo>
                    <a:pt x="12" y="83"/>
                  </a:lnTo>
                  <a:lnTo>
                    <a:pt x="60" y="13"/>
                  </a:lnTo>
                  <a:lnTo>
                    <a:pt x="58" y="13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0" name="Freeform 1063"/>
            <p:cNvSpPr>
              <a:spLocks/>
            </p:cNvSpPr>
            <p:nvPr/>
          </p:nvSpPr>
          <p:spPr bwMode="auto">
            <a:xfrm>
              <a:off x="1654" y="2209"/>
              <a:ext cx="46" cy="46"/>
            </a:xfrm>
            <a:custGeom>
              <a:avLst/>
              <a:gdLst>
                <a:gd name="T0" fmla="*/ 40 w 46"/>
                <a:gd name="T1" fmla="*/ 0 h 46"/>
                <a:gd name="T2" fmla="*/ 37 w 46"/>
                <a:gd name="T3" fmla="*/ 2 h 46"/>
                <a:gd name="T4" fmla="*/ 0 w 46"/>
                <a:gd name="T5" fmla="*/ 33 h 46"/>
                <a:gd name="T6" fmla="*/ 11 w 46"/>
                <a:gd name="T7" fmla="*/ 46 h 46"/>
                <a:gd name="T8" fmla="*/ 46 w 46"/>
                <a:gd name="T9" fmla="*/ 15 h 46"/>
                <a:gd name="T10" fmla="*/ 42 w 46"/>
                <a:gd name="T11" fmla="*/ 17 h 46"/>
                <a:gd name="T12" fmla="*/ 40 w 46"/>
                <a:gd name="T13" fmla="*/ 0 h 46"/>
                <a:gd name="T14" fmla="*/ 38 w 46"/>
                <a:gd name="T15" fmla="*/ 2 h 46"/>
                <a:gd name="T16" fmla="*/ 37 w 46"/>
                <a:gd name="T17" fmla="*/ 2 h 46"/>
                <a:gd name="T18" fmla="*/ 40 w 4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46"/>
                <a:gd name="T32" fmla="*/ 46 w 4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46">
                  <a:moveTo>
                    <a:pt x="40" y="0"/>
                  </a:moveTo>
                  <a:lnTo>
                    <a:pt x="37" y="2"/>
                  </a:lnTo>
                  <a:lnTo>
                    <a:pt x="0" y="33"/>
                  </a:lnTo>
                  <a:lnTo>
                    <a:pt x="11" y="46"/>
                  </a:lnTo>
                  <a:lnTo>
                    <a:pt x="46" y="15"/>
                  </a:lnTo>
                  <a:lnTo>
                    <a:pt x="42" y="17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1" name="Freeform 1064"/>
            <p:cNvSpPr>
              <a:spLocks/>
            </p:cNvSpPr>
            <p:nvPr/>
          </p:nvSpPr>
          <p:spPr bwMode="auto">
            <a:xfrm>
              <a:off x="1698" y="2200"/>
              <a:ext cx="35" cy="22"/>
            </a:xfrm>
            <a:custGeom>
              <a:avLst/>
              <a:gdLst>
                <a:gd name="T0" fmla="*/ 33 w 35"/>
                <a:gd name="T1" fmla="*/ 0 h 22"/>
                <a:gd name="T2" fmla="*/ 31 w 35"/>
                <a:gd name="T3" fmla="*/ 0 h 22"/>
                <a:gd name="T4" fmla="*/ 0 w 35"/>
                <a:gd name="T5" fmla="*/ 7 h 22"/>
                <a:gd name="T6" fmla="*/ 2 w 35"/>
                <a:gd name="T7" fmla="*/ 22 h 22"/>
                <a:gd name="T8" fmla="*/ 35 w 35"/>
                <a:gd name="T9" fmla="*/ 15 h 22"/>
                <a:gd name="T10" fmla="*/ 31 w 35"/>
                <a:gd name="T11" fmla="*/ 15 h 22"/>
                <a:gd name="T12" fmla="*/ 33 w 35"/>
                <a:gd name="T13" fmla="*/ 0 h 22"/>
                <a:gd name="T14" fmla="*/ 33 w 35"/>
                <a:gd name="T15" fmla="*/ 0 h 22"/>
                <a:gd name="T16" fmla="*/ 31 w 35"/>
                <a:gd name="T17" fmla="*/ 0 h 22"/>
                <a:gd name="T18" fmla="*/ 33 w 35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2"/>
                <a:gd name="T32" fmla="*/ 35 w 3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2">
                  <a:moveTo>
                    <a:pt x="33" y="0"/>
                  </a:moveTo>
                  <a:lnTo>
                    <a:pt x="31" y="0"/>
                  </a:lnTo>
                  <a:lnTo>
                    <a:pt x="0" y="7"/>
                  </a:lnTo>
                  <a:lnTo>
                    <a:pt x="2" y="22"/>
                  </a:lnTo>
                  <a:lnTo>
                    <a:pt x="35" y="15"/>
                  </a:lnTo>
                  <a:lnTo>
                    <a:pt x="31" y="15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2" name="Freeform 1065"/>
            <p:cNvSpPr>
              <a:spLocks/>
            </p:cNvSpPr>
            <p:nvPr/>
          </p:nvSpPr>
          <p:spPr bwMode="auto">
            <a:xfrm>
              <a:off x="1735" y="2200"/>
              <a:ext cx="33" cy="20"/>
            </a:xfrm>
            <a:custGeom>
              <a:avLst/>
              <a:gdLst>
                <a:gd name="T0" fmla="*/ 33 w 33"/>
                <a:gd name="T1" fmla="*/ 7 h 20"/>
                <a:gd name="T2" fmla="*/ 29 w 33"/>
                <a:gd name="T3" fmla="*/ 4 h 20"/>
                <a:gd name="T4" fmla="*/ 2 w 33"/>
                <a:gd name="T5" fmla="*/ 0 h 20"/>
                <a:gd name="T6" fmla="*/ 0 w 33"/>
                <a:gd name="T7" fmla="*/ 15 h 20"/>
                <a:gd name="T8" fmla="*/ 29 w 33"/>
                <a:gd name="T9" fmla="*/ 20 h 20"/>
                <a:gd name="T10" fmla="*/ 27 w 33"/>
                <a:gd name="T11" fmla="*/ 18 h 20"/>
                <a:gd name="T12" fmla="*/ 33 w 33"/>
                <a:gd name="T13" fmla="*/ 7 h 20"/>
                <a:gd name="T14" fmla="*/ 31 w 33"/>
                <a:gd name="T15" fmla="*/ 4 h 20"/>
                <a:gd name="T16" fmla="*/ 29 w 33"/>
                <a:gd name="T17" fmla="*/ 4 h 20"/>
                <a:gd name="T18" fmla="*/ 33 w 33"/>
                <a:gd name="T19" fmla="*/ 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0"/>
                <a:gd name="T32" fmla="*/ 33 w 33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0">
                  <a:moveTo>
                    <a:pt x="33" y="7"/>
                  </a:moveTo>
                  <a:lnTo>
                    <a:pt x="29" y="4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9" y="20"/>
                  </a:lnTo>
                  <a:lnTo>
                    <a:pt x="27" y="18"/>
                  </a:lnTo>
                  <a:lnTo>
                    <a:pt x="33" y="7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3" name="Freeform 1066"/>
            <p:cNvSpPr>
              <a:spLocks/>
            </p:cNvSpPr>
            <p:nvPr/>
          </p:nvSpPr>
          <p:spPr bwMode="auto">
            <a:xfrm>
              <a:off x="1766" y="2207"/>
              <a:ext cx="51" cy="35"/>
            </a:xfrm>
            <a:custGeom>
              <a:avLst/>
              <a:gdLst>
                <a:gd name="T0" fmla="*/ 51 w 51"/>
                <a:gd name="T1" fmla="*/ 19 h 35"/>
                <a:gd name="T2" fmla="*/ 49 w 51"/>
                <a:gd name="T3" fmla="*/ 19 h 35"/>
                <a:gd name="T4" fmla="*/ 6 w 51"/>
                <a:gd name="T5" fmla="*/ 0 h 35"/>
                <a:gd name="T6" fmla="*/ 0 w 51"/>
                <a:gd name="T7" fmla="*/ 15 h 35"/>
                <a:gd name="T8" fmla="*/ 41 w 51"/>
                <a:gd name="T9" fmla="*/ 35 h 35"/>
                <a:gd name="T10" fmla="*/ 41 w 51"/>
                <a:gd name="T11" fmla="*/ 35 h 35"/>
                <a:gd name="T12" fmla="*/ 51 w 51"/>
                <a:gd name="T13" fmla="*/ 19 h 35"/>
                <a:gd name="T14" fmla="*/ 49 w 51"/>
                <a:gd name="T15" fmla="*/ 19 h 35"/>
                <a:gd name="T16" fmla="*/ 49 w 51"/>
                <a:gd name="T17" fmla="*/ 19 h 35"/>
                <a:gd name="T18" fmla="*/ 51 w 51"/>
                <a:gd name="T19" fmla="*/ 19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5"/>
                <a:gd name="T32" fmla="*/ 51 w 51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5">
                  <a:moveTo>
                    <a:pt x="51" y="19"/>
                  </a:moveTo>
                  <a:lnTo>
                    <a:pt x="49" y="19"/>
                  </a:lnTo>
                  <a:lnTo>
                    <a:pt x="6" y="0"/>
                  </a:lnTo>
                  <a:lnTo>
                    <a:pt x="0" y="15"/>
                  </a:lnTo>
                  <a:lnTo>
                    <a:pt x="41" y="35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4" name="Freeform 1067"/>
            <p:cNvSpPr>
              <a:spLocks/>
            </p:cNvSpPr>
            <p:nvPr/>
          </p:nvSpPr>
          <p:spPr bwMode="auto">
            <a:xfrm>
              <a:off x="1811" y="2231"/>
              <a:ext cx="82" cy="68"/>
            </a:xfrm>
            <a:custGeom>
              <a:avLst/>
              <a:gdLst>
                <a:gd name="T0" fmla="*/ 82 w 82"/>
                <a:gd name="T1" fmla="*/ 54 h 68"/>
                <a:gd name="T2" fmla="*/ 80 w 82"/>
                <a:gd name="T3" fmla="*/ 54 h 68"/>
                <a:gd name="T4" fmla="*/ 10 w 82"/>
                <a:gd name="T5" fmla="*/ 0 h 68"/>
                <a:gd name="T6" fmla="*/ 0 w 82"/>
                <a:gd name="T7" fmla="*/ 15 h 68"/>
                <a:gd name="T8" fmla="*/ 72 w 82"/>
                <a:gd name="T9" fmla="*/ 68 h 68"/>
                <a:gd name="T10" fmla="*/ 70 w 82"/>
                <a:gd name="T11" fmla="*/ 68 h 68"/>
                <a:gd name="T12" fmla="*/ 82 w 82"/>
                <a:gd name="T13" fmla="*/ 54 h 68"/>
                <a:gd name="T14" fmla="*/ 82 w 82"/>
                <a:gd name="T15" fmla="*/ 54 h 68"/>
                <a:gd name="T16" fmla="*/ 80 w 82"/>
                <a:gd name="T17" fmla="*/ 54 h 68"/>
                <a:gd name="T18" fmla="*/ 82 w 82"/>
                <a:gd name="T19" fmla="*/ 5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68"/>
                <a:gd name="T32" fmla="*/ 82 w 82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68">
                  <a:moveTo>
                    <a:pt x="82" y="54"/>
                  </a:moveTo>
                  <a:lnTo>
                    <a:pt x="80" y="54"/>
                  </a:lnTo>
                  <a:lnTo>
                    <a:pt x="10" y="0"/>
                  </a:lnTo>
                  <a:lnTo>
                    <a:pt x="0" y="15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82" y="54"/>
                  </a:lnTo>
                  <a:lnTo>
                    <a:pt x="80" y="54"/>
                  </a:lnTo>
                  <a:lnTo>
                    <a:pt x="82" y="5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5" name="Freeform 1068"/>
            <p:cNvSpPr>
              <a:spLocks/>
            </p:cNvSpPr>
            <p:nvPr/>
          </p:nvSpPr>
          <p:spPr bwMode="auto">
            <a:xfrm>
              <a:off x="1885" y="2290"/>
              <a:ext cx="49" cy="52"/>
            </a:xfrm>
            <a:custGeom>
              <a:avLst/>
              <a:gdLst>
                <a:gd name="T0" fmla="*/ 49 w 49"/>
                <a:gd name="T1" fmla="*/ 39 h 52"/>
                <a:gd name="T2" fmla="*/ 14 w 49"/>
                <a:gd name="T3" fmla="*/ 0 h 52"/>
                <a:gd name="T4" fmla="*/ 0 w 49"/>
                <a:gd name="T5" fmla="*/ 13 h 52"/>
                <a:gd name="T6" fmla="*/ 39 w 49"/>
                <a:gd name="T7" fmla="*/ 52 h 52"/>
                <a:gd name="T8" fmla="*/ 39 w 49"/>
                <a:gd name="T9" fmla="*/ 50 h 52"/>
                <a:gd name="T10" fmla="*/ 49 w 49"/>
                <a:gd name="T11" fmla="*/ 39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2"/>
                <a:gd name="T20" fmla="*/ 49 w 4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2">
                  <a:moveTo>
                    <a:pt x="49" y="39"/>
                  </a:moveTo>
                  <a:lnTo>
                    <a:pt x="14" y="0"/>
                  </a:lnTo>
                  <a:lnTo>
                    <a:pt x="0" y="13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6" name="Freeform 1069"/>
            <p:cNvSpPr>
              <a:spLocks/>
            </p:cNvSpPr>
            <p:nvPr/>
          </p:nvSpPr>
          <p:spPr bwMode="auto">
            <a:xfrm>
              <a:off x="1928" y="2334"/>
              <a:ext cx="50" cy="63"/>
            </a:xfrm>
            <a:custGeom>
              <a:avLst/>
              <a:gdLst>
                <a:gd name="T0" fmla="*/ 50 w 50"/>
                <a:gd name="T1" fmla="*/ 52 h 63"/>
                <a:gd name="T2" fmla="*/ 11 w 50"/>
                <a:gd name="T3" fmla="*/ 0 h 63"/>
                <a:gd name="T4" fmla="*/ 0 w 50"/>
                <a:gd name="T5" fmla="*/ 13 h 63"/>
                <a:gd name="T6" fmla="*/ 39 w 50"/>
                <a:gd name="T7" fmla="*/ 63 h 63"/>
                <a:gd name="T8" fmla="*/ 39 w 50"/>
                <a:gd name="T9" fmla="*/ 63 h 63"/>
                <a:gd name="T10" fmla="*/ 50 w 50"/>
                <a:gd name="T11" fmla="*/ 5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63"/>
                <a:gd name="T20" fmla="*/ 50 w 50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63">
                  <a:moveTo>
                    <a:pt x="50" y="52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39" y="63"/>
                  </a:lnTo>
                  <a:lnTo>
                    <a:pt x="50" y="5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7" name="Freeform 1070"/>
            <p:cNvSpPr>
              <a:spLocks/>
            </p:cNvSpPr>
            <p:nvPr/>
          </p:nvSpPr>
          <p:spPr bwMode="auto">
            <a:xfrm>
              <a:off x="1971" y="2390"/>
              <a:ext cx="50" cy="66"/>
            </a:xfrm>
            <a:custGeom>
              <a:avLst/>
              <a:gdLst>
                <a:gd name="T0" fmla="*/ 50 w 50"/>
                <a:gd name="T1" fmla="*/ 55 h 66"/>
                <a:gd name="T2" fmla="*/ 50 w 50"/>
                <a:gd name="T3" fmla="*/ 53 h 66"/>
                <a:gd name="T4" fmla="*/ 11 w 50"/>
                <a:gd name="T5" fmla="*/ 0 h 66"/>
                <a:gd name="T6" fmla="*/ 0 w 50"/>
                <a:gd name="T7" fmla="*/ 11 h 66"/>
                <a:gd name="T8" fmla="*/ 37 w 50"/>
                <a:gd name="T9" fmla="*/ 66 h 66"/>
                <a:gd name="T10" fmla="*/ 50 w 50"/>
                <a:gd name="T11" fmla="*/ 55 h 66"/>
                <a:gd name="T12" fmla="*/ 50 w 50"/>
                <a:gd name="T13" fmla="*/ 53 h 66"/>
                <a:gd name="T14" fmla="*/ 50 w 50"/>
                <a:gd name="T15" fmla="*/ 55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66"/>
                <a:gd name="T26" fmla="*/ 50 w 5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66">
                  <a:moveTo>
                    <a:pt x="50" y="55"/>
                  </a:moveTo>
                  <a:lnTo>
                    <a:pt x="50" y="5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37" y="66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8" name="Freeform 1071"/>
            <p:cNvSpPr>
              <a:spLocks/>
            </p:cNvSpPr>
            <p:nvPr/>
          </p:nvSpPr>
          <p:spPr bwMode="auto">
            <a:xfrm>
              <a:off x="2011" y="2449"/>
              <a:ext cx="51" cy="77"/>
            </a:xfrm>
            <a:custGeom>
              <a:avLst/>
              <a:gdLst>
                <a:gd name="T0" fmla="*/ 51 w 51"/>
                <a:gd name="T1" fmla="*/ 68 h 77"/>
                <a:gd name="T2" fmla="*/ 51 w 51"/>
                <a:gd name="T3" fmla="*/ 66 h 77"/>
                <a:gd name="T4" fmla="*/ 14 w 51"/>
                <a:gd name="T5" fmla="*/ 0 h 77"/>
                <a:gd name="T6" fmla="*/ 0 w 51"/>
                <a:gd name="T7" fmla="*/ 11 h 77"/>
                <a:gd name="T8" fmla="*/ 39 w 51"/>
                <a:gd name="T9" fmla="*/ 77 h 77"/>
                <a:gd name="T10" fmla="*/ 39 w 51"/>
                <a:gd name="T11" fmla="*/ 75 h 77"/>
                <a:gd name="T12" fmla="*/ 51 w 51"/>
                <a:gd name="T13" fmla="*/ 68 h 77"/>
                <a:gd name="T14" fmla="*/ 51 w 51"/>
                <a:gd name="T15" fmla="*/ 66 h 77"/>
                <a:gd name="T16" fmla="*/ 51 w 51"/>
                <a:gd name="T17" fmla="*/ 68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77"/>
                <a:gd name="T29" fmla="*/ 51 w 51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77">
                  <a:moveTo>
                    <a:pt x="51" y="68"/>
                  </a:moveTo>
                  <a:lnTo>
                    <a:pt x="51" y="66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39" y="77"/>
                  </a:lnTo>
                  <a:lnTo>
                    <a:pt x="39" y="75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1" y="6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99" name="Freeform 1072"/>
            <p:cNvSpPr>
              <a:spLocks/>
            </p:cNvSpPr>
            <p:nvPr/>
          </p:nvSpPr>
          <p:spPr bwMode="auto">
            <a:xfrm>
              <a:off x="2054" y="2522"/>
              <a:ext cx="53" cy="81"/>
            </a:xfrm>
            <a:custGeom>
              <a:avLst/>
              <a:gdLst>
                <a:gd name="T0" fmla="*/ 53 w 53"/>
                <a:gd name="T1" fmla="*/ 72 h 81"/>
                <a:gd name="T2" fmla="*/ 14 w 53"/>
                <a:gd name="T3" fmla="*/ 0 h 81"/>
                <a:gd name="T4" fmla="*/ 0 w 53"/>
                <a:gd name="T5" fmla="*/ 8 h 81"/>
                <a:gd name="T6" fmla="*/ 39 w 53"/>
                <a:gd name="T7" fmla="*/ 81 h 81"/>
                <a:gd name="T8" fmla="*/ 53 w 53"/>
                <a:gd name="T9" fmla="*/ 72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81"/>
                <a:gd name="T17" fmla="*/ 53 w 5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81">
                  <a:moveTo>
                    <a:pt x="53" y="72"/>
                  </a:moveTo>
                  <a:lnTo>
                    <a:pt x="14" y="0"/>
                  </a:lnTo>
                  <a:lnTo>
                    <a:pt x="0" y="8"/>
                  </a:lnTo>
                  <a:lnTo>
                    <a:pt x="39" y="81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0" name="Freeform 1073"/>
            <p:cNvSpPr>
              <a:spLocks/>
            </p:cNvSpPr>
            <p:nvPr/>
          </p:nvSpPr>
          <p:spPr bwMode="auto">
            <a:xfrm>
              <a:off x="2099" y="2600"/>
              <a:ext cx="52" cy="88"/>
            </a:xfrm>
            <a:custGeom>
              <a:avLst/>
              <a:gdLst>
                <a:gd name="T0" fmla="*/ 52 w 52"/>
                <a:gd name="T1" fmla="*/ 79 h 88"/>
                <a:gd name="T2" fmla="*/ 12 w 52"/>
                <a:gd name="T3" fmla="*/ 0 h 88"/>
                <a:gd name="T4" fmla="*/ 0 w 52"/>
                <a:gd name="T5" fmla="*/ 9 h 88"/>
                <a:gd name="T6" fmla="*/ 39 w 52"/>
                <a:gd name="T7" fmla="*/ 88 h 88"/>
                <a:gd name="T8" fmla="*/ 52 w 52"/>
                <a:gd name="T9" fmla="*/ 79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79"/>
                  </a:moveTo>
                  <a:lnTo>
                    <a:pt x="12" y="0"/>
                  </a:lnTo>
                  <a:lnTo>
                    <a:pt x="0" y="9"/>
                  </a:lnTo>
                  <a:lnTo>
                    <a:pt x="39" y="88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1" name="Freeform 1074"/>
            <p:cNvSpPr>
              <a:spLocks/>
            </p:cNvSpPr>
            <p:nvPr/>
          </p:nvSpPr>
          <p:spPr bwMode="auto">
            <a:xfrm>
              <a:off x="2142" y="2686"/>
              <a:ext cx="43" cy="70"/>
            </a:xfrm>
            <a:custGeom>
              <a:avLst/>
              <a:gdLst>
                <a:gd name="T0" fmla="*/ 43 w 43"/>
                <a:gd name="T1" fmla="*/ 61 h 70"/>
                <a:gd name="T2" fmla="*/ 13 w 43"/>
                <a:gd name="T3" fmla="*/ 0 h 70"/>
                <a:gd name="T4" fmla="*/ 0 w 43"/>
                <a:gd name="T5" fmla="*/ 6 h 70"/>
                <a:gd name="T6" fmla="*/ 31 w 43"/>
                <a:gd name="T7" fmla="*/ 70 h 70"/>
                <a:gd name="T8" fmla="*/ 43 w 43"/>
                <a:gd name="T9" fmla="*/ 61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70"/>
                <a:gd name="T17" fmla="*/ 43 w 4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70">
                  <a:moveTo>
                    <a:pt x="43" y="61"/>
                  </a:moveTo>
                  <a:lnTo>
                    <a:pt x="13" y="0"/>
                  </a:lnTo>
                  <a:lnTo>
                    <a:pt x="0" y="6"/>
                  </a:lnTo>
                  <a:lnTo>
                    <a:pt x="31" y="70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2" name="Freeform 1075"/>
            <p:cNvSpPr>
              <a:spLocks/>
            </p:cNvSpPr>
            <p:nvPr/>
          </p:nvSpPr>
          <p:spPr bwMode="auto">
            <a:xfrm>
              <a:off x="2177" y="2751"/>
              <a:ext cx="46" cy="83"/>
            </a:xfrm>
            <a:custGeom>
              <a:avLst/>
              <a:gdLst>
                <a:gd name="T0" fmla="*/ 46 w 46"/>
                <a:gd name="T1" fmla="*/ 75 h 83"/>
                <a:gd name="T2" fmla="*/ 11 w 46"/>
                <a:gd name="T3" fmla="*/ 0 h 83"/>
                <a:gd name="T4" fmla="*/ 0 w 46"/>
                <a:gd name="T5" fmla="*/ 9 h 83"/>
                <a:gd name="T6" fmla="*/ 35 w 46"/>
                <a:gd name="T7" fmla="*/ 83 h 83"/>
                <a:gd name="T8" fmla="*/ 46 w 46"/>
                <a:gd name="T9" fmla="*/ 75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83"/>
                <a:gd name="T17" fmla="*/ 46 w 46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83">
                  <a:moveTo>
                    <a:pt x="46" y="75"/>
                  </a:moveTo>
                  <a:lnTo>
                    <a:pt x="11" y="0"/>
                  </a:lnTo>
                  <a:lnTo>
                    <a:pt x="0" y="9"/>
                  </a:lnTo>
                  <a:lnTo>
                    <a:pt x="35" y="83"/>
                  </a:lnTo>
                  <a:lnTo>
                    <a:pt x="46" y="75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3" name="Freeform 1076"/>
            <p:cNvSpPr>
              <a:spLocks/>
            </p:cNvSpPr>
            <p:nvPr/>
          </p:nvSpPr>
          <p:spPr bwMode="auto">
            <a:xfrm>
              <a:off x="2216" y="2830"/>
              <a:ext cx="42" cy="74"/>
            </a:xfrm>
            <a:custGeom>
              <a:avLst/>
              <a:gdLst>
                <a:gd name="T0" fmla="*/ 42 w 42"/>
                <a:gd name="T1" fmla="*/ 66 h 74"/>
                <a:gd name="T2" fmla="*/ 11 w 42"/>
                <a:gd name="T3" fmla="*/ 0 h 74"/>
                <a:gd name="T4" fmla="*/ 0 w 42"/>
                <a:gd name="T5" fmla="*/ 9 h 74"/>
                <a:gd name="T6" fmla="*/ 29 w 42"/>
                <a:gd name="T7" fmla="*/ 74 h 74"/>
                <a:gd name="T8" fmla="*/ 29 w 42"/>
                <a:gd name="T9" fmla="*/ 72 h 74"/>
                <a:gd name="T10" fmla="*/ 42 w 42"/>
                <a:gd name="T11" fmla="*/ 66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74"/>
                <a:gd name="T20" fmla="*/ 42 w 42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74">
                  <a:moveTo>
                    <a:pt x="42" y="66"/>
                  </a:moveTo>
                  <a:lnTo>
                    <a:pt x="11" y="0"/>
                  </a:lnTo>
                  <a:lnTo>
                    <a:pt x="0" y="9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4" name="Freeform 1077"/>
            <p:cNvSpPr>
              <a:spLocks/>
            </p:cNvSpPr>
            <p:nvPr/>
          </p:nvSpPr>
          <p:spPr bwMode="auto">
            <a:xfrm>
              <a:off x="2249" y="2900"/>
              <a:ext cx="44" cy="83"/>
            </a:xfrm>
            <a:custGeom>
              <a:avLst/>
              <a:gdLst>
                <a:gd name="T0" fmla="*/ 44 w 44"/>
                <a:gd name="T1" fmla="*/ 74 h 83"/>
                <a:gd name="T2" fmla="*/ 44 w 44"/>
                <a:gd name="T3" fmla="*/ 77 h 83"/>
                <a:gd name="T4" fmla="*/ 13 w 44"/>
                <a:gd name="T5" fmla="*/ 0 h 83"/>
                <a:gd name="T6" fmla="*/ 0 w 44"/>
                <a:gd name="T7" fmla="*/ 9 h 83"/>
                <a:gd name="T8" fmla="*/ 33 w 44"/>
                <a:gd name="T9" fmla="*/ 83 h 83"/>
                <a:gd name="T10" fmla="*/ 44 w 44"/>
                <a:gd name="T11" fmla="*/ 7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83"/>
                <a:gd name="T20" fmla="*/ 44 w 44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83">
                  <a:moveTo>
                    <a:pt x="44" y="74"/>
                  </a:moveTo>
                  <a:lnTo>
                    <a:pt x="44" y="77"/>
                  </a:lnTo>
                  <a:lnTo>
                    <a:pt x="13" y="0"/>
                  </a:lnTo>
                  <a:lnTo>
                    <a:pt x="0" y="9"/>
                  </a:lnTo>
                  <a:lnTo>
                    <a:pt x="33" y="83"/>
                  </a:lnTo>
                  <a:lnTo>
                    <a:pt x="44" y="7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305" name="Freeform 1078"/>
            <p:cNvSpPr>
              <a:spLocks/>
            </p:cNvSpPr>
            <p:nvPr/>
          </p:nvSpPr>
          <p:spPr bwMode="auto">
            <a:xfrm>
              <a:off x="2286" y="2979"/>
              <a:ext cx="350" cy="711"/>
            </a:xfrm>
            <a:custGeom>
              <a:avLst/>
              <a:gdLst>
                <a:gd name="T0" fmla="*/ 342 w 350"/>
                <a:gd name="T1" fmla="*/ 706 h 711"/>
                <a:gd name="T2" fmla="*/ 350 w 350"/>
                <a:gd name="T3" fmla="*/ 702 h 711"/>
                <a:gd name="T4" fmla="*/ 13 w 350"/>
                <a:gd name="T5" fmla="*/ 0 h 711"/>
                <a:gd name="T6" fmla="*/ 0 w 350"/>
                <a:gd name="T7" fmla="*/ 11 h 711"/>
                <a:gd name="T8" fmla="*/ 334 w 350"/>
                <a:gd name="T9" fmla="*/ 711 h 711"/>
                <a:gd name="T10" fmla="*/ 342 w 350"/>
                <a:gd name="T11" fmla="*/ 706 h 7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11"/>
                <a:gd name="T20" fmla="*/ 350 w 350"/>
                <a:gd name="T21" fmla="*/ 711 h 7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11">
                  <a:moveTo>
                    <a:pt x="342" y="706"/>
                  </a:moveTo>
                  <a:lnTo>
                    <a:pt x="350" y="702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334" y="711"/>
                  </a:lnTo>
                  <a:lnTo>
                    <a:pt x="342" y="70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grpSp>
        <p:nvGrpSpPr>
          <p:cNvPr id="3" name="Group 1079"/>
          <p:cNvGrpSpPr>
            <a:grpSpLocks/>
          </p:cNvGrpSpPr>
          <p:nvPr/>
        </p:nvGrpSpPr>
        <p:grpSpPr bwMode="auto">
          <a:xfrm>
            <a:off x="2132013" y="3173413"/>
            <a:ext cx="5411787" cy="2684462"/>
            <a:chOff x="1295" y="1999"/>
            <a:chExt cx="3409" cy="1691"/>
          </a:xfrm>
        </p:grpSpPr>
        <p:sp>
          <p:nvSpPr>
            <p:cNvPr id="5260" name="Freeform 1080"/>
            <p:cNvSpPr>
              <a:spLocks/>
            </p:cNvSpPr>
            <p:nvPr/>
          </p:nvSpPr>
          <p:spPr bwMode="auto">
            <a:xfrm>
              <a:off x="1613" y="2677"/>
              <a:ext cx="50" cy="103"/>
            </a:xfrm>
            <a:custGeom>
              <a:avLst/>
              <a:gdLst>
                <a:gd name="T0" fmla="*/ 37 w 50"/>
                <a:gd name="T1" fmla="*/ 0 h 103"/>
                <a:gd name="T2" fmla="*/ 0 w 50"/>
                <a:gd name="T3" fmla="*/ 96 h 103"/>
                <a:gd name="T4" fmla="*/ 13 w 50"/>
                <a:gd name="T5" fmla="*/ 103 h 103"/>
                <a:gd name="T6" fmla="*/ 50 w 50"/>
                <a:gd name="T7" fmla="*/ 7 h 103"/>
                <a:gd name="T8" fmla="*/ 50 w 50"/>
                <a:gd name="T9" fmla="*/ 9 h 103"/>
                <a:gd name="T10" fmla="*/ 37 w 50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103"/>
                <a:gd name="T20" fmla="*/ 50 w 50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103">
                  <a:moveTo>
                    <a:pt x="37" y="0"/>
                  </a:moveTo>
                  <a:lnTo>
                    <a:pt x="0" y="96"/>
                  </a:lnTo>
                  <a:lnTo>
                    <a:pt x="13" y="103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1" name="Freeform 1081"/>
            <p:cNvSpPr>
              <a:spLocks/>
            </p:cNvSpPr>
            <p:nvPr/>
          </p:nvSpPr>
          <p:spPr bwMode="auto">
            <a:xfrm>
              <a:off x="1295" y="3622"/>
              <a:ext cx="43" cy="68"/>
            </a:xfrm>
            <a:custGeom>
              <a:avLst/>
              <a:gdLst>
                <a:gd name="T0" fmla="*/ 29 w 43"/>
                <a:gd name="T1" fmla="*/ 2 h 68"/>
                <a:gd name="T2" fmla="*/ 31 w 43"/>
                <a:gd name="T3" fmla="*/ 0 h 68"/>
                <a:gd name="T4" fmla="*/ 0 w 43"/>
                <a:gd name="T5" fmla="*/ 59 h 68"/>
                <a:gd name="T6" fmla="*/ 12 w 43"/>
                <a:gd name="T7" fmla="*/ 68 h 68"/>
                <a:gd name="T8" fmla="*/ 43 w 43"/>
                <a:gd name="T9" fmla="*/ 9 h 68"/>
                <a:gd name="T10" fmla="*/ 43 w 43"/>
                <a:gd name="T11" fmla="*/ 9 h 68"/>
                <a:gd name="T12" fmla="*/ 43 w 43"/>
                <a:gd name="T13" fmla="*/ 9 h 68"/>
                <a:gd name="T14" fmla="*/ 43 w 43"/>
                <a:gd name="T15" fmla="*/ 9 h 68"/>
                <a:gd name="T16" fmla="*/ 29 w 43"/>
                <a:gd name="T17" fmla="*/ 2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68"/>
                <a:gd name="T29" fmla="*/ 43 w 4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68">
                  <a:moveTo>
                    <a:pt x="29" y="2"/>
                  </a:moveTo>
                  <a:lnTo>
                    <a:pt x="31" y="0"/>
                  </a:lnTo>
                  <a:lnTo>
                    <a:pt x="0" y="59"/>
                  </a:lnTo>
                  <a:lnTo>
                    <a:pt x="12" y="68"/>
                  </a:lnTo>
                  <a:lnTo>
                    <a:pt x="43" y="9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2" name="Freeform 1082"/>
            <p:cNvSpPr>
              <a:spLocks/>
            </p:cNvSpPr>
            <p:nvPr/>
          </p:nvSpPr>
          <p:spPr bwMode="auto">
            <a:xfrm>
              <a:off x="1328" y="3556"/>
              <a:ext cx="39" cy="70"/>
            </a:xfrm>
            <a:custGeom>
              <a:avLst/>
              <a:gdLst>
                <a:gd name="T0" fmla="*/ 25 w 39"/>
                <a:gd name="T1" fmla="*/ 3 h 70"/>
                <a:gd name="T2" fmla="*/ 25 w 39"/>
                <a:gd name="T3" fmla="*/ 0 h 70"/>
                <a:gd name="T4" fmla="*/ 0 w 39"/>
                <a:gd name="T5" fmla="*/ 64 h 70"/>
                <a:gd name="T6" fmla="*/ 14 w 39"/>
                <a:gd name="T7" fmla="*/ 70 h 70"/>
                <a:gd name="T8" fmla="*/ 39 w 39"/>
                <a:gd name="T9" fmla="*/ 7 h 70"/>
                <a:gd name="T10" fmla="*/ 39 w 39"/>
                <a:gd name="T11" fmla="*/ 7 h 70"/>
                <a:gd name="T12" fmla="*/ 39 w 39"/>
                <a:gd name="T13" fmla="*/ 7 h 70"/>
                <a:gd name="T14" fmla="*/ 39 w 39"/>
                <a:gd name="T15" fmla="*/ 7 h 70"/>
                <a:gd name="T16" fmla="*/ 25 w 39"/>
                <a:gd name="T17" fmla="*/ 3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70"/>
                <a:gd name="T29" fmla="*/ 39 w 39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70">
                  <a:moveTo>
                    <a:pt x="25" y="3"/>
                  </a:moveTo>
                  <a:lnTo>
                    <a:pt x="25" y="0"/>
                  </a:lnTo>
                  <a:lnTo>
                    <a:pt x="0" y="64"/>
                  </a:lnTo>
                  <a:lnTo>
                    <a:pt x="14" y="70"/>
                  </a:lnTo>
                  <a:lnTo>
                    <a:pt x="39" y="7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3" name="Freeform 1083"/>
            <p:cNvSpPr>
              <a:spLocks/>
            </p:cNvSpPr>
            <p:nvPr/>
          </p:nvSpPr>
          <p:spPr bwMode="auto">
            <a:xfrm>
              <a:off x="1357" y="3408"/>
              <a:ext cx="64" cy="151"/>
            </a:xfrm>
            <a:custGeom>
              <a:avLst/>
              <a:gdLst>
                <a:gd name="T0" fmla="*/ 49 w 64"/>
                <a:gd name="T1" fmla="*/ 0 h 151"/>
                <a:gd name="T2" fmla="*/ 0 w 64"/>
                <a:gd name="T3" fmla="*/ 144 h 151"/>
                <a:gd name="T4" fmla="*/ 14 w 64"/>
                <a:gd name="T5" fmla="*/ 151 h 151"/>
                <a:gd name="T6" fmla="*/ 64 w 64"/>
                <a:gd name="T7" fmla="*/ 6 h 151"/>
                <a:gd name="T8" fmla="*/ 49 w 64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51"/>
                <a:gd name="T17" fmla="*/ 64 w 6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51">
                  <a:moveTo>
                    <a:pt x="49" y="0"/>
                  </a:moveTo>
                  <a:lnTo>
                    <a:pt x="0" y="144"/>
                  </a:lnTo>
                  <a:lnTo>
                    <a:pt x="14" y="151"/>
                  </a:lnTo>
                  <a:lnTo>
                    <a:pt x="64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4" name="Freeform 1084"/>
            <p:cNvSpPr>
              <a:spLocks/>
            </p:cNvSpPr>
            <p:nvPr/>
          </p:nvSpPr>
          <p:spPr bwMode="auto">
            <a:xfrm>
              <a:off x="1412" y="3156"/>
              <a:ext cx="93" cy="252"/>
            </a:xfrm>
            <a:custGeom>
              <a:avLst/>
              <a:gdLst>
                <a:gd name="T0" fmla="*/ 79 w 93"/>
                <a:gd name="T1" fmla="*/ 0 h 252"/>
                <a:gd name="T2" fmla="*/ 0 w 93"/>
                <a:gd name="T3" fmla="*/ 245 h 252"/>
                <a:gd name="T4" fmla="*/ 13 w 93"/>
                <a:gd name="T5" fmla="*/ 252 h 252"/>
                <a:gd name="T6" fmla="*/ 93 w 93"/>
                <a:gd name="T7" fmla="*/ 7 h 252"/>
                <a:gd name="T8" fmla="*/ 79 w 93"/>
                <a:gd name="T9" fmla="*/ 0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52"/>
                <a:gd name="T17" fmla="*/ 93 w 9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52">
                  <a:moveTo>
                    <a:pt x="79" y="0"/>
                  </a:moveTo>
                  <a:lnTo>
                    <a:pt x="0" y="245"/>
                  </a:lnTo>
                  <a:lnTo>
                    <a:pt x="13" y="252"/>
                  </a:lnTo>
                  <a:lnTo>
                    <a:pt x="93" y="7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5" name="Freeform 1085"/>
            <p:cNvSpPr>
              <a:spLocks/>
            </p:cNvSpPr>
            <p:nvPr/>
          </p:nvSpPr>
          <p:spPr bwMode="auto">
            <a:xfrm>
              <a:off x="1495" y="2778"/>
              <a:ext cx="132" cy="380"/>
            </a:xfrm>
            <a:custGeom>
              <a:avLst/>
              <a:gdLst>
                <a:gd name="T0" fmla="*/ 117 w 132"/>
                <a:gd name="T1" fmla="*/ 0 h 380"/>
                <a:gd name="T2" fmla="*/ 0 w 132"/>
                <a:gd name="T3" fmla="*/ 371 h 380"/>
                <a:gd name="T4" fmla="*/ 14 w 132"/>
                <a:gd name="T5" fmla="*/ 380 h 380"/>
                <a:gd name="T6" fmla="*/ 132 w 132"/>
                <a:gd name="T7" fmla="*/ 8 h 380"/>
                <a:gd name="T8" fmla="*/ 117 w 132"/>
                <a:gd name="T9" fmla="*/ 0 h 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80"/>
                <a:gd name="T17" fmla="*/ 132 w 132"/>
                <a:gd name="T18" fmla="*/ 380 h 3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80">
                  <a:moveTo>
                    <a:pt x="117" y="0"/>
                  </a:moveTo>
                  <a:lnTo>
                    <a:pt x="0" y="371"/>
                  </a:lnTo>
                  <a:lnTo>
                    <a:pt x="14" y="380"/>
                  </a:lnTo>
                  <a:lnTo>
                    <a:pt x="132" y="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6" name="Freeform 1086"/>
            <p:cNvSpPr>
              <a:spLocks/>
            </p:cNvSpPr>
            <p:nvPr/>
          </p:nvSpPr>
          <p:spPr bwMode="auto">
            <a:xfrm>
              <a:off x="1657" y="2581"/>
              <a:ext cx="48" cy="98"/>
            </a:xfrm>
            <a:custGeom>
              <a:avLst/>
              <a:gdLst>
                <a:gd name="T0" fmla="*/ 35 w 48"/>
                <a:gd name="T1" fmla="*/ 0 h 98"/>
                <a:gd name="T2" fmla="*/ 0 w 48"/>
                <a:gd name="T3" fmla="*/ 89 h 98"/>
                <a:gd name="T4" fmla="*/ 13 w 48"/>
                <a:gd name="T5" fmla="*/ 98 h 98"/>
                <a:gd name="T6" fmla="*/ 48 w 48"/>
                <a:gd name="T7" fmla="*/ 8 h 98"/>
                <a:gd name="T8" fmla="*/ 35 w 4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98"/>
                <a:gd name="T17" fmla="*/ 48 w 4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98">
                  <a:moveTo>
                    <a:pt x="35" y="0"/>
                  </a:moveTo>
                  <a:lnTo>
                    <a:pt x="0" y="89"/>
                  </a:lnTo>
                  <a:lnTo>
                    <a:pt x="13" y="98"/>
                  </a:lnTo>
                  <a:lnTo>
                    <a:pt x="48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7" name="Freeform 1087"/>
            <p:cNvSpPr>
              <a:spLocks/>
            </p:cNvSpPr>
            <p:nvPr/>
          </p:nvSpPr>
          <p:spPr bwMode="auto">
            <a:xfrm>
              <a:off x="1695" y="2491"/>
              <a:ext cx="49" cy="92"/>
            </a:xfrm>
            <a:custGeom>
              <a:avLst/>
              <a:gdLst>
                <a:gd name="T0" fmla="*/ 35 w 49"/>
                <a:gd name="T1" fmla="*/ 0 h 92"/>
                <a:gd name="T2" fmla="*/ 35 w 49"/>
                <a:gd name="T3" fmla="*/ 0 h 92"/>
                <a:gd name="T4" fmla="*/ 0 w 49"/>
                <a:gd name="T5" fmla="*/ 85 h 92"/>
                <a:gd name="T6" fmla="*/ 14 w 49"/>
                <a:gd name="T7" fmla="*/ 92 h 92"/>
                <a:gd name="T8" fmla="*/ 49 w 49"/>
                <a:gd name="T9" fmla="*/ 9 h 92"/>
                <a:gd name="T10" fmla="*/ 49 w 49"/>
                <a:gd name="T11" fmla="*/ 11 h 92"/>
                <a:gd name="T12" fmla="*/ 35 w 49"/>
                <a:gd name="T13" fmla="*/ 0 h 92"/>
                <a:gd name="T14" fmla="*/ 35 w 49"/>
                <a:gd name="T15" fmla="*/ 0 h 92"/>
                <a:gd name="T16" fmla="*/ 35 w 49"/>
                <a:gd name="T17" fmla="*/ 0 h 92"/>
                <a:gd name="T18" fmla="*/ 35 w 49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92"/>
                <a:gd name="T32" fmla="*/ 49 w 49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92">
                  <a:moveTo>
                    <a:pt x="35" y="0"/>
                  </a:moveTo>
                  <a:lnTo>
                    <a:pt x="35" y="0"/>
                  </a:lnTo>
                  <a:lnTo>
                    <a:pt x="0" y="85"/>
                  </a:lnTo>
                  <a:lnTo>
                    <a:pt x="14" y="92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8" name="Freeform 1088"/>
            <p:cNvSpPr>
              <a:spLocks/>
            </p:cNvSpPr>
            <p:nvPr/>
          </p:nvSpPr>
          <p:spPr bwMode="auto">
            <a:xfrm>
              <a:off x="1734" y="2412"/>
              <a:ext cx="57" cy="83"/>
            </a:xfrm>
            <a:custGeom>
              <a:avLst/>
              <a:gdLst>
                <a:gd name="T0" fmla="*/ 43 w 57"/>
                <a:gd name="T1" fmla="*/ 0 h 83"/>
                <a:gd name="T2" fmla="*/ 0 w 57"/>
                <a:gd name="T3" fmla="*/ 75 h 83"/>
                <a:gd name="T4" fmla="*/ 14 w 57"/>
                <a:gd name="T5" fmla="*/ 83 h 83"/>
                <a:gd name="T6" fmla="*/ 57 w 57"/>
                <a:gd name="T7" fmla="*/ 11 h 83"/>
                <a:gd name="T8" fmla="*/ 43 w 57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3"/>
                <a:gd name="T17" fmla="*/ 57 w 5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3">
                  <a:moveTo>
                    <a:pt x="43" y="0"/>
                  </a:moveTo>
                  <a:lnTo>
                    <a:pt x="0" y="75"/>
                  </a:lnTo>
                  <a:lnTo>
                    <a:pt x="14" y="83"/>
                  </a:lnTo>
                  <a:lnTo>
                    <a:pt x="57" y="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69" name="Freeform 1089"/>
            <p:cNvSpPr>
              <a:spLocks/>
            </p:cNvSpPr>
            <p:nvPr/>
          </p:nvSpPr>
          <p:spPr bwMode="auto">
            <a:xfrm>
              <a:off x="1781" y="2338"/>
              <a:ext cx="53" cy="79"/>
            </a:xfrm>
            <a:custGeom>
              <a:avLst/>
              <a:gdLst>
                <a:gd name="T0" fmla="*/ 41 w 53"/>
                <a:gd name="T1" fmla="*/ 0 h 79"/>
                <a:gd name="T2" fmla="*/ 39 w 53"/>
                <a:gd name="T3" fmla="*/ 0 h 79"/>
                <a:gd name="T4" fmla="*/ 0 w 53"/>
                <a:gd name="T5" fmla="*/ 70 h 79"/>
                <a:gd name="T6" fmla="*/ 14 w 53"/>
                <a:gd name="T7" fmla="*/ 79 h 79"/>
                <a:gd name="T8" fmla="*/ 53 w 53"/>
                <a:gd name="T9" fmla="*/ 11 h 79"/>
                <a:gd name="T10" fmla="*/ 53 w 53"/>
                <a:gd name="T11" fmla="*/ 11 h 79"/>
                <a:gd name="T12" fmla="*/ 41 w 53"/>
                <a:gd name="T13" fmla="*/ 0 h 79"/>
                <a:gd name="T14" fmla="*/ 41 w 53"/>
                <a:gd name="T15" fmla="*/ 0 h 79"/>
                <a:gd name="T16" fmla="*/ 39 w 53"/>
                <a:gd name="T17" fmla="*/ 0 h 79"/>
                <a:gd name="T18" fmla="*/ 41 w 53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79"/>
                <a:gd name="T32" fmla="*/ 53 w 53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79">
                  <a:moveTo>
                    <a:pt x="41" y="0"/>
                  </a:moveTo>
                  <a:lnTo>
                    <a:pt x="39" y="0"/>
                  </a:lnTo>
                  <a:lnTo>
                    <a:pt x="0" y="70"/>
                  </a:lnTo>
                  <a:lnTo>
                    <a:pt x="14" y="79"/>
                  </a:lnTo>
                  <a:lnTo>
                    <a:pt x="53" y="1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0" name="Freeform 1090"/>
            <p:cNvSpPr>
              <a:spLocks/>
            </p:cNvSpPr>
            <p:nvPr/>
          </p:nvSpPr>
          <p:spPr bwMode="auto">
            <a:xfrm>
              <a:off x="1826" y="2272"/>
              <a:ext cx="62" cy="72"/>
            </a:xfrm>
            <a:custGeom>
              <a:avLst/>
              <a:gdLst>
                <a:gd name="T0" fmla="*/ 50 w 62"/>
                <a:gd name="T1" fmla="*/ 0 h 72"/>
                <a:gd name="T2" fmla="*/ 0 w 62"/>
                <a:gd name="T3" fmla="*/ 62 h 72"/>
                <a:gd name="T4" fmla="*/ 11 w 62"/>
                <a:gd name="T5" fmla="*/ 72 h 72"/>
                <a:gd name="T6" fmla="*/ 62 w 62"/>
                <a:gd name="T7" fmla="*/ 13 h 72"/>
                <a:gd name="T8" fmla="*/ 62 w 62"/>
                <a:gd name="T9" fmla="*/ 13 h 72"/>
                <a:gd name="T10" fmla="*/ 50 w 6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2"/>
                <a:gd name="T20" fmla="*/ 62 w 6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2">
                  <a:moveTo>
                    <a:pt x="50" y="0"/>
                  </a:moveTo>
                  <a:lnTo>
                    <a:pt x="0" y="62"/>
                  </a:lnTo>
                  <a:lnTo>
                    <a:pt x="11" y="72"/>
                  </a:lnTo>
                  <a:lnTo>
                    <a:pt x="62" y="1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1" name="Freeform 1091"/>
            <p:cNvSpPr>
              <a:spLocks/>
            </p:cNvSpPr>
            <p:nvPr/>
          </p:nvSpPr>
          <p:spPr bwMode="auto">
            <a:xfrm>
              <a:off x="1882" y="2218"/>
              <a:ext cx="60" cy="63"/>
            </a:xfrm>
            <a:custGeom>
              <a:avLst/>
              <a:gdLst>
                <a:gd name="T0" fmla="*/ 51 w 60"/>
                <a:gd name="T1" fmla="*/ 0 h 63"/>
                <a:gd name="T2" fmla="*/ 49 w 60"/>
                <a:gd name="T3" fmla="*/ 0 h 63"/>
                <a:gd name="T4" fmla="*/ 0 w 60"/>
                <a:gd name="T5" fmla="*/ 50 h 63"/>
                <a:gd name="T6" fmla="*/ 10 w 60"/>
                <a:gd name="T7" fmla="*/ 63 h 63"/>
                <a:gd name="T8" fmla="*/ 60 w 60"/>
                <a:gd name="T9" fmla="*/ 11 h 63"/>
                <a:gd name="T10" fmla="*/ 60 w 60"/>
                <a:gd name="T11" fmla="*/ 13 h 63"/>
                <a:gd name="T12" fmla="*/ 51 w 60"/>
                <a:gd name="T13" fmla="*/ 0 h 63"/>
                <a:gd name="T14" fmla="*/ 49 w 60"/>
                <a:gd name="T15" fmla="*/ 0 h 63"/>
                <a:gd name="T16" fmla="*/ 51 w 60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63"/>
                <a:gd name="T29" fmla="*/ 60 w 6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63">
                  <a:moveTo>
                    <a:pt x="51" y="0"/>
                  </a:moveTo>
                  <a:lnTo>
                    <a:pt x="49" y="0"/>
                  </a:lnTo>
                  <a:lnTo>
                    <a:pt x="0" y="50"/>
                  </a:lnTo>
                  <a:lnTo>
                    <a:pt x="10" y="63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2" name="Freeform 1092"/>
            <p:cNvSpPr>
              <a:spLocks/>
            </p:cNvSpPr>
            <p:nvPr/>
          </p:nvSpPr>
          <p:spPr bwMode="auto">
            <a:xfrm>
              <a:off x="1937" y="2165"/>
              <a:ext cx="66" cy="61"/>
            </a:xfrm>
            <a:custGeom>
              <a:avLst/>
              <a:gdLst>
                <a:gd name="T0" fmla="*/ 58 w 66"/>
                <a:gd name="T1" fmla="*/ 0 h 61"/>
                <a:gd name="T2" fmla="*/ 58 w 66"/>
                <a:gd name="T3" fmla="*/ 2 h 61"/>
                <a:gd name="T4" fmla="*/ 0 w 66"/>
                <a:gd name="T5" fmla="*/ 46 h 61"/>
                <a:gd name="T6" fmla="*/ 9 w 66"/>
                <a:gd name="T7" fmla="*/ 61 h 61"/>
                <a:gd name="T8" fmla="*/ 66 w 66"/>
                <a:gd name="T9" fmla="*/ 15 h 61"/>
                <a:gd name="T10" fmla="*/ 66 w 66"/>
                <a:gd name="T11" fmla="*/ 15 h 61"/>
                <a:gd name="T12" fmla="*/ 58 w 66"/>
                <a:gd name="T13" fmla="*/ 0 h 61"/>
                <a:gd name="T14" fmla="*/ 58 w 66"/>
                <a:gd name="T15" fmla="*/ 2 h 61"/>
                <a:gd name="T16" fmla="*/ 58 w 66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1"/>
                <a:gd name="T29" fmla="*/ 66 w 66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1">
                  <a:moveTo>
                    <a:pt x="58" y="0"/>
                  </a:moveTo>
                  <a:lnTo>
                    <a:pt x="58" y="2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66" y="15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3" name="Freeform 1093"/>
            <p:cNvSpPr>
              <a:spLocks/>
            </p:cNvSpPr>
            <p:nvPr/>
          </p:nvSpPr>
          <p:spPr bwMode="auto">
            <a:xfrm>
              <a:off x="1999" y="2124"/>
              <a:ext cx="68" cy="52"/>
            </a:xfrm>
            <a:custGeom>
              <a:avLst/>
              <a:gdLst>
                <a:gd name="T0" fmla="*/ 62 w 68"/>
                <a:gd name="T1" fmla="*/ 0 h 52"/>
                <a:gd name="T2" fmla="*/ 62 w 68"/>
                <a:gd name="T3" fmla="*/ 2 h 52"/>
                <a:gd name="T4" fmla="*/ 0 w 68"/>
                <a:gd name="T5" fmla="*/ 39 h 52"/>
                <a:gd name="T6" fmla="*/ 8 w 68"/>
                <a:gd name="T7" fmla="*/ 52 h 52"/>
                <a:gd name="T8" fmla="*/ 68 w 68"/>
                <a:gd name="T9" fmla="*/ 15 h 52"/>
                <a:gd name="T10" fmla="*/ 68 w 68"/>
                <a:gd name="T11" fmla="*/ 17 h 52"/>
                <a:gd name="T12" fmla="*/ 62 w 68"/>
                <a:gd name="T13" fmla="*/ 0 h 52"/>
                <a:gd name="T14" fmla="*/ 62 w 68"/>
                <a:gd name="T15" fmla="*/ 2 h 52"/>
                <a:gd name="T16" fmla="*/ 62 w 68"/>
                <a:gd name="T17" fmla="*/ 2 h 52"/>
                <a:gd name="T18" fmla="*/ 62 w 68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52"/>
                <a:gd name="T32" fmla="*/ 68 w 68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52">
                  <a:moveTo>
                    <a:pt x="62" y="0"/>
                  </a:moveTo>
                  <a:lnTo>
                    <a:pt x="62" y="2"/>
                  </a:lnTo>
                  <a:lnTo>
                    <a:pt x="0" y="39"/>
                  </a:lnTo>
                  <a:lnTo>
                    <a:pt x="8" y="52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4" name="Freeform 1094"/>
            <p:cNvSpPr>
              <a:spLocks/>
            </p:cNvSpPr>
            <p:nvPr/>
          </p:nvSpPr>
          <p:spPr bwMode="auto">
            <a:xfrm>
              <a:off x="2065" y="2089"/>
              <a:ext cx="72" cy="48"/>
            </a:xfrm>
            <a:custGeom>
              <a:avLst/>
              <a:gdLst>
                <a:gd name="T0" fmla="*/ 68 w 72"/>
                <a:gd name="T1" fmla="*/ 0 h 48"/>
                <a:gd name="T2" fmla="*/ 66 w 72"/>
                <a:gd name="T3" fmla="*/ 0 h 48"/>
                <a:gd name="T4" fmla="*/ 0 w 72"/>
                <a:gd name="T5" fmla="*/ 30 h 48"/>
                <a:gd name="T6" fmla="*/ 8 w 72"/>
                <a:gd name="T7" fmla="*/ 48 h 48"/>
                <a:gd name="T8" fmla="*/ 72 w 72"/>
                <a:gd name="T9" fmla="*/ 15 h 48"/>
                <a:gd name="T10" fmla="*/ 72 w 72"/>
                <a:gd name="T11" fmla="*/ 15 h 48"/>
                <a:gd name="T12" fmla="*/ 68 w 72"/>
                <a:gd name="T13" fmla="*/ 0 h 48"/>
                <a:gd name="T14" fmla="*/ 66 w 72"/>
                <a:gd name="T15" fmla="*/ 0 h 48"/>
                <a:gd name="T16" fmla="*/ 68 w 72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48"/>
                <a:gd name="T29" fmla="*/ 72 w 7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48">
                  <a:moveTo>
                    <a:pt x="68" y="0"/>
                  </a:moveTo>
                  <a:lnTo>
                    <a:pt x="66" y="0"/>
                  </a:lnTo>
                  <a:lnTo>
                    <a:pt x="0" y="30"/>
                  </a:lnTo>
                  <a:lnTo>
                    <a:pt x="8" y="48"/>
                  </a:lnTo>
                  <a:lnTo>
                    <a:pt x="72" y="15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5" name="Freeform 1095"/>
            <p:cNvSpPr>
              <a:spLocks/>
            </p:cNvSpPr>
            <p:nvPr/>
          </p:nvSpPr>
          <p:spPr bwMode="auto">
            <a:xfrm>
              <a:off x="2137" y="2058"/>
              <a:ext cx="78" cy="41"/>
            </a:xfrm>
            <a:custGeom>
              <a:avLst/>
              <a:gdLst>
                <a:gd name="T0" fmla="*/ 74 w 78"/>
                <a:gd name="T1" fmla="*/ 0 h 41"/>
                <a:gd name="T2" fmla="*/ 72 w 78"/>
                <a:gd name="T3" fmla="*/ 0 h 41"/>
                <a:gd name="T4" fmla="*/ 0 w 78"/>
                <a:gd name="T5" fmla="*/ 26 h 41"/>
                <a:gd name="T6" fmla="*/ 6 w 78"/>
                <a:gd name="T7" fmla="*/ 41 h 41"/>
                <a:gd name="T8" fmla="*/ 78 w 78"/>
                <a:gd name="T9" fmla="*/ 15 h 41"/>
                <a:gd name="T10" fmla="*/ 78 w 78"/>
                <a:gd name="T11" fmla="*/ 15 h 41"/>
                <a:gd name="T12" fmla="*/ 74 w 78"/>
                <a:gd name="T13" fmla="*/ 0 h 41"/>
                <a:gd name="T14" fmla="*/ 72 w 78"/>
                <a:gd name="T15" fmla="*/ 0 h 41"/>
                <a:gd name="T16" fmla="*/ 74 w 78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41"/>
                <a:gd name="T29" fmla="*/ 78 w 7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41">
                  <a:moveTo>
                    <a:pt x="74" y="0"/>
                  </a:moveTo>
                  <a:lnTo>
                    <a:pt x="72" y="0"/>
                  </a:lnTo>
                  <a:lnTo>
                    <a:pt x="0" y="26"/>
                  </a:lnTo>
                  <a:lnTo>
                    <a:pt x="6" y="41"/>
                  </a:lnTo>
                  <a:lnTo>
                    <a:pt x="78" y="15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6" name="Freeform 1096"/>
            <p:cNvSpPr>
              <a:spLocks/>
            </p:cNvSpPr>
            <p:nvPr/>
          </p:nvSpPr>
          <p:spPr bwMode="auto">
            <a:xfrm>
              <a:off x="2215" y="2034"/>
              <a:ext cx="79" cy="35"/>
            </a:xfrm>
            <a:custGeom>
              <a:avLst/>
              <a:gdLst>
                <a:gd name="T0" fmla="*/ 78 w 79"/>
                <a:gd name="T1" fmla="*/ 0 h 35"/>
                <a:gd name="T2" fmla="*/ 76 w 79"/>
                <a:gd name="T3" fmla="*/ 0 h 35"/>
                <a:gd name="T4" fmla="*/ 0 w 79"/>
                <a:gd name="T5" fmla="*/ 20 h 35"/>
                <a:gd name="T6" fmla="*/ 4 w 79"/>
                <a:gd name="T7" fmla="*/ 35 h 35"/>
                <a:gd name="T8" fmla="*/ 79 w 79"/>
                <a:gd name="T9" fmla="*/ 15 h 35"/>
                <a:gd name="T10" fmla="*/ 79 w 79"/>
                <a:gd name="T11" fmla="*/ 15 h 35"/>
                <a:gd name="T12" fmla="*/ 78 w 79"/>
                <a:gd name="T13" fmla="*/ 0 h 35"/>
                <a:gd name="T14" fmla="*/ 76 w 79"/>
                <a:gd name="T15" fmla="*/ 0 h 35"/>
                <a:gd name="T16" fmla="*/ 78 w 79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35"/>
                <a:gd name="T29" fmla="*/ 79 w 7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35">
                  <a:moveTo>
                    <a:pt x="78" y="0"/>
                  </a:moveTo>
                  <a:lnTo>
                    <a:pt x="76" y="0"/>
                  </a:lnTo>
                  <a:lnTo>
                    <a:pt x="0" y="20"/>
                  </a:lnTo>
                  <a:lnTo>
                    <a:pt x="4" y="35"/>
                  </a:lnTo>
                  <a:lnTo>
                    <a:pt x="79" y="15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7" name="Freeform 1097"/>
            <p:cNvSpPr>
              <a:spLocks/>
            </p:cNvSpPr>
            <p:nvPr/>
          </p:nvSpPr>
          <p:spPr bwMode="auto">
            <a:xfrm>
              <a:off x="2296" y="2016"/>
              <a:ext cx="88" cy="31"/>
            </a:xfrm>
            <a:custGeom>
              <a:avLst/>
              <a:gdLst>
                <a:gd name="T0" fmla="*/ 86 w 88"/>
                <a:gd name="T1" fmla="*/ 0 h 31"/>
                <a:gd name="T2" fmla="*/ 0 w 88"/>
                <a:gd name="T3" fmla="*/ 16 h 31"/>
                <a:gd name="T4" fmla="*/ 2 w 88"/>
                <a:gd name="T5" fmla="*/ 31 h 31"/>
                <a:gd name="T6" fmla="*/ 88 w 88"/>
                <a:gd name="T7" fmla="*/ 16 h 31"/>
                <a:gd name="T8" fmla="*/ 86 w 8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31"/>
                <a:gd name="T17" fmla="*/ 88 w 8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31">
                  <a:moveTo>
                    <a:pt x="86" y="0"/>
                  </a:moveTo>
                  <a:lnTo>
                    <a:pt x="0" y="16"/>
                  </a:lnTo>
                  <a:lnTo>
                    <a:pt x="2" y="31"/>
                  </a:lnTo>
                  <a:lnTo>
                    <a:pt x="88" y="1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8" name="Freeform 1098"/>
            <p:cNvSpPr>
              <a:spLocks/>
            </p:cNvSpPr>
            <p:nvPr/>
          </p:nvSpPr>
          <p:spPr bwMode="auto">
            <a:xfrm>
              <a:off x="2388" y="2005"/>
              <a:ext cx="93" cy="22"/>
            </a:xfrm>
            <a:custGeom>
              <a:avLst/>
              <a:gdLst>
                <a:gd name="T0" fmla="*/ 91 w 93"/>
                <a:gd name="T1" fmla="*/ 0 h 22"/>
                <a:gd name="T2" fmla="*/ 0 w 93"/>
                <a:gd name="T3" fmla="*/ 9 h 22"/>
                <a:gd name="T4" fmla="*/ 2 w 93"/>
                <a:gd name="T5" fmla="*/ 22 h 22"/>
                <a:gd name="T6" fmla="*/ 93 w 93"/>
                <a:gd name="T7" fmla="*/ 14 h 22"/>
                <a:gd name="T8" fmla="*/ 91 w 9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2"/>
                <a:gd name="T17" fmla="*/ 93 w 9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2">
                  <a:moveTo>
                    <a:pt x="91" y="0"/>
                  </a:moveTo>
                  <a:lnTo>
                    <a:pt x="0" y="9"/>
                  </a:lnTo>
                  <a:lnTo>
                    <a:pt x="2" y="22"/>
                  </a:lnTo>
                  <a:lnTo>
                    <a:pt x="93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79" name="Freeform 1099"/>
            <p:cNvSpPr>
              <a:spLocks/>
            </p:cNvSpPr>
            <p:nvPr/>
          </p:nvSpPr>
          <p:spPr bwMode="auto">
            <a:xfrm>
              <a:off x="2485" y="1999"/>
              <a:ext cx="97" cy="17"/>
            </a:xfrm>
            <a:custGeom>
              <a:avLst/>
              <a:gdLst>
                <a:gd name="T0" fmla="*/ 97 w 97"/>
                <a:gd name="T1" fmla="*/ 0 h 17"/>
                <a:gd name="T2" fmla="*/ 95 w 97"/>
                <a:gd name="T3" fmla="*/ 0 h 17"/>
                <a:gd name="T4" fmla="*/ 0 w 97"/>
                <a:gd name="T5" fmla="*/ 4 h 17"/>
                <a:gd name="T6" fmla="*/ 2 w 97"/>
                <a:gd name="T7" fmla="*/ 17 h 17"/>
                <a:gd name="T8" fmla="*/ 97 w 97"/>
                <a:gd name="T9" fmla="*/ 13 h 17"/>
                <a:gd name="T10" fmla="*/ 97 w 97"/>
                <a:gd name="T11" fmla="*/ 13 h 17"/>
                <a:gd name="T12" fmla="*/ 97 w 97"/>
                <a:gd name="T13" fmla="*/ 0 h 17"/>
                <a:gd name="T14" fmla="*/ 95 w 97"/>
                <a:gd name="T15" fmla="*/ 0 h 17"/>
                <a:gd name="T16" fmla="*/ 97 w 9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17"/>
                <a:gd name="T29" fmla="*/ 97 w 9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17">
                  <a:moveTo>
                    <a:pt x="97" y="0"/>
                  </a:moveTo>
                  <a:lnTo>
                    <a:pt x="95" y="0"/>
                  </a:lnTo>
                  <a:lnTo>
                    <a:pt x="0" y="4"/>
                  </a:lnTo>
                  <a:lnTo>
                    <a:pt x="2" y="17"/>
                  </a:lnTo>
                  <a:lnTo>
                    <a:pt x="97" y="1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80" name="Freeform 1100"/>
            <p:cNvSpPr>
              <a:spLocks/>
            </p:cNvSpPr>
            <p:nvPr/>
          </p:nvSpPr>
          <p:spPr bwMode="auto">
            <a:xfrm>
              <a:off x="2586" y="1999"/>
              <a:ext cx="2118" cy="15"/>
            </a:xfrm>
            <a:custGeom>
              <a:avLst/>
              <a:gdLst>
                <a:gd name="T0" fmla="*/ 2118 w 2118"/>
                <a:gd name="T1" fmla="*/ 9 h 15"/>
                <a:gd name="T2" fmla="*/ 2118 w 2118"/>
                <a:gd name="T3" fmla="*/ 0 h 15"/>
                <a:gd name="T4" fmla="*/ 0 w 2118"/>
                <a:gd name="T5" fmla="*/ 0 h 15"/>
                <a:gd name="T6" fmla="*/ 0 w 2118"/>
                <a:gd name="T7" fmla="*/ 15 h 15"/>
                <a:gd name="T8" fmla="*/ 2118 w 2118"/>
                <a:gd name="T9" fmla="*/ 15 h 15"/>
                <a:gd name="T10" fmla="*/ 2118 w 2118"/>
                <a:gd name="T11" fmla="*/ 9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8"/>
                <a:gd name="T19" fmla="*/ 0 h 15"/>
                <a:gd name="T20" fmla="*/ 2118 w 211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8" h="15">
                  <a:moveTo>
                    <a:pt x="2118" y="9"/>
                  </a:moveTo>
                  <a:lnTo>
                    <a:pt x="211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118" y="15"/>
                  </a:lnTo>
                  <a:lnTo>
                    <a:pt x="2118" y="9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grpSp>
        <p:nvGrpSpPr>
          <p:cNvPr id="5150" name="Group 1101"/>
          <p:cNvGrpSpPr>
            <a:grpSpLocks/>
          </p:cNvGrpSpPr>
          <p:nvPr/>
        </p:nvGrpSpPr>
        <p:grpSpPr bwMode="auto">
          <a:xfrm>
            <a:off x="5024438" y="5802313"/>
            <a:ext cx="39687" cy="52387"/>
            <a:chOff x="3262" y="4183"/>
            <a:chExt cx="25" cy="33"/>
          </a:xfrm>
        </p:grpSpPr>
        <p:sp>
          <p:nvSpPr>
            <p:cNvPr id="5258" name="Freeform 1102"/>
            <p:cNvSpPr>
              <a:spLocks/>
            </p:cNvSpPr>
            <p:nvPr/>
          </p:nvSpPr>
          <p:spPr bwMode="auto">
            <a:xfrm>
              <a:off x="3262" y="4183"/>
              <a:ext cx="25" cy="33"/>
            </a:xfrm>
            <a:custGeom>
              <a:avLst/>
              <a:gdLst>
                <a:gd name="T0" fmla="*/ 19 w 25"/>
                <a:gd name="T1" fmla="*/ 0 h 33"/>
                <a:gd name="T2" fmla="*/ 19 w 25"/>
                <a:gd name="T3" fmla="*/ 0 h 33"/>
                <a:gd name="T4" fmla="*/ 0 w 25"/>
                <a:gd name="T5" fmla="*/ 28 h 33"/>
                <a:gd name="T6" fmla="*/ 4 w 25"/>
                <a:gd name="T7" fmla="*/ 33 h 33"/>
                <a:gd name="T8" fmla="*/ 25 w 25"/>
                <a:gd name="T9" fmla="*/ 4 h 33"/>
                <a:gd name="T10" fmla="*/ 19 w 2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3"/>
                <a:gd name="T20" fmla="*/ 25 w 2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3">
                  <a:moveTo>
                    <a:pt x="19" y="0"/>
                  </a:moveTo>
                  <a:lnTo>
                    <a:pt x="19" y="0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25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259" name="Freeform 1103"/>
            <p:cNvSpPr>
              <a:spLocks/>
            </p:cNvSpPr>
            <p:nvPr/>
          </p:nvSpPr>
          <p:spPr bwMode="auto">
            <a:xfrm>
              <a:off x="3262" y="4183"/>
              <a:ext cx="25" cy="33"/>
            </a:xfrm>
            <a:custGeom>
              <a:avLst/>
              <a:gdLst>
                <a:gd name="T0" fmla="*/ 19 w 25"/>
                <a:gd name="T1" fmla="*/ 0 h 33"/>
                <a:gd name="T2" fmla="*/ 19 w 25"/>
                <a:gd name="T3" fmla="*/ 0 h 33"/>
                <a:gd name="T4" fmla="*/ 0 w 25"/>
                <a:gd name="T5" fmla="*/ 28 h 33"/>
                <a:gd name="T6" fmla="*/ 4 w 25"/>
                <a:gd name="T7" fmla="*/ 33 h 33"/>
                <a:gd name="T8" fmla="*/ 25 w 25"/>
                <a:gd name="T9" fmla="*/ 4 h 33"/>
                <a:gd name="T10" fmla="*/ 19 w 2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3"/>
                <a:gd name="T20" fmla="*/ 25 w 2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3">
                  <a:moveTo>
                    <a:pt x="19" y="0"/>
                  </a:moveTo>
                  <a:lnTo>
                    <a:pt x="19" y="0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25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grpSp>
        <p:nvGrpSpPr>
          <p:cNvPr id="5" name="Group 1104"/>
          <p:cNvGrpSpPr>
            <a:grpSpLocks/>
          </p:cNvGrpSpPr>
          <p:nvPr/>
        </p:nvGrpSpPr>
        <p:grpSpPr bwMode="auto">
          <a:xfrm>
            <a:off x="5029200" y="4303713"/>
            <a:ext cx="2395538" cy="1563687"/>
            <a:chOff x="3190" y="2668"/>
            <a:chExt cx="1509" cy="985"/>
          </a:xfrm>
        </p:grpSpPr>
        <p:grpSp>
          <p:nvGrpSpPr>
            <p:cNvPr id="5219" name="Group 1105"/>
            <p:cNvGrpSpPr>
              <a:grpSpLocks/>
            </p:cNvGrpSpPr>
            <p:nvPr/>
          </p:nvGrpSpPr>
          <p:grpSpPr bwMode="auto">
            <a:xfrm>
              <a:off x="3190" y="3620"/>
              <a:ext cx="16" cy="33"/>
              <a:chOff x="3287" y="4148"/>
              <a:chExt cx="16" cy="33"/>
            </a:xfrm>
          </p:grpSpPr>
          <p:sp>
            <p:nvSpPr>
              <p:cNvPr id="5256" name="Freeform 1106"/>
              <p:cNvSpPr>
                <a:spLocks/>
              </p:cNvSpPr>
              <p:nvPr/>
            </p:nvSpPr>
            <p:spPr bwMode="auto">
              <a:xfrm>
                <a:off x="3287" y="4148"/>
                <a:ext cx="16" cy="33"/>
              </a:xfrm>
              <a:custGeom>
                <a:avLst/>
                <a:gdLst>
                  <a:gd name="T0" fmla="*/ 12 w 16"/>
                  <a:gd name="T1" fmla="*/ 0 h 33"/>
                  <a:gd name="T2" fmla="*/ 0 w 16"/>
                  <a:gd name="T3" fmla="*/ 30 h 33"/>
                  <a:gd name="T4" fmla="*/ 4 w 16"/>
                  <a:gd name="T5" fmla="*/ 33 h 33"/>
                  <a:gd name="T6" fmla="*/ 16 w 16"/>
                  <a:gd name="T7" fmla="*/ 2 h 33"/>
                  <a:gd name="T8" fmla="*/ 16 w 16"/>
                  <a:gd name="T9" fmla="*/ 2 h 33"/>
                  <a:gd name="T10" fmla="*/ 16 w 16"/>
                  <a:gd name="T11" fmla="*/ 2 h 33"/>
                  <a:gd name="T12" fmla="*/ 16 w 16"/>
                  <a:gd name="T13" fmla="*/ 2 h 33"/>
                  <a:gd name="T14" fmla="*/ 12 w 16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3"/>
                  <a:gd name="T26" fmla="*/ 16 w 16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3">
                    <a:moveTo>
                      <a:pt x="12" y="0"/>
                    </a:moveTo>
                    <a:lnTo>
                      <a:pt x="0" y="30"/>
                    </a:lnTo>
                    <a:lnTo>
                      <a:pt x="4" y="33"/>
                    </a:lnTo>
                    <a:lnTo>
                      <a:pt x="16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57" name="Freeform 1107"/>
              <p:cNvSpPr>
                <a:spLocks/>
              </p:cNvSpPr>
              <p:nvPr/>
            </p:nvSpPr>
            <p:spPr bwMode="auto">
              <a:xfrm>
                <a:off x="3287" y="4148"/>
                <a:ext cx="16" cy="33"/>
              </a:xfrm>
              <a:custGeom>
                <a:avLst/>
                <a:gdLst>
                  <a:gd name="T0" fmla="*/ 12 w 16"/>
                  <a:gd name="T1" fmla="*/ 0 h 33"/>
                  <a:gd name="T2" fmla="*/ 0 w 16"/>
                  <a:gd name="T3" fmla="*/ 30 h 33"/>
                  <a:gd name="T4" fmla="*/ 4 w 16"/>
                  <a:gd name="T5" fmla="*/ 33 h 33"/>
                  <a:gd name="T6" fmla="*/ 16 w 16"/>
                  <a:gd name="T7" fmla="*/ 2 h 33"/>
                  <a:gd name="T8" fmla="*/ 16 w 16"/>
                  <a:gd name="T9" fmla="*/ 2 h 33"/>
                  <a:gd name="T10" fmla="*/ 16 w 16"/>
                  <a:gd name="T11" fmla="*/ 2 h 33"/>
                  <a:gd name="T12" fmla="*/ 16 w 16"/>
                  <a:gd name="T13" fmla="*/ 2 h 33"/>
                  <a:gd name="T14" fmla="*/ 12 w 16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3"/>
                  <a:gd name="T26" fmla="*/ 16 w 16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3">
                    <a:moveTo>
                      <a:pt x="12" y="0"/>
                    </a:moveTo>
                    <a:lnTo>
                      <a:pt x="0" y="30"/>
                    </a:lnTo>
                    <a:lnTo>
                      <a:pt x="4" y="33"/>
                    </a:lnTo>
                    <a:lnTo>
                      <a:pt x="16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0" name="Group 1108"/>
            <p:cNvGrpSpPr>
              <a:grpSpLocks/>
            </p:cNvGrpSpPr>
            <p:nvPr/>
          </p:nvGrpSpPr>
          <p:grpSpPr bwMode="auto">
            <a:xfrm>
              <a:off x="3206" y="3543"/>
              <a:ext cx="29" cy="75"/>
              <a:chOff x="3303" y="4071"/>
              <a:chExt cx="29" cy="75"/>
            </a:xfrm>
          </p:grpSpPr>
          <p:sp>
            <p:nvSpPr>
              <p:cNvPr id="5254" name="Freeform 1109"/>
              <p:cNvSpPr>
                <a:spLocks/>
              </p:cNvSpPr>
              <p:nvPr/>
            </p:nvSpPr>
            <p:spPr bwMode="auto">
              <a:xfrm>
                <a:off x="3303" y="4071"/>
                <a:ext cx="29" cy="75"/>
              </a:xfrm>
              <a:custGeom>
                <a:avLst/>
                <a:gdLst>
                  <a:gd name="T0" fmla="*/ 23 w 29"/>
                  <a:gd name="T1" fmla="*/ 0 h 75"/>
                  <a:gd name="T2" fmla="*/ 0 w 29"/>
                  <a:gd name="T3" fmla="*/ 70 h 75"/>
                  <a:gd name="T4" fmla="*/ 5 w 29"/>
                  <a:gd name="T5" fmla="*/ 75 h 75"/>
                  <a:gd name="T6" fmla="*/ 29 w 29"/>
                  <a:gd name="T7" fmla="*/ 5 h 75"/>
                  <a:gd name="T8" fmla="*/ 23 w 29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5"/>
                  <a:gd name="T17" fmla="*/ 29 w 2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5">
                    <a:moveTo>
                      <a:pt x="23" y="0"/>
                    </a:moveTo>
                    <a:lnTo>
                      <a:pt x="0" y="70"/>
                    </a:lnTo>
                    <a:lnTo>
                      <a:pt x="5" y="75"/>
                    </a:lnTo>
                    <a:lnTo>
                      <a:pt x="29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55" name="Freeform 1110"/>
              <p:cNvSpPr>
                <a:spLocks/>
              </p:cNvSpPr>
              <p:nvPr/>
            </p:nvSpPr>
            <p:spPr bwMode="auto">
              <a:xfrm>
                <a:off x="3303" y="4071"/>
                <a:ext cx="29" cy="75"/>
              </a:xfrm>
              <a:custGeom>
                <a:avLst/>
                <a:gdLst>
                  <a:gd name="T0" fmla="*/ 23 w 29"/>
                  <a:gd name="T1" fmla="*/ 0 h 75"/>
                  <a:gd name="T2" fmla="*/ 0 w 29"/>
                  <a:gd name="T3" fmla="*/ 70 h 75"/>
                  <a:gd name="T4" fmla="*/ 5 w 29"/>
                  <a:gd name="T5" fmla="*/ 75 h 75"/>
                  <a:gd name="T6" fmla="*/ 29 w 29"/>
                  <a:gd name="T7" fmla="*/ 5 h 75"/>
                  <a:gd name="T8" fmla="*/ 23 w 29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75"/>
                  <a:gd name="T17" fmla="*/ 29 w 2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75">
                    <a:moveTo>
                      <a:pt x="23" y="0"/>
                    </a:moveTo>
                    <a:lnTo>
                      <a:pt x="0" y="70"/>
                    </a:lnTo>
                    <a:lnTo>
                      <a:pt x="5" y="75"/>
                    </a:lnTo>
                    <a:lnTo>
                      <a:pt x="29" y="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1" name="Group 1111"/>
            <p:cNvGrpSpPr>
              <a:grpSpLocks/>
            </p:cNvGrpSpPr>
            <p:nvPr/>
          </p:nvGrpSpPr>
          <p:grpSpPr bwMode="auto">
            <a:xfrm>
              <a:off x="3233" y="3421"/>
              <a:ext cx="46" cy="120"/>
              <a:chOff x="3330" y="3949"/>
              <a:chExt cx="46" cy="120"/>
            </a:xfrm>
          </p:grpSpPr>
          <p:sp>
            <p:nvSpPr>
              <p:cNvPr id="5252" name="Freeform 1112"/>
              <p:cNvSpPr>
                <a:spLocks/>
              </p:cNvSpPr>
              <p:nvPr/>
            </p:nvSpPr>
            <p:spPr bwMode="auto">
              <a:xfrm>
                <a:off x="3330" y="3949"/>
                <a:ext cx="46" cy="120"/>
              </a:xfrm>
              <a:custGeom>
                <a:avLst/>
                <a:gdLst>
                  <a:gd name="T0" fmla="*/ 41 w 46"/>
                  <a:gd name="T1" fmla="*/ 0 h 120"/>
                  <a:gd name="T2" fmla="*/ 0 w 46"/>
                  <a:gd name="T3" fmla="*/ 118 h 120"/>
                  <a:gd name="T4" fmla="*/ 6 w 46"/>
                  <a:gd name="T5" fmla="*/ 120 h 120"/>
                  <a:gd name="T6" fmla="*/ 46 w 46"/>
                  <a:gd name="T7" fmla="*/ 2 h 120"/>
                  <a:gd name="T8" fmla="*/ 41 w 46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20"/>
                  <a:gd name="T17" fmla="*/ 46 w 46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20">
                    <a:moveTo>
                      <a:pt x="41" y="0"/>
                    </a:moveTo>
                    <a:lnTo>
                      <a:pt x="0" y="118"/>
                    </a:lnTo>
                    <a:lnTo>
                      <a:pt x="6" y="120"/>
                    </a:lnTo>
                    <a:lnTo>
                      <a:pt x="46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53" name="Freeform 1113"/>
              <p:cNvSpPr>
                <a:spLocks/>
              </p:cNvSpPr>
              <p:nvPr/>
            </p:nvSpPr>
            <p:spPr bwMode="auto">
              <a:xfrm>
                <a:off x="3330" y="3949"/>
                <a:ext cx="46" cy="120"/>
              </a:xfrm>
              <a:custGeom>
                <a:avLst/>
                <a:gdLst>
                  <a:gd name="T0" fmla="*/ 41 w 46"/>
                  <a:gd name="T1" fmla="*/ 0 h 120"/>
                  <a:gd name="T2" fmla="*/ 0 w 46"/>
                  <a:gd name="T3" fmla="*/ 118 h 120"/>
                  <a:gd name="T4" fmla="*/ 6 w 46"/>
                  <a:gd name="T5" fmla="*/ 120 h 120"/>
                  <a:gd name="T6" fmla="*/ 46 w 46"/>
                  <a:gd name="T7" fmla="*/ 2 h 120"/>
                  <a:gd name="T8" fmla="*/ 41 w 46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20"/>
                  <a:gd name="T17" fmla="*/ 46 w 46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20">
                    <a:moveTo>
                      <a:pt x="41" y="0"/>
                    </a:moveTo>
                    <a:lnTo>
                      <a:pt x="0" y="118"/>
                    </a:lnTo>
                    <a:lnTo>
                      <a:pt x="6" y="120"/>
                    </a:lnTo>
                    <a:lnTo>
                      <a:pt x="46" y="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2" name="Group 1114"/>
            <p:cNvGrpSpPr>
              <a:grpSpLocks/>
            </p:cNvGrpSpPr>
            <p:nvPr/>
          </p:nvGrpSpPr>
          <p:grpSpPr bwMode="auto">
            <a:xfrm>
              <a:off x="3277" y="3244"/>
              <a:ext cx="65" cy="175"/>
              <a:chOff x="3374" y="3772"/>
              <a:chExt cx="65" cy="175"/>
            </a:xfrm>
          </p:grpSpPr>
          <p:sp>
            <p:nvSpPr>
              <p:cNvPr id="5250" name="Freeform 1115"/>
              <p:cNvSpPr>
                <a:spLocks/>
              </p:cNvSpPr>
              <p:nvPr/>
            </p:nvSpPr>
            <p:spPr bwMode="auto">
              <a:xfrm>
                <a:off x="3374" y="3772"/>
                <a:ext cx="65" cy="175"/>
              </a:xfrm>
              <a:custGeom>
                <a:avLst/>
                <a:gdLst>
                  <a:gd name="T0" fmla="*/ 59 w 65"/>
                  <a:gd name="T1" fmla="*/ 0 h 175"/>
                  <a:gd name="T2" fmla="*/ 0 w 65"/>
                  <a:gd name="T3" fmla="*/ 172 h 175"/>
                  <a:gd name="T4" fmla="*/ 6 w 65"/>
                  <a:gd name="T5" fmla="*/ 175 h 175"/>
                  <a:gd name="T6" fmla="*/ 65 w 65"/>
                  <a:gd name="T7" fmla="*/ 2 h 175"/>
                  <a:gd name="T8" fmla="*/ 59 w 65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75"/>
                  <a:gd name="T17" fmla="*/ 65 w 6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75">
                    <a:moveTo>
                      <a:pt x="59" y="0"/>
                    </a:moveTo>
                    <a:lnTo>
                      <a:pt x="0" y="172"/>
                    </a:lnTo>
                    <a:lnTo>
                      <a:pt x="6" y="175"/>
                    </a:lnTo>
                    <a:lnTo>
                      <a:pt x="65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51" name="Freeform 1116"/>
              <p:cNvSpPr>
                <a:spLocks/>
              </p:cNvSpPr>
              <p:nvPr/>
            </p:nvSpPr>
            <p:spPr bwMode="auto">
              <a:xfrm>
                <a:off x="3374" y="3772"/>
                <a:ext cx="65" cy="175"/>
              </a:xfrm>
              <a:custGeom>
                <a:avLst/>
                <a:gdLst>
                  <a:gd name="T0" fmla="*/ 59 w 65"/>
                  <a:gd name="T1" fmla="*/ 0 h 175"/>
                  <a:gd name="T2" fmla="*/ 0 w 65"/>
                  <a:gd name="T3" fmla="*/ 172 h 175"/>
                  <a:gd name="T4" fmla="*/ 6 w 65"/>
                  <a:gd name="T5" fmla="*/ 175 h 175"/>
                  <a:gd name="T6" fmla="*/ 65 w 65"/>
                  <a:gd name="T7" fmla="*/ 2 h 175"/>
                  <a:gd name="T8" fmla="*/ 59 w 65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75"/>
                  <a:gd name="T17" fmla="*/ 65 w 6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75">
                    <a:moveTo>
                      <a:pt x="59" y="0"/>
                    </a:moveTo>
                    <a:lnTo>
                      <a:pt x="0" y="172"/>
                    </a:lnTo>
                    <a:lnTo>
                      <a:pt x="6" y="175"/>
                    </a:lnTo>
                    <a:lnTo>
                      <a:pt x="65" y="2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3" name="Group 1117"/>
            <p:cNvGrpSpPr>
              <a:grpSpLocks/>
            </p:cNvGrpSpPr>
            <p:nvPr/>
          </p:nvGrpSpPr>
          <p:grpSpPr bwMode="auto">
            <a:xfrm>
              <a:off x="3340" y="3062"/>
              <a:ext cx="70" cy="177"/>
              <a:chOff x="3437" y="3590"/>
              <a:chExt cx="70" cy="177"/>
            </a:xfrm>
          </p:grpSpPr>
          <p:sp>
            <p:nvSpPr>
              <p:cNvPr id="5248" name="Freeform 1118"/>
              <p:cNvSpPr>
                <a:spLocks/>
              </p:cNvSpPr>
              <p:nvPr/>
            </p:nvSpPr>
            <p:spPr bwMode="auto">
              <a:xfrm>
                <a:off x="3437" y="3590"/>
                <a:ext cx="70" cy="177"/>
              </a:xfrm>
              <a:custGeom>
                <a:avLst/>
                <a:gdLst>
                  <a:gd name="T0" fmla="*/ 64 w 70"/>
                  <a:gd name="T1" fmla="*/ 0 h 177"/>
                  <a:gd name="T2" fmla="*/ 64 w 70"/>
                  <a:gd name="T3" fmla="*/ 0 h 177"/>
                  <a:gd name="T4" fmla="*/ 0 w 70"/>
                  <a:gd name="T5" fmla="*/ 175 h 177"/>
                  <a:gd name="T6" fmla="*/ 6 w 70"/>
                  <a:gd name="T7" fmla="*/ 177 h 177"/>
                  <a:gd name="T8" fmla="*/ 70 w 70"/>
                  <a:gd name="T9" fmla="*/ 2 h 177"/>
                  <a:gd name="T10" fmla="*/ 70 w 70"/>
                  <a:gd name="T11" fmla="*/ 4 h 177"/>
                  <a:gd name="T12" fmla="*/ 64 w 70"/>
                  <a:gd name="T13" fmla="*/ 0 h 177"/>
                  <a:gd name="T14" fmla="*/ 64 w 70"/>
                  <a:gd name="T15" fmla="*/ 0 h 177"/>
                  <a:gd name="T16" fmla="*/ 64 w 70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77"/>
                  <a:gd name="T29" fmla="*/ 70 w 70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77">
                    <a:moveTo>
                      <a:pt x="64" y="0"/>
                    </a:moveTo>
                    <a:lnTo>
                      <a:pt x="64" y="0"/>
                    </a:lnTo>
                    <a:lnTo>
                      <a:pt x="0" y="175"/>
                    </a:lnTo>
                    <a:lnTo>
                      <a:pt x="6" y="177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9" name="Freeform 1119"/>
              <p:cNvSpPr>
                <a:spLocks/>
              </p:cNvSpPr>
              <p:nvPr/>
            </p:nvSpPr>
            <p:spPr bwMode="auto">
              <a:xfrm>
                <a:off x="3437" y="3590"/>
                <a:ext cx="70" cy="177"/>
              </a:xfrm>
              <a:custGeom>
                <a:avLst/>
                <a:gdLst>
                  <a:gd name="T0" fmla="*/ 64 w 70"/>
                  <a:gd name="T1" fmla="*/ 0 h 177"/>
                  <a:gd name="T2" fmla="*/ 64 w 70"/>
                  <a:gd name="T3" fmla="*/ 0 h 177"/>
                  <a:gd name="T4" fmla="*/ 0 w 70"/>
                  <a:gd name="T5" fmla="*/ 175 h 177"/>
                  <a:gd name="T6" fmla="*/ 6 w 70"/>
                  <a:gd name="T7" fmla="*/ 177 h 177"/>
                  <a:gd name="T8" fmla="*/ 70 w 70"/>
                  <a:gd name="T9" fmla="*/ 2 h 177"/>
                  <a:gd name="T10" fmla="*/ 70 w 70"/>
                  <a:gd name="T11" fmla="*/ 4 h 177"/>
                  <a:gd name="T12" fmla="*/ 64 w 70"/>
                  <a:gd name="T13" fmla="*/ 0 h 177"/>
                  <a:gd name="T14" fmla="*/ 64 w 70"/>
                  <a:gd name="T15" fmla="*/ 0 h 177"/>
                  <a:gd name="T16" fmla="*/ 64 w 70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77"/>
                  <a:gd name="T29" fmla="*/ 70 w 70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77">
                    <a:moveTo>
                      <a:pt x="64" y="0"/>
                    </a:moveTo>
                    <a:lnTo>
                      <a:pt x="64" y="0"/>
                    </a:lnTo>
                    <a:lnTo>
                      <a:pt x="0" y="175"/>
                    </a:lnTo>
                    <a:lnTo>
                      <a:pt x="6" y="177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4" name="Group 1120"/>
            <p:cNvGrpSpPr>
              <a:grpSpLocks/>
            </p:cNvGrpSpPr>
            <p:nvPr/>
          </p:nvGrpSpPr>
          <p:grpSpPr bwMode="auto">
            <a:xfrm>
              <a:off x="3408" y="2926"/>
              <a:ext cx="58" cy="134"/>
              <a:chOff x="3505" y="3454"/>
              <a:chExt cx="58" cy="134"/>
            </a:xfrm>
          </p:grpSpPr>
          <p:sp>
            <p:nvSpPr>
              <p:cNvPr id="5246" name="Freeform 1121"/>
              <p:cNvSpPr>
                <a:spLocks/>
              </p:cNvSpPr>
              <p:nvPr/>
            </p:nvSpPr>
            <p:spPr bwMode="auto">
              <a:xfrm>
                <a:off x="3505" y="3454"/>
                <a:ext cx="58" cy="134"/>
              </a:xfrm>
              <a:custGeom>
                <a:avLst/>
                <a:gdLst>
                  <a:gd name="T0" fmla="*/ 54 w 58"/>
                  <a:gd name="T1" fmla="*/ 0 h 134"/>
                  <a:gd name="T2" fmla="*/ 0 w 58"/>
                  <a:gd name="T3" fmla="*/ 129 h 134"/>
                  <a:gd name="T4" fmla="*/ 6 w 58"/>
                  <a:gd name="T5" fmla="*/ 134 h 134"/>
                  <a:gd name="T6" fmla="*/ 58 w 58"/>
                  <a:gd name="T7" fmla="*/ 5 h 134"/>
                  <a:gd name="T8" fmla="*/ 54 w 5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34"/>
                  <a:gd name="T17" fmla="*/ 58 w 5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34">
                    <a:moveTo>
                      <a:pt x="54" y="0"/>
                    </a:moveTo>
                    <a:lnTo>
                      <a:pt x="0" y="129"/>
                    </a:lnTo>
                    <a:lnTo>
                      <a:pt x="6" y="134"/>
                    </a:lnTo>
                    <a:lnTo>
                      <a:pt x="58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7" name="Freeform 1122"/>
              <p:cNvSpPr>
                <a:spLocks/>
              </p:cNvSpPr>
              <p:nvPr/>
            </p:nvSpPr>
            <p:spPr bwMode="auto">
              <a:xfrm>
                <a:off x="3505" y="3454"/>
                <a:ext cx="58" cy="134"/>
              </a:xfrm>
              <a:custGeom>
                <a:avLst/>
                <a:gdLst>
                  <a:gd name="T0" fmla="*/ 54 w 58"/>
                  <a:gd name="T1" fmla="*/ 0 h 134"/>
                  <a:gd name="T2" fmla="*/ 0 w 58"/>
                  <a:gd name="T3" fmla="*/ 129 h 134"/>
                  <a:gd name="T4" fmla="*/ 6 w 58"/>
                  <a:gd name="T5" fmla="*/ 134 h 134"/>
                  <a:gd name="T6" fmla="*/ 58 w 58"/>
                  <a:gd name="T7" fmla="*/ 5 h 134"/>
                  <a:gd name="T8" fmla="*/ 54 w 5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34"/>
                  <a:gd name="T17" fmla="*/ 58 w 5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34">
                    <a:moveTo>
                      <a:pt x="54" y="0"/>
                    </a:moveTo>
                    <a:lnTo>
                      <a:pt x="0" y="129"/>
                    </a:lnTo>
                    <a:lnTo>
                      <a:pt x="6" y="134"/>
                    </a:lnTo>
                    <a:lnTo>
                      <a:pt x="58" y="5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5" name="Group 1123"/>
            <p:cNvGrpSpPr>
              <a:grpSpLocks/>
            </p:cNvGrpSpPr>
            <p:nvPr/>
          </p:nvGrpSpPr>
          <p:grpSpPr bwMode="auto">
            <a:xfrm>
              <a:off x="3466" y="2826"/>
              <a:ext cx="55" cy="98"/>
              <a:chOff x="3563" y="3354"/>
              <a:chExt cx="55" cy="98"/>
            </a:xfrm>
          </p:grpSpPr>
          <p:sp>
            <p:nvSpPr>
              <p:cNvPr id="5244" name="Freeform 1124"/>
              <p:cNvSpPr>
                <a:spLocks/>
              </p:cNvSpPr>
              <p:nvPr/>
            </p:nvSpPr>
            <p:spPr bwMode="auto">
              <a:xfrm>
                <a:off x="3563" y="3354"/>
                <a:ext cx="55" cy="98"/>
              </a:xfrm>
              <a:custGeom>
                <a:avLst/>
                <a:gdLst>
                  <a:gd name="T0" fmla="*/ 51 w 55"/>
                  <a:gd name="T1" fmla="*/ 0 h 98"/>
                  <a:gd name="T2" fmla="*/ 49 w 55"/>
                  <a:gd name="T3" fmla="*/ 2 h 98"/>
                  <a:gd name="T4" fmla="*/ 0 w 55"/>
                  <a:gd name="T5" fmla="*/ 94 h 98"/>
                  <a:gd name="T6" fmla="*/ 4 w 55"/>
                  <a:gd name="T7" fmla="*/ 98 h 98"/>
                  <a:gd name="T8" fmla="*/ 55 w 55"/>
                  <a:gd name="T9" fmla="*/ 6 h 98"/>
                  <a:gd name="T10" fmla="*/ 53 w 55"/>
                  <a:gd name="T11" fmla="*/ 6 h 98"/>
                  <a:gd name="T12" fmla="*/ 51 w 55"/>
                  <a:gd name="T13" fmla="*/ 0 h 98"/>
                  <a:gd name="T14" fmla="*/ 49 w 55"/>
                  <a:gd name="T15" fmla="*/ 0 h 98"/>
                  <a:gd name="T16" fmla="*/ 49 w 55"/>
                  <a:gd name="T17" fmla="*/ 2 h 98"/>
                  <a:gd name="T18" fmla="*/ 51 w 55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98"/>
                  <a:gd name="T32" fmla="*/ 55 w 55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98">
                    <a:moveTo>
                      <a:pt x="51" y="0"/>
                    </a:moveTo>
                    <a:lnTo>
                      <a:pt x="49" y="2"/>
                    </a:lnTo>
                    <a:lnTo>
                      <a:pt x="0" y="94"/>
                    </a:lnTo>
                    <a:lnTo>
                      <a:pt x="4" y="98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5" name="Freeform 1125"/>
              <p:cNvSpPr>
                <a:spLocks/>
              </p:cNvSpPr>
              <p:nvPr/>
            </p:nvSpPr>
            <p:spPr bwMode="auto">
              <a:xfrm>
                <a:off x="3563" y="3354"/>
                <a:ext cx="55" cy="98"/>
              </a:xfrm>
              <a:custGeom>
                <a:avLst/>
                <a:gdLst>
                  <a:gd name="T0" fmla="*/ 51 w 55"/>
                  <a:gd name="T1" fmla="*/ 0 h 98"/>
                  <a:gd name="T2" fmla="*/ 49 w 55"/>
                  <a:gd name="T3" fmla="*/ 2 h 98"/>
                  <a:gd name="T4" fmla="*/ 0 w 55"/>
                  <a:gd name="T5" fmla="*/ 94 h 98"/>
                  <a:gd name="T6" fmla="*/ 4 w 55"/>
                  <a:gd name="T7" fmla="*/ 98 h 98"/>
                  <a:gd name="T8" fmla="*/ 55 w 55"/>
                  <a:gd name="T9" fmla="*/ 6 h 98"/>
                  <a:gd name="T10" fmla="*/ 53 w 55"/>
                  <a:gd name="T11" fmla="*/ 6 h 98"/>
                  <a:gd name="T12" fmla="*/ 51 w 55"/>
                  <a:gd name="T13" fmla="*/ 0 h 98"/>
                  <a:gd name="T14" fmla="*/ 49 w 55"/>
                  <a:gd name="T15" fmla="*/ 0 h 98"/>
                  <a:gd name="T16" fmla="*/ 49 w 55"/>
                  <a:gd name="T17" fmla="*/ 2 h 98"/>
                  <a:gd name="T18" fmla="*/ 51 w 55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98"/>
                  <a:gd name="T32" fmla="*/ 55 w 55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98">
                    <a:moveTo>
                      <a:pt x="51" y="0"/>
                    </a:moveTo>
                    <a:lnTo>
                      <a:pt x="49" y="2"/>
                    </a:lnTo>
                    <a:lnTo>
                      <a:pt x="0" y="94"/>
                    </a:lnTo>
                    <a:lnTo>
                      <a:pt x="4" y="98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6" name="Group 1126"/>
            <p:cNvGrpSpPr>
              <a:grpSpLocks/>
            </p:cNvGrpSpPr>
            <p:nvPr/>
          </p:nvGrpSpPr>
          <p:grpSpPr bwMode="auto">
            <a:xfrm>
              <a:off x="3521" y="2749"/>
              <a:ext cx="58" cy="77"/>
              <a:chOff x="3618" y="3277"/>
              <a:chExt cx="58" cy="77"/>
            </a:xfrm>
          </p:grpSpPr>
          <p:sp>
            <p:nvSpPr>
              <p:cNvPr id="5242" name="Freeform 1127"/>
              <p:cNvSpPr>
                <a:spLocks/>
              </p:cNvSpPr>
              <p:nvPr/>
            </p:nvSpPr>
            <p:spPr bwMode="auto">
              <a:xfrm>
                <a:off x="3618" y="3277"/>
                <a:ext cx="58" cy="77"/>
              </a:xfrm>
              <a:custGeom>
                <a:avLst/>
                <a:gdLst>
                  <a:gd name="T0" fmla="*/ 54 w 58"/>
                  <a:gd name="T1" fmla="*/ 0 h 77"/>
                  <a:gd name="T2" fmla="*/ 54 w 58"/>
                  <a:gd name="T3" fmla="*/ 2 h 77"/>
                  <a:gd name="T4" fmla="*/ 0 w 58"/>
                  <a:gd name="T5" fmla="*/ 72 h 77"/>
                  <a:gd name="T6" fmla="*/ 3 w 58"/>
                  <a:gd name="T7" fmla="*/ 77 h 77"/>
                  <a:gd name="T8" fmla="*/ 58 w 58"/>
                  <a:gd name="T9" fmla="*/ 7 h 77"/>
                  <a:gd name="T10" fmla="*/ 54 w 58"/>
                  <a:gd name="T11" fmla="*/ 0 h 77"/>
                  <a:gd name="T12" fmla="*/ 54 w 58"/>
                  <a:gd name="T13" fmla="*/ 2 h 77"/>
                  <a:gd name="T14" fmla="*/ 54 w 58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77"/>
                  <a:gd name="T26" fmla="*/ 58 w 58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77">
                    <a:moveTo>
                      <a:pt x="54" y="0"/>
                    </a:moveTo>
                    <a:lnTo>
                      <a:pt x="54" y="2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58" y="7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3" name="Freeform 1128"/>
              <p:cNvSpPr>
                <a:spLocks/>
              </p:cNvSpPr>
              <p:nvPr/>
            </p:nvSpPr>
            <p:spPr bwMode="auto">
              <a:xfrm>
                <a:off x="3618" y="3277"/>
                <a:ext cx="58" cy="77"/>
              </a:xfrm>
              <a:custGeom>
                <a:avLst/>
                <a:gdLst>
                  <a:gd name="T0" fmla="*/ 54 w 58"/>
                  <a:gd name="T1" fmla="*/ 0 h 77"/>
                  <a:gd name="T2" fmla="*/ 54 w 58"/>
                  <a:gd name="T3" fmla="*/ 2 h 77"/>
                  <a:gd name="T4" fmla="*/ 0 w 58"/>
                  <a:gd name="T5" fmla="*/ 72 h 77"/>
                  <a:gd name="T6" fmla="*/ 3 w 58"/>
                  <a:gd name="T7" fmla="*/ 77 h 77"/>
                  <a:gd name="T8" fmla="*/ 58 w 58"/>
                  <a:gd name="T9" fmla="*/ 7 h 77"/>
                  <a:gd name="T10" fmla="*/ 54 w 58"/>
                  <a:gd name="T11" fmla="*/ 0 h 77"/>
                  <a:gd name="T12" fmla="*/ 54 w 58"/>
                  <a:gd name="T13" fmla="*/ 2 h 77"/>
                  <a:gd name="T14" fmla="*/ 54 w 58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77"/>
                  <a:gd name="T26" fmla="*/ 58 w 58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77">
                    <a:moveTo>
                      <a:pt x="54" y="0"/>
                    </a:moveTo>
                    <a:lnTo>
                      <a:pt x="54" y="2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58" y="7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7" name="Group 1129"/>
            <p:cNvGrpSpPr>
              <a:grpSpLocks/>
            </p:cNvGrpSpPr>
            <p:nvPr/>
          </p:nvGrpSpPr>
          <p:grpSpPr bwMode="auto">
            <a:xfrm>
              <a:off x="3581" y="2697"/>
              <a:ext cx="60" cy="54"/>
              <a:chOff x="3678" y="3225"/>
              <a:chExt cx="60" cy="54"/>
            </a:xfrm>
          </p:grpSpPr>
          <p:sp>
            <p:nvSpPr>
              <p:cNvPr id="5240" name="Freeform 1130"/>
              <p:cNvSpPr>
                <a:spLocks/>
              </p:cNvSpPr>
              <p:nvPr/>
            </p:nvSpPr>
            <p:spPr bwMode="auto">
              <a:xfrm>
                <a:off x="3678" y="3225"/>
                <a:ext cx="60" cy="54"/>
              </a:xfrm>
              <a:custGeom>
                <a:avLst/>
                <a:gdLst>
                  <a:gd name="T0" fmla="*/ 58 w 60"/>
                  <a:gd name="T1" fmla="*/ 0 h 54"/>
                  <a:gd name="T2" fmla="*/ 56 w 60"/>
                  <a:gd name="T3" fmla="*/ 2 h 54"/>
                  <a:gd name="T4" fmla="*/ 0 w 60"/>
                  <a:gd name="T5" fmla="*/ 48 h 54"/>
                  <a:gd name="T6" fmla="*/ 4 w 60"/>
                  <a:gd name="T7" fmla="*/ 54 h 54"/>
                  <a:gd name="T8" fmla="*/ 60 w 60"/>
                  <a:gd name="T9" fmla="*/ 6 h 54"/>
                  <a:gd name="T10" fmla="*/ 60 w 60"/>
                  <a:gd name="T11" fmla="*/ 6 h 54"/>
                  <a:gd name="T12" fmla="*/ 58 w 60"/>
                  <a:gd name="T13" fmla="*/ 0 h 54"/>
                  <a:gd name="T14" fmla="*/ 56 w 60"/>
                  <a:gd name="T15" fmla="*/ 2 h 54"/>
                  <a:gd name="T16" fmla="*/ 58 w 6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4"/>
                  <a:gd name="T29" fmla="*/ 60 w 6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4">
                    <a:moveTo>
                      <a:pt x="58" y="0"/>
                    </a:moveTo>
                    <a:lnTo>
                      <a:pt x="56" y="2"/>
                    </a:lnTo>
                    <a:lnTo>
                      <a:pt x="0" y="48"/>
                    </a:lnTo>
                    <a:lnTo>
                      <a:pt x="4" y="54"/>
                    </a:lnTo>
                    <a:lnTo>
                      <a:pt x="60" y="6"/>
                    </a:lnTo>
                    <a:lnTo>
                      <a:pt x="58" y="0"/>
                    </a:lnTo>
                    <a:lnTo>
                      <a:pt x="56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41" name="Freeform 1131"/>
              <p:cNvSpPr>
                <a:spLocks/>
              </p:cNvSpPr>
              <p:nvPr/>
            </p:nvSpPr>
            <p:spPr bwMode="auto">
              <a:xfrm>
                <a:off x="3678" y="3225"/>
                <a:ext cx="60" cy="54"/>
              </a:xfrm>
              <a:custGeom>
                <a:avLst/>
                <a:gdLst>
                  <a:gd name="T0" fmla="*/ 58 w 60"/>
                  <a:gd name="T1" fmla="*/ 0 h 54"/>
                  <a:gd name="T2" fmla="*/ 56 w 60"/>
                  <a:gd name="T3" fmla="*/ 2 h 54"/>
                  <a:gd name="T4" fmla="*/ 0 w 60"/>
                  <a:gd name="T5" fmla="*/ 48 h 54"/>
                  <a:gd name="T6" fmla="*/ 4 w 60"/>
                  <a:gd name="T7" fmla="*/ 54 h 54"/>
                  <a:gd name="T8" fmla="*/ 60 w 60"/>
                  <a:gd name="T9" fmla="*/ 6 h 54"/>
                  <a:gd name="T10" fmla="*/ 60 w 60"/>
                  <a:gd name="T11" fmla="*/ 6 h 54"/>
                  <a:gd name="T12" fmla="*/ 58 w 60"/>
                  <a:gd name="T13" fmla="*/ 0 h 54"/>
                  <a:gd name="T14" fmla="*/ 56 w 60"/>
                  <a:gd name="T15" fmla="*/ 2 h 54"/>
                  <a:gd name="T16" fmla="*/ 58 w 6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4"/>
                  <a:gd name="T29" fmla="*/ 60 w 6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4">
                    <a:moveTo>
                      <a:pt x="58" y="0"/>
                    </a:moveTo>
                    <a:lnTo>
                      <a:pt x="56" y="2"/>
                    </a:lnTo>
                    <a:lnTo>
                      <a:pt x="0" y="48"/>
                    </a:lnTo>
                    <a:lnTo>
                      <a:pt x="4" y="54"/>
                    </a:lnTo>
                    <a:lnTo>
                      <a:pt x="60" y="6"/>
                    </a:lnTo>
                    <a:lnTo>
                      <a:pt x="58" y="0"/>
                    </a:lnTo>
                    <a:lnTo>
                      <a:pt x="56" y="2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8" name="Group 1132"/>
            <p:cNvGrpSpPr>
              <a:grpSpLocks/>
            </p:cNvGrpSpPr>
            <p:nvPr/>
          </p:nvGrpSpPr>
          <p:grpSpPr bwMode="auto">
            <a:xfrm>
              <a:off x="3643" y="2668"/>
              <a:ext cx="62" cy="31"/>
              <a:chOff x="3740" y="3196"/>
              <a:chExt cx="62" cy="31"/>
            </a:xfrm>
          </p:grpSpPr>
          <p:sp>
            <p:nvSpPr>
              <p:cNvPr id="5238" name="Freeform 1133"/>
              <p:cNvSpPr>
                <a:spLocks/>
              </p:cNvSpPr>
              <p:nvPr/>
            </p:nvSpPr>
            <p:spPr bwMode="auto">
              <a:xfrm>
                <a:off x="3740" y="3196"/>
                <a:ext cx="62" cy="31"/>
              </a:xfrm>
              <a:custGeom>
                <a:avLst/>
                <a:gdLst>
                  <a:gd name="T0" fmla="*/ 62 w 62"/>
                  <a:gd name="T1" fmla="*/ 0 h 31"/>
                  <a:gd name="T2" fmla="*/ 60 w 62"/>
                  <a:gd name="T3" fmla="*/ 0 h 31"/>
                  <a:gd name="T4" fmla="*/ 0 w 62"/>
                  <a:gd name="T5" fmla="*/ 24 h 31"/>
                  <a:gd name="T6" fmla="*/ 2 w 62"/>
                  <a:gd name="T7" fmla="*/ 31 h 31"/>
                  <a:gd name="T8" fmla="*/ 62 w 62"/>
                  <a:gd name="T9" fmla="*/ 7 h 31"/>
                  <a:gd name="T10" fmla="*/ 62 w 62"/>
                  <a:gd name="T11" fmla="*/ 7 h 31"/>
                  <a:gd name="T12" fmla="*/ 62 w 62"/>
                  <a:gd name="T13" fmla="*/ 0 h 31"/>
                  <a:gd name="T14" fmla="*/ 60 w 62"/>
                  <a:gd name="T15" fmla="*/ 0 h 31"/>
                  <a:gd name="T16" fmla="*/ 62 w 6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31"/>
                  <a:gd name="T29" fmla="*/ 62 w 6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31">
                    <a:moveTo>
                      <a:pt x="62" y="0"/>
                    </a:moveTo>
                    <a:lnTo>
                      <a:pt x="60" y="0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39" name="Freeform 1134"/>
              <p:cNvSpPr>
                <a:spLocks/>
              </p:cNvSpPr>
              <p:nvPr/>
            </p:nvSpPr>
            <p:spPr bwMode="auto">
              <a:xfrm>
                <a:off x="3740" y="3196"/>
                <a:ext cx="62" cy="31"/>
              </a:xfrm>
              <a:custGeom>
                <a:avLst/>
                <a:gdLst>
                  <a:gd name="T0" fmla="*/ 62 w 62"/>
                  <a:gd name="T1" fmla="*/ 0 h 31"/>
                  <a:gd name="T2" fmla="*/ 60 w 62"/>
                  <a:gd name="T3" fmla="*/ 0 h 31"/>
                  <a:gd name="T4" fmla="*/ 0 w 62"/>
                  <a:gd name="T5" fmla="*/ 24 h 31"/>
                  <a:gd name="T6" fmla="*/ 2 w 62"/>
                  <a:gd name="T7" fmla="*/ 31 h 31"/>
                  <a:gd name="T8" fmla="*/ 62 w 62"/>
                  <a:gd name="T9" fmla="*/ 7 h 31"/>
                  <a:gd name="T10" fmla="*/ 62 w 62"/>
                  <a:gd name="T11" fmla="*/ 7 h 31"/>
                  <a:gd name="T12" fmla="*/ 62 w 62"/>
                  <a:gd name="T13" fmla="*/ 0 h 31"/>
                  <a:gd name="T14" fmla="*/ 60 w 62"/>
                  <a:gd name="T15" fmla="*/ 0 h 31"/>
                  <a:gd name="T16" fmla="*/ 62 w 6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31"/>
                  <a:gd name="T29" fmla="*/ 62 w 6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31">
                    <a:moveTo>
                      <a:pt x="62" y="0"/>
                    </a:moveTo>
                    <a:lnTo>
                      <a:pt x="60" y="0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62" y="7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29" name="Group 1135"/>
            <p:cNvGrpSpPr>
              <a:grpSpLocks/>
            </p:cNvGrpSpPr>
            <p:nvPr/>
          </p:nvGrpSpPr>
          <p:grpSpPr bwMode="auto">
            <a:xfrm>
              <a:off x="3709" y="2670"/>
              <a:ext cx="72" cy="16"/>
              <a:chOff x="3806" y="3198"/>
              <a:chExt cx="72" cy="16"/>
            </a:xfrm>
          </p:grpSpPr>
          <p:sp>
            <p:nvSpPr>
              <p:cNvPr id="5236" name="Freeform 1136"/>
              <p:cNvSpPr>
                <a:spLocks/>
              </p:cNvSpPr>
              <p:nvPr/>
            </p:nvSpPr>
            <p:spPr bwMode="auto">
              <a:xfrm>
                <a:off x="3806" y="3198"/>
                <a:ext cx="72" cy="16"/>
              </a:xfrm>
              <a:custGeom>
                <a:avLst/>
                <a:gdLst>
                  <a:gd name="T0" fmla="*/ 72 w 72"/>
                  <a:gd name="T1" fmla="*/ 0 h 16"/>
                  <a:gd name="T2" fmla="*/ 70 w 72"/>
                  <a:gd name="T3" fmla="*/ 0 h 16"/>
                  <a:gd name="T4" fmla="*/ 0 w 72"/>
                  <a:gd name="T5" fmla="*/ 3 h 16"/>
                  <a:gd name="T6" fmla="*/ 0 w 72"/>
                  <a:gd name="T7" fmla="*/ 16 h 16"/>
                  <a:gd name="T8" fmla="*/ 70 w 72"/>
                  <a:gd name="T9" fmla="*/ 11 h 16"/>
                  <a:gd name="T10" fmla="*/ 70 w 72"/>
                  <a:gd name="T11" fmla="*/ 11 h 16"/>
                  <a:gd name="T12" fmla="*/ 72 w 72"/>
                  <a:gd name="T13" fmla="*/ 0 h 16"/>
                  <a:gd name="T14" fmla="*/ 70 w 72"/>
                  <a:gd name="T15" fmla="*/ 0 h 16"/>
                  <a:gd name="T16" fmla="*/ 72 w 72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16"/>
                  <a:gd name="T29" fmla="*/ 72 w 72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16">
                    <a:moveTo>
                      <a:pt x="72" y="0"/>
                    </a:moveTo>
                    <a:lnTo>
                      <a:pt x="70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70" y="11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37" name="Freeform 1137"/>
              <p:cNvSpPr>
                <a:spLocks/>
              </p:cNvSpPr>
              <p:nvPr/>
            </p:nvSpPr>
            <p:spPr bwMode="auto">
              <a:xfrm>
                <a:off x="3806" y="3198"/>
                <a:ext cx="72" cy="16"/>
              </a:xfrm>
              <a:custGeom>
                <a:avLst/>
                <a:gdLst>
                  <a:gd name="T0" fmla="*/ 72 w 72"/>
                  <a:gd name="T1" fmla="*/ 0 h 16"/>
                  <a:gd name="T2" fmla="*/ 70 w 72"/>
                  <a:gd name="T3" fmla="*/ 0 h 16"/>
                  <a:gd name="T4" fmla="*/ 0 w 72"/>
                  <a:gd name="T5" fmla="*/ 3 h 16"/>
                  <a:gd name="T6" fmla="*/ 0 w 72"/>
                  <a:gd name="T7" fmla="*/ 16 h 16"/>
                  <a:gd name="T8" fmla="*/ 70 w 72"/>
                  <a:gd name="T9" fmla="*/ 11 h 16"/>
                  <a:gd name="T10" fmla="*/ 70 w 72"/>
                  <a:gd name="T11" fmla="*/ 11 h 16"/>
                  <a:gd name="T12" fmla="*/ 72 w 72"/>
                  <a:gd name="T13" fmla="*/ 0 h 16"/>
                  <a:gd name="T14" fmla="*/ 70 w 72"/>
                  <a:gd name="T15" fmla="*/ 0 h 16"/>
                  <a:gd name="T16" fmla="*/ 72 w 72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16"/>
                  <a:gd name="T29" fmla="*/ 72 w 72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16">
                    <a:moveTo>
                      <a:pt x="72" y="0"/>
                    </a:moveTo>
                    <a:lnTo>
                      <a:pt x="70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70" y="11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30" name="Group 1138"/>
            <p:cNvGrpSpPr>
              <a:grpSpLocks/>
            </p:cNvGrpSpPr>
            <p:nvPr/>
          </p:nvGrpSpPr>
          <p:grpSpPr bwMode="auto">
            <a:xfrm>
              <a:off x="3785" y="2670"/>
              <a:ext cx="95" cy="18"/>
              <a:chOff x="3882" y="3198"/>
              <a:chExt cx="95" cy="18"/>
            </a:xfrm>
          </p:grpSpPr>
          <p:sp>
            <p:nvSpPr>
              <p:cNvPr id="5234" name="Freeform 1139"/>
              <p:cNvSpPr>
                <a:spLocks/>
              </p:cNvSpPr>
              <p:nvPr/>
            </p:nvSpPr>
            <p:spPr bwMode="auto">
              <a:xfrm>
                <a:off x="3882" y="3198"/>
                <a:ext cx="95" cy="18"/>
              </a:xfrm>
              <a:custGeom>
                <a:avLst/>
                <a:gdLst>
                  <a:gd name="T0" fmla="*/ 95 w 95"/>
                  <a:gd name="T1" fmla="*/ 14 h 18"/>
                  <a:gd name="T2" fmla="*/ 2 w 95"/>
                  <a:gd name="T3" fmla="*/ 0 h 18"/>
                  <a:gd name="T4" fmla="*/ 0 w 95"/>
                  <a:gd name="T5" fmla="*/ 5 h 18"/>
                  <a:gd name="T6" fmla="*/ 93 w 95"/>
                  <a:gd name="T7" fmla="*/ 18 h 18"/>
                  <a:gd name="T8" fmla="*/ 95 w 95"/>
                  <a:gd name="T9" fmla="*/ 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8"/>
                  <a:gd name="T17" fmla="*/ 95 w 9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8">
                    <a:moveTo>
                      <a:pt x="95" y="14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93" y="18"/>
                    </a:lnTo>
                    <a:lnTo>
                      <a:pt x="95" y="14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35" name="Freeform 1140"/>
              <p:cNvSpPr>
                <a:spLocks/>
              </p:cNvSpPr>
              <p:nvPr/>
            </p:nvSpPr>
            <p:spPr bwMode="auto">
              <a:xfrm>
                <a:off x="3882" y="3198"/>
                <a:ext cx="95" cy="18"/>
              </a:xfrm>
              <a:custGeom>
                <a:avLst/>
                <a:gdLst>
                  <a:gd name="T0" fmla="*/ 95 w 95"/>
                  <a:gd name="T1" fmla="*/ 14 h 18"/>
                  <a:gd name="T2" fmla="*/ 2 w 95"/>
                  <a:gd name="T3" fmla="*/ 0 h 18"/>
                  <a:gd name="T4" fmla="*/ 0 w 95"/>
                  <a:gd name="T5" fmla="*/ 5 h 18"/>
                  <a:gd name="T6" fmla="*/ 93 w 95"/>
                  <a:gd name="T7" fmla="*/ 18 h 18"/>
                  <a:gd name="T8" fmla="*/ 95 w 95"/>
                  <a:gd name="T9" fmla="*/ 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8"/>
                  <a:gd name="T17" fmla="*/ 95 w 9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8">
                    <a:moveTo>
                      <a:pt x="95" y="14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93" y="18"/>
                    </a:lnTo>
                    <a:lnTo>
                      <a:pt x="95" y="14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grpSp>
          <p:nvGrpSpPr>
            <p:cNvPr id="5231" name="Group 1141"/>
            <p:cNvGrpSpPr>
              <a:grpSpLocks/>
            </p:cNvGrpSpPr>
            <p:nvPr/>
          </p:nvGrpSpPr>
          <p:grpSpPr bwMode="auto">
            <a:xfrm>
              <a:off x="3884" y="2684"/>
              <a:ext cx="815" cy="205"/>
              <a:chOff x="3981" y="3212"/>
              <a:chExt cx="815" cy="205"/>
            </a:xfrm>
          </p:grpSpPr>
          <p:sp>
            <p:nvSpPr>
              <p:cNvPr id="5232" name="Freeform 1142"/>
              <p:cNvSpPr>
                <a:spLocks/>
              </p:cNvSpPr>
              <p:nvPr/>
            </p:nvSpPr>
            <p:spPr bwMode="auto">
              <a:xfrm>
                <a:off x="3981" y="3212"/>
                <a:ext cx="815" cy="205"/>
              </a:xfrm>
              <a:custGeom>
                <a:avLst/>
                <a:gdLst>
                  <a:gd name="T0" fmla="*/ 815 w 815"/>
                  <a:gd name="T1" fmla="*/ 201 h 205"/>
                  <a:gd name="T2" fmla="*/ 815 w 815"/>
                  <a:gd name="T3" fmla="*/ 196 h 205"/>
                  <a:gd name="T4" fmla="*/ 2 w 815"/>
                  <a:gd name="T5" fmla="*/ 0 h 205"/>
                  <a:gd name="T6" fmla="*/ 0 w 815"/>
                  <a:gd name="T7" fmla="*/ 6 h 205"/>
                  <a:gd name="T8" fmla="*/ 813 w 815"/>
                  <a:gd name="T9" fmla="*/ 205 h 205"/>
                  <a:gd name="T10" fmla="*/ 815 w 815"/>
                  <a:gd name="T11" fmla="*/ 20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5"/>
                  <a:gd name="T19" fmla="*/ 0 h 205"/>
                  <a:gd name="T20" fmla="*/ 815 w 815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5" h="205">
                    <a:moveTo>
                      <a:pt x="815" y="201"/>
                    </a:moveTo>
                    <a:lnTo>
                      <a:pt x="815" y="19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13" y="205"/>
                    </a:lnTo>
                    <a:lnTo>
                      <a:pt x="815" y="201"/>
                    </a:ln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33" name="Freeform 1143"/>
              <p:cNvSpPr>
                <a:spLocks/>
              </p:cNvSpPr>
              <p:nvPr/>
            </p:nvSpPr>
            <p:spPr bwMode="auto">
              <a:xfrm>
                <a:off x="3981" y="3212"/>
                <a:ext cx="815" cy="205"/>
              </a:xfrm>
              <a:custGeom>
                <a:avLst/>
                <a:gdLst>
                  <a:gd name="T0" fmla="*/ 815 w 815"/>
                  <a:gd name="T1" fmla="*/ 201 h 205"/>
                  <a:gd name="T2" fmla="*/ 815 w 815"/>
                  <a:gd name="T3" fmla="*/ 196 h 205"/>
                  <a:gd name="T4" fmla="*/ 2 w 815"/>
                  <a:gd name="T5" fmla="*/ 0 h 205"/>
                  <a:gd name="T6" fmla="*/ 0 w 815"/>
                  <a:gd name="T7" fmla="*/ 6 h 205"/>
                  <a:gd name="T8" fmla="*/ 813 w 815"/>
                  <a:gd name="T9" fmla="*/ 205 h 205"/>
                  <a:gd name="T10" fmla="*/ 815 w 815"/>
                  <a:gd name="T11" fmla="*/ 20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5"/>
                  <a:gd name="T19" fmla="*/ 0 h 205"/>
                  <a:gd name="T20" fmla="*/ 815 w 815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5" h="205">
                    <a:moveTo>
                      <a:pt x="815" y="201"/>
                    </a:moveTo>
                    <a:lnTo>
                      <a:pt x="815" y="19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13" y="205"/>
                    </a:lnTo>
                    <a:lnTo>
                      <a:pt x="815" y="201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</p:grpSp>
      <p:grpSp>
        <p:nvGrpSpPr>
          <p:cNvPr id="19" name="Group 1144"/>
          <p:cNvGrpSpPr>
            <a:grpSpLocks/>
          </p:cNvGrpSpPr>
          <p:nvPr/>
        </p:nvGrpSpPr>
        <p:grpSpPr bwMode="auto">
          <a:xfrm>
            <a:off x="2125663" y="3657600"/>
            <a:ext cx="2903537" cy="2209800"/>
            <a:chOff x="1305" y="2241"/>
            <a:chExt cx="1912" cy="1455"/>
          </a:xfrm>
        </p:grpSpPr>
        <p:sp>
          <p:nvSpPr>
            <p:cNvPr id="5198" name="Freeform 1145"/>
            <p:cNvSpPr>
              <a:spLocks/>
            </p:cNvSpPr>
            <p:nvPr/>
          </p:nvSpPr>
          <p:spPr bwMode="auto">
            <a:xfrm>
              <a:off x="1614" y="2697"/>
              <a:ext cx="51" cy="105"/>
            </a:xfrm>
            <a:custGeom>
              <a:avLst/>
              <a:gdLst>
                <a:gd name="T0" fmla="*/ 37 w 51"/>
                <a:gd name="T1" fmla="*/ 0 h 105"/>
                <a:gd name="T2" fmla="*/ 0 w 51"/>
                <a:gd name="T3" fmla="*/ 99 h 105"/>
                <a:gd name="T4" fmla="*/ 14 w 51"/>
                <a:gd name="T5" fmla="*/ 105 h 105"/>
                <a:gd name="T6" fmla="*/ 51 w 51"/>
                <a:gd name="T7" fmla="*/ 7 h 105"/>
                <a:gd name="T8" fmla="*/ 37 w 5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5"/>
                <a:gd name="T17" fmla="*/ 51 w 5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5">
                  <a:moveTo>
                    <a:pt x="37" y="0"/>
                  </a:moveTo>
                  <a:lnTo>
                    <a:pt x="0" y="99"/>
                  </a:lnTo>
                  <a:lnTo>
                    <a:pt x="14" y="105"/>
                  </a:lnTo>
                  <a:lnTo>
                    <a:pt x="51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grpSp>
          <p:nvGrpSpPr>
            <p:cNvPr id="5199" name="Group 1146"/>
            <p:cNvGrpSpPr>
              <a:grpSpLocks/>
            </p:cNvGrpSpPr>
            <p:nvPr/>
          </p:nvGrpSpPr>
          <p:grpSpPr bwMode="auto">
            <a:xfrm>
              <a:off x="1305" y="2241"/>
              <a:ext cx="1863" cy="1455"/>
              <a:chOff x="1315" y="2235"/>
              <a:chExt cx="1863" cy="1455"/>
            </a:xfrm>
          </p:grpSpPr>
          <p:sp>
            <p:nvSpPr>
              <p:cNvPr id="5201" name="Freeform 1147"/>
              <p:cNvSpPr>
                <a:spLocks/>
              </p:cNvSpPr>
              <p:nvPr/>
            </p:nvSpPr>
            <p:spPr bwMode="auto">
              <a:xfrm>
                <a:off x="1315" y="3637"/>
                <a:ext cx="35" cy="53"/>
              </a:xfrm>
              <a:custGeom>
                <a:avLst/>
                <a:gdLst>
                  <a:gd name="T0" fmla="*/ 24 w 35"/>
                  <a:gd name="T1" fmla="*/ 0 h 53"/>
                  <a:gd name="T2" fmla="*/ 0 w 35"/>
                  <a:gd name="T3" fmla="*/ 44 h 53"/>
                  <a:gd name="T4" fmla="*/ 12 w 35"/>
                  <a:gd name="T5" fmla="*/ 53 h 53"/>
                  <a:gd name="T6" fmla="*/ 35 w 35"/>
                  <a:gd name="T7" fmla="*/ 9 h 53"/>
                  <a:gd name="T8" fmla="*/ 35 w 35"/>
                  <a:gd name="T9" fmla="*/ 9 h 53"/>
                  <a:gd name="T10" fmla="*/ 35 w 35"/>
                  <a:gd name="T11" fmla="*/ 9 h 53"/>
                  <a:gd name="T12" fmla="*/ 35 w 35"/>
                  <a:gd name="T13" fmla="*/ 9 h 53"/>
                  <a:gd name="T14" fmla="*/ 24 w 35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53"/>
                  <a:gd name="T26" fmla="*/ 35 w 35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53">
                    <a:moveTo>
                      <a:pt x="24" y="0"/>
                    </a:moveTo>
                    <a:lnTo>
                      <a:pt x="0" y="44"/>
                    </a:lnTo>
                    <a:lnTo>
                      <a:pt x="12" y="53"/>
                    </a:lnTo>
                    <a:lnTo>
                      <a:pt x="35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2" name="Freeform 1148"/>
              <p:cNvSpPr>
                <a:spLocks/>
              </p:cNvSpPr>
              <p:nvPr/>
            </p:nvSpPr>
            <p:spPr bwMode="auto">
              <a:xfrm>
                <a:off x="1340" y="3574"/>
                <a:ext cx="39" cy="65"/>
              </a:xfrm>
              <a:custGeom>
                <a:avLst/>
                <a:gdLst>
                  <a:gd name="T0" fmla="*/ 26 w 39"/>
                  <a:gd name="T1" fmla="*/ 0 h 65"/>
                  <a:gd name="T2" fmla="*/ 26 w 39"/>
                  <a:gd name="T3" fmla="*/ 0 h 65"/>
                  <a:gd name="T4" fmla="*/ 0 w 39"/>
                  <a:gd name="T5" fmla="*/ 59 h 65"/>
                  <a:gd name="T6" fmla="*/ 14 w 39"/>
                  <a:gd name="T7" fmla="*/ 65 h 65"/>
                  <a:gd name="T8" fmla="*/ 39 w 39"/>
                  <a:gd name="T9" fmla="*/ 6 h 65"/>
                  <a:gd name="T10" fmla="*/ 39 w 39"/>
                  <a:gd name="T11" fmla="*/ 6 h 65"/>
                  <a:gd name="T12" fmla="*/ 39 w 39"/>
                  <a:gd name="T13" fmla="*/ 6 h 65"/>
                  <a:gd name="T14" fmla="*/ 39 w 39"/>
                  <a:gd name="T15" fmla="*/ 6 h 65"/>
                  <a:gd name="T16" fmla="*/ 26 w 3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65"/>
                  <a:gd name="T29" fmla="*/ 39 w 3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65">
                    <a:moveTo>
                      <a:pt x="26" y="0"/>
                    </a:moveTo>
                    <a:lnTo>
                      <a:pt x="26" y="0"/>
                    </a:lnTo>
                    <a:lnTo>
                      <a:pt x="0" y="59"/>
                    </a:lnTo>
                    <a:lnTo>
                      <a:pt x="14" y="65"/>
                    </a:lnTo>
                    <a:lnTo>
                      <a:pt x="39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3" name="Freeform 1149"/>
              <p:cNvSpPr>
                <a:spLocks/>
              </p:cNvSpPr>
              <p:nvPr/>
            </p:nvSpPr>
            <p:spPr bwMode="auto">
              <a:xfrm>
                <a:off x="1370" y="3427"/>
                <a:ext cx="64" cy="147"/>
              </a:xfrm>
              <a:custGeom>
                <a:avLst/>
                <a:gdLst>
                  <a:gd name="T0" fmla="*/ 50 w 64"/>
                  <a:gd name="T1" fmla="*/ 0 h 147"/>
                  <a:gd name="T2" fmla="*/ 0 w 64"/>
                  <a:gd name="T3" fmla="*/ 142 h 147"/>
                  <a:gd name="T4" fmla="*/ 13 w 64"/>
                  <a:gd name="T5" fmla="*/ 147 h 147"/>
                  <a:gd name="T6" fmla="*/ 64 w 64"/>
                  <a:gd name="T7" fmla="*/ 9 h 147"/>
                  <a:gd name="T8" fmla="*/ 50 w 64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47"/>
                  <a:gd name="T17" fmla="*/ 64 w 64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47">
                    <a:moveTo>
                      <a:pt x="50" y="0"/>
                    </a:moveTo>
                    <a:lnTo>
                      <a:pt x="0" y="142"/>
                    </a:lnTo>
                    <a:lnTo>
                      <a:pt x="13" y="147"/>
                    </a:lnTo>
                    <a:lnTo>
                      <a:pt x="64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4" name="Freeform 1150"/>
              <p:cNvSpPr>
                <a:spLocks/>
              </p:cNvSpPr>
              <p:nvPr/>
            </p:nvSpPr>
            <p:spPr bwMode="auto">
              <a:xfrm>
                <a:off x="1424" y="3176"/>
                <a:ext cx="93" cy="253"/>
              </a:xfrm>
              <a:custGeom>
                <a:avLst/>
                <a:gdLst>
                  <a:gd name="T0" fmla="*/ 80 w 93"/>
                  <a:gd name="T1" fmla="*/ 0 h 253"/>
                  <a:gd name="T2" fmla="*/ 0 w 93"/>
                  <a:gd name="T3" fmla="*/ 245 h 253"/>
                  <a:gd name="T4" fmla="*/ 14 w 93"/>
                  <a:gd name="T5" fmla="*/ 253 h 253"/>
                  <a:gd name="T6" fmla="*/ 93 w 93"/>
                  <a:gd name="T7" fmla="*/ 8 h 253"/>
                  <a:gd name="T8" fmla="*/ 80 w 93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253"/>
                  <a:gd name="T17" fmla="*/ 93 w 93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253">
                    <a:moveTo>
                      <a:pt x="80" y="0"/>
                    </a:moveTo>
                    <a:lnTo>
                      <a:pt x="0" y="245"/>
                    </a:lnTo>
                    <a:lnTo>
                      <a:pt x="14" y="253"/>
                    </a:lnTo>
                    <a:lnTo>
                      <a:pt x="93" y="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5" name="Freeform 1151"/>
              <p:cNvSpPr>
                <a:spLocks/>
              </p:cNvSpPr>
              <p:nvPr/>
            </p:nvSpPr>
            <p:spPr bwMode="auto">
              <a:xfrm>
                <a:off x="1508" y="2799"/>
                <a:ext cx="132" cy="379"/>
              </a:xfrm>
              <a:custGeom>
                <a:avLst/>
                <a:gdLst>
                  <a:gd name="T0" fmla="*/ 116 w 132"/>
                  <a:gd name="T1" fmla="*/ 0 h 379"/>
                  <a:gd name="T2" fmla="*/ 0 w 132"/>
                  <a:gd name="T3" fmla="*/ 372 h 379"/>
                  <a:gd name="T4" fmla="*/ 13 w 132"/>
                  <a:gd name="T5" fmla="*/ 379 h 379"/>
                  <a:gd name="T6" fmla="*/ 132 w 132"/>
                  <a:gd name="T7" fmla="*/ 7 h 379"/>
                  <a:gd name="T8" fmla="*/ 116 w 132"/>
                  <a:gd name="T9" fmla="*/ 0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379"/>
                  <a:gd name="T17" fmla="*/ 132 w 132"/>
                  <a:gd name="T18" fmla="*/ 379 h 3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379">
                    <a:moveTo>
                      <a:pt x="116" y="0"/>
                    </a:moveTo>
                    <a:lnTo>
                      <a:pt x="0" y="372"/>
                    </a:lnTo>
                    <a:lnTo>
                      <a:pt x="13" y="379"/>
                    </a:lnTo>
                    <a:lnTo>
                      <a:pt x="132" y="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6" name="Freeform 1152"/>
              <p:cNvSpPr>
                <a:spLocks/>
              </p:cNvSpPr>
              <p:nvPr/>
            </p:nvSpPr>
            <p:spPr bwMode="auto">
              <a:xfrm>
                <a:off x="1667" y="2603"/>
                <a:ext cx="45" cy="91"/>
              </a:xfrm>
              <a:custGeom>
                <a:avLst/>
                <a:gdLst>
                  <a:gd name="T0" fmla="*/ 31 w 45"/>
                  <a:gd name="T1" fmla="*/ 0 h 91"/>
                  <a:gd name="T2" fmla="*/ 31 w 45"/>
                  <a:gd name="T3" fmla="*/ 2 h 91"/>
                  <a:gd name="T4" fmla="*/ 0 w 45"/>
                  <a:gd name="T5" fmla="*/ 85 h 91"/>
                  <a:gd name="T6" fmla="*/ 14 w 45"/>
                  <a:gd name="T7" fmla="*/ 91 h 91"/>
                  <a:gd name="T8" fmla="*/ 45 w 45"/>
                  <a:gd name="T9" fmla="*/ 6 h 91"/>
                  <a:gd name="T10" fmla="*/ 45 w 45"/>
                  <a:gd name="T11" fmla="*/ 8 h 91"/>
                  <a:gd name="T12" fmla="*/ 31 w 45"/>
                  <a:gd name="T13" fmla="*/ 0 h 91"/>
                  <a:gd name="T14" fmla="*/ 31 w 45"/>
                  <a:gd name="T15" fmla="*/ 2 h 91"/>
                  <a:gd name="T16" fmla="*/ 31 w 45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91"/>
                  <a:gd name="T29" fmla="*/ 45 w 45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91">
                    <a:moveTo>
                      <a:pt x="31" y="0"/>
                    </a:moveTo>
                    <a:lnTo>
                      <a:pt x="31" y="2"/>
                    </a:lnTo>
                    <a:lnTo>
                      <a:pt x="0" y="85"/>
                    </a:lnTo>
                    <a:lnTo>
                      <a:pt x="14" y="91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7" name="Freeform 1153"/>
              <p:cNvSpPr>
                <a:spLocks/>
              </p:cNvSpPr>
              <p:nvPr/>
            </p:nvSpPr>
            <p:spPr bwMode="auto">
              <a:xfrm>
                <a:off x="1702" y="2513"/>
                <a:ext cx="51" cy="92"/>
              </a:xfrm>
              <a:custGeom>
                <a:avLst/>
                <a:gdLst>
                  <a:gd name="T0" fmla="*/ 39 w 51"/>
                  <a:gd name="T1" fmla="*/ 0 h 92"/>
                  <a:gd name="T2" fmla="*/ 0 w 51"/>
                  <a:gd name="T3" fmla="*/ 83 h 92"/>
                  <a:gd name="T4" fmla="*/ 14 w 51"/>
                  <a:gd name="T5" fmla="*/ 92 h 92"/>
                  <a:gd name="T6" fmla="*/ 51 w 51"/>
                  <a:gd name="T7" fmla="*/ 6 h 92"/>
                  <a:gd name="T8" fmla="*/ 39 w 5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92"/>
                  <a:gd name="T17" fmla="*/ 51 w 5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92">
                    <a:moveTo>
                      <a:pt x="39" y="0"/>
                    </a:moveTo>
                    <a:lnTo>
                      <a:pt x="0" y="83"/>
                    </a:lnTo>
                    <a:lnTo>
                      <a:pt x="14" y="92"/>
                    </a:lnTo>
                    <a:lnTo>
                      <a:pt x="51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8" name="Freeform 1154"/>
              <p:cNvSpPr>
                <a:spLocks/>
              </p:cNvSpPr>
              <p:nvPr/>
            </p:nvSpPr>
            <p:spPr bwMode="auto">
              <a:xfrm>
                <a:off x="1745" y="2425"/>
                <a:ext cx="54" cy="90"/>
              </a:xfrm>
              <a:custGeom>
                <a:avLst/>
                <a:gdLst>
                  <a:gd name="T0" fmla="*/ 43 w 54"/>
                  <a:gd name="T1" fmla="*/ 0 h 90"/>
                  <a:gd name="T2" fmla="*/ 43 w 54"/>
                  <a:gd name="T3" fmla="*/ 3 h 90"/>
                  <a:gd name="T4" fmla="*/ 0 w 54"/>
                  <a:gd name="T5" fmla="*/ 81 h 90"/>
                  <a:gd name="T6" fmla="*/ 14 w 54"/>
                  <a:gd name="T7" fmla="*/ 90 h 90"/>
                  <a:gd name="T8" fmla="*/ 54 w 54"/>
                  <a:gd name="T9" fmla="*/ 11 h 90"/>
                  <a:gd name="T10" fmla="*/ 43 w 54"/>
                  <a:gd name="T11" fmla="*/ 0 h 90"/>
                  <a:gd name="T12" fmla="*/ 43 w 54"/>
                  <a:gd name="T13" fmla="*/ 3 h 90"/>
                  <a:gd name="T14" fmla="*/ 43 w 54"/>
                  <a:gd name="T15" fmla="*/ 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90"/>
                  <a:gd name="T26" fmla="*/ 54 w 54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90">
                    <a:moveTo>
                      <a:pt x="43" y="0"/>
                    </a:moveTo>
                    <a:lnTo>
                      <a:pt x="43" y="3"/>
                    </a:lnTo>
                    <a:lnTo>
                      <a:pt x="0" y="81"/>
                    </a:lnTo>
                    <a:lnTo>
                      <a:pt x="14" y="90"/>
                    </a:lnTo>
                    <a:lnTo>
                      <a:pt x="54" y="11"/>
                    </a:lnTo>
                    <a:lnTo>
                      <a:pt x="43" y="0"/>
                    </a:lnTo>
                    <a:lnTo>
                      <a:pt x="43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09" name="Freeform 1155"/>
              <p:cNvSpPr>
                <a:spLocks/>
              </p:cNvSpPr>
              <p:nvPr/>
            </p:nvSpPr>
            <p:spPr bwMode="auto">
              <a:xfrm>
                <a:off x="1792" y="2353"/>
                <a:ext cx="52" cy="77"/>
              </a:xfrm>
              <a:custGeom>
                <a:avLst/>
                <a:gdLst>
                  <a:gd name="T0" fmla="*/ 39 w 52"/>
                  <a:gd name="T1" fmla="*/ 0 h 77"/>
                  <a:gd name="T2" fmla="*/ 39 w 52"/>
                  <a:gd name="T3" fmla="*/ 0 h 77"/>
                  <a:gd name="T4" fmla="*/ 0 w 52"/>
                  <a:gd name="T5" fmla="*/ 68 h 77"/>
                  <a:gd name="T6" fmla="*/ 11 w 52"/>
                  <a:gd name="T7" fmla="*/ 77 h 77"/>
                  <a:gd name="T8" fmla="*/ 52 w 52"/>
                  <a:gd name="T9" fmla="*/ 11 h 77"/>
                  <a:gd name="T10" fmla="*/ 52 w 52"/>
                  <a:gd name="T11" fmla="*/ 11 h 77"/>
                  <a:gd name="T12" fmla="*/ 39 w 52"/>
                  <a:gd name="T13" fmla="*/ 0 h 77"/>
                  <a:gd name="T14" fmla="*/ 39 w 52"/>
                  <a:gd name="T15" fmla="*/ 0 h 77"/>
                  <a:gd name="T16" fmla="*/ 39 w 52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7"/>
                  <a:gd name="T29" fmla="*/ 52 w 52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7">
                    <a:moveTo>
                      <a:pt x="39" y="0"/>
                    </a:moveTo>
                    <a:lnTo>
                      <a:pt x="39" y="0"/>
                    </a:lnTo>
                    <a:lnTo>
                      <a:pt x="0" y="68"/>
                    </a:lnTo>
                    <a:lnTo>
                      <a:pt x="11" y="77"/>
                    </a:lnTo>
                    <a:lnTo>
                      <a:pt x="52" y="1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0" name="Freeform 1156"/>
              <p:cNvSpPr>
                <a:spLocks/>
              </p:cNvSpPr>
              <p:nvPr/>
            </p:nvSpPr>
            <p:spPr bwMode="auto">
              <a:xfrm>
                <a:off x="1836" y="2285"/>
                <a:ext cx="61" cy="75"/>
              </a:xfrm>
              <a:custGeom>
                <a:avLst/>
                <a:gdLst>
                  <a:gd name="T0" fmla="*/ 49 w 61"/>
                  <a:gd name="T1" fmla="*/ 0 h 75"/>
                  <a:gd name="T2" fmla="*/ 47 w 61"/>
                  <a:gd name="T3" fmla="*/ 0 h 75"/>
                  <a:gd name="T4" fmla="*/ 0 w 61"/>
                  <a:gd name="T5" fmla="*/ 64 h 75"/>
                  <a:gd name="T6" fmla="*/ 12 w 61"/>
                  <a:gd name="T7" fmla="*/ 75 h 75"/>
                  <a:gd name="T8" fmla="*/ 61 w 61"/>
                  <a:gd name="T9" fmla="*/ 11 h 75"/>
                  <a:gd name="T10" fmla="*/ 59 w 61"/>
                  <a:gd name="T11" fmla="*/ 11 h 75"/>
                  <a:gd name="T12" fmla="*/ 49 w 61"/>
                  <a:gd name="T13" fmla="*/ 0 h 75"/>
                  <a:gd name="T14" fmla="*/ 49 w 61"/>
                  <a:gd name="T15" fmla="*/ 0 h 75"/>
                  <a:gd name="T16" fmla="*/ 47 w 61"/>
                  <a:gd name="T17" fmla="*/ 0 h 75"/>
                  <a:gd name="T18" fmla="*/ 49 w 61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75"/>
                  <a:gd name="T32" fmla="*/ 61 w 61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75">
                    <a:moveTo>
                      <a:pt x="49" y="0"/>
                    </a:moveTo>
                    <a:lnTo>
                      <a:pt x="47" y="0"/>
                    </a:lnTo>
                    <a:lnTo>
                      <a:pt x="0" y="64"/>
                    </a:lnTo>
                    <a:lnTo>
                      <a:pt x="12" y="75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1" name="Freeform 1157"/>
              <p:cNvSpPr>
                <a:spLocks/>
              </p:cNvSpPr>
              <p:nvPr/>
            </p:nvSpPr>
            <p:spPr bwMode="auto">
              <a:xfrm>
                <a:off x="1889" y="2248"/>
                <a:ext cx="39" cy="44"/>
              </a:xfrm>
              <a:custGeom>
                <a:avLst/>
                <a:gdLst>
                  <a:gd name="T0" fmla="*/ 33 w 39"/>
                  <a:gd name="T1" fmla="*/ 0 h 44"/>
                  <a:gd name="T2" fmla="*/ 29 w 39"/>
                  <a:gd name="T3" fmla="*/ 2 h 44"/>
                  <a:gd name="T4" fmla="*/ 0 w 39"/>
                  <a:gd name="T5" fmla="*/ 33 h 44"/>
                  <a:gd name="T6" fmla="*/ 10 w 39"/>
                  <a:gd name="T7" fmla="*/ 44 h 44"/>
                  <a:gd name="T8" fmla="*/ 39 w 39"/>
                  <a:gd name="T9" fmla="*/ 13 h 44"/>
                  <a:gd name="T10" fmla="*/ 37 w 39"/>
                  <a:gd name="T11" fmla="*/ 16 h 44"/>
                  <a:gd name="T12" fmla="*/ 33 w 39"/>
                  <a:gd name="T13" fmla="*/ 0 h 44"/>
                  <a:gd name="T14" fmla="*/ 31 w 39"/>
                  <a:gd name="T15" fmla="*/ 0 h 44"/>
                  <a:gd name="T16" fmla="*/ 29 w 39"/>
                  <a:gd name="T17" fmla="*/ 2 h 44"/>
                  <a:gd name="T18" fmla="*/ 33 w 39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4"/>
                  <a:gd name="T32" fmla="*/ 39 w 39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4">
                    <a:moveTo>
                      <a:pt x="33" y="0"/>
                    </a:moveTo>
                    <a:lnTo>
                      <a:pt x="29" y="2"/>
                    </a:lnTo>
                    <a:lnTo>
                      <a:pt x="0" y="33"/>
                    </a:lnTo>
                    <a:lnTo>
                      <a:pt x="10" y="44"/>
                    </a:lnTo>
                    <a:lnTo>
                      <a:pt x="39" y="13"/>
                    </a:lnTo>
                    <a:lnTo>
                      <a:pt x="37" y="16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2" name="Freeform 1158"/>
              <p:cNvSpPr>
                <a:spLocks/>
              </p:cNvSpPr>
              <p:nvPr/>
            </p:nvSpPr>
            <p:spPr bwMode="auto">
              <a:xfrm>
                <a:off x="1926" y="2235"/>
                <a:ext cx="33" cy="24"/>
              </a:xfrm>
              <a:custGeom>
                <a:avLst/>
                <a:gdLst>
                  <a:gd name="T0" fmla="*/ 33 w 33"/>
                  <a:gd name="T1" fmla="*/ 0 h 24"/>
                  <a:gd name="T2" fmla="*/ 29 w 33"/>
                  <a:gd name="T3" fmla="*/ 2 h 24"/>
                  <a:gd name="T4" fmla="*/ 0 w 33"/>
                  <a:gd name="T5" fmla="*/ 11 h 24"/>
                  <a:gd name="T6" fmla="*/ 4 w 33"/>
                  <a:gd name="T7" fmla="*/ 24 h 24"/>
                  <a:gd name="T8" fmla="*/ 33 w 33"/>
                  <a:gd name="T9" fmla="*/ 15 h 24"/>
                  <a:gd name="T10" fmla="*/ 29 w 33"/>
                  <a:gd name="T11" fmla="*/ 15 h 24"/>
                  <a:gd name="T12" fmla="*/ 33 w 33"/>
                  <a:gd name="T13" fmla="*/ 0 h 24"/>
                  <a:gd name="T14" fmla="*/ 31 w 33"/>
                  <a:gd name="T15" fmla="*/ 0 h 24"/>
                  <a:gd name="T16" fmla="*/ 29 w 33"/>
                  <a:gd name="T17" fmla="*/ 2 h 24"/>
                  <a:gd name="T18" fmla="*/ 33 w 33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4"/>
                  <a:gd name="T32" fmla="*/ 33 w 33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4">
                    <a:moveTo>
                      <a:pt x="33" y="0"/>
                    </a:moveTo>
                    <a:lnTo>
                      <a:pt x="29" y="2"/>
                    </a:lnTo>
                    <a:lnTo>
                      <a:pt x="0" y="11"/>
                    </a:lnTo>
                    <a:lnTo>
                      <a:pt x="4" y="24"/>
                    </a:lnTo>
                    <a:lnTo>
                      <a:pt x="33" y="15"/>
                    </a:lnTo>
                    <a:lnTo>
                      <a:pt x="29" y="15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3" name="Freeform 1159"/>
              <p:cNvSpPr>
                <a:spLocks/>
              </p:cNvSpPr>
              <p:nvPr/>
            </p:nvSpPr>
            <p:spPr bwMode="auto">
              <a:xfrm>
                <a:off x="1961" y="2235"/>
                <a:ext cx="33" cy="22"/>
              </a:xfrm>
              <a:custGeom>
                <a:avLst/>
                <a:gdLst>
                  <a:gd name="T0" fmla="*/ 33 w 33"/>
                  <a:gd name="T1" fmla="*/ 9 h 22"/>
                  <a:gd name="T2" fmla="*/ 33 w 33"/>
                  <a:gd name="T3" fmla="*/ 7 h 22"/>
                  <a:gd name="T4" fmla="*/ 2 w 33"/>
                  <a:gd name="T5" fmla="*/ 0 h 22"/>
                  <a:gd name="T6" fmla="*/ 0 w 33"/>
                  <a:gd name="T7" fmla="*/ 15 h 22"/>
                  <a:gd name="T8" fmla="*/ 29 w 33"/>
                  <a:gd name="T9" fmla="*/ 22 h 22"/>
                  <a:gd name="T10" fmla="*/ 27 w 33"/>
                  <a:gd name="T11" fmla="*/ 22 h 22"/>
                  <a:gd name="T12" fmla="*/ 33 w 33"/>
                  <a:gd name="T13" fmla="*/ 9 h 22"/>
                  <a:gd name="T14" fmla="*/ 33 w 33"/>
                  <a:gd name="T15" fmla="*/ 7 h 22"/>
                  <a:gd name="T16" fmla="*/ 33 w 33"/>
                  <a:gd name="T17" fmla="*/ 7 h 22"/>
                  <a:gd name="T18" fmla="*/ 33 w 33"/>
                  <a:gd name="T19" fmla="*/ 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2"/>
                  <a:gd name="T32" fmla="*/ 33 w 33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2">
                    <a:moveTo>
                      <a:pt x="33" y="9"/>
                    </a:moveTo>
                    <a:lnTo>
                      <a:pt x="33" y="7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4" name="Freeform 1160"/>
              <p:cNvSpPr>
                <a:spLocks/>
              </p:cNvSpPr>
              <p:nvPr/>
            </p:nvSpPr>
            <p:spPr bwMode="auto">
              <a:xfrm>
                <a:off x="1992" y="2246"/>
                <a:ext cx="56" cy="44"/>
              </a:xfrm>
              <a:custGeom>
                <a:avLst/>
                <a:gdLst>
                  <a:gd name="T0" fmla="*/ 56 w 56"/>
                  <a:gd name="T1" fmla="*/ 31 h 44"/>
                  <a:gd name="T2" fmla="*/ 54 w 56"/>
                  <a:gd name="T3" fmla="*/ 31 h 44"/>
                  <a:gd name="T4" fmla="*/ 8 w 56"/>
                  <a:gd name="T5" fmla="*/ 0 h 44"/>
                  <a:gd name="T6" fmla="*/ 0 w 56"/>
                  <a:gd name="T7" fmla="*/ 13 h 44"/>
                  <a:gd name="T8" fmla="*/ 47 w 56"/>
                  <a:gd name="T9" fmla="*/ 44 h 44"/>
                  <a:gd name="T10" fmla="*/ 47 w 56"/>
                  <a:gd name="T11" fmla="*/ 44 h 44"/>
                  <a:gd name="T12" fmla="*/ 56 w 56"/>
                  <a:gd name="T13" fmla="*/ 31 h 44"/>
                  <a:gd name="T14" fmla="*/ 56 w 56"/>
                  <a:gd name="T15" fmla="*/ 31 h 44"/>
                  <a:gd name="T16" fmla="*/ 54 w 56"/>
                  <a:gd name="T17" fmla="*/ 31 h 44"/>
                  <a:gd name="T18" fmla="*/ 56 w 56"/>
                  <a:gd name="T19" fmla="*/ 31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44"/>
                  <a:gd name="T32" fmla="*/ 56 w 56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44">
                    <a:moveTo>
                      <a:pt x="56" y="31"/>
                    </a:moveTo>
                    <a:lnTo>
                      <a:pt x="54" y="31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47" y="44"/>
                    </a:lnTo>
                    <a:lnTo>
                      <a:pt x="56" y="31"/>
                    </a:lnTo>
                    <a:lnTo>
                      <a:pt x="54" y="31"/>
                    </a:lnTo>
                    <a:lnTo>
                      <a:pt x="56" y="31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5" name="Freeform 1161"/>
              <p:cNvSpPr>
                <a:spLocks/>
              </p:cNvSpPr>
              <p:nvPr/>
            </p:nvSpPr>
            <p:spPr bwMode="auto">
              <a:xfrm>
                <a:off x="2043" y="2281"/>
                <a:ext cx="50" cy="50"/>
              </a:xfrm>
              <a:custGeom>
                <a:avLst/>
                <a:gdLst>
                  <a:gd name="T0" fmla="*/ 50 w 50"/>
                  <a:gd name="T1" fmla="*/ 37 h 50"/>
                  <a:gd name="T2" fmla="*/ 9 w 50"/>
                  <a:gd name="T3" fmla="*/ 0 h 50"/>
                  <a:gd name="T4" fmla="*/ 0 w 50"/>
                  <a:gd name="T5" fmla="*/ 13 h 50"/>
                  <a:gd name="T6" fmla="*/ 40 w 50"/>
                  <a:gd name="T7" fmla="*/ 50 h 50"/>
                  <a:gd name="T8" fmla="*/ 38 w 50"/>
                  <a:gd name="T9" fmla="*/ 50 h 50"/>
                  <a:gd name="T10" fmla="*/ 50 w 50"/>
                  <a:gd name="T11" fmla="*/ 37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0"/>
                  <a:gd name="T20" fmla="*/ 50 w 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0">
                    <a:moveTo>
                      <a:pt x="50" y="37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6" name="Freeform 1162"/>
              <p:cNvSpPr>
                <a:spLocks/>
              </p:cNvSpPr>
              <p:nvPr/>
            </p:nvSpPr>
            <p:spPr bwMode="auto">
              <a:xfrm>
                <a:off x="2087" y="2323"/>
                <a:ext cx="59" cy="63"/>
              </a:xfrm>
              <a:custGeom>
                <a:avLst/>
                <a:gdLst>
                  <a:gd name="T0" fmla="*/ 59 w 59"/>
                  <a:gd name="T1" fmla="*/ 50 h 63"/>
                  <a:gd name="T2" fmla="*/ 10 w 59"/>
                  <a:gd name="T3" fmla="*/ 0 h 63"/>
                  <a:gd name="T4" fmla="*/ 0 w 59"/>
                  <a:gd name="T5" fmla="*/ 13 h 63"/>
                  <a:gd name="T6" fmla="*/ 47 w 59"/>
                  <a:gd name="T7" fmla="*/ 63 h 63"/>
                  <a:gd name="T8" fmla="*/ 59 w 59"/>
                  <a:gd name="T9" fmla="*/ 5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3"/>
                  <a:gd name="T17" fmla="*/ 59 w 59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3">
                    <a:moveTo>
                      <a:pt x="59" y="50"/>
                    </a:moveTo>
                    <a:lnTo>
                      <a:pt x="10" y="0"/>
                    </a:lnTo>
                    <a:lnTo>
                      <a:pt x="0" y="13"/>
                    </a:lnTo>
                    <a:lnTo>
                      <a:pt x="47" y="63"/>
                    </a:lnTo>
                    <a:lnTo>
                      <a:pt x="59" y="5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7" name="Freeform 1163"/>
              <p:cNvSpPr>
                <a:spLocks/>
              </p:cNvSpPr>
              <p:nvPr/>
            </p:nvSpPr>
            <p:spPr bwMode="auto">
              <a:xfrm>
                <a:off x="2138" y="2379"/>
                <a:ext cx="124" cy="145"/>
              </a:xfrm>
              <a:custGeom>
                <a:avLst/>
                <a:gdLst>
                  <a:gd name="T0" fmla="*/ 124 w 124"/>
                  <a:gd name="T1" fmla="*/ 132 h 145"/>
                  <a:gd name="T2" fmla="*/ 12 w 124"/>
                  <a:gd name="T3" fmla="*/ 0 h 145"/>
                  <a:gd name="T4" fmla="*/ 0 w 124"/>
                  <a:gd name="T5" fmla="*/ 11 h 145"/>
                  <a:gd name="T6" fmla="*/ 113 w 124"/>
                  <a:gd name="T7" fmla="*/ 145 h 145"/>
                  <a:gd name="T8" fmla="*/ 124 w 124"/>
                  <a:gd name="T9" fmla="*/ 132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45"/>
                  <a:gd name="T17" fmla="*/ 124 w 124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45">
                    <a:moveTo>
                      <a:pt x="124" y="132"/>
                    </a:moveTo>
                    <a:lnTo>
                      <a:pt x="12" y="0"/>
                    </a:lnTo>
                    <a:lnTo>
                      <a:pt x="0" y="11"/>
                    </a:lnTo>
                    <a:lnTo>
                      <a:pt x="113" y="145"/>
                    </a:lnTo>
                    <a:lnTo>
                      <a:pt x="124" y="132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sp>
            <p:nvSpPr>
              <p:cNvPr id="5218" name="Freeform 1164"/>
              <p:cNvSpPr>
                <a:spLocks/>
              </p:cNvSpPr>
              <p:nvPr/>
            </p:nvSpPr>
            <p:spPr bwMode="auto">
              <a:xfrm>
                <a:off x="2255" y="2515"/>
                <a:ext cx="923" cy="1116"/>
              </a:xfrm>
              <a:custGeom>
                <a:avLst/>
                <a:gdLst>
                  <a:gd name="T0" fmla="*/ 921 w 923"/>
                  <a:gd name="T1" fmla="*/ 1103 h 1116"/>
                  <a:gd name="T2" fmla="*/ 923 w 923"/>
                  <a:gd name="T3" fmla="*/ 1103 h 1116"/>
                  <a:gd name="T4" fmla="*/ 13 w 923"/>
                  <a:gd name="T5" fmla="*/ 0 h 1116"/>
                  <a:gd name="T6" fmla="*/ 0 w 923"/>
                  <a:gd name="T7" fmla="*/ 15 h 1116"/>
                  <a:gd name="T8" fmla="*/ 910 w 923"/>
                  <a:gd name="T9" fmla="*/ 1116 h 1116"/>
                  <a:gd name="T10" fmla="*/ 921 w 923"/>
                  <a:gd name="T11" fmla="*/ 1103 h 1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23"/>
                  <a:gd name="T19" fmla="*/ 0 h 1116"/>
                  <a:gd name="T20" fmla="*/ 923 w 923"/>
                  <a:gd name="T21" fmla="*/ 1116 h 1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23" h="1116">
                    <a:moveTo>
                      <a:pt x="921" y="1103"/>
                    </a:moveTo>
                    <a:lnTo>
                      <a:pt x="923" y="1103"/>
                    </a:lnTo>
                    <a:lnTo>
                      <a:pt x="13" y="0"/>
                    </a:lnTo>
                    <a:lnTo>
                      <a:pt x="0" y="15"/>
                    </a:lnTo>
                    <a:lnTo>
                      <a:pt x="910" y="1116"/>
                    </a:lnTo>
                    <a:lnTo>
                      <a:pt x="921" y="1103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</p:grpSp>
        <p:sp>
          <p:nvSpPr>
            <p:cNvPr id="5200" name="Freeform 1165"/>
            <p:cNvSpPr>
              <a:spLocks/>
            </p:cNvSpPr>
            <p:nvPr/>
          </p:nvSpPr>
          <p:spPr bwMode="auto">
            <a:xfrm>
              <a:off x="3153" y="3624"/>
              <a:ext cx="64" cy="66"/>
            </a:xfrm>
            <a:custGeom>
              <a:avLst/>
              <a:gdLst>
                <a:gd name="T0" fmla="*/ 58 w 64"/>
                <a:gd name="T1" fmla="*/ 59 h 66"/>
                <a:gd name="T2" fmla="*/ 64 w 64"/>
                <a:gd name="T3" fmla="*/ 53 h 66"/>
                <a:gd name="T4" fmla="*/ 9 w 64"/>
                <a:gd name="T5" fmla="*/ 0 h 66"/>
                <a:gd name="T6" fmla="*/ 0 w 64"/>
                <a:gd name="T7" fmla="*/ 11 h 66"/>
                <a:gd name="T8" fmla="*/ 54 w 64"/>
                <a:gd name="T9" fmla="*/ 66 h 66"/>
                <a:gd name="T10" fmla="*/ 58 w 64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6"/>
                <a:gd name="T20" fmla="*/ 64 w 64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6">
                  <a:moveTo>
                    <a:pt x="58" y="59"/>
                  </a:moveTo>
                  <a:lnTo>
                    <a:pt x="64" y="5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54" y="66"/>
                  </a:lnTo>
                  <a:lnTo>
                    <a:pt x="58" y="59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sp>
        <p:nvSpPr>
          <p:cNvPr id="5153" name="Rectangle 1166"/>
          <p:cNvSpPr>
            <a:spLocks noChangeArrowheads="1"/>
          </p:cNvSpPr>
          <p:nvPr/>
        </p:nvSpPr>
        <p:spPr bwMode="auto">
          <a:xfrm>
            <a:off x="2979738" y="6416675"/>
            <a:ext cx="3328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54" name="Rectangle 1167"/>
          <p:cNvSpPr>
            <a:spLocks noChangeArrowheads="1"/>
          </p:cNvSpPr>
          <p:nvPr/>
        </p:nvSpPr>
        <p:spPr bwMode="auto">
          <a:xfrm>
            <a:off x="2959100" y="6392863"/>
            <a:ext cx="332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55" name="Rectangle 1168"/>
          <p:cNvSpPr>
            <a:spLocks noChangeArrowheads="1"/>
          </p:cNvSpPr>
          <p:nvPr/>
        </p:nvSpPr>
        <p:spPr bwMode="auto">
          <a:xfrm>
            <a:off x="2667000" y="6416675"/>
            <a:ext cx="349448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500">
                <a:solidFill>
                  <a:srgbClr val="FAFD00"/>
                </a:solidFill>
                <a:latin typeface="+mn-lt"/>
              </a:rPr>
              <a:t>Semanas após a exposição</a:t>
            </a:r>
            <a:endParaRPr lang="pt-BR" altLang="pt-BR" sz="1800" b="0">
              <a:latin typeface="+mn-lt"/>
            </a:endParaRPr>
          </a:p>
        </p:txBody>
      </p:sp>
      <p:sp>
        <p:nvSpPr>
          <p:cNvPr id="5156" name="Rectangle 1169"/>
          <p:cNvSpPr>
            <a:spLocks noChangeArrowheads="1"/>
          </p:cNvSpPr>
          <p:nvPr/>
        </p:nvSpPr>
        <p:spPr bwMode="auto">
          <a:xfrm>
            <a:off x="185738" y="3325813"/>
            <a:ext cx="1055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57" name="Rectangle 1170"/>
          <p:cNvSpPr>
            <a:spLocks noChangeArrowheads="1"/>
          </p:cNvSpPr>
          <p:nvPr/>
        </p:nvSpPr>
        <p:spPr bwMode="auto">
          <a:xfrm>
            <a:off x="165100" y="3302000"/>
            <a:ext cx="10556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58" name="Rectangle 1171"/>
          <p:cNvSpPr>
            <a:spLocks noChangeArrowheads="1"/>
          </p:cNvSpPr>
          <p:nvPr/>
        </p:nvSpPr>
        <p:spPr bwMode="auto">
          <a:xfrm rot="16221164">
            <a:off x="307920" y="3326334"/>
            <a:ext cx="83195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500">
                <a:solidFill>
                  <a:srgbClr val="FAFD00"/>
                </a:solidFill>
                <a:latin typeface="+mn-lt"/>
              </a:rPr>
              <a:t>Título</a:t>
            </a:r>
            <a:endParaRPr lang="pt-BR" altLang="pt-BR" sz="1800" b="0">
              <a:latin typeface="+mn-lt"/>
            </a:endParaRPr>
          </a:p>
        </p:txBody>
      </p:sp>
      <p:sp>
        <p:nvSpPr>
          <p:cNvPr id="5159" name="Rectangle 1172"/>
          <p:cNvSpPr>
            <a:spLocks noChangeArrowheads="1"/>
          </p:cNvSpPr>
          <p:nvPr/>
        </p:nvSpPr>
        <p:spPr bwMode="auto">
          <a:xfrm>
            <a:off x="2492375" y="1614488"/>
            <a:ext cx="1098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60" name="Rectangle 1173"/>
          <p:cNvSpPr>
            <a:spLocks noChangeArrowheads="1"/>
          </p:cNvSpPr>
          <p:nvPr/>
        </p:nvSpPr>
        <p:spPr bwMode="auto">
          <a:xfrm>
            <a:off x="2041525" y="2068513"/>
            <a:ext cx="8588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21" name="Group 1174"/>
          <p:cNvGrpSpPr>
            <a:grpSpLocks/>
          </p:cNvGrpSpPr>
          <p:nvPr/>
        </p:nvGrpSpPr>
        <p:grpSpPr bwMode="auto">
          <a:xfrm>
            <a:off x="1960563" y="2085975"/>
            <a:ext cx="1022350" cy="298450"/>
            <a:chOff x="1235" y="1314"/>
            <a:chExt cx="644" cy="188"/>
          </a:xfrm>
        </p:grpSpPr>
        <p:sp>
          <p:nvSpPr>
            <p:cNvPr id="5196" name="Rectangle 1175"/>
            <p:cNvSpPr>
              <a:spLocks noChangeArrowheads="1"/>
            </p:cNvSpPr>
            <p:nvPr/>
          </p:nvSpPr>
          <p:spPr bwMode="auto">
            <a:xfrm>
              <a:off x="1235" y="1321"/>
              <a:ext cx="644" cy="181"/>
            </a:xfrm>
            <a:prstGeom prst="rect">
              <a:avLst/>
            </a:prstGeom>
            <a:solidFill>
              <a:srgbClr val="FF0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197" name="Rectangle 1176"/>
            <p:cNvSpPr>
              <a:spLocks noChangeArrowheads="1"/>
            </p:cNvSpPr>
            <p:nvPr/>
          </p:nvSpPr>
          <p:spPr bwMode="auto">
            <a:xfrm>
              <a:off x="1312" y="1314"/>
              <a:ext cx="4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 dirty="0" err="1">
                  <a:solidFill>
                    <a:srgbClr val="FFFFFF"/>
                  </a:solidFill>
                  <a:latin typeface="+mn-lt"/>
                </a:rPr>
                <a:t>HBeAg</a:t>
              </a:r>
              <a:endParaRPr lang="pt-BR" altLang="pt-BR" sz="1800" b="0" dirty="0">
                <a:latin typeface="+mn-lt"/>
              </a:endParaRPr>
            </a:p>
          </p:txBody>
        </p:sp>
      </p:grpSp>
      <p:sp>
        <p:nvSpPr>
          <p:cNvPr id="5162" name="Rectangle 1177"/>
          <p:cNvSpPr>
            <a:spLocks noChangeArrowheads="1"/>
          </p:cNvSpPr>
          <p:nvPr/>
        </p:nvSpPr>
        <p:spPr bwMode="auto">
          <a:xfrm>
            <a:off x="4764088" y="2058988"/>
            <a:ext cx="10191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22" name="Group 1178"/>
          <p:cNvGrpSpPr>
            <a:grpSpLocks/>
          </p:cNvGrpSpPr>
          <p:nvPr/>
        </p:nvGrpSpPr>
        <p:grpSpPr bwMode="auto">
          <a:xfrm>
            <a:off x="3032125" y="2085975"/>
            <a:ext cx="4452938" cy="298450"/>
            <a:chOff x="1910" y="1314"/>
            <a:chExt cx="2805" cy="188"/>
          </a:xfrm>
        </p:grpSpPr>
        <p:sp>
          <p:nvSpPr>
            <p:cNvPr id="5194" name="Rectangle 1179"/>
            <p:cNvSpPr>
              <a:spLocks noChangeArrowheads="1"/>
            </p:cNvSpPr>
            <p:nvPr/>
          </p:nvSpPr>
          <p:spPr bwMode="auto">
            <a:xfrm>
              <a:off x="1910" y="1321"/>
              <a:ext cx="2805" cy="181"/>
            </a:xfrm>
            <a:prstGeom prst="rect">
              <a:avLst/>
            </a:prstGeom>
            <a:solidFill>
              <a:srgbClr val="FF0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5195" name="Rectangle 1180"/>
            <p:cNvSpPr>
              <a:spLocks noChangeArrowheads="1"/>
            </p:cNvSpPr>
            <p:nvPr/>
          </p:nvSpPr>
          <p:spPr bwMode="auto">
            <a:xfrm>
              <a:off x="2976" y="1314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>
                  <a:solidFill>
                    <a:srgbClr val="FFFFFF"/>
                  </a:solidFill>
                  <a:latin typeface="+mn-lt"/>
                </a:rPr>
                <a:t>anti-HBe</a:t>
              </a:r>
              <a:endParaRPr lang="pt-BR" altLang="pt-BR" sz="1800" b="0">
                <a:latin typeface="+mn-lt"/>
              </a:endParaRPr>
            </a:p>
          </p:txBody>
        </p:sp>
      </p:grpSp>
      <p:sp>
        <p:nvSpPr>
          <p:cNvPr id="5164" name="Rectangle 1181"/>
          <p:cNvSpPr>
            <a:spLocks noChangeArrowheads="1"/>
          </p:cNvSpPr>
          <p:nvPr/>
        </p:nvSpPr>
        <p:spPr bwMode="auto">
          <a:xfrm>
            <a:off x="4746625" y="2828925"/>
            <a:ext cx="17287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7182" name="Rectangle 1182"/>
          <p:cNvSpPr>
            <a:spLocks noChangeArrowheads="1"/>
          </p:cNvSpPr>
          <p:nvPr/>
        </p:nvSpPr>
        <p:spPr bwMode="auto">
          <a:xfrm>
            <a:off x="5316538" y="2819400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66FFFF"/>
                </a:solidFill>
                <a:latin typeface="+mn-lt"/>
              </a:rPr>
              <a:t>anti-HBc </a:t>
            </a:r>
            <a:endParaRPr lang="pt-BR" altLang="pt-BR" sz="1800" b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257183" name="Rectangle 1183"/>
          <p:cNvSpPr>
            <a:spLocks noChangeArrowheads="1"/>
          </p:cNvSpPr>
          <p:nvPr/>
        </p:nvSpPr>
        <p:spPr bwMode="auto">
          <a:xfrm>
            <a:off x="3810000" y="3886200"/>
            <a:ext cx="139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00"/>
                </a:solidFill>
                <a:latin typeface="+mn-lt"/>
              </a:rPr>
              <a:t>anti-HBc IgM</a:t>
            </a:r>
            <a:endParaRPr lang="pt-BR" altLang="pt-BR" sz="1800" b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67" name="Rectangle 1184"/>
          <p:cNvSpPr>
            <a:spLocks noChangeArrowheads="1"/>
          </p:cNvSpPr>
          <p:nvPr/>
        </p:nvSpPr>
        <p:spPr bwMode="auto">
          <a:xfrm>
            <a:off x="6710363" y="4068763"/>
            <a:ext cx="11144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7185" name="Rectangle 1185"/>
          <p:cNvSpPr>
            <a:spLocks noChangeArrowheads="1"/>
          </p:cNvSpPr>
          <p:nvPr/>
        </p:nvSpPr>
        <p:spPr bwMode="auto">
          <a:xfrm>
            <a:off x="1362075" y="4187825"/>
            <a:ext cx="676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0000"/>
                </a:solidFill>
                <a:latin typeface="+mn-lt"/>
              </a:rPr>
              <a:t>HBsAg</a:t>
            </a:r>
            <a:endParaRPr lang="pt-BR" altLang="pt-BR" sz="1800" b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69" name="Rectangle 1186"/>
          <p:cNvSpPr>
            <a:spLocks noChangeArrowheads="1"/>
          </p:cNvSpPr>
          <p:nvPr/>
        </p:nvSpPr>
        <p:spPr bwMode="auto">
          <a:xfrm>
            <a:off x="1211263" y="5986463"/>
            <a:ext cx="2841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0" name="Rectangle 1187"/>
          <p:cNvSpPr>
            <a:spLocks noChangeArrowheads="1"/>
          </p:cNvSpPr>
          <p:nvPr/>
        </p:nvSpPr>
        <p:spPr bwMode="auto">
          <a:xfrm>
            <a:off x="1293813" y="6040438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0</a:t>
            </a:r>
            <a:endParaRPr lang="pt-BR" altLang="pt-BR" sz="1800" b="0">
              <a:latin typeface="+mn-lt"/>
            </a:endParaRPr>
          </a:p>
        </p:txBody>
      </p:sp>
      <p:sp>
        <p:nvSpPr>
          <p:cNvPr id="5171" name="Rectangle 1188"/>
          <p:cNvSpPr>
            <a:spLocks noChangeArrowheads="1"/>
          </p:cNvSpPr>
          <p:nvPr/>
        </p:nvSpPr>
        <p:spPr bwMode="auto">
          <a:xfrm>
            <a:off x="1674813" y="5986463"/>
            <a:ext cx="28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2" name="Rectangle 1189"/>
          <p:cNvSpPr>
            <a:spLocks noChangeArrowheads="1"/>
          </p:cNvSpPr>
          <p:nvPr/>
        </p:nvSpPr>
        <p:spPr bwMode="auto">
          <a:xfrm>
            <a:off x="1754188" y="6040438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4</a:t>
            </a:r>
            <a:endParaRPr lang="pt-BR" altLang="pt-BR" sz="1800" b="0">
              <a:latin typeface="+mn-lt"/>
            </a:endParaRPr>
          </a:p>
        </p:txBody>
      </p:sp>
      <p:sp>
        <p:nvSpPr>
          <p:cNvPr id="5173" name="Rectangle 1190"/>
          <p:cNvSpPr>
            <a:spLocks noChangeArrowheads="1"/>
          </p:cNvSpPr>
          <p:nvPr/>
        </p:nvSpPr>
        <p:spPr bwMode="auto">
          <a:xfrm>
            <a:off x="2146300" y="5986463"/>
            <a:ext cx="2809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4" name="Rectangle 1191"/>
          <p:cNvSpPr>
            <a:spLocks noChangeArrowheads="1"/>
          </p:cNvSpPr>
          <p:nvPr/>
        </p:nvSpPr>
        <p:spPr bwMode="auto">
          <a:xfrm>
            <a:off x="2227263" y="6040438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8</a:t>
            </a:r>
            <a:endParaRPr lang="pt-BR" altLang="pt-BR" sz="1800" b="0">
              <a:latin typeface="+mn-lt"/>
            </a:endParaRPr>
          </a:p>
        </p:txBody>
      </p:sp>
      <p:sp>
        <p:nvSpPr>
          <p:cNvPr id="5175" name="Rectangle 1192"/>
          <p:cNvSpPr>
            <a:spLocks noChangeArrowheads="1"/>
          </p:cNvSpPr>
          <p:nvPr/>
        </p:nvSpPr>
        <p:spPr bwMode="auto">
          <a:xfrm>
            <a:off x="2554288" y="5986463"/>
            <a:ext cx="3984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6" name="Rectangle 1193"/>
          <p:cNvSpPr>
            <a:spLocks noChangeArrowheads="1"/>
          </p:cNvSpPr>
          <p:nvPr/>
        </p:nvSpPr>
        <p:spPr bwMode="auto">
          <a:xfrm>
            <a:off x="2636838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12</a:t>
            </a:r>
            <a:endParaRPr lang="pt-BR" altLang="pt-BR" sz="1800" b="0">
              <a:latin typeface="+mn-lt"/>
            </a:endParaRPr>
          </a:p>
        </p:txBody>
      </p:sp>
      <p:sp>
        <p:nvSpPr>
          <p:cNvPr id="5177" name="Rectangle 1194"/>
          <p:cNvSpPr>
            <a:spLocks noChangeArrowheads="1"/>
          </p:cNvSpPr>
          <p:nvPr/>
        </p:nvSpPr>
        <p:spPr bwMode="auto">
          <a:xfrm>
            <a:off x="3025775" y="5986463"/>
            <a:ext cx="398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78" name="Rectangle 1195"/>
          <p:cNvSpPr>
            <a:spLocks noChangeArrowheads="1"/>
          </p:cNvSpPr>
          <p:nvPr/>
        </p:nvSpPr>
        <p:spPr bwMode="auto">
          <a:xfrm>
            <a:off x="3109913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16</a:t>
            </a:r>
            <a:endParaRPr lang="pt-BR" altLang="pt-BR" sz="1800" b="0">
              <a:latin typeface="+mn-lt"/>
            </a:endParaRPr>
          </a:p>
        </p:txBody>
      </p:sp>
      <p:sp>
        <p:nvSpPr>
          <p:cNvPr id="5179" name="Rectangle 1196"/>
          <p:cNvSpPr>
            <a:spLocks noChangeArrowheads="1"/>
          </p:cNvSpPr>
          <p:nvPr/>
        </p:nvSpPr>
        <p:spPr bwMode="auto">
          <a:xfrm>
            <a:off x="3498850" y="5989638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0" name="Rectangle 1197"/>
          <p:cNvSpPr>
            <a:spLocks noChangeArrowheads="1"/>
          </p:cNvSpPr>
          <p:nvPr/>
        </p:nvSpPr>
        <p:spPr bwMode="auto">
          <a:xfrm>
            <a:off x="3581400" y="604837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20</a:t>
            </a:r>
            <a:endParaRPr lang="pt-BR" altLang="pt-BR" sz="1800" b="0">
              <a:latin typeface="+mn-lt"/>
            </a:endParaRPr>
          </a:p>
        </p:txBody>
      </p:sp>
      <p:sp>
        <p:nvSpPr>
          <p:cNvPr id="5181" name="Rectangle 1198"/>
          <p:cNvSpPr>
            <a:spLocks noChangeArrowheads="1"/>
          </p:cNvSpPr>
          <p:nvPr/>
        </p:nvSpPr>
        <p:spPr bwMode="auto">
          <a:xfrm>
            <a:off x="3965575" y="5986463"/>
            <a:ext cx="396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2" name="Rectangle 1199"/>
          <p:cNvSpPr>
            <a:spLocks noChangeArrowheads="1"/>
          </p:cNvSpPr>
          <p:nvPr/>
        </p:nvSpPr>
        <p:spPr bwMode="auto">
          <a:xfrm>
            <a:off x="4048125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24</a:t>
            </a:r>
            <a:endParaRPr lang="pt-BR" altLang="pt-BR" sz="1800" b="0">
              <a:latin typeface="+mn-lt"/>
            </a:endParaRPr>
          </a:p>
        </p:txBody>
      </p:sp>
      <p:sp>
        <p:nvSpPr>
          <p:cNvPr id="5183" name="Rectangle 1200"/>
          <p:cNvSpPr>
            <a:spLocks noChangeArrowheads="1"/>
          </p:cNvSpPr>
          <p:nvPr/>
        </p:nvSpPr>
        <p:spPr bwMode="auto">
          <a:xfrm>
            <a:off x="4437063" y="5986463"/>
            <a:ext cx="3984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4" name="Rectangle 1201"/>
          <p:cNvSpPr>
            <a:spLocks noChangeArrowheads="1"/>
          </p:cNvSpPr>
          <p:nvPr/>
        </p:nvSpPr>
        <p:spPr bwMode="auto">
          <a:xfrm>
            <a:off x="4521200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28</a:t>
            </a:r>
            <a:endParaRPr lang="pt-BR" altLang="pt-BR" sz="1800" b="0">
              <a:latin typeface="+mn-lt"/>
            </a:endParaRPr>
          </a:p>
        </p:txBody>
      </p:sp>
      <p:sp>
        <p:nvSpPr>
          <p:cNvPr id="5185" name="Rectangle 1202"/>
          <p:cNvSpPr>
            <a:spLocks noChangeArrowheads="1"/>
          </p:cNvSpPr>
          <p:nvPr/>
        </p:nvSpPr>
        <p:spPr bwMode="auto">
          <a:xfrm>
            <a:off x="4916488" y="5986463"/>
            <a:ext cx="396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6" name="Rectangle 1203"/>
          <p:cNvSpPr>
            <a:spLocks noChangeArrowheads="1"/>
          </p:cNvSpPr>
          <p:nvPr/>
        </p:nvSpPr>
        <p:spPr bwMode="auto">
          <a:xfrm>
            <a:off x="4999038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32</a:t>
            </a:r>
            <a:endParaRPr lang="pt-BR" altLang="pt-BR" sz="1800" b="0">
              <a:latin typeface="+mn-lt"/>
            </a:endParaRPr>
          </a:p>
        </p:txBody>
      </p:sp>
      <p:sp>
        <p:nvSpPr>
          <p:cNvPr id="5187" name="Rectangle 1204"/>
          <p:cNvSpPr>
            <a:spLocks noChangeArrowheads="1"/>
          </p:cNvSpPr>
          <p:nvPr/>
        </p:nvSpPr>
        <p:spPr bwMode="auto">
          <a:xfrm>
            <a:off x="5381625" y="5989638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88" name="Rectangle 1205"/>
          <p:cNvSpPr>
            <a:spLocks noChangeArrowheads="1"/>
          </p:cNvSpPr>
          <p:nvPr/>
        </p:nvSpPr>
        <p:spPr bwMode="auto">
          <a:xfrm>
            <a:off x="5465763" y="604837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36</a:t>
            </a:r>
            <a:endParaRPr lang="pt-BR" altLang="pt-BR" sz="1800" b="0">
              <a:latin typeface="+mn-lt"/>
            </a:endParaRPr>
          </a:p>
        </p:txBody>
      </p:sp>
      <p:sp>
        <p:nvSpPr>
          <p:cNvPr id="5189" name="Rectangle 1206"/>
          <p:cNvSpPr>
            <a:spLocks noChangeArrowheads="1"/>
          </p:cNvSpPr>
          <p:nvPr/>
        </p:nvSpPr>
        <p:spPr bwMode="auto">
          <a:xfrm>
            <a:off x="6319838" y="5986463"/>
            <a:ext cx="3984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90" name="Rectangle 1207"/>
          <p:cNvSpPr>
            <a:spLocks noChangeArrowheads="1"/>
          </p:cNvSpPr>
          <p:nvPr/>
        </p:nvSpPr>
        <p:spPr bwMode="auto">
          <a:xfrm>
            <a:off x="6403975" y="6040438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52</a:t>
            </a:r>
            <a:endParaRPr lang="pt-BR" altLang="pt-BR" sz="1800" b="0">
              <a:latin typeface="+mn-lt"/>
            </a:endParaRPr>
          </a:p>
        </p:txBody>
      </p:sp>
      <p:sp>
        <p:nvSpPr>
          <p:cNvPr id="5191" name="Rectangle 1208"/>
          <p:cNvSpPr>
            <a:spLocks noChangeArrowheads="1"/>
          </p:cNvSpPr>
          <p:nvPr/>
        </p:nvSpPr>
        <p:spPr bwMode="auto">
          <a:xfrm>
            <a:off x="7197725" y="5986463"/>
            <a:ext cx="5127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5192" name="Rectangle 1209"/>
          <p:cNvSpPr>
            <a:spLocks noChangeArrowheads="1"/>
          </p:cNvSpPr>
          <p:nvPr/>
        </p:nvSpPr>
        <p:spPr bwMode="auto">
          <a:xfrm>
            <a:off x="7280275" y="6040438"/>
            <a:ext cx="317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100</a:t>
            </a:r>
            <a:endParaRPr lang="pt-BR" altLang="pt-BR" sz="1800" b="0">
              <a:latin typeface="+mn-lt"/>
            </a:endParaRPr>
          </a:p>
        </p:txBody>
      </p:sp>
      <p:sp>
        <p:nvSpPr>
          <p:cNvPr id="257210" name="Text Box 1210"/>
          <p:cNvSpPr txBox="1">
            <a:spLocks noChangeArrowheads="1"/>
          </p:cNvSpPr>
          <p:nvPr/>
        </p:nvSpPr>
        <p:spPr bwMode="auto">
          <a:xfrm>
            <a:off x="6705600" y="411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800">
                <a:solidFill>
                  <a:srgbClr val="FF99FF"/>
                </a:solidFill>
                <a:latin typeface="+mn-lt"/>
              </a:rPr>
              <a:t>anti-HBs</a:t>
            </a:r>
          </a:p>
        </p:txBody>
      </p:sp>
    </p:spTree>
    <p:extLst>
      <p:ext uri="{BB962C8B-B14F-4D97-AF65-F5344CB8AC3E}">
        <p14:creationId xmlns:p14="http://schemas.microsoft.com/office/powerpoint/2010/main" val="14510765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82" grpId="0" autoUpdateAnimBg="0"/>
      <p:bldP spid="257183" grpId="0" autoUpdateAnimBg="0"/>
      <p:bldP spid="257185" grpId="0" autoUpdateAnimBg="0"/>
      <p:bldP spid="2572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637088" y="6146800"/>
            <a:ext cx="857250" cy="527050"/>
            <a:chOff x="-2921" y="3872"/>
            <a:chExt cx="540" cy="332"/>
          </a:xfrm>
        </p:grpSpPr>
        <p:sp>
          <p:nvSpPr>
            <p:cNvPr id="6287" name="Freeform 3"/>
            <p:cNvSpPr>
              <a:spLocks/>
            </p:cNvSpPr>
            <p:nvPr/>
          </p:nvSpPr>
          <p:spPr bwMode="auto">
            <a:xfrm>
              <a:off x="-2921" y="3872"/>
              <a:ext cx="179" cy="240"/>
            </a:xfrm>
            <a:custGeom>
              <a:avLst/>
              <a:gdLst>
                <a:gd name="T0" fmla="*/ 1407 w 1611"/>
                <a:gd name="T1" fmla="*/ 1850 h 1916"/>
                <a:gd name="T2" fmla="*/ 1314 w 1611"/>
                <a:gd name="T3" fmla="*/ 1874 h 1916"/>
                <a:gd name="T4" fmla="*/ 1228 w 1611"/>
                <a:gd name="T5" fmla="*/ 1892 h 1916"/>
                <a:gd name="T6" fmla="*/ 1146 w 1611"/>
                <a:gd name="T7" fmla="*/ 1908 h 1916"/>
                <a:gd name="T8" fmla="*/ 1064 w 1611"/>
                <a:gd name="T9" fmla="*/ 1915 h 1916"/>
                <a:gd name="T10" fmla="*/ 971 w 1611"/>
                <a:gd name="T11" fmla="*/ 1915 h 1916"/>
                <a:gd name="T12" fmla="*/ 858 w 1611"/>
                <a:gd name="T13" fmla="*/ 1906 h 1916"/>
                <a:gd name="T14" fmla="*/ 744 w 1611"/>
                <a:gd name="T15" fmla="*/ 1885 h 1916"/>
                <a:gd name="T16" fmla="*/ 640 w 1611"/>
                <a:gd name="T17" fmla="*/ 1855 h 1916"/>
                <a:gd name="T18" fmla="*/ 536 w 1611"/>
                <a:gd name="T19" fmla="*/ 1811 h 1916"/>
                <a:gd name="T20" fmla="*/ 439 w 1611"/>
                <a:gd name="T21" fmla="*/ 1755 h 1916"/>
                <a:gd name="T22" fmla="*/ 295 w 1611"/>
                <a:gd name="T23" fmla="*/ 1654 h 1916"/>
                <a:gd name="T24" fmla="*/ 176 w 1611"/>
                <a:gd name="T25" fmla="*/ 1525 h 1916"/>
                <a:gd name="T26" fmla="*/ 88 w 1611"/>
                <a:gd name="T27" fmla="*/ 1369 h 1916"/>
                <a:gd name="T28" fmla="*/ 30 w 1611"/>
                <a:gd name="T29" fmla="*/ 1198 h 1916"/>
                <a:gd name="T30" fmla="*/ 2 w 1611"/>
                <a:gd name="T31" fmla="*/ 1016 h 1916"/>
                <a:gd name="T32" fmla="*/ 4 w 1611"/>
                <a:gd name="T33" fmla="*/ 858 h 1916"/>
                <a:gd name="T34" fmla="*/ 31 w 1611"/>
                <a:gd name="T35" fmla="*/ 718 h 1916"/>
                <a:gd name="T36" fmla="*/ 81 w 1611"/>
                <a:gd name="T37" fmla="*/ 581 h 1916"/>
                <a:gd name="T38" fmla="*/ 155 w 1611"/>
                <a:gd name="T39" fmla="*/ 452 h 1916"/>
                <a:gd name="T40" fmla="*/ 247 w 1611"/>
                <a:gd name="T41" fmla="*/ 333 h 1916"/>
                <a:gd name="T42" fmla="*/ 355 w 1611"/>
                <a:gd name="T43" fmla="*/ 226 h 1916"/>
                <a:gd name="T44" fmla="*/ 471 w 1611"/>
                <a:gd name="T45" fmla="*/ 143 h 1916"/>
                <a:gd name="T46" fmla="*/ 598 w 1611"/>
                <a:gd name="T47" fmla="*/ 81 h 1916"/>
                <a:gd name="T48" fmla="*/ 731 w 1611"/>
                <a:gd name="T49" fmla="*/ 34 h 1916"/>
                <a:gd name="T50" fmla="*/ 873 w 1611"/>
                <a:gd name="T51" fmla="*/ 7 h 1916"/>
                <a:gd name="T52" fmla="*/ 1025 w 1611"/>
                <a:gd name="T53" fmla="*/ 0 h 1916"/>
                <a:gd name="T54" fmla="*/ 1099 w 1611"/>
                <a:gd name="T55" fmla="*/ 1 h 1916"/>
                <a:gd name="T56" fmla="*/ 1175 w 1611"/>
                <a:gd name="T57" fmla="*/ 6 h 1916"/>
                <a:gd name="T58" fmla="*/ 1253 w 1611"/>
                <a:gd name="T59" fmla="*/ 19 h 1916"/>
                <a:gd name="T60" fmla="*/ 1336 w 1611"/>
                <a:gd name="T61" fmla="*/ 38 h 1916"/>
                <a:gd name="T62" fmla="*/ 1425 w 1611"/>
                <a:gd name="T63" fmla="*/ 63 h 1916"/>
                <a:gd name="T64" fmla="*/ 1411 w 1611"/>
                <a:gd name="T65" fmla="*/ 338 h 1916"/>
                <a:gd name="T66" fmla="*/ 1320 w 1611"/>
                <a:gd name="T67" fmla="*/ 296 h 1916"/>
                <a:gd name="T68" fmla="*/ 1234 w 1611"/>
                <a:gd name="T69" fmla="*/ 269 h 1916"/>
                <a:gd name="T70" fmla="*/ 1152 w 1611"/>
                <a:gd name="T71" fmla="*/ 248 h 1916"/>
                <a:gd name="T72" fmla="*/ 1069 w 1611"/>
                <a:gd name="T73" fmla="*/ 236 h 1916"/>
                <a:gd name="T74" fmla="*/ 964 w 1611"/>
                <a:gd name="T75" fmla="*/ 235 h 1916"/>
                <a:gd name="T76" fmla="*/ 757 w 1611"/>
                <a:gd name="T77" fmla="*/ 270 h 1916"/>
                <a:gd name="T78" fmla="*/ 585 w 1611"/>
                <a:gd name="T79" fmla="*/ 358 h 1916"/>
                <a:gd name="T80" fmla="*/ 447 w 1611"/>
                <a:gd name="T81" fmla="*/ 497 h 1916"/>
                <a:gd name="T82" fmla="*/ 360 w 1611"/>
                <a:gd name="T83" fmla="*/ 675 h 1916"/>
                <a:gd name="T84" fmla="*/ 327 w 1611"/>
                <a:gd name="T85" fmla="*/ 885 h 1916"/>
                <a:gd name="T86" fmla="*/ 345 w 1611"/>
                <a:gd name="T87" fmla="*/ 1128 h 1916"/>
                <a:gd name="T88" fmla="*/ 415 w 1611"/>
                <a:gd name="T89" fmla="*/ 1337 h 1916"/>
                <a:gd name="T90" fmla="*/ 537 w 1611"/>
                <a:gd name="T91" fmla="*/ 1505 h 1916"/>
                <a:gd name="T92" fmla="*/ 706 w 1611"/>
                <a:gd name="T93" fmla="*/ 1622 h 1916"/>
                <a:gd name="T94" fmla="*/ 906 w 1611"/>
                <a:gd name="T95" fmla="*/ 1682 h 1916"/>
                <a:gd name="T96" fmla="*/ 1067 w 1611"/>
                <a:gd name="T97" fmla="*/ 1689 h 1916"/>
                <a:gd name="T98" fmla="*/ 1169 w 1611"/>
                <a:gd name="T99" fmla="*/ 1674 h 1916"/>
                <a:gd name="T100" fmla="*/ 1275 w 1611"/>
                <a:gd name="T101" fmla="*/ 1647 h 1916"/>
                <a:gd name="T102" fmla="*/ 1388 w 1611"/>
                <a:gd name="T103" fmla="*/ 1612 h 1916"/>
                <a:gd name="T104" fmla="*/ 1506 w 1611"/>
                <a:gd name="T105" fmla="*/ 1561 h 19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1"/>
                <a:gd name="T160" fmla="*/ 0 h 1916"/>
                <a:gd name="T161" fmla="*/ 1611 w 1611"/>
                <a:gd name="T162" fmla="*/ 1916 h 19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1" h="1916">
                  <a:moveTo>
                    <a:pt x="1611" y="1505"/>
                  </a:moveTo>
                  <a:lnTo>
                    <a:pt x="1472" y="1828"/>
                  </a:lnTo>
                  <a:lnTo>
                    <a:pt x="1456" y="1833"/>
                  </a:lnTo>
                  <a:lnTo>
                    <a:pt x="1439" y="1840"/>
                  </a:lnTo>
                  <a:lnTo>
                    <a:pt x="1423" y="1844"/>
                  </a:lnTo>
                  <a:lnTo>
                    <a:pt x="1407" y="1850"/>
                  </a:lnTo>
                  <a:lnTo>
                    <a:pt x="1391" y="1854"/>
                  </a:lnTo>
                  <a:lnTo>
                    <a:pt x="1375" y="1858"/>
                  </a:lnTo>
                  <a:lnTo>
                    <a:pt x="1360" y="1863"/>
                  </a:lnTo>
                  <a:lnTo>
                    <a:pt x="1345" y="1866"/>
                  </a:lnTo>
                  <a:lnTo>
                    <a:pt x="1329" y="1869"/>
                  </a:lnTo>
                  <a:lnTo>
                    <a:pt x="1314" y="1874"/>
                  </a:lnTo>
                  <a:lnTo>
                    <a:pt x="1299" y="1877"/>
                  </a:lnTo>
                  <a:lnTo>
                    <a:pt x="1285" y="1880"/>
                  </a:lnTo>
                  <a:lnTo>
                    <a:pt x="1270" y="1884"/>
                  </a:lnTo>
                  <a:lnTo>
                    <a:pt x="1255" y="1886"/>
                  </a:lnTo>
                  <a:lnTo>
                    <a:pt x="1242" y="1889"/>
                  </a:lnTo>
                  <a:lnTo>
                    <a:pt x="1228" y="1892"/>
                  </a:lnTo>
                  <a:lnTo>
                    <a:pt x="1215" y="1896"/>
                  </a:lnTo>
                  <a:lnTo>
                    <a:pt x="1200" y="1898"/>
                  </a:lnTo>
                  <a:lnTo>
                    <a:pt x="1187" y="1901"/>
                  </a:lnTo>
                  <a:lnTo>
                    <a:pt x="1173" y="1903"/>
                  </a:lnTo>
                  <a:lnTo>
                    <a:pt x="1160" y="1906"/>
                  </a:lnTo>
                  <a:lnTo>
                    <a:pt x="1146" y="1908"/>
                  </a:lnTo>
                  <a:lnTo>
                    <a:pt x="1132" y="1909"/>
                  </a:lnTo>
                  <a:lnTo>
                    <a:pt x="1119" y="1911"/>
                  </a:lnTo>
                  <a:lnTo>
                    <a:pt x="1105" y="1912"/>
                  </a:lnTo>
                  <a:lnTo>
                    <a:pt x="1091" y="1913"/>
                  </a:lnTo>
                  <a:lnTo>
                    <a:pt x="1078" y="1914"/>
                  </a:lnTo>
                  <a:lnTo>
                    <a:pt x="1064" y="1915"/>
                  </a:lnTo>
                  <a:lnTo>
                    <a:pt x="1051" y="1915"/>
                  </a:lnTo>
                  <a:lnTo>
                    <a:pt x="1036" y="1916"/>
                  </a:lnTo>
                  <a:lnTo>
                    <a:pt x="1023" y="1916"/>
                  </a:lnTo>
                  <a:lnTo>
                    <a:pt x="1009" y="1916"/>
                  </a:lnTo>
                  <a:lnTo>
                    <a:pt x="990" y="1916"/>
                  </a:lnTo>
                  <a:lnTo>
                    <a:pt x="971" y="1915"/>
                  </a:lnTo>
                  <a:lnTo>
                    <a:pt x="953" y="1915"/>
                  </a:lnTo>
                  <a:lnTo>
                    <a:pt x="934" y="1913"/>
                  </a:lnTo>
                  <a:lnTo>
                    <a:pt x="915" y="1912"/>
                  </a:lnTo>
                  <a:lnTo>
                    <a:pt x="896" y="1910"/>
                  </a:lnTo>
                  <a:lnTo>
                    <a:pt x="877" y="1908"/>
                  </a:lnTo>
                  <a:lnTo>
                    <a:pt x="858" y="1906"/>
                  </a:lnTo>
                  <a:lnTo>
                    <a:pt x="839" y="1903"/>
                  </a:lnTo>
                  <a:lnTo>
                    <a:pt x="820" y="1900"/>
                  </a:lnTo>
                  <a:lnTo>
                    <a:pt x="801" y="1897"/>
                  </a:lnTo>
                  <a:lnTo>
                    <a:pt x="782" y="1892"/>
                  </a:lnTo>
                  <a:lnTo>
                    <a:pt x="763" y="1889"/>
                  </a:lnTo>
                  <a:lnTo>
                    <a:pt x="744" y="1885"/>
                  </a:lnTo>
                  <a:lnTo>
                    <a:pt x="727" y="1880"/>
                  </a:lnTo>
                  <a:lnTo>
                    <a:pt x="708" y="1876"/>
                  </a:lnTo>
                  <a:lnTo>
                    <a:pt x="692" y="1872"/>
                  </a:lnTo>
                  <a:lnTo>
                    <a:pt x="674" y="1866"/>
                  </a:lnTo>
                  <a:lnTo>
                    <a:pt x="656" y="1861"/>
                  </a:lnTo>
                  <a:lnTo>
                    <a:pt x="640" y="1855"/>
                  </a:lnTo>
                  <a:lnTo>
                    <a:pt x="622" y="1849"/>
                  </a:lnTo>
                  <a:lnTo>
                    <a:pt x="605" y="1842"/>
                  </a:lnTo>
                  <a:lnTo>
                    <a:pt x="588" y="1835"/>
                  </a:lnTo>
                  <a:lnTo>
                    <a:pt x="570" y="1828"/>
                  </a:lnTo>
                  <a:lnTo>
                    <a:pt x="553" y="1820"/>
                  </a:lnTo>
                  <a:lnTo>
                    <a:pt x="536" y="1811"/>
                  </a:lnTo>
                  <a:lnTo>
                    <a:pt x="520" y="1804"/>
                  </a:lnTo>
                  <a:lnTo>
                    <a:pt x="503" y="1795"/>
                  </a:lnTo>
                  <a:lnTo>
                    <a:pt x="487" y="1785"/>
                  </a:lnTo>
                  <a:lnTo>
                    <a:pt x="470" y="1775"/>
                  </a:lnTo>
                  <a:lnTo>
                    <a:pt x="455" y="1765"/>
                  </a:lnTo>
                  <a:lnTo>
                    <a:pt x="439" y="1755"/>
                  </a:lnTo>
                  <a:lnTo>
                    <a:pt x="414" y="1740"/>
                  </a:lnTo>
                  <a:lnTo>
                    <a:pt x="389" y="1724"/>
                  </a:lnTo>
                  <a:lnTo>
                    <a:pt x="364" y="1707"/>
                  </a:lnTo>
                  <a:lnTo>
                    <a:pt x="340" y="1690"/>
                  </a:lnTo>
                  <a:lnTo>
                    <a:pt x="317" y="1672"/>
                  </a:lnTo>
                  <a:lnTo>
                    <a:pt x="295" y="1654"/>
                  </a:lnTo>
                  <a:lnTo>
                    <a:pt x="273" y="1634"/>
                  </a:lnTo>
                  <a:lnTo>
                    <a:pt x="252" y="1614"/>
                  </a:lnTo>
                  <a:lnTo>
                    <a:pt x="232" y="1593"/>
                  </a:lnTo>
                  <a:lnTo>
                    <a:pt x="213" y="1571"/>
                  </a:lnTo>
                  <a:lnTo>
                    <a:pt x="194" y="1548"/>
                  </a:lnTo>
                  <a:lnTo>
                    <a:pt x="176" y="1525"/>
                  </a:lnTo>
                  <a:lnTo>
                    <a:pt x="159" y="1501"/>
                  </a:lnTo>
                  <a:lnTo>
                    <a:pt x="143" y="1476"/>
                  </a:lnTo>
                  <a:lnTo>
                    <a:pt x="128" y="1451"/>
                  </a:lnTo>
                  <a:lnTo>
                    <a:pt x="113" y="1424"/>
                  </a:lnTo>
                  <a:lnTo>
                    <a:pt x="100" y="1396"/>
                  </a:lnTo>
                  <a:lnTo>
                    <a:pt x="88" y="1369"/>
                  </a:lnTo>
                  <a:lnTo>
                    <a:pt x="76" y="1340"/>
                  </a:lnTo>
                  <a:lnTo>
                    <a:pt x="65" y="1313"/>
                  </a:lnTo>
                  <a:lnTo>
                    <a:pt x="55" y="1284"/>
                  </a:lnTo>
                  <a:lnTo>
                    <a:pt x="45" y="1256"/>
                  </a:lnTo>
                  <a:lnTo>
                    <a:pt x="37" y="1226"/>
                  </a:lnTo>
                  <a:lnTo>
                    <a:pt x="30" y="1198"/>
                  </a:lnTo>
                  <a:lnTo>
                    <a:pt x="23" y="1168"/>
                  </a:lnTo>
                  <a:lnTo>
                    <a:pt x="16" y="1139"/>
                  </a:lnTo>
                  <a:lnTo>
                    <a:pt x="12" y="1108"/>
                  </a:lnTo>
                  <a:lnTo>
                    <a:pt x="8" y="1079"/>
                  </a:lnTo>
                  <a:lnTo>
                    <a:pt x="4" y="1048"/>
                  </a:lnTo>
                  <a:lnTo>
                    <a:pt x="2" y="1016"/>
                  </a:lnTo>
                  <a:lnTo>
                    <a:pt x="0" y="985"/>
                  </a:lnTo>
                  <a:lnTo>
                    <a:pt x="0" y="954"/>
                  </a:lnTo>
                  <a:lnTo>
                    <a:pt x="0" y="930"/>
                  </a:lnTo>
                  <a:lnTo>
                    <a:pt x="1" y="905"/>
                  </a:lnTo>
                  <a:lnTo>
                    <a:pt x="2" y="881"/>
                  </a:lnTo>
                  <a:lnTo>
                    <a:pt x="4" y="858"/>
                  </a:lnTo>
                  <a:lnTo>
                    <a:pt x="8" y="834"/>
                  </a:lnTo>
                  <a:lnTo>
                    <a:pt x="11" y="811"/>
                  </a:lnTo>
                  <a:lnTo>
                    <a:pt x="14" y="788"/>
                  </a:lnTo>
                  <a:lnTo>
                    <a:pt x="20" y="764"/>
                  </a:lnTo>
                  <a:lnTo>
                    <a:pt x="24" y="741"/>
                  </a:lnTo>
                  <a:lnTo>
                    <a:pt x="31" y="718"/>
                  </a:lnTo>
                  <a:lnTo>
                    <a:pt x="37" y="695"/>
                  </a:lnTo>
                  <a:lnTo>
                    <a:pt x="45" y="672"/>
                  </a:lnTo>
                  <a:lnTo>
                    <a:pt x="53" y="649"/>
                  </a:lnTo>
                  <a:lnTo>
                    <a:pt x="62" y="627"/>
                  </a:lnTo>
                  <a:lnTo>
                    <a:pt x="72" y="604"/>
                  </a:lnTo>
                  <a:lnTo>
                    <a:pt x="81" y="581"/>
                  </a:lnTo>
                  <a:lnTo>
                    <a:pt x="92" y="559"/>
                  </a:lnTo>
                  <a:lnTo>
                    <a:pt x="103" y="536"/>
                  </a:lnTo>
                  <a:lnTo>
                    <a:pt x="116" y="516"/>
                  </a:lnTo>
                  <a:lnTo>
                    <a:pt x="129" y="494"/>
                  </a:lnTo>
                  <a:lnTo>
                    <a:pt x="142" y="473"/>
                  </a:lnTo>
                  <a:lnTo>
                    <a:pt x="155" y="452"/>
                  </a:lnTo>
                  <a:lnTo>
                    <a:pt x="170" y="431"/>
                  </a:lnTo>
                  <a:lnTo>
                    <a:pt x="184" y="411"/>
                  </a:lnTo>
                  <a:lnTo>
                    <a:pt x="199" y="391"/>
                  </a:lnTo>
                  <a:lnTo>
                    <a:pt x="215" y="371"/>
                  </a:lnTo>
                  <a:lnTo>
                    <a:pt x="230" y="352"/>
                  </a:lnTo>
                  <a:lnTo>
                    <a:pt x="247" y="333"/>
                  </a:lnTo>
                  <a:lnTo>
                    <a:pt x="264" y="314"/>
                  </a:lnTo>
                  <a:lnTo>
                    <a:pt x="281" y="295"/>
                  </a:lnTo>
                  <a:lnTo>
                    <a:pt x="300" y="277"/>
                  </a:lnTo>
                  <a:lnTo>
                    <a:pt x="317" y="258"/>
                  </a:lnTo>
                  <a:lnTo>
                    <a:pt x="336" y="242"/>
                  </a:lnTo>
                  <a:lnTo>
                    <a:pt x="355" y="226"/>
                  </a:lnTo>
                  <a:lnTo>
                    <a:pt x="373" y="211"/>
                  </a:lnTo>
                  <a:lnTo>
                    <a:pt x="392" y="196"/>
                  </a:lnTo>
                  <a:lnTo>
                    <a:pt x="412" y="183"/>
                  </a:lnTo>
                  <a:lnTo>
                    <a:pt x="432" y="168"/>
                  </a:lnTo>
                  <a:lnTo>
                    <a:pt x="451" y="155"/>
                  </a:lnTo>
                  <a:lnTo>
                    <a:pt x="471" y="143"/>
                  </a:lnTo>
                  <a:lnTo>
                    <a:pt x="491" y="131"/>
                  </a:lnTo>
                  <a:lnTo>
                    <a:pt x="512" y="120"/>
                  </a:lnTo>
                  <a:lnTo>
                    <a:pt x="533" y="109"/>
                  </a:lnTo>
                  <a:lnTo>
                    <a:pt x="554" y="99"/>
                  </a:lnTo>
                  <a:lnTo>
                    <a:pt x="576" y="89"/>
                  </a:lnTo>
                  <a:lnTo>
                    <a:pt x="598" y="81"/>
                  </a:lnTo>
                  <a:lnTo>
                    <a:pt x="620" y="72"/>
                  </a:lnTo>
                  <a:lnTo>
                    <a:pt x="643" y="64"/>
                  </a:lnTo>
                  <a:lnTo>
                    <a:pt x="664" y="55"/>
                  </a:lnTo>
                  <a:lnTo>
                    <a:pt x="686" y="48"/>
                  </a:lnTo>
                  <a:lnTo>
                    <a:pt x="708" y="40"/>
                  </a:lnTo>
                  <a:lnTo>
                    <a:pt x="731" y="34"/>
                  </a:lnTo>
                  <a:lnTo>
                    <a:pt x="754" y="27"/>
                  </a:lnTo>
                  <a:lnTo>
                    <a:pt x="777" y="23"/>
                  </a:lnTo>
                  <a:lnTo>
                    <a:pt x="801" y="17"/>
                  </a:lnTo>
                  <a:lnTo>
                    <a:pt x="825" y="14"/>
                  </a:lnTo>
                  <a:lnTo>
                    <a:pt x="849" y="9"/>
                  </a:lnTo>
                  <a:lnTo>
                    <a:pt x="873" y="7"/>
                  </a:lnTo>
                  <a:lnTo>
                    <a:pt x="897" y="5"/>
                  </a:lnTo>
                  <a:lnTo>
                    <a:pt x="923" y="3"/>
                  </a:lnTo>
                  <a:lnTo>
                    <a:pt x="948" y="2"/>
                  </a:lnTo>
                  <a:lnTo>
                    <a:pt x="973" y="1"/>
                  </a:lnTo>
                  <a:lnTo>
                    <a:pt x="999" y="0"/>
                  </a:lnTo>
                  <a:lnTo>
                    <a:pt x="1025" y="0"/>
                  </a:lnTo>
                  <a:lnTo>
                    <a:pt x="1037" y="0"/>
                  </a:lnTo>
                  <a:lnTo>
                    <a:pt x="1049" y="0"/>
                  </a:lnTo>
                  <a:lnTo>
                    <a:pt x="1062" y="0"/>
                  </a:lnTo>
                  <a:lnTo>
                    <a:pt x="1074" y="0"/>
                  </a:lnTo>
                  <a:lnTo>
                    <a:pt x="1087" y="0"/>
                  </a:lnTo>
                  <a:lnTo>
                    <a:pt x="1099" y="1"/>
                  </a:lnTo>
                  <a:lnTo>
                    <a:pt x="1111" y="1"/>
                  </a:lnTo>
                  <a:lnTo>
                    <a:pt x="1123" y="2"/>
                  </a:lnTo>
                  <a:lnTo>
                    <a:pt x="1136" y="2"/>
                  </a:lnTo>
                  <a:lnTo>
                    <a:pt x="1149" y="3"/>
                  </a:lnTo>
                  <a:lnTo>
                    <a:pt x="1162" y="5"/>
                  </a:lnTo>
                  <a:lnTo>
                    <a:pt x="1175" y="6"/>
                  </a:lnTo>
                  <a:lnTo>
                    <a:pt x="1188" y="8"/>
                  </a:lnTo>
                  <a:lnTo>
                    <a:pt x="1201" y="9"/>
                  </a:lnTo>
                  <a:lnTo>
                    <a:pt x="1215" y="13"/>
                  </a:lnTo>
                  <a:lnTo>
                    <a:pt x="1228" y="15"/>
                  </a:lnTo>
                  <a:lnTo>
                    <a:pt x="1240" y="17"/>
                  </a:lnTo>
                  <a:lnTo>
                    <a:pt x="1253" y="19"/>
                  </a:lnTo>
                  <a:lnTo>
                    <a:pt x="1266" y="22"/>
                  </a:lnTo>
                  <a:lnTo>
                    <a:pt x="1280" y="24"/>
                  </a:lnTo>
                  <a:lnTo>
                    <a:pt x="1294" y="27"/>
                  </a:lnTo>
                  <a:lnTo>
                    <a:pt x="1307" y="30"/>
                  </a:lnTo>
                  <a:lnTo>
                    <a:pt x="1321" y="34"/>
                  </a:lnTo>
                  <a:lnTo>
                    <a:pt x="1336" y="38"/>
                  </a:lnTo>
                  <a:lnTo>
                    <a:pt x="1350" y="41"/>
                  </a:lnTo>
                  <a:lnTo>
                    <a:pt x="1366" y="46"/>
                  </a:lnTo>
                  <a:lnTo>
                    <a:pt x="1380" y="50"/>
                  </a:lnTo>
                  <a:lnTo>
                    <a:pt x="1395" y="54"/>
                  </a:lnTo>
                  <a:lnTo>
                    <a:pt x="1411" y="59"/>
                  </a:lnTo>
                  <a:lnTo>
                    <a:pt x="1425" y="63"/>
                  </a:lnTo>
                  <a:lnTo>
                    <a:pt x="1440" y="68"/>
                  </a:lnTo>
                  <a:lnTo>
                    <a:pt x="1456" y="72"/>
                  </a:lnTo>
                  <a:lnTo>
                    <a:pt x="1456" y="363"/>
                  </a:lnTo>
                  <a:lnTo>
                    <a:pt x="1440" y="355"/>
                  </a:lnTo>
                  <a:lnTo>
                    <a:pt x="1425" y="346"/>
                  </a:lnTo>
                  <a:lnTo>
                    <a:pt x="1411" y="338"/>
                  </a:lnTo>
                  <a:lnTo>
                    <a:pt x="1395" y="330"/>
                  </a:lnTo>
                  <a:lnTo>
                    <a:pt x="1380" y="323"/>
                  </a:lnTo>
                  <a:lnTo>
                    <a:pt x="1364" y="315"/>
                  </a:lnTo>
                  <a:lnTo>
                    <a:pt x="1350" y="309"/>
                  </a:lnTo>
                  <a:lnTo>
                    <a:pt x="1335" y="303"/>
                  </a:lnTo>
                  <a:lnTo>
                    <a:pt x="1320" y="296"/>
                  </a:lnTo>
                  <a:lnTo>
                    <a:pt x="1306" y="291"/>
                  </a:lnTo>
                  <a:lnTo>
                    <a:pt x="1291" y="286"/>
                  </a:lnTo>
                  <a:lnTo>
                    <a:pt x="1276" y="281"/>
                  </a:lnTo>
                  <a:lnTo>
                    <a:pt x="1262" y="277"/>
                  </a:lnTo>
                  <a:lnTo>
                    <a:pt x="1248" y="272"/>
                  </a:lnTo>
                  <a:lnTo>
                    <a:pt x="1234" y="269"/>
                  </a:lnTo>
                  <a:lnTo>
                    <a:pt x="1220" y="266"/>
                  </a:lnTo>
                  <a:lnTo>
                    <a:pt x="1207" y="261"/>
                  </a:lnTo>
                  <a:lnTo>
                    <a:pt x="1193" y="257"/>
                  </a:lnTo>
                  <a:lnTo>
                    <a:pt x="1179" y="254"/>
                  </a:lnTo>
                  <a:lnTo>
                    <a:pt x="1165" y="250"/>
                  </a:lnTo>
                  <a:lnTo>
                    <a:pt x="1152" y="248"/>
                  </a:lnTo>
                  <a:lnTo>
                    <a:pt x="1138" y="245"/>
                  </a:lnTo>
                  <a:lnTo>
                    <a:pt x="1124" y="243"/>
                  </a:lnTo>
                  <a:lnTo>
                    <a:pt x="1111" y="241"/>
                  </a:lnTo>
                  <a:lnTo>
                    <a:pt x="1097" y="240"/>
                  </a:lnTo>
                  <a:lnTo>
                    <a:pt x="1084" y="237"/>
                  </a:lnTo>
                  <a:lnTo>
                    <a:pt x="1069" y="236"/>
                  </a:lnTo>
                  <a:lnTo>
                    <a:pt x="1056" y="235"/>
                  </a:lnTo>
                  <a:lnTo>
                    <a:pt x="1042" y="235"/>
                  </a:lnTo>
                  <a:lnTo>
                    <a:pt x="1029" y="234"/>
                  </a:lnTo>
                  <a:lnTo>
                    <a:pt x="1014" y="234"/>
                  </a:lnTo>
                  <a:lnTo>
                    <a:pt x="1001" y="234"/>
                  </a:lnTo>
                  <a:lnTo>
                    <a:pt x="964" y="235"/>
                  </a:lnTo>
                  <a:lnTo>
                    <a:pt x="926" y="237"/>
                  </a:lnTo>
                  <a:lnTo>
                    <a:pt x="891" y="241"/>
                  </a:lnTo>
                  <a:lnTo>
                    <a:pt x="856" y="246"/>
                  </a:lnTo>
                  <a:lnTo>
                    <a:pt x="821" y="253"/>
                  </a:lnTo>
                  <a:lnTo>
                    <a:pt x="788" y="261"/>
                  </a:lnTo>
                  <a:lnTo>
                    <a:pt x="757" y="270"/>
                  </a:lnTo>
                  <a:lnTo>
                    <a:pt x="726" y="281"/>
                  </a:lnTo>
                  <a:lnTo>
                    <a:pt x="696" y="294"/>
                  </a:lnTo>
                  <a:lnTo>
                    <a:pt x="666" y="307"/>
                  </a:lnTo>
                  <a:lnTo>
                    <a:pt x="639" y="323"/>
                  </a:lnTo>
                  <a:lnTo>
                    <a:pt x="611" y="340"/>
                  </a:lnTo>
                  <a:lnTo>
                    <a:pt x="585" y="358"/>
                  </a:lnTo>
                  <a:lnTo>
                    <a:pt x="559" y="378"/>
                  </a:lnTo>
                  <a:lnTo>
                    <a:pt x="535" y="398"/>
                  </a:lnTo>
                  <a:lnTo>
                    <a:pt x="512" y="420"/>
                  </a:lnTo>
                  <a:lnTo>
                    <a:pt x="489" y="445"/>
                  </a:lnTo>
                  <a:lnTo>
                    <a:pt x="467" y="471"/>
                  </a:lnTo>
                  <a:lnTo>
                    <a:pt x="447" y="497"/>
                  </a:lnTo>
                  <a:lnTo>
                    <a:pt x="428" y="524"/>
                  </a:lnTo>
                  <a:lnTo>
                    <a:pt x="412" y="553"/>
                  </a:lnTo>
                  <a:lnTo>
                    <a:pt x="396" y="582"/>
                  </a:lnTo>
                  <a:lnTo>
                    <a:pt x="382" y="613"/>
                  </a:lnTo>
                  <a:lnTo>
                    <a:pt x="370" y="644"/>
                  </a:lnTo>
                  <a:lnTo>
                    <a:pt x="360" y="675"/>
                  </a:lnTo>
                  <a:lnTo>
                    <a:pt x="350" y="708"/>
                  </a:lnTo>
                  <a:lnTo>
                    <a:pt x="342" y="742"/>
                  </a:lnTo>
                  <a:lnTo>
                    <a:pt x="337" y="776"/>
                  </a:lnTo>
                  <a:lnTo>
                    <a:pt x="331" y="811"/>
                  </a:lnTo>
                  <a:lnTo>
                    <a:pt x="328" y="847"/>
                  </a:lnTo>
                  <a:lnTo>
                    <a:pt x="327" y="885"/>
                  </a:lnTo>
                  <a:lnTo>
                    <a:pt x="326" y="922"/>
                  </a:lnTo>
                  <a:lnTo>
                    <a:pt x="327" y="966"/>
                  </a:lnTo>
                  <a:lnTo>
                    <a:pt x="329" y="1007"/>
                  </a:lnTo>
                  <a:lnTo>
                    <a:pt x="333" y="1049"/>
                  </a:lnTo>
                  <a:lnTo>
                    <a:pt x="338" y="1088"/>
                  </a:lnTo>
                  <a:lnTo>
                    <a:pt x="345" y="1128"/>
                  </a:lnTo>
                  <a:lnTo>
                    <a:pt x="352" y="1165"/>
                  </a:lnTo>
                  <a:lnTo>
                    <a:pt x="362" y="1202"/>
                  </a:lnTo>
                  <a:lnTo>
                    <a:pt x="373" y="1237"/>
                  </a:lnTo>
                  <a:lnTo>
                    <a:pt x="387" y="1271"/>
                  </a:lnTo>
                  <a:lnTo>
                    <a:pt x="400" y="1304"/>
                  </a:lnTo>
                  <a:lnTo>
                    <a:pt x="415" y="1337"/>
                  </a:lnTo>
                  <a:lnTo>
                    <a:pt x="432" y="1368"/>
                  </a:lnTo>
                  <a:lnTo>
                    <a:pt x="450" y="1397"/>
                  </a:lnTo>
                  <a:lnTo>
                    <a:pt x="469" y="1426"/>
                  </a:lnTo>
                  <a:lnTo>
                    <a:pt x="490" y="1453"/>
                  </a:lnTo>
                  <a:lnTo>
                    <a:pt x="512" y="1479"/>
                  </a:lnTo>
                  <a:lnTo>
                    <a:pt x="537" y="1505"/>
                  </a:lnTo>
                  <a:lnTo>
                    <a:pt x="563" y="1528"/>
                  </a:lnTo>
                  <a:lnTo>
                    <a:pt x="590" y="1551"/>
                  </a:lnTo>
                  <a:lnTo>
                    <a:pt x="618" y="1570"/>
                  </a:lnTo>
                  <a:lnTo>
                    <a:pt x="646" y="1589"/>
                  </a:lnTo>
                  <a:lnTo>
                    <a:pt x="676" y="1607"/>
                  </a:lnTo>
                  <a:lnTo>
                    <a:pt x="706" y="1622"/>
                  </a:lnTo>
                  <a:lnTo>
                    <a:pt x="738" y="1636"/>
                  </a:lnTo>
                  <a:lnTo>
                    <a:pt x="770" y="1649"/>
                  </a:lnTo>
                  <a:lnTo>
                    <a:pt x="803" y="1659"/>
                  </a:lnTo>
                  <a:lnTo>
                    <a:pt x="836" y="1669"/>
                  </a:lnTo>
                  <a:lnTo>
                    <a:pt x="871" y="1677"/>
                  </a:lnTo>
                  <a:lnTo>
                    <a:pt x="906" y="1682"/>
                  </a:lnTo>
                  <a:lnTo>
                    <a:pt x="942" y="1686"/>
                  </a:lnTo>
                  <a:lnTo>
                    <a:pt x="979" y="1689"/>
                  </a:lnTo>
                  <a:lnTo>
                    <a:pt x="1016" y="1690"/>
                  </a:lnTo>
                  <a:lnTo>
                    <a:pt x="1033" y="1690"/>
                  </a:lnTo>
                  <a:lnTo>
                    <a:pt x="1051" y="1689"/>
                  </a:lnTo>
                  <a:lnTo>
                    <a:pt x="1067" y="1689"/>
                  </a:lnTo>
                  <a:lnTo>
                    <a:pt x="1084" y="1686"/>
                  </a:lnTo>
                  <a:lnTo>
                    <a:pt x="1101" y="1685"/>
                  </a:lnTo>
                  <a:lnTo>
                    <a:pt x="1118" y="1683"/>
                  </a:lnTo>
                  <a:lnTo>
                    <a:pt x="1135" y="1681"/>
                  </a:lnTo>
                  <a:lnTo>
                    <a:pt x="1152" y="1678"/>
                  </a:lnTo>
                  <a:lnTo>
                    <a:pt x="1169" y="1674"/>
                  </a:lnTo>
                  <a:lnTo>
                    <a:pt x="1187" y="1671"/>
                  </a:lnTo>
                  <a:lnTo>
                    <a:pt x="1205" y="1667"/>
                  </a:lnTo>
                  <a:lnTo>
                    <a:pt x="1222" y="1663"/>
                  </a:lnTo>
                  <a:lnTo>
                    <a:pt x="1240" y="1658"/>
                  </a:lnTo>
                  <a:lnTo>
                    <a:pt x="1258" y="1654"/>
                  </a:lnTo>
                  <a:lnTo>
                    <a:pt x="1275" y="1647"/>
                  </a:lnTo>
                  <a:lnTo>
                    <a:pt x="1294" y="1642"/>
                  </a:lnTo>
                  <a:lnTo>
                    <a:pt x="1313" y="1637"/>
                  </a:lnTo>
                  <a:lnTo>
                    <a:pt x="1330" y="1632"/>
                  </a:lnTo>
                  <a:lnTo>
                    <a:pt x="1349" y="1625"/>
                  </a:lnTo>
                  <a:lnTo>
                    <a:pt x="1369" y="1619"/>
                  </a:lnTo>
                  <a:lnTo>
                    <a:pt x="1388" y="1612"/>
                  </a:lnTo>
                  <a:lnTo>
                    <a:pt x="1406" y="1604"/>
                  </a:lnTo>
                  <a:lnTo>
                    <a:pt x="1426" y="1597"/>
                  </a:lnTo>
                  <a:lnTo>
                    <a:pt x="1446" y="1588"/>
                  </a:lnTo>
                  <a:lnTo>
                    <a:pt x="1466" y="1579"/>
                  </a:lnTo>
                  <a:lnTo>
                    <a:pt x="1486" y="1570"/>
                  </a:lnTo>
                  <a:lnTo>
                    <a:pt x="1506" y="1561"/>
                  </a:lnTo>
                  <a:lnTo>
                    <a:pt x="1527" y="1550"/>
                  </a:lnTo>
                  <a:lnTo>
                    <a:pt x="1547" y="1540"/>
                  </a:lnTo>
                  <a:lnTo>
                    <a:pt x="1568" y="1528"/>
                  </a:lnTo>
                  <a:lnTo>
                    <a:pt x="1590" y="1517"/>
                  </a:lnTo>
                  <a:lnTo>
                    <a:pt x="1611" y="1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8" name="Freeform 4"/>
            <p:cNvSpPr>
              <a:spLocks noEditPoints="1"/>
            </p:cNvSpPr>
            <p:nvPr/>
          </p:nvSpPr>
          <p:spPr bwMode="auto">
            <a:xfrm>
              <a:off x="-2745" y="3877"/>
              <a:ext cx="189" cy="229"/>
            </a:xfrm>
            <a:custGeom>
              <a:avLst/>
              <a:gdLst>
                <a:gd name="T0" fmla="*/ 490 w 1700"/>
                <a:gd name="T1" fmla="*/ 1621 h 1828"/>
                <a:gd name="T2" fmla="*/ 588 w 1700"/>
                <a:gd name="T3" fmla="*/ 1629 h 1828"/>
                <a:gd name="T4" fmla="*/ 666 w 1700"/>
                <a:gd name="T5" fmla="*/ 1634 h 1828"/>
                <a:gd name="T6" fmla="*/ 803 w 1700"/>
                <a:gd name="T7" fmla="*/ 1628 h 1828"/>
                <a:gd name="T8" fmla="*/ 972 w 1700"/>
                <a:gd name="T9" fmla="*/ 1585 h 1828"/>
                <a:gd name="T10" fmla="*/ 1123 w 1700"/>
                <a:gd name="T11" fmla="*/ 1502 h 1828"/>
                <a:gd name="T12" fmla="*/ 1250 w 1700"/>
                <a:gd name="T13" fmla="*/ 1378 h 1828"/>
                <a:gd name="T14" fmla="*/ 1338 w 1700"/>
                <a:gd name="T15" fmla="*/ 1231 h 1828"/>
                <a:gd name="T16" fmla="*/ 1387 w 1700"/>
                <a:gd name="T17" fmla="*/ 1064 h 1828"/>
                <a:gd name="T18" fmla="*/ 1398 w 1700"/>
                <a:gd name="T19" fmla="*/ 873 h 1828"/>
                <a:gd name="T20" fmla="*/ 1372 w 1700"/>
                <a:gd name="T21" fmla="*/ 686 h 1828"/>
                <a:gd name="T22" fmla="*/ 1307 w 1700"/>
                <a:gd name="T23" fmla="*/ 524 h 1828"/>
                <a:gd name="T24" fmla="*/ 1203 w 1700"/>
                <a:gd name="T25" fmla="*/ 388 h 1828"/>
                <a:gd name="T26" fmla="*/ 1068 w 1700"/>
                <a:gd name="T27" fmla="*/ 286 h 1828"/>
                <a:gd name="T28" fmla="*/ 905 w 1700"/>
                <a:gd name="T29" fmla="*/ 221 h 1828"/>
                <a:gd name="T30" fmla="*/ 716 w 1700"/>
                <a:gd name="T31" fmla="*/ 195 h 1828"/>
                <a:gd name="T32" fmla="*/ 607 w 1700"/>
                <a:gd name="T33" fmla="*/ 195 h 1828"/>
                <a:gd name="T34" fmla="*/ 518 w 1700"/>
                <a:gd name="T35" fmla="*/ 205 h 1828"/>
                <a:gd name="T36" fmla="*/ 430 w 1700"/>
                <a:gd name="T37" fmla="*/ 224 h 1828"/>
                <a:gd name="T38" fmla="*/ 14 w 1700"/>
                <a:gd name="T39" fmla="*/ 1815 h 1828"/>
                <a:gd name="T40" fmla="*/ 67 w 1700"/>
                <a:gd name="T41" fmla="*/ 1745 h 1828"/>
                <a:gd name="T42" fmla="*/ 90 w 1700"/>
                <a:gd name="T43" fmla="*/ 1689 h 1828"/>
                <a:gd name="T44" fmla="*/ 100 w 1700"/>
                <a:gd name="T45" fmla="*/ 1631 h 1828"/>
                <a:gd name="T46" fmla="*/ 104 w 1700"/>
                <a:gd name="T47" fmla="*/ 1557 h 1828"/>
                <a:gd name="T48" fmla="*/ 105 w 1700"/>
                <a:gd name="T49" fmla="*/ 306 h 1828"/>
                <a:gd name="T50" fmla="*/ 102 w 1700"/>
                <a:gd name="T51" fmla="*/ 225 h 1828"/>
                <a:gd name="T52" fmla="*/ 94 w 1700"/>
                <a:gd name="T53" fmla="*/ 160 h 1828"/>
                <a:gd name="T54" fmla="*/ 81 w 1700"/>
                <a:gd name="T55" fmla="*/ 113 h 1828"/>
                <a:gd name="T56" fmla="*/ 39 w 1700"/>
                <a:gd name="T57" fmla="*/ 40 h 1828"/>
                <a:gd name="T58" fmla="*/ 675 w 1700"/>
                <a:gd name="T59" fmla="*/ 0 h 1828"/>
                <a:gd name="T60" fmla="*/ 821 w 1700"/>
                <a:gd name="T61" fmla="*/ 7 h 1828"/>
                <a:gd name="T62" fmla="*/ 951 w 1700"/>
                <a:gd name="T63" fmla="*/ 23 h 1828"/>
                <a:gd name="T64" fmla="*/ 1066 w 1700"/>
                <a:gd name="T65" fmla="*/ 48 h 1828"/>
                <a:gd name="T66" fmla="*/ 1169 w 1700"/>
                <a:gd name="T67" fmla="*/ 86 h 1828"/>
                <a:gd name="T68" fmla="*/ 1267 w 1700"/>
                <a:gd name="T69" fmla="*/ 137 h 1828"/>
                <a:gd name="T70" fmla="*/ 1358 w 1700"/>
                <a:gd name="T71" fmla="*/ 203 h 1828"/>
                <a:gd name="T72" fmla="*/ 1450 w 1700"/>
                <a:gd name="T73" fmla="*/ 282 h 1828"/>
                <a:gd name="T74" fmla="*/ 1530 w 1700"/>
                <a:gd name="T75" fmla="*/ 370 h 1828"/>
                <a:gd name="T76" fmla="*/ 1597 w 1700"/>
                <a:gd name="T77" fmla="*/ 468 h 1828"/>
                <a:gd name="T78" fmla="*/ 1645 w 1700"/>
                <a:gd name="T79" fmla="*/ 575 h 1828"/>
                <a:gd name="T80" fmla="*/ 1678 w 1700"/>
                <a:gd name="T81" fmla="*/ 690 h 1828"/>
                <a:gd name="T82" fmla="*/ 1697 w 1700"/>
                <a:gd name="T83" fmla="*/ 813 h 1828"/>
                <a:gd name="T84" fmla="*/ 1699 w 1700"/>
                <a:gd name="T85" fmla="*/ 936 h 1828"/>
                <a:gd name="T86" fmla="*/ 1687 w 1700"/>
                <a:gd name="T87" fmla="*/ 1047 h 1828"/>
                <a:gd name="T88" fmla="*/ 1663 w 1700"/>
                <a:gd name="T89" fmla="*/ 1156 h 1828"/>
                <a:gd name="T90" fmla="*/ 1627 w 1700"/>
                <a:gd name="T91" fmla="*/ 1258 h 1828"/>
                <a:gd name="T92" fmla="*/ 1582 w 1700"/>
                <a:gd name="T93" fmla="*/ 1353 h 1828"/>
                <a:gd name="T94" fmla="*/ 1525 w 1700"/>
                <a:gd name="T95" fmla="*/ 1443 h 1828"/>
                <a:gd name="T96" fmla="*/ 1456 w 1700"/>
                <a:gd name="T97" fmla="*/ 1529 h 1828"/>
                <a:gd name="T98" fmla="*/ 1358 w 1700"/>
                <a:gd name="T99" fmla="*/ 1620 h 1828"/>
                <a:gd name="T100" fmla="*/ 1246 w 1700"/>
                <a:gd name="T101" fmla="*/ 1695 h 1828"/>
                <a:gd name="T102" fmla="*/ 1123 w 1700"/>
                <a:gd name="T103" fmla="*/ 1748 h 1828"/>
                <a:gd name="T104" fmla="*/ 985 w 1700"/>
                <a:gd name="T105" fmla="*/ 1788 h 1828"/>
                <a:gd name="T106" fmla="*/ 821 w 1700"/>
                <a:gd name="T107" fmla="*/ 1814 h 1828"/>
                <a:gd name="T108" fmla="*/ 634 w 1700"/>
                <a:gd name="T109" fmla="*/ 1827 h 1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00"/>
                <a:gd name="T166" fmla="*/ 0 h 1828"/>
                <a:gd name="T167" fmla="*/ 1700 w 1700"/>
                <a:gd name="T168" fmla="*/ 1828 h 1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00" h="1828">
                  <a:moveTo>
                    <a:pt x="398" y="1610"/>
                  </a:moveTo>
                  <a:lnTo>
                    <a:pt x="423" y="1614"/>
                  </a:lnTo>
                  <a:lnTo>
                    <a:pt x="446" y="1616"/>
                  </a:lnTo>
                  <a:lnTo>
                    <a:pt x="468" y="1619"/>
                  </a:lnTo>
                  <a:lnTo>
                    <a:pt x="490" y="1621"/>
                  </a:lnTo>
                  <a:lnTo>
                    <a:pt x="511" y="1622"/>
                  </a:lnTo>
                  <a:lnTo>
                    <a:pt x="532" y="1625"/>
                  </a:lnTo>
                  <a:lnTo>
                    <a:pt x="550" y="1626"/>
                  </a:lnTo>
                  <a:lnTo>
                    <a:pt x="569" y="1626"/>
                  </a:lnTo>
                  <a:lnTo>
                    <a:pt x="588" y="1629"/>
                  </a:lnTo>
                  <a:lnTo>
                    <a:pt x="604" y="1631"/>
                  </a:lnTo>
                  <a:lnTo>
                    <a:pt x="621" y="1632"/>
                  </a:lnTo>
                  <a:lnTo>
                    <a:pt x="637" y="1633"/>
                  </a:lnTo>
                  <a:lnTo>
                    <a:pt x="652" y="1634"/>
                  </a:lnTo>
                  <a:lnTo>
                    <a:pt x="666" y="1634"/>
                  </a:lnTo>
                  <a:lnTo>
                    <a:pt x="679" y="1634"/>
                  </a:lnTo>
                  <a:lnTo>
                    <a:pt x="691" y="1634"/>
                  </a:lnTo>
                  <a:lnTo>
                    <a:pt x="729" y="1633"/>
                  </a:lnTo>
                  <a:lnTo>
                    <a:pt x="766" y="1631"/>
                  </a:lnTo>
                  <a:lnTo>
                    <a:pt x="803" y="1628"/>
                  </a:lnTo>
                  <a:lnTo>
                    <a:pt x="838" y="1622"/>
                  </a:lnTo>
                  <a:lnTo>
                    <a:pt x="873" y="1615"/>
                  </a:lnTo>
                  <a:lnTo>
                    <a:pt x="906" y="1607"/>
                  </a:lnTo>
                  <a:lnTo>
                    <a:pt x="940" y="1596"/>
                  </a:lnTo>
                  <a:lnTo>
                    <a:pt x="972" y="1585"/>
                  </a:lnTo>
                  <a:lnTo>
                    <a:pt x="1004" y="1572"/>
                  </a:lnTo>
                  <a:lnTo>
                    <a:pt x="1035" y="1557"/>
                  </a:lnTo>
                  <a:lnTo>
                    <a:pt x="1065" y="1540"/>
                  </a:lnTo>
                  <a:lnTo>
                    <a:pt x="1094" y="1522"/>
                  </a:lnTo>
                  <a:lnTo>
                    <a:pt x="1123" y="1502"/>
                  </a:lnTo>
                  <a:lnTo>
                    <a:pt x="1151" y="1480"/>
                  </a:lnTo>
                  <a:lnTo>
                    <a:pt x="1177" y="1457"/>
                  </a:lnTo>
                  <a:lnTo>
                    <a:pt x="1203" y="1432"/>
                  </a:lnTo>
                  <a:lnTo>
                    <a:pt x="1228" y="1405"/>
                  </a:lnTo>
                  <a:lnTo>
                    <a:pt x="1250" y="1378"/>
                  </a:lnTo>
                  <a:lnTo>
                    <a:pt x="1271" y="1351"/>
                  </a:lnTo>
                  <a:lnTo>
                    <a:pt x="1289" y="1322"/>
                  </a:lnTo>
                  <a:lnTo>
                    <a:pt x="1307" y="1293"/>
                  </a:lnTo>
                  <a:lnTo>
                    <a:pt x="1323" y="1263"/>
                  </a:lnTo>
                  <a:lnTo>
                    <a:pt x="1338" y="1231"/>
                  </a:lnTo>
                  <a:lnTo>
                    <a:pt x="1351" y="1200"/>
                  </a:lnTo>
                  <a:lnTo>
                    <a:pt x="1362" y="1167"/>
                  </a:lnTo>
                  <a:lnTo>
                    <a:pt x="1372" y="1134"/>
                  </a:lnTo>
                  <a:lnTo>
                    <a:pt x="1381" y="1099"/>
                  </a:lnTo>
                  <a:lnTo>
                    <a:pt x="1387" y="1064"/>
                  </a:lnTo>
                  <a:lnTo>
                    <a:pt x="1393" y="1028"/>
                  </a:lnTo>
                  <a:lnTo>
                    <a:pt x="1396" y="990"/>
                  </a:lnTo>
                  <a:lnTo>
                    <a:pt x="1398" y="953"/>
                  </a:lnTo>
                  <a:lnTo>
                    <a:pt x="1399" y="914"/>
                  </a:lnTo>
                  <a:lnTo>
                    <a:pt x="1398" y="873"/>
                  </a:lnTo>
                  <a:lnTo>
                    <a:pt x="1396" y="834"/>
                  </a:lnTo>
                  <a:lnTo>
                    <a:pt x="1393" y="795"/>
                  </a:lnTo>
                  <a:lnTo>
                    <a:pt x="1387" y="758"/>
                  </a:lnTo>
                  <a:lnTo>
                    <a:pt x="1381" y="721"/>
                  </a:lnTo>
                  <a:lnTo>
                    <a:pt x="1372" y="686"/>
                  </a:lnTo>
                  <a:lnTo>
                    <a:pt x="1362" y="651"/>
                  </a:lnTo>
                  <a:lnTo>
                    <a:pt x="1351" y="618"/>
                  </a:lnTo>
                  <a:lnTo>
                    <a:pt x="1338" y="585"/>
                  </a:lnTo>
                  <a:lnTo>
                    <a:pt x="1323" y="553"/>
                  </a:lnTo>
                  <a:lnTo>
                    <a:pt x="1307" y="524"/>
                  </a:lnTo>
                  <a:lnTo>
                    <a:pt x="1289" y="494"/>
                  </a:lnTo>
                  <a:lnTo>
                    <a:pt x="1271" y="466"/>
                  </a:lnTo>
                  <a:lnTo>
                    <a:pt x="1250" y="438"/>
                  </a:lnTo>
                  <a:lnTo>
                    <a:pt x="1228" y="413"/>
                  </a:lnTo>
                  <a:lnTo>
                    <a:pt x="1203" y="388"/>
                  </a:lnTo>
                  <a:lnTo>
                    <a:pt x="1178" y="365"/>
                  </a:lnTo>
                  <a:lnTo>
                    <a:pt x="1153" y="343"/>
                  </a:lnTo>
                  <a:lnTo>
                    <a:pt x="1125" y="322"/>
                  </a:lnTo>
                  <a:lnTo>
                    <a:pt x="1097" y="304"/>
                  </a:lnTo>
                  <a:lnTo>
                    <a:pt x="1068" y="286"/>
                  </a:lnTo>
                  <a:lnTo>
                    <a:pt x="1037" y="270"/>
                  </a:lnTo>
                  <a:lnTo>
                    <a:pt x="1005" y="255"/>
                  </a:lnTo>
                  <a:lnTo>
                    <a:pt x="973" y="242"/>
                  </a:lnTo>
                  <a:lnTo>
                    <a:pt x="939" y="231"/>
                  </a:lnTo>
                  <a:lnTo>
                    <a:pt x="905" y="221"/>
                  </a:lnTo>
                  <a:lnTo>
                    <a:pt x="869" y="213"/>
                  </a:lnTo>
                  <a:lnTo>
                    <a:pt x="832" y="206"/>
                  </a:lnTo>
                  <a:lnTo>
                    <a:pt x="794" y="201"/>
                  </a:lnTo>
                  <a:lnTo>
                    <a:pt x="755" y="197"/>
                  </a:lnTo>
                  <a:lnTo>
                    <a:pt x="716" y="195"/>
                  </a:lnTo>
                  <a:lnTo>
                    <a:pt x="675" y="194"/>
                  </a:lnTo>
                  <a:lnTo>
                    <a:pt x="657" y="194"/>
                  </a:lnTo>
                  <a:lnTo>
                    <a:pt x="640" y="194"/>
                  </a:lnTo>
                  <a:lnTo>
                    <a:pt x="623" y="194"/>
                  </a:lnTo>
                  <a:lnTo>
                    <a:pt x="607" y="195"/>
                  </a:lnTo>
                  <a:lnTo>
                    <a:pt x="589" y="196"/>
                  </a:lnTo>
                  <a:lnTo>
                    <a:pt x="572" y="197"/>
                  </a:lnTo>
                  <a:lnTo>
                    <a:pt x="555" y="200"/>
                  </a:lnTo>
                  <a:lnTo>
                    <a:pt x="537" y="202"/>
                  </a:lnTo>
                  <a:lnTo>
                    <a:pt x="518" y="205"/>
                  </a:lnTo>
                  <a:lnTo>
                    <a:pt x="501" y="208"/>
                  </a:lnTo>
                  <a:lnTo>
                    <a:pt x="482" y="212"/>
                  </a:lnTo>
                  <a:lnTo>
                    <a:pt x="464" y="215"/>
                  </a:lnTo>
                  <a:lnTo>
                    <a:pt x="447" y="219"/>
                  </a:lnTo>
                  <a:lnTo>
                    <a:pt x="430" y="224"/>
                  </a:lnTo>
                  <a:lnTo>
                    <a:pt x="414" y="229"/>
                  </a:lnTo>
                  <a:lnTo>
                    <a:pt x="398" y="235"/>
                  </a:lnTo>
                  <a:lnTo>
                    <a:pt x="398" y="1610"/>
                  </a:lnTo>
                  <a:close/>
                  <a:moveTo>
                    <a:pt x="0" y="1828"/>
                  </a:moveTo>
                  <a:lnTo>
                    <a:pt x="14" y="1815"/>
                  </a:lnTo>
                  <a:lnTo>
                    <a:pt x="27" y="1802"/>
                  </a:lnTo>
                  <a:lnTo>
                    <a:pt x="39" y="1789"/>
                  </a:lnTo>
                  <a:lnTo>
                    <a:pt x="49" y="1775"/>
                  </a:lnTo>
                  <a:lnTo>
                    <a:pt x="59" y="1760"/>
                  </a:lnTo>
                  <a:lnTo>
                    <a:pt x="67" y="1745"/>
                  </a:lnTo>
                  <a:lnTo>
                    <a:pt x="75" y="1731"/>
                  </a:lnTo>
                  <a:lnTo>
                    <a:pt x="81" y="1715"/>
                  </a:lnTo>
                  <a:lnTo>
                    <a:pt x="85" y="1708"/>
                  </a:lnTo>
                  <a:lnTo>
                    <a:pt x="87" y="1699"/>
                  </a:lnTo>
                  <a:lnTo>
                    <a:pt x="90" y="1689"/>
                  </a:lnTo>
                  <a:lnTo>
                    <a:pt x="92" y="1679"/>
                  </a:lnTo>
                  <a:lnTo>
                    <a:pt x="94" y="1668"/>
                  </a:lnTo>
                  <a:lnTo>
                    <a:pt x="97" y="1656"/>
                  </a:lnTo>
                  <a:lnTo>
                    <a:pt x="98" y="1644"/>
                  </a:lnTo>
                  <a:lnTo>
                    <a:pt x="100" y="1631"/>
                  </a:lnTo>
                  <a:lnTo>
                    <a:pt x="101" y="1618"/>
                  </a:lnTo>
                  <a:lnTo>
                    <a:pt x="102" y="1604"/>
                  </a:lnTo>
                  <a:lnTo>
                    <a:pt x="103" y="1588"/>
                  </a:lnTo>
                  <a:lnTo>
                    <a:pt x="104" y="1573"/>
                  </a:lnTo>
                  <a:lnTo>
                    <a:pt x="104" y="1557"/>
                  </a:lnTo>
                  <a:lnTo>
                    <a:pt x="105" y="1540"/>
                  </a:lnTo>
                  <a:lnTo>
                    <a:pt x="105" y="1523"/>
                  </a:lnTo>
                  <a:lnTo>
                    <a:pt x="105" y="1505"/>
                  </a:lnTo>
                  <a:lnTo>
                    <a:pt x="105" y="323"/>
                  </a:lnTo>
                  <a:lnTo>
                    <a:pt x="105" y="306"/>
                  </a:lnTo>
                  <a:lnTo>
                    <a:pt x="105" y="288"/>
                  </a:lnTo>
                  <a:lnTo>
                    <a:pt x="104" y="271"/>
                  </a:lnTo>
                  <a:lnTo>
                    <a:pt x="104" y="255"/>
                  </a:lnTo>
                  <a:lnTo>
                    <a:pt x="103" y="239"/>
                  </a:lnTo>
                  <a:lnTo>
                    <a:pt x="102" y="225"/>
                  </a:lnTo>
                  <a:lnTo>
                    <a:pt x="101" y="210"/>
                  </a:lnTo>
                  <a:lnTo>
                    <a:pt x="100" y="196"/>
                  </a:lnTo>
                  <a:lnTo>
                    <a:pt x="98" y="184"/>
                  </a:lnTo>
                  <a:lnTo>
                    <a:pt x="97" y="172"/>
                  </a:lnTo>
                  <a:lnTo>
                    <a:pt x="94" y="160"/>
                  </a:lnTo>
                  <a:lnTo>
                    <a:pt x="92" y="149"/>
                  </a:lnTo>
                  <a:lnTo>
                    <a:pt x="90" y="139"/>
                  </a:lnTo>
                  <a:lnTo>
                    <a:pt x="87" y="129"/>
                  </a:lnTo>
                  <a:lnTo>
                    <a:pt x="85" y="121"/>
                  </a:lnTo>
                  <a:lnTo>
                    <a:pt x="81" y="113"/>
                  </a:lnTo>
                  <a:lnTo>
                    <a:pt x="75" y="98"/>
                  </a:lnTo>
                  <a:lnTo>
                    <a:pt x="67" y="82"/>
                  </a:lnTo>
                  <a:lnTo>
                    <a:pt x="59" y="68"/>
                  </a:lnTo>
                  <a:lnTo>
                    <a:pt x="49" y="53"/>
                  </a:lnTo>
                  <a:lnTo>
                    <a:pt x="39" y="40"/>
                  </a:lnTo>
                  <a:lnTo>
                    <a:pt x="27" y="25"/>
                  </a:lnTo>
                  <a:lnTo>
                    <a:pt x="14" y="12"/>
                  </a:lnTo>
                  <a:lnTo>
                    <a:pt x="0" y="0"/>
                  </a:lnTo>
                  <a:lnTo>
                    <a:pt x="643" y="0"/>
                  </a:lnTo>
                  <a:lnTo>
                    <a:pt x="675" y="0"/>
                  </a:lnTo>
                  <a:lnTo>
                    <a:pt x="706" y="1"/>
                  </a:lnTo>
                  <a:lnTo>
                    <a:pt x="735" y="1"/>
                  </a:lnTo>
                  <a:lnTo>
                    <a:pt x="765" y="3"/>
                  </a:lnTo>
                  <a:lnTo>
                    <a:pt x="794" y="5"/>
                  </a:lnTo>
                  <a:lnTo>
                    <a:pt x="821" y="7"/>
                  </a:lnTo>
                  <a:lnTo>
                    <a:pt x="849" y="9"/>
                  </a:lnTo>
                  <a:lnTo>
                    <a:pt x="875" y="12"/>
                  </a:lnTo>
                  <a:lnTo>
                    <a:pt x="902" y="15"/>
                  </a:lnTo>
                  <a:lnTo>
                    <a:pt x="927" y="19"/>
                  </a:lnTo>
                  <a:lnTo>
                    <a:pt x="951" y="23"/>
                  </a:lnTo>
                  <a:lnTo>
                    <a:pt x="975" y="26"/>
                  </a:lnTo>
                  <a:lnTo>
                    <a:pt x="999" y="32"/>
                  </a:lnTo>
                  <a:lnTo>
                    <a:pt x="1022" y="36"/>
                  </a:lnTo>
                  <a:lnTo>
                    <a:pt x="1044" y="43"/>
                  </a:lnTo>
                  <a:lnTo>
                    <a:pt x="1066" y="48"/>
                  </a:lnTo>
                  <a:lnTo>
                    <a:pt x="1087" y="55"/>
                  </a:lnTo>
                  <a:lnTo>
                    <a:pt x="1108" y="61"/>
                  </a:lnTo>
                  <a:lnTo>
                    <a:pt x="1129" y="69"/>
                  </a:lnTo>
                  <a:lnTo>
                    <a:pt x="1149" y="77"/>
                  </a:lnTo>
                  <a:lnTo>
                    <a:pt x="1169" y="86"/>
                  </a:lnTo>
                  <a:lnTo>
                    <a:pt x="1190" y="94"/>
                  </a:lnTo>
                  <a:lnTo>
                    <a:pt x="1210" y="104"/>
                  </a:lnTo>
                  <a:lnTo>
                    <a:pt x="1229" y="115"/>
                  </a:lnTo>
                  <a:lnTo>
                    <a:pt x="1249" y="126"/>
                  </a:lnTo>
                  <a:lnTo>
                    <a:pt x="1267" y="137"/>
                  </a:lnTo>
                  <a:lnTo>
                    <a:pt x="1286" y="149"/>
                  </a:lnTo>
                  <a:lnTo>
                    <a:pt x="1305" y="162"/>
                  </a:lnTo>
                  <a:lnTo>
                    <a:pt x="1322" y="175"/>
                  </a:lnTo>
                  <a:lnTo>
                    <a:pt x="1341" y="189"/>
                  </a:lnTo>
                  <a:lnTo>
                    <a:pt x="1358" y="203"/>
                  </a:lnTo>
                  <a:lnTo>
                    <a:pt x="1375" y="218"/>
                  </a:lnTo>
                  <a:lnTo>
                    <a:pt x="1395" y="233"/>
                  </a:lnTo>
                  <a:lnTo>
                    <a:pt x="1414" y="249"/>
                  </a:lnTo>
                  <a:lnTo>
                    <a:pt x="1432" y="265"/>
                  </a:lnTo>
                  <a:lnTo>
                    <a:pt x="1450" y="282"/>
                  </a:lnTo>
                  <a:lnTo>
                    <a:pt x="1467" y="299"/>
                  </a:lnTo>
                  <a:lnTo>
                    <a:pt x="1483" y="317"/>
                  </a:lnTo>
                  <a:lnTo>
                    <a:pt x="1500" y="334"/>
                  </a:lnTo>
                  <a:lnTo>
                    <a:pt x="1515" y="352"/>
                  </a:lnTo>
                  <a:lnTo>
                    <a:pt x="1530" y="370"/>
                  </a:lnTo>
                  <a:lnTo>
                    <a:pt x="1545" y="389"/>
                  </a:lnTo>
                  <a:lnTo>
                    <a:pt x="1558" y="409"/>
                  </a:lnTo>
                  <a:lnTo>
                    <a:pt x="1571" y="427"/>
                  </a:lnTo>
                  <a:lnTo>
                    <a:pt x="1584" y="448"/>
                  </a:lnTo>
                  <a:lnTo>
                    <a:pt x="1597" y="468"/>
                  </a:lnTo>
                  <a:lnTo>
                    <a:pt x="1608" y="489"/>
                  </a:lnTo>
                  <a:lnTo>
                    <a:pt x="1619" y="509"/>
                  </a:lnTo>
                  <a:lnTo>
                    <a:pt x="1627" y="530"/>
                  </a:lnTo>
                  <a:lnTo>
                    <a:pt x="1636" y="552"/>
                  </a:lnTo>
                  <a:lnTo>
                    <a:pt x="1645" y="575"/>
                  </a:lnTo>
                  <a:lnTo>
                    <a:pt x="1653" y="597"/>
                  </a:lnTo>
                  <a:lnTo>
                    <a:pt x="1659" y="620"/>
                  </a:lnTo>
                  <a:lnTo>
                    <a:pt x="1666" y="643"/>
                  </a:lnTo>
                  <a:lnTo>
                    <a:pt x="1673" y="667"/>
                  </a:lnTo>
                  <a:lnTo>
                    <a:pt x="1678" y="690"/>
                  </a:lnTo>
                  <a:lnTo>
                    <a:pt x="1682" y="714"/>
                  </a:lnTo>
                  <a:lnTo>
                    <a:pt x="1687" y="738"/>
                  </a:lnTo>
                  <a:lnTo>
                    <a:pt x="1691" y="764"/>
                  </a:lnTo>
                  <a:lnTo>
                    <a:pt x="1695" y="789"/>
                  </a:lnTo>
                  <a:lnTo>
                    <a:pt x="1697" y="813"/>
                  </a:lnTo>
                  <a:lnTo>
                    <a:pt x="1699" y="838"/>
                  </a:lnTo>
                  <a:lnTo>
                    <a:pt x="1700" y="864"/>
                  </a:lnTo>
                  <a:lnTo>
                    <a:pt x="1700" y="890"/>
                  </a:lnTo>
                  <a:lnTo>
                    <a:pt x="1700" y="913"/>
                  </a:lnTo>
                  <a:lnTo>
                    <a:pt x="1699" y="936"/>
                  </a:lnTo>
                  <a:lnTo>
                    <a:pt x="1698" y="957"/>
                  </a:lnTo>
                  <a:lnTo>
                    <a:pt x="1696" y="980"/>
                  </a:lnTo>
                  <a:lnTo>
                    <a:pt x="1693" y="1003"/>
                  </a:lnTo>
                  <a:lnTo>
                    <a:pt x="1690" y="1025"/>
                  </a:lnTo>
                  <a:lnTo>
                    <a:pt x="1687" y="1047"/>
                  </a:lnTo>
                  <a:lnTo>
                    <a:pt x="1682" y="1070"/>
                  </a:lnTo>
                  <a:lnTo>
                    <a:pt x="1678" y="1092"/>
                  </a:lnTo>
                  <a:lnTo>
                    <a:pt x="1674" y="1113"/>
                  </a:lnTo>
                  <a:lnTo>
                    <a:pt x="1668" y="1135"/>
                  </a:lnTo>
                  <a:lnTo>
                    <a:pt x="1663" y="1156"/>
                  </a:lnTo>
                  <a:lnTo>
                    <a:pt x="1656" y="1178"/>
                  </a:lnTo>
                  <a:lnTo>
                    <a:pt x="1649" y="1197"/>
                  </a:lnTo>
                  <a:lnTo>
                    <a:pt x="1643" y="1218"/>
                  </a:lnTo>
                  <a:lnTo>
                    <a:pt x="1635" y="1238"/>
                  </a:lnTo>
                  <a:lnTo>
                    <a:pt x="1627" y="1258"/>
                  </a:lnTo>
                  <a:lnTo>
                    <a:pt x="1619" y="1277"/>
                  </a:lnTo>
                  <a:lnTo>
                    <a:pt x="1611" y="1296"/>
                  </a:lnTo>
                  <a:lnTo>
                    <a:pt x="1601" y="1316"/>
                  </a:lnTo>
                  <a:lnTo>
                    <a:pt x="1592" y="1334"/>
                  </a:lnTo>
                  <a:lnTo>
                    <a:pt x="1582" y="1353"/>
                  </a:lnTo>
                  <a:lnTo>
                    <a:pt x="1571" y="1372"/>
                  </a:lnTo>
                  <a:lnTo>
                    <a:pt x="1560" y="1389"/>
                  </a:lnTo>
                  <a:lnTo>
                    <a:pt x="1549" y="1408"/>
                  </a:lnTo>
                  <a:lnTo>
                    <a:pt x="1537" y="1425"/>
                  </a:lnTo>
                  <a:lnTo>
                    <a:pt x="1525" y="1443"/>
                  </a:lnTo>
                  <a:lnTo>
                    <a:pt x="1512" y="1460"/>
                  </a:lnTo>
                  <a:lnTo>
                    <a:pt x="1499" y="1478"/>
                  </a:lnTo>
                  <a:lnTo>
                    <a:pt x="1485" y="1495"/>
                  </a:lnTo>
                  <a:lnTo>
                    <a:pt x="1471" y="1513"/>
                  </a:lnTo>
                  <a:lnTo>
                    <a:pt x="1456" y="1529"/>
                  </a:lnTo>
                  <a:lnTo>
                    <a:pt x="1437" y="1549"/>
                  </a:lnTo>
                  <a:lnTo>
                    <a:pt x="1418" y="1568"/>
                  </a:lnTo>
                  <a:lnTo>
                    <a:pt x="1398" y="1586"/>
                  </a:lnTo>
                  <a:lnTo>
                    <a:pt x="1378" y="1604"/>
                  </a:lnTo>
                  <a:lnTo>
                    <a:pt x="1358" y="1620"/>
                  </a:lnTo>
                  <a:lnTo>
                    <a:pt x="1337" y="1637"/>
                  </a:lnTo>
                  <a:lnTo>
                    <a:pt x="1315" y="1652"/>
                  </a:lnTo>
                  <a:lnTo>
                    <a:pt x="1293" y="1667"/>
                  </a:lnTo>
                  <a:lnTo>
                    <a:pt x="1269" y="1680"/>
                  </a:lnTo>
                  <a:lnTo>
                    <a:pt x="1246" y="1695"/>
                  </a:lnTo>
                  <a:lnTo>
                    <a:pt x="1222" y="1707"/>
                  </a:lnTo>
                  <a:lnTo>
                    <a:pt x="1199" y="1719"/>
                  </a:lnTo>
                  <a:lnTo>
                    <a:pt x="1174" y="1729"/>
                  </a:lnTo>
                  <a:lnTo>
                    <a:pt x="1149" y="1738"/>
                  </a:lnTo>
                  <a:lnTo>
                    <a:pt x="1123" y="1748"/>
                  </a:lnTo>
                  <a:lnTo>
                    <a:pt x="1098" y="1756"/>
                  </a:lnTo>
                  <a:lnTo>
                    <a:pt x="1071" y="1765"/>
                  </a:lnTo>
                  <a:lnTo>
                    <a:pt x="1044" y="1772"/>
                  </a:lnTo>
                  <a:lnTo>
                    <a:pt x="1015" y="1780"/>
                  </a:lnTo>
                  <a:lnTo>
                    <a:pt x="985" y="1788"/>
                  </a:lnTo>
                  <a:lnTo>
                    <a:pt x="955" y="1794"/>
                  </a:lnTo>
                  <a:lnTo>
                    <a:pt x="923" y="1800"/>
                  </a:lnTo>
                  <a:lnTo>
                    <a:pt x="890" y="1805"/>
                  </a:lnTo>
                  <a:lnTo>
                    <a:pt x="857" y="1810"/>
                  </a:lnTo>
                  <a:lnTo>
                    <a:pt x="821" y="1814"/>
                  </a:lnTo>
                  <a:lnTo>
                    <a:pt x="786" y="1818"/>
                  </a:lnTo>
                  <a:lnTo>
                    <a:pt x="750" y="1822"/>
                  </a:lnTo>
                  <a:lnTo>
                    <a:pt x="712" y="1824"/>
                  </a:lnTo>
                  <a:lnTo>
                    <a:pt x="674" y="1826"/>
                  </a:lnTo>
                  <a:lnTo>
                    <a:pt x="634" y="1827"/>
                  </a:lnTo>
                  <a:lnTo>
                    <a:pt x="594" y="1828"/>
                  </a:lnTo>
                  <a:lnTo>
                    <a:pt x="554" y="1828"/>
                  </a:lnTo>
                  <a:lnTo>
                    <a:pt x="0" y="18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9" name="Freeform 5"/>
            <p:cNvSpPr>
              <a:spLocks/>
            </p:cNvSpPr>
            <p:nvPr/>
          </p:nvSpPr>
          <p:spPr bwMode="auto">
            <a:xfrm>
              <a:off x="-2561" y="3872"/>
              <a:ext cx="179" cy="240"/>
            </a:xfrm>
            <a:custGeom>
              <a:avLst/>
              <a:gdLst>
                <a:gd name="T0" fmla="*/ 1408 w 1611"/>
                <a:gd name="T1" fmla="*/ 1850 h 1916"/>
                <a:gd name="T2" fmla="*/ 1314 w 1611"/>
                <a:gd name="T3" fmla="*/ 1874 h 1916"/>
                <a:gd name="T4" fmla="*/ 1228 w 1611"/>
                <a:gd name="T5" fmla="*/ 1892 h 1916"/>
                <a:gd name="T6" fmla="*/ 1147 w 1611"/>
                <a:gd name="T7" fmla="*/ 1908 h 1916"/>
                <a:gd name="T8" fmla="*/ 1064 w 1611"/>
                <a:gd name="T9" fmla="*/ 1915 h 1916"/>
                <a:gd name="T10" fmla="*/ 972 w 1611"/>
                <a:gd name="T11" fmla="*/ 1915 h 1916"/>
                <a:gd name="T12" fmla="*/ 858 w 1611"/>
                <a:gd name="T13" fmla="*/ 1906 h 1916"/>
                <a:gd name="T14" fmla="*/ 745 w 1611"/>
                <a:gd name="T15" fmla="*/ 1885 h 1916"/>
                <a:gd name="T16" fmla="*/ 640 w 1611"/>
                <a:gd name="T17" fmla="*/ 1855 h 1916"/>
                <a:gd name="T18" fmla="*/ 537 w 1611"/>
                <a:gd name="T19" fmla="*/ 1811 h 1916"/>
                <a:gd name="T20" fmla="*/ 440 w 1611"/>
                <a:gd name="T21" fmla="*/ 1755 h 1916"/>
                <a:gd name="T22" fmla="*/ 295 w 1611"/>
                <a:gd name="T23" fmla="*/ 1654 h 1916"/>
                <a:gd name="T24" fmla="*/ 177 w 1611"/>
                <a:gd name="T25" fmla="*/ 1525 h 1916"/>
                <a:gd name="T26" fmla="*/ 88 w 1611"/>
                <a:gd name="T27" fmla="*/ 1369 h 1916"/>
                <a:gd name="T28" fmla="*/ 30 w 1611"/>
                <a:gd name="T29" fmla="*/ 1198 h 1916"/>
                <a:gd name="T30" fmla="*/ 3 w 1611"/>
                <a:gd name="T31" fmla="*/ 1016 h 1916"/>
                <a:gd name="T32" fmla="*/ 5 w 1611"/>
                <a:gd name="T33" fmla="*/ 858 h 1916"/>
                <a:gd name="T34" fmla="*/ 31 w 1611"/>
                <a:gd name="T35" fmla="*/ 718 h 1916"/>
                <a:gd name="T36" fmla="*/ 82 w 1611"/>
                <a:gd name="T37" fmla="*/ 581 h 1916"/>
                <a:gd name="T38" fmla="*/ 156 w 1611"/>
                <a:gd name="T39" fmla="*/ 452 h 1916"/>
                <a:gd name="T40" fmla="*/ 247 w 1611"/>
                <a:gd name="T41" fmla="*/ 333 h 1916"/>
                <a:gd name="T42" fmla="*/ 355 w 1611"/>
                <a:gd name="T43" fmla="*/ 226 h 1916"/>
                <a:gd name="T44" fmla="*/ 472 w 1611"/>
                <a:gd name="T45" fmla="*/ 143 h 1916"/>
                <a:gd name="T46" fmla="*/ 598 w 1611"/>
                <a:gd name="T47" fmla="*/ 81 h 1916"/>
                <a:gd name="T48" fmla="*/ 732 w 1611"/>
                <a:gd name="T49" fmla="*/ 34 h 1916"/>
                <a:gd name="T50" fmla="*/ 874 w 1611"/>
                <a:gd name="T51" fmla="*/ 7 h 1916"/>
                <a:gd name="T52" fmla="*/ 1026 w 1611"/>
                <a:gd name="T53" fmla="*/ 0 h 1916"/>
                <a:gd name="T54" fmla="*/ 1099 w 1611"/>
                <a:gd name="T55" fmla="*/ 1 h 1916"/>
                <a:gd name="T56" fmla="*/ 1175 w 1611"/>
                <a:gd name="T57" fmla="*/ 6 h 1916"/>
                <a:gd name="T58" fmla="*/ 1254 w 1611"/>
                <a:gd name="T59" fmla="*/ 19 h 1916"/>
                <a:gd name="T60" fmla="*/ 1336 w 1611"/>
                <a:gd name="T61" fmla="*/ 38 h 1916"/>
                <a:gd name="T62" fmla="*/ 1425 w 1611"/>
                <a:gd name="T63" fmla="*/ 63 h 1916"/>
                <a:gd name="T64" fmla="*/ 1411 w 1611"/>
                <a:gd name="T65" fmla="*/ 338 h 1916"/>
                <a:gd name="T66" fmla="*/ 1321 w 1611"/>
                <a:gd name="T67" fmla="*/ 296 h 1916"/>
                <a:gd name="T68" fmla="*/ 1235 w 1611"/>
                <a:gd name="T69" fmla="*/ 269 h 1916"/>
                <a:gd name="T70" fmla="*/ 1152 w 1611"/>
                <a:gd name="T71" fmla="*/ 248 h 1916"/>
                <a:gd name="T72" fmla="*/ 1070 w 1611"/>
                <a:gd name="T73" fmla="*/ 236 h 1916"/>
                <a:gd name="T74" fmla="*/ 964 w 1611"/>
                <a:gd name="T75" fmla="*/ 235 h 1916"/>
                <a:gd name="T76" fmla="*/ 757 w 1611"/>
                <a:gd name="T77" fmla="*/ 270 h 1916"/>
                <a:gd name="T78" fmla="*/ 585 w 1611"/>
                <a:gd name="T79" fmla="*/ 358 h 1916"/>
                <a:gd name="T80" fmla="*/ 447 w 1611"/>
                <a:gd name="T81" fmla="*/ 497 h 1916"/>
                <a:gd name="T82" fmla="*/ 360 w 1611"/>
                <a:gd name="T83" fmla="*/ 675 h 1916"/>
                <a:gd name="T84" fmla="*/ 327 w 1611"/>
                <a:gd name="T85" fmla="*/ 885 h 1916"/>
                <a:gd name="T86" fmla="*/ 345 w 1611"/>
                <a:gd name="T87" fmla="*/ 1128 h 1916"/>
                <a:gd name="T88" fmla="*/ 415 w 1611"/>
                <a:gd name="T89" fmla="*/ 1337 h 1916"/>
                <a:gd name="T90" fmla="*/ 538 w 1611"/>
                <a:gd name="T91" fmla="*/ 1505 h 1916"/>
                <a:gd name="T92" fmla="*/ 706 w 1611"/>
                <a:gd name="T93" fmla="*/ 1622 h 1916"/>
                <a:gd name="T94" fmla="*/ 907 w 1611"/>
                <a:gd name="T95" fmla="*/ 1682 h 1916"/>
                <a:gd name="T96" fmla="*/ 1067 w 1611"/>
                <a:gd name="T97" fmla="*/ 1689 h 1916"/>
                <a:gd name="T98" fmla="*/ 1170 w 1611"/>
                <a:gd name="T99" fmla="*/ 1674 h 1916"/>
                <a:gd name="T100" fmla="*/ 1276 w 1611"/>
                <a:gd name="T101" fmla="*/ 1647 h 1916"/>
                <a:gd name="T102" fmla="*/ 1388 w 1611"/>
                <a:gd name="T103" fmla="*/ 1612 h 1916"/>
                <a:gd name="T104" fmla="*/ 1507 w 1611"/>
                <a:gd name="T105" fmla="*/ 1561 h 19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1"/>
                <a:gd name="T160" fmla="*/ 0 h 1916"/>
                <a:gd name="T161" fmla="*/ 1611 w 1611"/>
                <a:gd name="T162" fmla="*/ 1916 h 19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1" h="1916">
                  <a:moveTo>
                    <a:pt x="1611" y="1505"/>
                  </a:moveTo>
                  <a:lnTo>
                    <a:pt x="1473" y="1828"/>
                  </a:lnTo>
                  <a:lnTo>
                    <a:pt x="1456" y="1833"/>
                  </a:lnTo>
                  <a:lnTo>
                    <a:pt x="1440" y="1840"/>
                  </a:lnTo>
                  <a:lnTo>
                    <a:pt x="1423" y="1844"/>
                  </a:lnTo>
                  <a:lnTo>
                    <a:pt x="1408" y="1850"/>
                  </a:lnTo>
                  <a:lnTo>
                    <a:pt x="1391" y="1854"/>
                  </a:lnTo>
                  <a:lnTo>
                    <a:pt x="1376" y="1858"/>
                  </a:lnTo>
                  <a:lnTo>
                    <a:pt x="1360" y="1863"/>
                  </a:lnTo>
                  <a:lnTo>
                    <a:pt x="1345" y="1866"/>
                  </a:lnTo>
                  <a:lnTo>
                    <a:pt x="1329" y="1869"/>
                  </a:lnTo>
                  <a:lnTo>
                    <a:pt x="1314" y="1874"/>
                  </a:lnTo>
                  <a:lnTo>
                    <a:pt x="1300" y="1877"/>
                  </a:lnTo>
                  <a:lnTo>
                    <a:pt x="1285" y="1880"/>
                  </a:lnTo>
                  <a:lnTo>
                    <a:pt x="1270" y="1884"/>
                  </a:lnTo>
                  <a:lnTo>
                    <a:pt x="1256" y="1886"/>
                  </a:lnTo>
                  <a:lnTo>
                    <a:pt x="1242" y="1889"/>
                  </a:lnTo>
                  <a:lnTo>
                    <a:pt x="1228" y="1892"/>
                  </a:lnTo>
                  <a:lnTo>
                    <a:pt x="1215" y="1896"/>
                  </a:lnTo>
                  <a:lnTo>
                    <a:pt x="1201" y="1898"/>
                  </a:lnTo>
                  <a:lnTo>
                    <a:pt x="1187" y="1901"/>
                  </a:lnTo>
                  <a:lnTo>
                    <a:pt x="1173" y="1903"/>
                  </a:lnTo>
                  <a:lnTo>
                    <a:pt x="1160" y="1906"/>
                  </a:lnTo>
                  <a:lnTo>
                    <a:pt x="1147" y="1908"/>
                  </a:lnTo>
                  <a:lnTo>
                    <a:pt x="1132" y="1909"/>
                  </a:lnTo>
                  <a:lnTo>
                    <a:pt x="1119" y="1911"/>
                  </a:lnTo>
                  <a:lnTo>
                    <a:pt x="1105" y="1912"/>
                  </a:lnTo>
                  <a:lnTo>
                    <a:pt x="1092" y="1913"/>
                  </a:lnTo>
                  <a:lnTo>
                    <a:pt x="1078" y="1914"/>
                  </a:lnTo>
                  <a:lnTo>
                    <a:pt x="1064" y="1915"/>
                  </a:lnTo>
                  <a:lnTo>
                    <a:pt x="1051" y="1915"/>
                  </a:lnTo>
                  <a:lnTo>
                    <a:pt x="1037" y="1916"/>
                  </a:lnTo>
                  <a:lnTo>
                    <a:pt x="1023" y="1916"/>
                  </a:lnTo>
                  <a:lnTo>
                    <a:pt x="1009" y="1916"/>
                  </a:lnTo>
                  <a:lnTo>
                    <a:pt x="990" y="1916"/>
                  </a:lnTo>
                  <a:lnTo>
                    <a:pt x="972" y="1915"/>
                  </a:lnTo>
                  <a:lnTo>
                    <a:pt x="953" y="1915"/>
                  </a:lnTo>
                  <a:lnTo>
                    <a:pt x="934" y="1913"/>
                  </a:lnTo>
                  <a:lnTo>
                    <a:pt x="915" y="1912"/>
                  </a:lnTo>
                  <a:lnTo>
                    <a:pt x="897" y="1910"/>
                  </a:lnTo>
                  <a:lnTo>
                    <a:pt x="877" y="1908"/>
                  </a:lnTo>
                  <a:lnTo>
                    <a:pt x="858" y="1906"/>
                  </a:lnTo>
                  <a:lnTo>
                    <a:pt x="839" y="1903"/>
                  </a:lnTo>
                  <a:lnTo>
                    <a:pt x="821" y="1900"/>
                  </a:lnTo>
                  <a:lnTo>
                    <a:pt x="801" y="1897"/>
                  </a:lnTo>
                  <a:lnTo>
                    <a:pt x="782" y="1892"/>
                  </a:lnTo>
                  <a:lnTo>
                    <a:pt x="763" y="1889"/>
                  </a:lnTo>
                  <a:lnTo>
                    <a:pt x="745" y="1885"/>
                  </a:lnTo>
                  <a:lnTo>
                    <a:pt x="727" y="1880"/>
                  </a:lnTo>
                  <a:lnTo>
                    <a:pt x="708" y="1876"/>
                  </a:lnTo>
                  <a:lnTo>
                    <a:pt x="692" y="1872"/>
                  </a:lnTo>
                  <a:lnTo>
                    <a:pt x="674" y="1866"/>
                  </a:lnTo>
                  <a:lnTo>
                    <a:pt x="657" y="1861"/>
                  </a:lnTo>
                  <a:lnTo>
                    <a:pt x="640" y="1855"/>
                  </a:lnTo>
                  <a:lnTo>
                    <a:pt x="623" y="1849"/>
                  </a:lnTo>
                  <a:lnTo>
                    <a:pt x="605" y="1842"/>
                  </a:lnTo>
                  <a:lnTo>
                    <a:pt x="588" y="1835"/>
                  </a:lnTo>
                  <a:lnTo>
                    <a:pt x="571" y="1828"/>
                  </a:lnTo>
                  <a:lnTo>
                    <a:pt x="553" y="1820"/>
                  </a:lnTo>
                  <a:lnTo>
                    <a:pt x="537" y="1811"/>
                  </a:lnTo>
                  <a:lnTo>
                    <a:pt x="520" y="1804"/>
                  </a:lnTo>
                  <a:lnTo>
                    <a:pt x="504" y="1795"/>
                  </a:lnTo>
                  <a:lnTo>
                    <a:pt x="487" y="1785"/>
                  </a:lnTo>
                  <a:lnTo>
                    <a:pt x="471" y="1775"/>
                  </a:lnTo>
                  <a:lnTo>
                    <a:pt x="455" y="1765"/>
                  </a:lnTo>
                  <a:lnTo>
                    <a:pt x="440" y="1755"/>
                  </a:lnTo>
                  <a:lnTo>
                    <a:pt x="414" y="1740"/>
                  </a:lnTo>
                  <a:lnTo>
                    <a:pt x="389" y="1724"/>
                  </a:lnTo>
                  <a:lnTo>
                    <a:pt x="365" y="1707"/>
                  </a:lnTo>
                  <a:lnTo>
                    <a:pt x="341" y="1690"/>
                  </a:lnTo>
                  <a:lnTo>
                    <a:pt x="317" y="1672"/>
                  </a:lnTo>
                  <a:lnTo>
                    <a:pt x="295" y="1654"/>
                  </a:lnTo>
                  <a:lnTo>
                    <a:pt x="273" y="1634"/>
                  </a:lnTo>
                  <a:lnTo>
                    <a:pt x="252" y="1614"/>
                  </a:lnTo>
                  <a:lnTo>
                    <a:pt x="233" y="1593"/>
                  </a:lnTo>
                  <a:lnTo>
                    <a:pt x="213" y="1571"/>
                  </a:lnTo>
                  <a:lnTo>
                    <a:pt x="194" y="1548"/>
                  </a:lnTo>
                  <a:lnTo>
                    <a:pt x="177" y="1525"/>
                  </a:lnTo>
                  <a:lnTo>
                    <a:pt x="159" y="1501"/>
                  </a:lnTo>
                  <a:lnTo>
                    <a:pt x="143" y="1476"/>
                  </a:lnTo>
                  <a:lnTo>
                    <a:pt x="128" y="1451"/>
                  </a:lnTo>
                  <a:lnTo>
                    <a:pt x="114" y="1424"/>
                  </a:lnTo>
                  <a:lnTo>
                    <a:pt x="101" y="1396"/>
                  </a:lnTo>
                  <a:lnTo>
                    <a:pt x="88" y="1369"/>
                  </a:lnTo>
                  <a:lnTo>
                    <a:pt x="76" y="1340"/>
                  </a:lnTo>
                  <a:lnTo>
                    <a:pt x="65" y="1313"/>
                  </a:lnTo>
                  <a:lnTo>
                    <a:pt x="55" y="1284"/>
                  </a:lnTo>
                  <a:lnTo>
                    <a:pt x="45" y="1256"/>
                  </a:lnTo>
                  <a:lnTo>
                    <a:pt x="38" y="1226"/>
                  </a:lnTo>
                  <a:lnTo>
                    <a:pt x="30" y="1198"/>
                  </a:lnTo>
                  <a:lnTo>
                    <a:pt x="23" y="1168"/>
                  </a:lnTo>
                  <a:lnTo>
                    <a:pt x="17" y="1139"/>
                  </a:lnTo>
                  <a:lnTo>
                    <a:pt x="12" y="1108"/>
                  </a:lnTo>
                  <a:lnTo>
                    <a:pt x="8" y="1079"/>
                  </a:lnTo>
                  <a:lnTo>
                    <a:pt x="5" y="1048"/>
                  </a:lnTo>
                  <a:lnTo>
                    <a:pt x="3" y="1016"/>
                  </a:lnTo>
                  <a:lnTo>
                    <a:pt x="0" y="985"/>
                  </a:lnTo>
                  <a:lnTo>
                    <a:pt x="0" y="954"/>
                  </a:lnTo>
                  <a:lnTo>
                    <a:pt x="0" y="930"/>
                  </a:lnTo>
                  <a:lnTo>
                    <a:pt x="1" y="905"/>
                  </a:lnTo>
                  <a:lnTo>
                    <a:pt x="3" y="881"/>
                  </a:lnTo>
                  <a:lnTo>
                    <a:pt x="5" y="858"/>
                  </a:lnTo>
                  <a:lnTo>
                    <a:pt x="8" y="834"/>
                  </a:lnTo>
                  <a:lnTo>
                    <a:pt x="11" y="811"/>
                  </a:lnTo>
                  <a:lnTo>
                    <a:pt x="15" y="788"/>
                  </a:lnTo>
                  <a:lnTo>
                    <a:pt x="20" y="764"/>
                  </a:lnTo>
                  <a:lnTo>
                    <a:pt x="25" y="741"/>
                  </a:lnTo>
                  <a:lnTo>
                    <a:pt x="31" y="718"/>
                  </a:lnTo>
                  <a:lnTo>
                    <a:pt x="38" y="695"/>
                  </a:lnTo>
                  <a:lnTo>
                    <a:pt x="45" y="672"/>
                  </a:lnTo>
                  <a:lnTo>
                    <a:pt x="53" y="649"/>
                  </a:lnTo>
                  <a:lnTo>
                    <a:pt x="62" y="627"/>
                  </a:lnTo>
                  <a:lnTo>
                    <a:pt x="72" y="604"/>
                  </a:lnTo>
                  <a:lnTo>
                    <a:pt x="82" y="581"/>
                  </a:lnTo>
                  <a:lnTo>
                    <a:pt x="93" y="559"/>
                  </a:lnTo>
                  <a:lnTo>
                    <a:pt x="104" y="536"/>
                  </a:lnTo>
                  <a:lnTo>
                    <a:pt x="116" y="516"/>
                  </a:lnTo>
                  <a:lnTo>
                    <a:pt x="129" y="494"/>
                  </a:lnTo>
                  <a:lnTo>
                    <a:pt x="142" y="473"/>
                  </a:lnTo>
                  <a:lnTo>
                    <a:pt x="156" y="452"/>
                  </a:lnTo>
                  <a:lnTo>
                    <a:pt x="170" y="431"/>
                  </a:lnTo>
                  <a:lnTo>
                    <a:pt x="184" y="411"/>
                  </a:lnTo>
                  <a:lnTo>
                    <a:pt x="200" y="391"/>
                  </a:lnTo>
                  <a:lnTo>
                    <a:pt x="215" y="371"/>
                  </a:lnTo>
                  <a:lnTo>
                    <a:pt x="230" y="352"/>
                  </a:lnTo>
                  <a:lnTo>
                    <a:pt x="247" y="333"/>
                  </a:lnTo>
                  <a:lnTo>
                    <a:pt x="265" y="314"/>
                  </a:lnTo>
                  <a:lnTo>
                    <a:pt x="281" y="295"/>
                  </a:lnTo>
                  <a:lnTo>
                    <a:pt x="300" y="277"/>
                  </a:lnTo>
                  <a:lnTo>
                    <a:pt x="317" y="258"/>
                  </a:lnTo>
                  <a:lnTo>
                    <a:pt x="336" y="242"/>
                  </a:lnTo>
                  <a:lnTo>
                    <a:pt x="355" y="226"/>
                  </a:lnTo>
                  <a:lnTo>
                    <a:pt x="374" y="211"/>
                  </a:lnTo>
                  <a:lnTo>
                    <a:pt x="392" y="196"/>
                  </a:lnTo>
                  <a:lnTo>
                    <a:pt x="412" y="183"/>
                  </a:lnTo>
                  <a:lnTo>
                    <a:pt x="432" y="168"/>
                  </a:lnTo>
                  <a:lnTo>
                    <a:pt x="452" y="155"/>
                  </a:lnTo>
                  <a:lnTo>
                    <a:pt x="472" y="143"/>
                  </a:lnTo>
                  <a:lnTo>
                    <a:pt x="491" y="131"/>
                  </a:lnTo>
                  <a:lnTo>
                    <a:pt x="512" y="120"/>
                  </a:lnTo>
                  <a:lnTo>
                    <a:pt x="533" y="109"/>
                  </a:lnTo>
                  <a:lnTo>
                    <a:pt x="554" y="99"/>
                  </a:lnTo>
                  <a:lnTo>
                    <a:pt x="576" y="89"/>
                  </a:lnTo>
                  <a:lnTo>
                    <a:pt x="598" y="81"/>
                  </a:lnTo>
                  <a:lnTo>
                    <a:pt x="620" y="72"/>
                  </a:lnTo>
                  <a:lnTo>
                    <a:pt x="643" y="64"/>
                  </a:lnTo>
                  <a:lnTo>
                    <a:pt x="664" y="55"/>
                  </a:lnTo>
                  <a:lnTo>
                    <a:pt x="686" y="48"/>
                  </a:lnTo>
                  <a:lnTo>
                    <a:pt x="708" y="40"/>
                  </a:lnTo>
                  <a:lnTo>
                    <a:pt x="732" y="34"/>
                  </a:lnTo>
                  <a:lnTo>
                    <a:pt x="755" y="27"/>
                  </a:lnTo>
                  <a:lnTo>
                    <a:pt x="778" y="23"/>
                  </a:lnTo>
                  <a:lnTo>
                    <a:pt x="801" y="17"/>
                  </a:lnTo>
                  <a:lnTo>
                    <a:pt x="825" y="14"/>
                  </a:lnTo>
                  <a:lnTo>
                    <a:pt x="849" y="9"/>
                  </a:lnTo>
                  <a:lnTo>
                    <a:pt x="874" y="7"/>
                  </a:lnTo>
                  <a:lnTo>
                    <a:pt x="898" y="5"/>
                  </a:lnTo>
                  <a:lnTo>
                    <a:pt x="923" y="3"/>
                  </a:lnTo>
                  <a:lnTo>
                    <a:pt x="948" y="2"/>
                  </a:lnTo>
                  <a:lnTo>
                    <a:pt x="974" y="1"/>
                  </a:lnTo>
                  <a:lnTo>
                    <a:pt x="999" y="0"/>
                  </a:lnTo>
                  <a:lnTo>
                    <a:pt x="1026" y="0"/>
                  </a:lnTo>
                  <a:lnTo>
                    <a:pt x="1038" y="0"/>
                  </a:lnTo>
                  <a:lnTo>
                    <a:pt x="1050" y="0"/>
                  </a:lnTo>
                  <a:lnTo>
                    <a:pt x="1062" y="0"/>
                  </a:lnTo>
                  <a:lnTo>
                    <a:pt x="1074" y="0"/>
                  </a:lnTo>
                  <a:lnTo>
                    <a:pt x="1087" y="0"/>
                  </a:lnTo>
                  <a:lnTo>
                    <a:pt x="1099" y="1"/>
                  </a:lnTo>
                  <a:lnTo>
                    <a:pt x="1111" y="1"/>
                  </a:lnTo>
                  <a:lnTo>
                    <a:pt x="1124" y="2"/>
                  </a:lnTo>
                  <a:lnTo>
                    <a:pt x="1137" y="2"/>
                  </a:lnTo>
                  <a:lnTo>
                    <a:pt x="1149" y="3"/>
                  </a:lnTo>
                  <a:lnTo>
                    <a:pt x="1162" y="5"/>
                  </a:lnTo>
                  <a:lnTo>
                    <a:pt x="1175" y="6"/>
                  </a:lnTo>
                  <a:lnTo>
                    <a:pt x="1189" y="8"/>
                  </a:lnTo>
                  <a:lnTo>
                    <a:pt x="1202" y="9"/>
                  </a:lnTo>
                  <a:lnTo>
                    <a:pt x="1215" y="13"/>
                  </a:lnTo>
                  <a:lnTo>
                    <a:pt x="1228" y="15"/>
                  </a:lnTo>
                  <a:lnTo>
                    <a:pt x="1240" y="17"/>
                  </a:lnTo>
                  <a:lnTo>
                    <a:pt x="1254" y="19"/>
                  </a:lnTo>
                  <a:lnTo>
                    <a:pt x="1267" y="22"/>
                  </a:lnTo>
                  <a:lnTo>
                    <a:pt x="1280" y="24"/>
                  </a:lnTo>
                  <a:lnTo>
                    <a:pt x="1294" y="27"/>
                  </a:lnTo>
                  <a:lnTo>
                    <a:pt x="1307" y="30"/>
                  </a:lnTo>
                  <a:lnTo>
                    <a:pt x="1322" y="34"/>
                  </a:lnTo>
                  <a:lnTo>
                    <a:pt x="1336" y="38"/>
                  </a:lnTo>
                  <a:lnTo>
                    <a:pt x="1350" y="41"/>
                  </a:lnTo>
                  <a:lnTo>
                    <a:pt x="1366" y="46"/>
                  </a:lnTo>
                  <a:lnTo>
                    <a:pt x="1380" y="50"/>
                  </a:lnTo>
                  <a:lnTo>
                    <a:pt x="1396" y="54"/>
                  </a:lnTo>
                  <a:lnTo>
                    <a:pt x="1411" y="59"/>
                  </a:lnTo>
                  <a:lnTo>
                    <a:pt x="1425" y="63"/>
                  </a:lnTo>
                  <a:lnTo>
                    <a:pt x="1441" y="68"/>
                  </a:lnTo>
                  <a:lnTo>
                    <a:pt x="1456" y="72"/>
                  </a:lnTo>
                  <a:lnTo>
                    <a:pt x="1456" y="363"/>
                  </a:lnTo>
                  <a:lnTo>
                    <a:pt x="1441" y="355"/>
                  </a:lnTo>
                  <a:lnTo>
                    <a:pt x="1425" y="346"/>
                  </a:lnTo>
                  <a:lnTo>
                    <a:pt x="1411" y="338"/>
                  </a:lnTo>
                  <a:lnTo>
                    <a:pt x="1396" y="330"/>
                  </a:lnTo>
                  <a:lnTo>
                    <a:pt x="1380" y="323"/>
                  </a:lnTo>
                  <a:lnTo>
                    <a:pt x="1365" y="315"/>
                  </a:lnTo>
                  <a:lnTo>
                    <a:pt x="1350" y="309"/>
                  </a:lnTo>
                  <a:lnTo>
                    <a:pt x="1335" y="303"/>
                  </a:lnTo>
                  <a:lnTo>
                    <a:pt x="1321" y="296"/>
                  </a:lnTo>
                  <a:lnTo>
                    <a:pt x="1306" y="291"/>
                  </a:lnTo>
                  <a:lnTo>
                    <a:pt x="1291" y="286"/>
                  </a:lnTo>
                  <a:lnTo>
                    <a:pt x="1277" y="281"/>
                  </a:lnTo>
                  <a:lnTo>
                    <a:pt x="1262" y="277"/>
                  </a:lnTo>
                  <a:lnTo>
                    <a:pt x="1248" y="272"/>
                  </a:lnTo>
                  <a:lnTo>
                    <a:pt x="1235" y="269"/>
                  </a:lnTo>
                  <a:lnTo>
                    <a:pt x="1220" y="266"/>
                  </a:lnTo>
                  <a:lnTo>
                    <a:pt x="1207" y="261"/>
                  </a:lnTo>
                  <a:lnTo>
                    <a:pt x="1193" y="257"/>
                  </a:lnTo>
                  <a:lnTo>
                    <a:pt x="1180" y="254"/>
                  </a:lnTo>
                  <a:lnTo>
                    <a:pt x="1165" y="250"/>
                  </a:lnTo>
                  <a:lnTo>
                    <a:pt x="1152" y="248"/>
                  </a:lnTo>
                  <a:lnTo>
                    <a:pt x="1138" y="245"/>
                  </a:lnTo>
                  <a:lnTo>
                    <a:pt x="1125" y="243"/>
                  </a:lnTo>
                  <a:lnTo>
                    <a:pt x="1111" y="241"/>
                  </a:lnTo>
                  <a:lnTo>
                    <a:pt x="1097" y="240"/>
                  </a:lnTo>
                  <a:lnTo>
                    <a:pt x="1084" y="237"/>
                  </a:lnTo>
                  <a:lnTo>
                    <a:pt x="1070" y="236"/>
                  </a:lnTo>
                  <a:lnTo>
                    <a:pt x="1056" y="235"/>
                  </a:lnTo>
                  <a:lnTo>
                    <a:pt x="1042" y="235"/>
                  </a:lnTo>
                  <a:lnTo>
                    <a:pt x="1029" y="234"/>
                  </a:lnTo>
                  <a:lnTo>
                    <a:pt x="1015" y="234"/>
                  </a:lnTo>
                  <a:lnTo>
                    <a:pt x="1001" y="234"/>
                  </a:lnTo>
                  <a:lnTo>
                    <a:pt x="964" y="235"/>
                  </a:lnTo>
                  <a:lnTo>
                    <a:pt x="926" y="237"/>
                  </a:lnTo>
                  <a:lnTo>
                    <a:pt x="891" y="241"/>
                  </a:lnTo>
                  <a:lnTo>
                    <a:pt x="856" y="246"/>
                  </a:lnTo>
                  <a:lnTo>
                    <a:pt x="822" y="253"/>
                  </a:lnTo>
                  <a:lnTo>
                    <a:pt x="789" y="261"/>
                  </a:lnTo>
                  <a:lnTo>
                    <a:pt x="757" y="270"/>
                  </a:lnTo>
                  <a:lnTo>
                    <a:pt x="726" y="281"/>
                  </a:lnTo>
                  <a:lnTo>
                    <a:pt x="696" y="294"/>
                  </a:lnTo>
                  <a:lnTo>
                    <a:pt x="667" y="307"/>
                  </a:lnTo>
                  <a:lnTo>
                    <a:pt x="639" y="323"/>
                  </a:lnTo>
                  <a:lnTo>
                    <a:pt x="611" y="340"/>
                  </a:lnTo>
                  <a:lnTo>
                    <a:pt x="585" y="358"/>
                  </a:lnTo>
                  <a:lnTo>
                    <a:pt x="560" y="378"/>
                  </a:lnTo>
                  <a:lnTo>
                    <a:pt x="536" y="398"/>
                  </a:lnTo>
                  <a:lnTo>
                    <a:pt x="512" y="420"/>
                  </a:lnTo>
                  <a:lnTo>
                    <a:pt x="489" y="445"/>
                  </a:lnTo>
                  <a:lnTo>
                    <a:pt x="467" y="471"/>
                  </a:lnTo>
                  <a:lnTo>
                    <a:pt x="447" y="497"/>
                  </a:lnTo>
                  <a:lnTo>
                    <a:pt x="429" y="524"/>
                  </a:lnTo>
                  <a:lnTo>
                    <a:pt x="412" y="553"/>
                  </a:lnTo>
                  <a:lnTo>
                    <a:pt x="397" y="582"/>
                  </a:lnTo>
                  <a:lnTo>
                    <a:pt x="382" y="613"/>
                  </a:lnTo>
                  <a:lnTo>
                    <a:pt x="370" y="644"/>
                  </a:lnTo>
                  <a:lnTo>
                    <a:pt x="360" y="675"/>
                  </a:lnTo>
                  <a:lnTo>
                    <a:pt x="350" y="708"/>
                  </a:lnTo>
                  <a:lnTo>
                    <a:pt x="343" y="742"/>
                  </a:lnTo>
                  <a:lnTo>
                    <a:pt x="337" y="776"/>
                  </a:lnTo>
                  <a:lnTo>
                    <a:pt x="332" y="811"/>
                  </a:lnTo>
                  <a:lnTo>
                    <a:pt x="328" y="847"/>
                  </a:lnTo>
                  <a:lnTo>
                    <a:pt x="327" y="885"/>
                  </a:lnTo>
                  <a:lnTo>
                    <a:pt x="326" y="922"/>
                  </a:lnTo>
                  <a:lnTo>
                    <a:pt x="327" y="966"/>
                  </a:lnTo>
                  <a:lnTo>
                    <a:pt x="330" y="1007"/>
                  </a:lnTo>
                  <a:lnTo>
                    <a:pt x="333" y="1049"/>
                  </a:lnTo>
                  <a:lnTo>
                    <a:pt x="338" y="1088"/>
                  </a:lnTo>
                  <a:lnTo>
                    <a:pt x="345" y="1128"/>
                  </a:lnTo>
                  <a:lnTo>
                    <a:pt x="353" y="1165"/>
                  </a:lnTo>
                  <a:lnTo>
                    <a:pt x="363" y="1202"/>
                  </a:lnTo>
                  <a:lnTo>
                    <a:pt x="374" y="1237"/>
                  </a:lnTo>
                  <a:lnTo>
                    <a:pt x="387" y="1271"/>
                  </a:lnTo>
                  <a:lnTo>
                    <a:pt x="400" y="1304"/>
                  </a:lnTo>
                  <a:lnTo>
                    <a:pt x="415" y="1337"/>
                  </a:lnTo>
                  <a:lnTo>
                    <a:pt x="432" y="1368"/>
                  </a:lnTo>
                  <a:lnTo>
                    <a:pt x="451" y="1397"/>
                  </a:lnTo>
                  <a:lnTo>
                    <a:pt x="469" y="1426"/>
                  </a:lnTo>
                  <a:lnTo>
                    <a:pt x="490" y="1453"/>
                  </a:lnTo>
                  <a:lnTo>
                    <a:pt x="512" y="1479"/>
                  </a:lnTo>
                  <a:lnTo>
                    <a:pt x="538" y="1505"/>
                  </a:lnTo>
                  <a:lnTo>
                    <a:pt x="563" y="1528"/>
                  </a:lnTo>
                  <a:lnTo>
                    <a:pt x="591" y="1551"/>
                  </a:lnTo>
                  <a:lnTo>
                    <a:pt x="618" y="1570"/>
                  </a:lnTo>
                  <a:lnTo>
                    <a:pt x="647" y="1589"/>
                  </a:lnTo>
                  <a:lnTo>
                    <a:pt x="676" y="1607"/>
                  </a:lnTo>
                  <a:lnTo>
                    <a:pt x="706" y="1622"/>
                  </a:lnTo>
                  <a:lnTo>
                    <a:pt x="738" y="1636"/>
                  </a:lnTo>
                  <a:lnTo>
                    <a:pt x="770" y="1649"/>
                  </a:lnTo>
                  <a:lnTo>
                    <a:pt x="803" y="1659"/>
                  </a:lnTo>
                  <a:lnTo>
                    <a:pt x="836" y="1669"/>
                  </a:lnTo>
                  <a:lnTo>
                    <a:pt x="871" y="1677"/>
                  </a:lnTo>
                  <a:lnTo>
                    <a:pt x="907" y="1682"/>
                  </a:lnTo>
                  <a:lnTo>
                    <a:pt x="942" y="1686"/>
                  </a:lnTo>
                  <a:lnTo>
                    <a:pt x="979" y="1689"/>
                  </a:lnTo>
                  <a:lnTo>
                    <a:pt x="1017" y="1690"/>
                  </a:lnTo>
                  <a:lnTo>
                    <a:pt x="1033" y="1690"/>
                  </a:lnTo>
                  <a:lnTo>
                    <a:pt x="1051" y="1689"/>
                  </a:lnTo>
                  <a:lnTo>
                    <a:pt x="1067" y="1689"/>
                  </a:lnTo>
                  <a:lnTo>
                    <a:pt x="1084" y="1686"/>
                  </a:lnTo>
                  <a:lnTo>
                    <a:pt x="1102" y="1685"/>
                  </a:lnTo>
                  <a:lnTo>
                    <a:pt x="1118" y="1683"/>
                  </a:lnTo>
                  <a:lnTo>
                    <a:pt x="1136" y="1681"/>
                  </a:lnTo>
                  <a:lnTo>
                    <a:pt x="1152" y="1678"/>
                  </a:lnTo>
                  <a:lnTo>
                    <a:pt x="1170" y="1674"/>
                  </a:lnTo>
                  <a:lnTo>
                    <a:pt x="1187" y="1671"/>
                  </a:lnTo>
                  <a:lnTo>
                    <a:pt x="1205" y="1667"/>
                  </a:lnTo>
                  <a:lnTo>
                    <a:pt x="1223" y="1663"/>
                  </a:lnTo>
                  <a:lnTo>
                    <a:pt x="1240" y="1658"/>
                  </a:lnTo>
                  <a:lnTo>
                    <a:pt x="1258" y="1654"/>
                  </a:lnTo>
                  <a:lnTo>
                    <a:pt x="1276" y="1647"/>
                  </a:lnTo>
                  <a:lnTo>
                    <a:pt x="1294" y="1642"/>
                  </a:lnTo>
                  <a:lnTo>
                    <a:pt x="1313" y="1637"/>
                  </a:lnTo>
                  <a:lnTo>
                    <a:pt x="1331" y="1632"/>
                  </a:lnTo>
                  <a:lnTo>
                    <a:pt x="1349" y="1625"/>
                  </a:lnTo>
                  <a:lnTo>
                    <a:pt x="1369" y="1619"/>
                  </a:lnTo>
                  <a:lnTo>
                    <a:pt x="1388" y="1612"/>
                  </a:lnTo>
                  <a:lnTo>
                    <a:pt x="1407" y="1604"/>
                  </a:lnTo>
                  <a:lnTo>
                    <a:pt x="1426" y="1597"/>
                  </a:lnTo>
                  <a:lnTo>
                    <a:pt x="1446" y="1588"/>
                  </a:lnTo>
                  <a:lnTo>
                    <a:pt x="1466" y="1579"/>
                  </a:lnTo>
                  <a:lnTo>
                    <a:pt x="1486" y="1570"/>
                  </a:lnTo>
                  <a:lnTo>
                    <a:pt x="1507" y="1561"/>
                  </a:lnTo>
                  <a:lnTo>
                    <a:pt x="1528" y="1550"/>
                  </a:lnTo>
                  <a:lnTo>
                    <a:pt x="1548" y="1540"/>
                  </a:lnTo>
                  <a:lnTo>
                    <a:pt x="1568" y="1528"/>
                  </a:lnTo>
                  <a:lnTo>
                    <a:pt x="1590" y="1517"/>
                  </a:lnTo>
                  <a:lnTo>
                    <a:pt x="1611" y="1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0" name="Freeform 6"/>
            <p:cNvSpPr>
              <a:spLocks/>
            </p:cNvSpPr>
            <p:nvPr/>
          </p:nvSpPr>
          <p:spPr bwMode="auto">
            <a:xfrm>
              <a:off x="-2921" y="4138"/>
              <a:ext cx="20" cy="26"/>
            </a:xfrm>
            <a:custGeom>
              <a:avLst/>
              <a:gdLst>
                <a:gd name="T0" fmla="*/ 180 w 180"/>
                <a:gd name="T1" fmla="*/ 143 h 210"/>
                <a:gd name="T2" fmla="*/ 175 w 180"/>
                <a:gd name="T3" fmla="*/ 159 h 210"/>
                <a:gd name="T4" fmla="*/ 167 w 180"/>
                <a:gd name="T5" fmla="*/ 173 h 210"/>
                <a:gd name="T6" fmla="*/ 159 w 180"/>
                <a:gd name="T7" fmla="*/ 184 h 210"/>
                <a:gd name="T8" fmla="*/ 149 w 180"/>
                <a:gd name="T9" fmla="*/ 194 h 210"/>
                <a:gd name="T10" fmla="*/ 137 w 180"/>
                <a:gd name="T11" fmla="*/ 201 h 210"/>
                <a:gd name="T12" fmla="*/ 124 w 180"/>
                <a:gd name="T13" fmla="*/ 206 h 210"/>
                <a:gd name="T14" fmla="*/ 110 w 180"/>
                <a:gd name="T15" fmla="*/ 209 h 210"/>
                <a:gd name="T16" fmla="*/ 93 w 180"/>
                <a:gd name="T17" fmla="*/ 210 h 210"/>
                <a:gd name="T18" fmla="*/ 74 w 180"/>
                <a:gd name="T19" fmla="*/ 208 h 210"/>
                <a:gd name="T20" fmla="*/ 57 w 180"/>
                <a:gd name="T21" fmla="*/ 202 h 210"/>
                <a:gd name="T22" fmla="*/ 40 w 180"/>
                <a:gd name="T23" fmla="*/ 195 h 210"/>
                <a:gd name="T24" fmla="*/ 26 w 180"/>
                <a:gd name="T25" fmla="*/ 183 h 210"/>
                <a:gd name="T26" fmla="*/ 15 w 180"/>
                <a:gd name="T27" fmla="*/ 168 h 210"/>
                <a:gd name="T28" fmla="*/ 6 w 180"/>
                <a:gd name="T29" fmla="*/ 150 h 210"/>
                <a:gd name="T30" fmla="*/ 2 w 180"/>
                <a:gd name="T31" fmla="*/ 130 h 210"/>
                <a:gd name="T32" fmla="*/ 0 w 180"/>
                <a:gd name="T33" fmla="*/ 107 h 210"/>
                <a:gd name="T34" fmla="*/ 2 w 180"/>
                <a:gd name="T35" fmla="*/ 83 h 210"/>
                <a:gd name="T36" fmla="*/ 6 w 180"/>
                <a:gd name="T37" fmla="*/ 62 h 210"/>
                <a:gd name="T38" fmla="*/ 15 w 180"/>
                <a:gd name="T39" fmla="*/ 44 h 210"/>
                <a:gd name="T40" fmla="*/ 26 w 180"/>
                <a:gd name="T41" fmla="*/ 28 h 210"/>
                <a:gd name="T42" fmla="*/ 40 w 180"/>
                <a:gd name="T43" fmla="*/ 16 h 210"/>
                <a:gd name="T44" fmla="*/ 57 w 180"/>
                <a:gd name="T45" fmla="*/ 7 h 210"/>
                <a:gd name="T46" fmla="*/ 74 w 180"/>
                <a:gd name="T47" fmla="*/ 2 h 210"/>
                <a:gd name="T48" fmla="*/ 95 w 180"/>
                <a:gd name="T49" fmla="*/ 0 h 210"/>
                <a:gd name="T50" fmla="*/ 113 w 180"/>
                <a:gd name="T51" fmla="*/ 1 h 210"/>
                <a:gd name="T52" fmla="*/ 130 w 180"/>
                <a:gd name="T53" fmla="*/ 5 h 210"/>
                <a:gd name="T54" fmla="*/ 145 w 180"/>
                <a:gd name="T55" fmla="*/ 13 h 210"/>
                <a:gd name="T56" fmla="*/ 157 w 180"/>
                <a:gd name="T57" fmla="*/ 23 h 210"/>
                <a:gd name="T58" fmla="*/ 164 w 180"/>
                <a:gd name="T59" fmla="*/ 29 h 210"/>
                <a:gd name="T60" fmla="*/ 170 w 180"/>
                <a:gd name="T61" fmla="*/ 38 h 210"/>
                <a:gd name="T62" fmla="*/ 175 w 180"/>
                <a:gd name="T63" fmla="*/ 48 h 210"/>
                <a:gd name="T64" fmla="*/ 179 w 180"/>
                <a:gd name="T65" fmla="*/ 59 h 210"/>
                <a:gd name="T66" fmla="*/ 136 w 180"/>
                <a:gd name="T67" fmla="*/ 61 h 210"/>
                <a:gd name="T68" fmla="*/ 127 w 180"/>
                <a:gd name="T69" fmla="*/ 49 h 210"/>
                <a:gd name="T70" fmla="*/ 116 w 180"/>
                <a:gd name="T71" fmla="*/ 40 h 210"/>
                <a:gd name="T72" fmla="*/ 102 w 180"/>
                <a:gd name="T73" fmla="*/ 36 h 210"/>
                <a:gd name="T74" fmla="*/ 89 w 180"/>
                <a:gd name="T75" fmla="*/ 35 h 210"/>
                <a:gd name="T76" fmla="*/ 78 w 180"/>
                <a:gd name="T77" fmla="*/ 37 h 210"/>
                <a:gd name="T78" fmla="*/ 69 w 180"/>
                <a:gd name="T79" fmla="*/ 41 h 210"/>
                <a:gd name="T80" fmla="*/ 60 w 180"/>
                <a:gd name="T81" fmla="*/ 47 h 210"/>
                <a:gd name="T82" fmla="*/ 54 w 180"/>
                <a:gd name="T83" fmla="*/ 56 h 210"/>
                <a:gd name="T84" fmla="*/ 48 w 180"/>
                <a:gd name="T85" fmla="*/ 67 h 210"/>
                <a:gd name="T86" fmla="*/ 45 w 180"/>
                <a:gd name="T87" fmla="*/ 80 h 210"/>
                <a:gd name="T88" fmla="*/ 43 w 180"/>
                <a:gd name="T89" fmla="*/ 95 h 210"/>
                <a:gd name="T90" fmla="*/ 43 w 180"/>
                <a:gd name="T91" fmla="*/ 114 h 210"/>
                <a:gd name="T92" fmla="*/ 45 w 180"/>
                <a:gd name="T93" fmla="*/ 130 h 210"/>
                <a:gd name="T94" fmla="*/ 48 w 180"/>
                <a:gd name="T95" fmla="*/ 144 h 210"/>
                <a:gd name="T96" fmla="*/ 52 w 180"/>
                <a:gd name="T97" fmla="*/ 154 h 210"/>
                <a:gd name="T98" fmla="*/ 59 w 180"/>
                <a:gd name="T99" fmla="*/ 163 h 210"/>
                <a:gd name="T100" fmla="*/ 68 w 180"/>
                <a:gd name="T101" fmla="*/ 168 h 210"/>
                <a:gd name="T102" fmla="*/ 77 w 180"/>
                <a:gd name="T103" fmla="*/ 173 h 210"/>
                <a:gd name="T104" fmla="*/ 88 w 180"/>
                <a:gd name="T105" fmla="*/ 175 h 210"/>
                <a:gd name="T106" fmla="*/ 101 w 180"/>
                <a:gd name="T107" fmla="*/ 174 h 210"/>
                <a:gd name="T108" fmla="*/ 116 w 180"/>
                <a:gd name="T109" fmla="*/ 169 h 210"/>
                <a:gd name="T110" fmla="*/ 126 w 180"/>
                <a:gd name="T111" fmla="*/ 163 h 210"/>
                <a:gd name="T112" fmla="*/ 131 w 180"/>
                <a:gd name="T113" fmla="*/ 155 h 210"/>
                <a:gd name="T114" fmla="*/ 135 w 180"/>
                <a:gd name="T115" fmla="*/ 146 h 210"/>
                <a:gd name="T116" fmla="*/ 139 w 180"/>
                <a:gd name="T117" fmla="*/ 137 h 2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0"/>
                <a:gd name="T178" fmla="*/ 0 h 210"/>
                <a:gd name="T179" fmla="*/ 180 w 180"/>
                <a:gd name="T180" fmla="*/ 210 h 2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0" h="210">
                  <a:moveTo>
                    <a:pt x="141" y="131"/>
                  </a:moveTo>
                  <a:lnTo>
                    <a:pt x="180" y="143"/>
                  </a:lnTo>
                  <a:lnTo>
                    <a:pt x="178" y="151"/>
                  </a:lnTo>
                  <a:lnTo>
                    <a:pt x="175" y="159"/>
                  </a:lnTo>
                  <a:lnTo>
                    <a:pt x="171" y="166"/>
                  </a:lnTo>
                  <a:lnTo>
                    <a:pt x="167" y="173"/>
                  </a:lnTo>
                  <a:lnTo>
                    <a:pt x="164" y="178"/>
                  </a:lnTo>
                  <a:lnTo>
                    <a:pt x="159" y="184"/>
                  </a:lnTo>
                  <a:lnTo>
                    <a:pt x="154" y="189"/>
                  </a:lnTo>
                  <a:lnTo>
                    <a:pt x="149" y="194"/>
                  </a:lnTo>
                  <a:lnTo>
                    <a:pt x="144" y="198"/>
                  </a:lnTo>
                  <a:lnTo>
                    <a:pt x="137" y="201"/>
                  </a:lnTo>
                  <a:lnTo>
                    <a:pt x="131" y="203"/>
                  </a:lnTo>
                  <a:lnTo>
                    <a:pt x="124" y="206"/>
                  </a:lnTo>
                  <a:lnTo>
                    <a:pt x="116" y="208"/>
                  </a:lnTo>
                  <a:lnTo>
                    <a:pt x="110" y="209"/>
                  </a:lnTo>
                  <a:lnTo>
                    <a:pt x="101" y="210"/>
                  </a:lnTo>
                  <a:lnTo>
                    <a:pt x="93" y="210"/>
                  </a:lnTo>
                  <a:lnTo>
                    <a:pt x="83" y="210"/>
                  </a:lnTo>
                  <a:lnTo>
                    <a:pt x="74" y="208"/>
                  </a:lnTo>
                  <a:lnTo>
                    <a:pt x="65" y="206"/>
                  </a:lnTo>
                  <a:lnTo>
                    <a:pt x="57" y="202"/>
                  </a:lnTo>
                  <a:lnTo>
                    <a:pt x="48" y="199"/>
                  </a:lnTo>
                  <a:lnTo>
                    <a:pt x="40" y="195"/>
                  </a:lnTo>
                  <a:lnTo>
                    <a:pt x="33" y="189"/>
                  </a:lnTo>
                  <a:lnTo>
                    <a:pt x="26" y="183"/>
                  </a:lnTo>
                  <a:lnTo>
                    <a:pt x="19" y="176"/>
                  </a:lnTo>
                  <a:lnTo>
                    <a:pt x="15" y="168"/>
                  </a:lnTo>
                  <a:lnTo>
                    <a:pt x="9" y="160"/>
                  </a:lnTo>
                  <a:lnTo>
                    <a:pt x="6" y="150"/>
                  </a:lnTo>
                  <a:lnTo>
                    <a:pt x="3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3" y="73"/>
                  </a:lnTo>
                  <a:lnTo>
                    <a:pt x="6" y="62"/>
                  </a:lnTo>
                  <a:lnTo>
                    <a:pt x="9" y="52"/>
                  </a:lnTo>
                  <a:lnTo>
                    <a:pt x="15" y="44"/>
                  </a:lnTo>
                  <a:lnTo>
                    <a:pt x="19" y="36"/>
                  </a:lnTo>
                  <a:lnTo>
                    <a:pt x="26" y="28"/>
                  </a:lnTo>
                  <a:lnTo>
                    <a:pt x="33" y="22"/>
                  </a:lnTo>
                  <a:lnTo>
                    <a:pt x="40" y="16"/>
                  </a:lnTo>
                  <a:lnTo>
                    <a:pt x="48" y="11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22" y="3"/>
                  </a:lnTo>
                  <a:lnTo>
                    <a:pt x="130" y="5"/>
                  </a:lnTo>
                  <a:lnTo>
                    <a:pt x="137" y="8"/>
                  </a:lnTo>
                  <a:lnTo>
                    <a:pt x="145" y="13"/>
                  </a:lnTo>
                  <a:lnTo>
                    <a:pt x="152" y="17"/>
                  </a:lnTo>
                  <a:lnTo>
                    <a:pt x="157" y="23"/>
                  </a:lnTo>
                  <a:lnTo>
                    <a:pt x="160" y="26"/>
                  </a:lnTo>
                  <a:lnTo>
                    <a:pt x="164" y="29"/>
                  </a:lnTo>
                  <a:lnTo>
                    <a:pt x="167" y="34"/>
                  </a:lnTo>
                  <a:lnTo>
                    <a:pt x="170" y="38"/>
                  </a:lnTo>
                  <a:lnTo>
                    <a:pt x="172" y="42"/>
                  </a:lnTo>
                  <a:lnTo>
                    <a:pt x="175" y="48"/>
                  </a:lnTo>
                  <a:lnTo>
                    <a:pt x="177" y="53"/>
                  </a:lnTo>
                  <a:lnTo>
                    <a:pt x="179" y="59"/>
                  </a:lnTo>
                  <a:lnTo>
                    <a:pt x="138" y="69"/>
                  </a:lnTo>
                  <a:lnTo>
                    <a:pt x="136" y="61"/>
                  </a:lnTo>
                  <a:lnTo>
                    <a:pt x="133" y="54"/>
                  </a:lnTo>
                  <a:lnTo>
                    <a:pt x="127" y="49"/>
                  </a:lnTo>
                  <a:lnTo>
                    <a:pt x="123" y="45"/>
                  </a:lnTo>
                  <a:lnTo>
                    <a:pt x="116" y="40"/>
                  </a:lnTo>
                  <a:lnTo>
                    <a:pt x="110" y="37"/>
                  </a:lnTo>
                  <a:lnTo>
                    <a:pt x="102" y="36"/>
                  </a:lnTo>
                  <a:lnTo>
                    <a:pt x="94" y="35"/>
                  </a:lnTo>
                  <a:lnTo>
                    <a:pt x="89" y="35"/>
                  </a:lnTo>
                  <a:lnTo>
                    <a:pt x="83" y="36"/>
                  </a:lnTo>
                  <a:lnTo>
                    <a:pt x="78" y="37"/>
                  </a:lnTo>
                  <a:lnTo>
                    <a:pt x="73" y="39"/>
                  </a:lnTo>
                  <a:lnTo>
                    <a:pt x="69" y="41"/>
                  </a:lnTo>
                  <a:lnTo>
                    <a:pt x="65" y="44"/>
                  </a:lnTo>
                  <a:lnTo>
                    <a:pt x="60" y="47"/>
                  </a:lnTo>
                  <a:lnTo>
                    <a:pt x="57" y="51"/>
                  </a:lnTo>
                  <a:lnTo>
                    <a:pt x="54" y="56"/>
                  </a:lnTo>
                  <a:lnTo>
                    <a:pt x="51" y="61"/>
                  </a:lnTo>
                  <a:lnTo>
                    <a:pt x="48" y="67"/>
                  </a:lnTo>
                  <a:lnTo>
                    <a:pt x="47" y="72"/>
                  </a:lnTo>
                  <a:lnTo>
                    <a:pt x="45" y="80"/>
                  </a:lnTo>
                  <a:lnTo>
                    <a:pt x="44" y="87"/>
                  </a:lnTo>
                  <a:lnTo>
                    <a:pt x="43" y="95"/>
                  </a:lnTo>
                  <a:lnTo>
                    <a:pt x="43" y="104"/>
                  </a:lnTo>
                  <a:lnTo>
                    <a:pt x="43" y="114"/>
                  </a:lnTo>
                  <a:lnTo>
                    <a:pt x="44" y="122"/>
                  </a:lnTo>
                  <a:lnTo>
                    <a:pt x="45" y="130"/>
                  </a:lnTo>
                  <a:lnTo>
                    <a:pt x="46" y="138"/>
                  </a:lnTo>
                  <a:lnTo>
                    <a:pt x="48" y="144"/>
                  </a:lnTo>
                  <a:lnTo>
                    <a:pt x="50" y="150"/>
                  </a:lnTo>
                  <a:lnTo>
                    <a:pt x="52" y="154"/>
                  </a:lnTo>
                  <a:lnTo>
                    <a:pt x="56" y="159"/>
                  </a:lnTo>
                  <a:lnTo>
                    <a:pt x="59" y="163"/>
                  </a:lnTo>
                  <a:lnTo>
                    <a:pt x="63" y="166"/>
                  </a:lnTo>
                  <a:lnTo>
                    <a:pt x="68" y="168"/>
                  </a:lnTo>
                  <a:lnTo>
                    <a:pt x="72" y="171"/>
                  </a:lnTo>
                  <a:lnTo>
                    <a:pt x="77" y="173"/>
                  </a:lnTo>
                  <a:lnTo>
                    <a:pt x="82" y="174"/>
                  </a:lnTo>
                  <a:lnTo>
                    <a:pt x="88" y="175"/>
                  </a:lnTo>
                  <a:lnTo>
                    <a:pt x="93" y="175"/>
                  </a:lnTo>
                  <a:lnTo>
                    <a:pt x="101" y="174"/>
                  </a:lnTo>
                  <a:lnTo>
                    <a:pt x="110" y="173"/>
                  </a:lnTo>
                  <a:lnTo>
                    <a:pt x="116" y="169"/>
                  </a:lnTo>
                  <a:lnTo>
                    <a:pt x="123" y="165"/>
                  </a:lnTo>
                  <a:lnTo>
                    <a:pt x="126" y="163"/>
                  </a:lnTo>
                  <a:lnTo>
                    <a:pt x="128" y="160"/>
                  </a:lnTo>
                  <a:lnTo>
                    <a:pt x="131" y="155"/>
                  </a:lnTo>
                  <a:lnTo>
                    <a:pt x="134" y="151"/>
                  </a:lnTo>
                  <a:lnTo>
                    <a:pt x="135" y="146"/>
                  </a:lnTo>
                  <a:lnTo>
                    <a:pt x="137" y="142"/>
                  </a:lnTo>
                  <a:lnTo>
                    <a:pt x="139" y="137"/>
                  </a:lnTo>
                  <a:lnTo>
                    <a:pt x="14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1" name="Freeform 7"/>
            <p:cNvSpPr>
              <a:spLocks/>
            </p:cNvSpPr>
            <p:nvPr/>
          </p:nvSpPr>
          <p:spPr bwMode="auto">
            <a:xfrm>
              <a:off x="-2897" y="4138"/>
              <a:ext cx="17" cy="26"/>
            </a:xfrm>
            <a:custGeom>
              <a:avLst/>
              <a:gdLst>
                <a:gd name="T0" fmla="*/ 0 w 156"/>
                <a:gd name="T1" fmla="*/ 204 h 204"/>
                <a:gd name="T2" fmla="*/ 0 w 156"/>
                <a:gd name="T3" fmla="*/ 0 h 204"/>
                <a:gd name="T4" fmla="*/ 151 w 156"/>
                <a:gd name="T5" fmla="*/ 0 h 204"/>
                <a:gd name="T6" fmla="*/ 151 w 156"/>
                <a:gd name="T7" fmla="*/ 34 h 204"/>
                <a:gd name="T8" fmla="*/ 42 w 156"/>
                <a:gd name="T9" fmla="*/ 34 h 204"/>
                <a:gd name="T10" fmla="*/ 42 w 156"/>
                <a:gd name="T11" fmla="*/ 79 h 204"/>
                <a:gd name="T12" fmla="*/ 143 w 156"/>
                <a:gd name="T13" fmla="*/ 79 h 204"/>
                <a:gd name="T14" fmla="*/ 143 w 156"/>
                <a:gd name="T15" fmla="*/ 113 h 204"/>
                <a:gd name="T16" fmla="*/ 42 w 156"/>
                <a:gd name="T17" fmla="*/ 113 h 204"/>
                <a:gd name="T18" fmla="*/ 42 w 156"/>
                <a:gd name="T19" fmla="*/ 170 h 204"/>
                <a:gd name="T20" fmla="*/ 156 w 156"/>
                <a:gd name="T21" fmla="*/ 170 h 204"/>
                <a:gd name="T22" fmla="*/ 156 w 156"/>
                <a:gd name="T23" fmla="*/ 204 h 204"/>
                <a:gd name="T24" fmla="*/ 0 w 156"/>
                <a:gd name="T25" fmla="*/ 20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204"/>
                <a:gd name="T41" fmla="*/ 156 w 156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204">
                  <a:moveTo>
                    <a:pt x="0" y="204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3"/>
                  </a:lnTo>
                  <a:lnTo>
                    <a:pt x="42" y="113"/>
                  </a:lnTo>
                  <a:lnTo>
                    <a:pt x="42" y="170"/>
                  </a:lnTo>
                  <a:lnTo>
                    <a:pt x="156" y="170"/>
                  </a:lnTo>
                  <a:lnTo>
                    <a:pt x="156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2" name="Freeform 8"/>
            <p:cNvSpPr>
              <a:spLocks/>
            </p:cNvSpPr>
            <p:nvPr/>
          </p:nvSpPr>
          <p:spPr bwMode="auto">
            <a:xfrm>
              <a:off x="-2876" y="4138"/>
              <a:ext cx="19" cy="26"/>
            </a:xfrm>
            <a:custGeom>
              <a:avLst/>
              <a:gdLst>
                <a:gd name="T0" fmla="*/ 0 w 163"/>
                <a:gd name="T1" fmla="*/ 204 h 204"/>
                <a:gd name="T2" fmla="*/ 0 w 163"/>
                <a:gd name="T3" fmla="*/ 0 h 204"/>
                <a:gd name="T4" fmla="*/ 41 w 163"/>
                <a:gd name="T5" fmla="*/ 0 h 204"/>
                <a:gd name="T6" fmla="*/ 123 w 163"/>
                <a:gd name="T7" fmla="*/ 134 h 204"/>
                <a:gd name="T8" fmla="*/ 123 w 163"/>
                <a:gd name="T9" fmla="*/ 0 h 204"/>
                <a:gd name="T10" fmla="*/ 163 w 163"/>
                <a:gd name="T11" fmla="*/ 0 h 204"/>
                <a:gd name="T12" fmla="*/ 163 w 163"/>
                <a:gd name="T13" fmla="*/ 204 h 204"/>
                <a:gd name="T14" fmla="*/ 120 w 163"/>
                <a:gd name="T15" fmla="*/ 204 h 204"/>
                <a:gd name="T16" fmla="*/ 40 w 163"/>
                <a:gd name="T17" fmla="*/ 73 h 204"/>
                <a:gd name="T18" fmla="*/ 40 w 163"/>
                <a:gd name="T19" fmla="*/ 204 h 204"/>
                <a:gd name="T20" fmla="*/ 0 w 163"/>
                <a:gd name="T21" fmla="*/ 204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4"/>
                <a:gd name="T35" fmla="*/ 163 w 163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4">
                  <a:moveTo>
                    <a:pt x="0" y="2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63" y="0"/>
                  </a:lnTo>
                  <a:lnTo>
                    <a:pt x="163" y="204"/>
                  </a:lnTo>
                  <a:lnTo>
                    <a:pt x="120" y="204"/>
                  </a:lnTo>
                  <a:lnTo>
                    <a:pt x="40" y="73"/>
                  </a:lnTo>
                  <a:lnTo>
                    <a:pt x="4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3" name="Freeform 9"/>
            <p:cNvSpPr>
              <a:spLocks/>
            </p:cNvSpPr>
            <p:nvPr/>
          </p:nvSpPr>
          <p:spPr bwMode="auto">
            <a:xfrm>
              <a:off x="-2854" y="4138"/>
              <a:ext cx="18" cy="26"/>
            </a:xfrm>
            <a:custGeom>
              <a:avLst/>
              <a:gdLst>
                <a:gd name="T0" fmla="*/ 61 w 163"/>
                <a:gd name="T1" fmla="*/ 204 h 204"/>
                <a:gd name="T2" fmla="*/ 61 w 163"/>
                <a:gd name="T3" fmla="*/ 34 h 204"/>
                <a:gd name="T4" fmla="*/ 0 w 163"/>
                <a:gd name="T5" fmla="*/ 34 h 204"/>
                <a:gd name="T6" fmla="*/ 0 w 163"/>
                <a:gd name="T7" fmla="*/ 0 h 204"/>
                <a:gd name="T8" fmla="*/ 163 w 163"/>
                <a:gd name="T9" fmla="*/ 0 h 204"/>
                <a:gd name="T10" fmla="*/ 163 w 163"/>
                <a:gd name="T11" fmla="*/ 34 h 204"/>
                <a:gd name="T12" fmla="*/ 103 w 163"/>
                <a:gd name="T13" fmla="*/ 34 h 204"/>
                <a:gd name="T14" fmla="*/ 103 w 163"/>
                <a:gd name="T15" fmla="*/ 204 h 204"/>
                <a:gd name="T16" fmla="*/ 61 w 163"/>
                <a:gd name="T17" fmla="*/ 204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204"/>
                <a:gd name="T29" fmla="*/ 163 w 163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204">
                  <a:moveTo>
                    <a:pt x="61" y="204"/>
                  </a:moveTo>
                  <a:lnTo>
                    <a:pt x="6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3" y="34"/>
                  </a:lnTo>
                  <a:lnTo>
                    <a:pt x="103" y="34"/>
                  </a:lnTo>
                  <a:lnTo>
                    <a:pt x="103" y="204"/>
                  </a:lnTo>
                  <a:lnTo>
                    <a:pt x="61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4" name="Freeform 10"/>
            <p:cNvSpPr>
              <a:spLocks/>
            </p:cNvSpPr>
            <p:nvPr/>
          </p:nvSpPr>
          <p:spPr bwMode="auto">
            <a:xfrm>
              <a:off x="-2833" y="4138"/>
              <a:ext cx="17" cy="26"/>
            </a:xfrm>
            <a:custGeom>
              <a:avLst/>
              <a:gdLst>
                <a:gd name="T0" fmla="*/ 0 w 155"/>
                <a:gd name="T1" fmla="*/ 204 h 204"/>
                <a:gd name="T2" fmla="*/ 0 w 155"/>
                <a:gd name="T3" fmla="*/ 0 h 204"/>
                <a:gd name="T4" fmla="*/ 151 w 155"/>
                <a:gd name="T5" fmla="*/ 0 h 204"/>
                <a:gd name="T6" fmla="*/ 151 w 155"/>
                <a:gd name="T7" fmla="*/ 34 h 204"/>
                <a:gd name="T8" fmla="*/ 42 w 155"/>
                <a:gd name="T9" fmla="*/ 34 h 204"/>
                <a:gd name="T10" fmla="*/ 42 w 155"/>
                <a:gd name="T11" fmla="*/ 79 h 204"/>
                <a:gd name="T12" fmla="*/ 143 w 155"/>
                <a:gd name="T13" fmla="*/ 79 h 204"/>
                <a:gd name="T14" fmla="*/ 143 w 155"/>
                <a:gd name="T15" fmla="*/ 113 h 204"/>
                <a:gd name="T16" fmla="*/ 42 w 155"/>
                <a:gd name="T17" fmla="*/ 113 h 204"/>
                <a:gd name="T18" fmla="*/ 42 w 155"/>
                <a:gd name="T19" fmla="*/ 170 h 204"/>
                <a:gd name="T20" fmla="*/ 155 w 155"/>
                <a:gd name="T21" fmla="*/ 170 h 204"/>
                <a:gd name="T22" fmla="*/ 155 w 155"/>
                <a:gd name="T23" fmla="*/ 204 h 204"/>
                <a:gd name="T24" fmla="*/ 0 w 155"/>
                <a:gd name="T25" fmla="*/ 20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4"/>
                <a:gd name="T41" fmla="*/ 155 w 15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4">
                  <a:moveTo>
                    <a:pt x="0" y="204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3"/>
                  </a:lnTo>
                  <a:lnTo>
                    <a:pt x="42" y="113"/>
                  </a:lnTo>
                  <a:lnTo>
                    <a:pt x="42" y="170"/>
                  </a:lnTo>
                  <a:lnTo>
                    <a:pt x="155" y="170"/>
                  </a:lnTo>
                  <a:lnTo>
                    <a:pt x="155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5" name="Freeform 11"/>
            <p:cNvSpPr>
              <a:spLocks noEditPoints="1"/>
            </p:cNvSpPr>
            <p:nvPr/>
          </p:nvSpPr>
          <p:spPr bwMode="auto">
            <a:xfrm>
              <a:off x="-2812" y="4138"/>
              <a:ext cx="20" cy="26"/>
            </a:xfrm>
            <a:custGeom>
              <a:avLst/>
              <a:gdLst>
                <a:gd name="T0" fmla="*/ 0 w 184"/>
                <a:gd name="T1" fmla="*/ 0 h 204"/>
                <a:gd name="T2" fmla="*/ 94 w 184"/>
                <a:gd name="T3" fmla="*/ 0 h 204"/>
                <a:gd name="T4" fmla="*/ 108 w 184"/>
                <a:gd name="T5" fmla="*/ 1 h 204"/>
                <a:gd name="T6" fmla="*/ 121 w 184"/>
                <a:gd name="T7" fmla="*/ 2 h 204"/>
                <a:gd name="T8" fmla="*/ 130 w 184"/>
                <a:gd name="T9" fmla="*/ 4 h 204"/>
                <a:gd name="T10" fmla="*/ 141 w 184"/>
                <a:gd name="T11" fmla="*/ 9 h 204"/>
                <a:gd name="T12" fmla="*/ 154 w 184"/>
                <a:gd name="T13" fmla="*/ 19 h 204"/>
                <a:gd name="T14" fmla="*/ 162 w 184"/>
                <a:gd name="T15" fmla="*/ 32 h 204"/>
                <a:gd name="T16" fmla="*/ 167 w 184"/>
                <a:gd name="T17" fmla="*/ 48 h 204"/>
                <a:gd name="T18" fmla="*/ 168 w 184"/>
                <a:gd name="T19" fmla="*/ 62 h 204"/>
                <a:gd name="T20" fmla="*/ 166 w 184"/>
                <a:gd name="T21" fmla="*/ 73 h 204"/>
                <a:gd name="T22" fmla="*/ 162 w 184"/>
                <a:gd name="T23" fmla="*/ 82 h 204"/>
                <a:gd name="T24" fmla="*/ 158 w 184"/>
                <a:gd name="T25" fmla="*/ 91 h 204"/>
                <a:gd name="T26" fmla="*/ 151 w 184"/>
                <a:gd name="T27" fmla="*/ 97 h 204"/>
                <a:gd name="T28" fmla="*/ 143 w 184"/>
                <a:gd name="T29" fmla="*/ 104 h 204"/>
                <a:gd name="T30" fmla="*/ 133 w 184"/>
                <a:gd name="T31" fmla="*/ 110 h 204"/>
                <a:gd name="T32" fmla="*/ 121 w 184"/>
                <a:gd name="T33" fmla="*/ 113 h 204"/>
                <a:gd name="T34" fmla="*/ 121 w 184"/>
                <a:gd name="T35" fmla="*/ 117 h 204"/>
                <a:gd name="T36" fmla="*/ 132 w 184"/>
                <a:gd name="T37" fmla="*/ 126 h 204"/>
                <a:gd name="T38" fmla="*/ 138 w 184"/>
                <a:gd name="T39" fmla="*/ 133 h 204"/>
                <a:gd name="T40" fmla="*/ 144 w 184"/>
                <a:gd name="T41" fmla="*/ 140 h 204"/>
                <a:gd name="T42" fmla="*/ 149 w 184"/>
                <a:gd name="T43" fmla="*/ 149 h 204"/>
                <a:gd name="T44" fmla="*/ 156 w 184"/>
                <a:gd name="T45" fmla="*/ 159 h 204"/>
                <a:gd name="T46" fmla="*/ 184 w 184"/>
                <a:gd name="T47" fmla="*/ 204 h 204"/>
                <a:gd name="T48" fmla="*/ 105 w 184"/>
                <a:gd name="T49" fmla="*/ 160 h 204"/>
                <a:gd name="T50" fmla="*/ 92 w 184"/>
                <a:gd name="T51" fmla="*/ 140 h 204"/>
                <a:gd name="T52" fmla="*/ 84 w 184"/>
                <a:gd name="T53" fmla="*/ 130 h 204"/>
                <a:gd name="T54" fmla="*/ 78 w 184"/>
                <a:gd name="T55" fmla="*/ 125 h 204"/>
                <a:gd name="T56" fmla="*/ 71 w 184"/>
                <a:gd name="T57" fmla="*/ 122 h 204"/>
                <a:gd name="T58" fmla="*/ 62 w 184"/>
                <a:gd name="T59" fmla="*/ 119 h 204"/>
                <a:gd name="T60" fmla="*/ 50 w 184"/>
                <a:gd name="T61" fmla="*/ 118 h 204"/>
                <a:gd name="T62" fmla="*/ 42 w 184"/>
                <a:gd name="T63" fmla="*/ 204 h 204"/>
                <a:gd name="T64" fmla="*/ 42 w 184"/>
                <a:gd name="T65" fmla="*/ 85 h 204"/>
                <a:gd name="T66" fmla="*/ 79 w 184"/>
                <a:gd name="T67" fmla="*/ 85 h 204"/>
                <a:gd name="T68" fmla="*/ 91 w 184"/>
                <a:gd name="T69" fmla="*/ 85 h 204"/>
                <a:gd name="T70" fmla="*/ 101 w 184"/>
                <a:gd name="T71" fmla="*/ 84 h 204"/>
                <a:gd name="T72" fmla="*/ 106 w 184"/>
                <a:gd name="T73" fmla="*/ 83 h 204"/>
                <a:gd name="T74" fmla="*/ 112 w 184"/>
                <a:gd name="T75" fmla="*/ 82 h 204"/>
                <a:gd name="T76" fmla="*/ 118 w 184"/>
                <a:gd name="T77" fmla="*/ 78 h 204"/>
                <a:gd name="T78" fmla="*/ 122 w 184"/>
                <a:gd name="T79" fmla="*/ 72 h 204"/>
                <a:gd name="T80" fmla="*/ 125 w 184"/>
                <a:gd name="T81" fmla="*/ 64 h 204"/>
                <a:gd name="T82" fmla="*/ 125 w 184"/>
                <a:gd name="T83" fmla="*/ 55 h 204"/>
                <a:gd name="T84" fmla="*/ 122 w 184"/>
                <a:gd name="T85" fmla="*/ 47 h 204"/>
                <a:gd name="T86" fmla="*/ 116 w 184"/>
                <a:gd name="T87" fmla="*/ 41 h 204"/>
                <a:gd name="T88" fmla="*/ 108 w 184"/>
                <a:gd name="T89" fmla="*/ 36 h 204"/>
                <a:gd name="T90" fmla="*/ 100 w 184"/>
                <a:gd name="T91" fmla="*/ 35 h 204"/>
                <a:gd name="T92" fmla="*/ 84 w 184"/>
                <a:gd name="T93" fmla="*/ 34 h 204"/>
                <a:gd name="T94" fmla="*/ 42 w 184"/>
                <a:gd name="T95" fmla="*/ 34 h 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04"/>
                <a:gd name="T146" fmla="*/ 184 w 184"/>
                <a:gd name="T147" fmla="*/ 204 h 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04">
                  <a:moveTo>
                    <a:pt x="0" y="204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5" y="1"/>
                  </a:lnTo>
                  <a:lnTo>
                    <a:pt x="121" y="2"/>
                  </a:lnTo>
                  <a:lnTo>
                    <a:pt x="126" y="3"/>
                  </a:lnTo>
                  <a:lnTo>
                    <a:pt x="130" y="4"/>
                  </a:lnTo>
                  <a:lnTo>
                    <a:pt x="134" y="5"/>
                  </a:lnTo>
                  <a:lnTo>
                    <a:pt x="141" y="9"/>
                  </a:lnTo>
                  <a:lnTo>
                    <a:pt x="148" y="13"/>
                  </a:lnTo>
                  <a:lnTo>
                    <a:pt x="154" y="19"/>
                  </a:lnTo>
                  <a:lnTo>
                    <a:pt x="158" y="25"/>
                  </a:lnTo>
                  <a:lnTo>
                    <a:pt x="162" y="32"/>
                  </a:lnTo>
                  <a:lnTo>
                    <a:pt x="166" y="41"/>
                  </a:lnTo>
                  <a:lnTo>
                    <a:pt x="167" y="48"/>
                  </a:lnTo>
                  <a:lnTo>
                    <a:pt x="168" y="57"/>
                  </a:lnTo>
                  <a:lnTo>
                    <a:pt x="168" y="62"/>
                  </a:lnTo>
                  <a:lnTo>
                    <a:pt x="167" y="68"/>
                  </a:lnTo>
                  <a:lnTo>
                    <a:pt x="166" y="73"/>
                  </a:lnTo>
                  <a:lnTo>
                    <a:pt x="165" y="78"/>
                  </a:lnTo>
                  <a:lnTo>
                    <a:pt x="162" y="82"/>
                  </a:lnTo>
                  <a:lnTo>
                    <a:pt x="160" y="87"/>
                  </a:lnTo>
                  <a:lnTo>
                    <a:pt x="158" y="91"/>
                  </a:lnTo>
                  <a:lnTo>
                    <a:pt x="155" y="94"/>
                  </a:lnTo>
                  <a:lnTo>
                    <a:pt x="151" y="97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8" y="107"/>
                  </a:lnTo>
                  <a:lnTo>
                    <a:pt x="133" y="110"/>
                  </a:lnTo>
                  <a:lnTo>
                    <a:pt x="126" y="112"/>
                  </a:lnTo>
                  <a:lnTo>
                    <a:pt x="121" y="113"/>
                  </a:lnTo>
                  <a:lnTo>
                    <a:pt x="114" y="114"/>
                  </a:lnTo>
                  <a:lnTo>
                    <a:pt x="121" y="117"/>
                  </a:lnTo>
                  <a:lnTo>
                    <a:pt x="126" y="122"/>
                  </a:lnTo>
                  <a:lnTo>
                    <a:pt x="132" y="126"/>
                  </a:lnTo>
                  <a:lnTo>
                    <a:pt x="136" y="130"/>
                  </a:lnTo>
                  <a:lnTo>
                    <a:pt x="138" y="133"/>
                  </a:lnTo>
                  <a:lnTo>
                    <a:pt x="140" y="136"/>
                  </a:lnTo>
                  <a:lnTo>
                    <a:pt x="144" y="140"/>
                  </a:lnTo>
                  <a:lnTo>
                    <a:pt x="146" y="143"/>
                  </a:lnTo>
                  <a:lnTo>
                    <a:pt x="149" y="149"/>
                  </a:lnTo>
                  <a:lnTo>
                    <a:pt x="152" y="153"/>
                  </a:lnTo>
                  <a:lnTo>
                    <a:pt x="156" y="159"/>
                  </a:lnTo>
                  <a:lnTo>
                    <a:pt x="159" y="164"/>
                  </a:lnTo>
                  <a:lnTo>
                    <a:pt x="184" y="204"/>
                  </a:lnTo>
                  <a:lnTo>
                    <a:pt x="135" y="204"/>
                  </a:lnTo>
                  <a:lnTo>
                    <a:pt x="105" y="160"/>
                  </a:lnTo>
                  <a:lnTo>
                    <a:pt x="98" y="149"/>
                  </a:lnTo>
                  <a:lnTo>
                    <a:pt x="92" y="140"/>
                  </a:lnTo>
                  <a:lnTo>
                    <a:pt x="87" y="135"/>
                  </a:lnTo>
                  <a:lnTo>
                    <a:pt x="84" y="130"/>
                  </a:lnTo>
                  <a:lnTo>
                    <a:pt x="81" y="127"/>
                  </a:lnTo>
                  <a:lnTo>
                    <a:pt x="78" y="125"/>
                  </a:lnTo>
                  <a:lnTo>
                    <a:pt x="74" y="123"/>
                  </a:lnTo>
                  <a:lnTo>
                    <a:pt x="71" y="122"/>
                  </a:lnTo>
                  <a:lnTo>
                    <a:pt x="67" y="120"/>
                  </a:lnTo>
                  <a:lnTo>
                    <a:pt x="62" y="119"/>
                  </a:lnTo>
                  <a:lnTo>
                    <a:pt x="57" y="118"/>
                  </a:lnTo>
                  <a:lnTo>
                    <a:pt x="50" y="118"/>
                  </a:lnTo>
                  <a:lnTo>
                    <a:pt x="42" y="118"/>
                  </a:lnTo>
                  <a:lnTo>
                    <a:pt x="42" y="204"/>
                  </a:lnTo>
                  <a:lnTo>
                    <a:pt x="0" y="204"/>
                  </a:lnTo>
                  <a:close/>
                  <a:moveTo>
                    <a:pt x="42" y="85"/>
                  </a:moveTo>
                  <a:lnTo>
                    <a:pt x="72" y="85"/>
                  </a:lnTo>
                  <a:lnTo>
                    <a:pt x="79" y="85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6" y="84"/>
                  </a:lnTo>
                  <a:lnTo>
                    <a:pt x="101" y="84"/>
                  </a:lnTo>
                  <a:lnTo>
                    <a:pt x="104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2" y="82"/>
                  </a:lnTo>
                  <a:lnTo>
                    <a:pt x="115" y="80"/>
                  </a:lnTo>
                  <a:lnTo>
                    <a:pt x="118" y="78"/>
                  </a:lnTo>
                  <a:lnTo>
                    <a:pt x="121" y="76"/>
                  </a:lnTo>
                  <a:lnTo>
                    <a:pt x="122" y="72"/>
                  </a:lnTo>
                  <a:lnTo>
                    <a:pt x="124" y="68"/>
                  </a:lnTo>
                  <a:lnTo>
                    <a:pt x="125" y="64"/>
                  </a:lnTo>
                  <a:lnTo>
                    <a:pt x="125" y="59"/>
                  </a:lnTo>
                  <a:lnTo>
                    <a:pt x="125" y="55"/>
                  </a:lnTo>
                  <a:lnTo>
                    <a:pt x="124" y="50"/>
                  </a:lnTo>
                  <a:lnTo>
                    <a:pt x="122" y="47"/>
                  </a:lnTo>
                  <a:lnTo>
                    <a:pt x="119" y="44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8" y="36"/>
                  </a:lnTo>
                  <a:lnTo>
                    <a:pt x="104" y="35"/>
                  </a:lnTo>
                  <a:lnTo>
                    <a:pt x="100" y="35"/>
                  </a:lnTo>
                  <a:lnTo>
                    <a:pt x="94" y="34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42" y="3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6" name="Freeform 12"/>
            <p:cNvSpPr>
              <a:spLocks/>
            </p:cNvSpPr>
            <p:nvPr/>
          </p:nvSpPr>
          <p:spPr bwMode="auto">
            <a:xfrm>
              <a:off x="-2790" y="4138"/>
              <a:ext cx="18" cy="26"/>
            </a:xfrm>
            <a:custGeom>
              <a:avLst/>
              <a:gdLst>
                <a:gd name="T0" fmla="*/ 42 w 167"/>
                <a:gd name="T1" fmla="*/ 146 h 210"/>
                <a:gd name="T2" fmla="*/ 54 w 167"/>
                <a:gd name="T3" fmla="*/ 166 h 210"/>
                <a:gd name="T4" fmla="*/ 75 w 167"/>
                <a:gd name="T5" fmla="*/ 174 h 210"/>
                <a:gd name="T6" fmla="*/ 101 w 167"/>
                <a:gd name="T7" fmla="*/ 173 h 210"/>
                <a:gd name="T8" fmla="*/ 117 w 167"/>
                <a:gd name="T9" fmla="*/ 163 h 210"/>
                <a:gd name="T10" fmla="*/ 124 w 167"/>
                <a:gd name="T11" fmla="*/ 148 h 210"/>
                <a:gd name="T12" fmla="*/ 120 w 167"/>
                <a:gd name="T13" fmla="*/ 139 h 210"/>
                <a:gd name="T14" fmla="*/ 114 w 167"/>
                <a:gd name="T15" fmla="*/ 131 h 210"/>
                <a:gd name="T16" fmla="*/ 100 w 167"/>
                <a:gd name="T17" fmla="*/ 126 h 210"/>
                <a:gd name="T18" fmla="*/ 72 w 167"/>
                <a:gd name="T19" fmla="*/ 118 h 210"/>
                <a:gd name="T20" fmla="*/ 50 w 167"/>
                <a:gd name="T21" fmla="*/ 111 h 210"/>
                <a:gd name="T22" fmla="*/ 33 w 167"/>
                <a:gd name="T23" fmla="*/ 104 h 210"/>
                <a:gd name="T24" fmla="*/ 21 w 167"/>
                <a:gd name="T25" fmla="*/ 94 h 210"/>
                <a:gd name="T26" fmla="*/ 13 w 167"/>
                <a:gd name="T27" fmla="*/ 80 h 210"/>
                <a:gd name="T28" fmla="*/ 8 w 167"/>
                <a:gd name="T29" fmla="*/ 63 h 210"/>
                <a:gd name="T30" fmla="*/ 10 w 167"/>
                <a:gd name="T31" fmla="*/ 42 h 210"/>
                <a:gd name="T32" fmla="*/ 21 w 167"/>
                <a:gd name="T33" fmla="*/ 22 h 210"/>
                <a:gd name="T34" fmla="*/ 42 w 167"/>
                <a:gd name="T35" fmla="*/ 7 h 210"/>
                <a:gd name="T36" fmla="*/ 55 w 167"/>
                <a:gd name="T37" fmla="*/ 3 h 210"/>
                <a:gd name="T38" fmla="*/ 71 w 167"/>
                <a:gd name="T39" fmla="*/ 1 h 210"/>
                <a:gd name="T40" fmla="*/ 91 w 167"/>
                <a:gd name="T41" fmla="*/ 0 h 210"/>
                <a:gd name="T42" fmla="*/ 116 w 167"/>
                <a:gd name="T43" fmla="*/ 4 h 210"/>
                <a:gd name="T44" fmla="*/ 135 w 167"/>
                <a:gd name="T45" fmla="*/ 13 h 210"/>
                <a:gd name="T46" fmla="*/ 149 w 167"/>
                <a:gd name="T47" fmla="*/ 26 h 210"/>
                <a:gd name="T48" fmla="*/ 158 w 167"/>
                <a:gd name="T49" fmla="*/ 44 h 210"/>
                <a:gd name="T50" fmla="*/ 161 w 167"/>
                <a:gd name="T51" fmla="*/ 63 h 210"/>
                <a:gd name="T52" fmla="*/ 115 w 167"/>
                <a:gd name="T53" fmla="*/ 51 h 210"/>
                <a:gd name="T54" fmla="*/ 103 w 167"/>
                <a:gd name="T55" fmla="*/ 39 h 210"/>
                <a:gd name="T56" fmla="*/ 82 w 167"/>
                <a:gd name="T57" fmla="*/ 35 h 210"/>
                <a:gd name="T58" fmla="*/ 59 w 167"/>
                <a:gd name="T59" fmla="*/ 39 h 210"/>
                <a:gd name="T60" fmla="*/ 49 w 167"/>
                <a:gd name="T61" fmla="*/ 49 h 210"/>
                <a:gd name="T62" fmla="*/ 48 w 167"/>
                <a:gd name="T63" fmla="*/ 59 h 210"/>
                <a:gd name="T64" fmla="*/ 53 w 167"/>
                <a:gd name="T65" fmla="*/ 68 h 210"/>
                <a:gd name="T66" fmla="*/ 62 w 167"/>
                <a:gd name="T67" fmla="*/ 72 h 210"/>
                <a:gd name="T68" fmla="*/ 77 w 167"/>
                <a:gd name="T69" fmla="*/ 77 h 210"/>
                <a:gd name="T70" fmla="*/ 98 w 167"/>
                <a:gd name="T71" fmla="*/ 83 h 210"/>
                <a:gd name="T72" fmla="*/ 117 w 167"/>
                <a:gd name="T73" fmla="*/ 87 h 210"/>
                <a:gd name="T74" fmla="*/ 133 w 167"/>
                <a:gd name="T75" fmla="*/ 93 h 210"/>
                <a:gd name="T76" fmla="*/ 149 w 167"/>
                <a:gd name="T77" fmla="*/ 104 h 210"/>
                <a:gd name="T78" fmla="*/ 160 w 167"/>
                <a:gd name="T79" fmla="*/ 119 h 210"/>
                <a:gd name="T80" fmla="*/ 164 w 167"/>
                <a:gd name="T81" fmla="*/ 130 h 210"/>
                <a:gd name="T82" fmla="*/ 167 w 167"/>
                <a:gd name="T83" fmla="*/ 144 h 210"/>
                <a:gd name="T84" fmla="*/ 164 w 167"/>
                <a:gd name="T85" fmla="*/ 165 h 210"/>
                <a:gd name="T86" fmla="*/ 151 w 167"/>
                <a:gd name="T87" fmla="*/ 187 h 210"/>
                <a:gd name="T88" fmla="*/ 129 w 167"/>
                <a:gd name="T89" fmla="*/ 202 h 210"/>
                <a:gd name="T90" fmla="*/ 114 w 167"/>
                <a:gd name="T91" fmla="*/ 207 h 210"/>
                <a:gd name="T92" fmla="*/ 97 w 167"/>
                <a:gd name="T93" fmla="*/ 209 h 210"/>
                <a:gd name="T94" fmla="*/ 75 w 167"/>
                <a:gd name="T95" fmla="*/ 210 h 210"/>
                <a:gd name="T96" fmla="*/ 50 w 167"/>
                <a:gd name="T97" fmla="*/ 206 h 210"/>
                <a:gd name="T98" fmla="*/ 30 w 167"/>
                <a:gd name="T99" fmla="*/ 197 h 210"/>
                <a:gd name="T100" fmla="*/ 16 w 167"/>
                <a:gd name="T101" fmla="*/ 183 h 210"/>
                <a:gd name="T102" fmla="*/ 6 w 167"/>
                <a:gd name="T103" fmla="*/ 164 h 210"/>
                <a:gd name="T104" fmla="*/ 0 w 167"/>
                <a:gd name="T105" fmla="*/ 14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10"/>
                <a:gd name="T161" fmla="*/ 167 w 167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10">
                  <a:moveTo>
                    <a:pt x="0" y="141"/>
                  </a:moveTo>
                  <a:lnTo>
                    <a:pt x="40" y="137"/>
                  </a:lnTo>
                  <a:lnTo>
                    <a:pt x="42" y="146"/>
                  </a:lnTo>
                  <a:lnTo>
                    <a:pt x="46" y="154"/>
                  </a:lnTo>
                  <a:lnTo>
                    <a:pt x="50" y="161"/>
                  </a:lnTo>
                  <a:lnTo>
                    <a:pt x="54" y="166"/>
                  </a:lnTo>
                  <a:lnTo>
                    <a:pt x="60" y="169"/>
                  </a:lnTo>
                  <a:lnTo>
                    <a:pt x="68" y="173"/>
                  </a:lnTo>
                  <a:lnTo>
                    <a:pt x="75" y="174"/>
                  </a:lnTo>
                  <a:lnTo>
                    <a:pt x="84" y="175"/>
                  </a:lnTo>
                  <a:lnTo>
                    <a:pt x="93" y="174"/>
                  </a:lnTo>
                  <a:lnTo>
                    <a:pt x="101" y="173"/>
                  </a:lnTo>
                  <a:lnTo>
                    <a:pt x="107" y="171"/>
                  </a:lnTo>
                  <a:lnTo>
                    <a:pt x="113" y="167"/>
                  </a:lnTo>
                  <a:lnTo>
                    <a:pt x="117" y="163"/>
                  </a:lnTo>
                  <a:lnTo>
                    <a:pt x="120" y="157"/>
                  </a:lnTo>
                  <a:lnTo>
                    <a:pt x="123" y="153"/>
                  </a:lnTo>
                  <a:lnTo>
                    <a:pt x="124" y="148"/>
                  </a:lnTo>
                  <a:lnTo>
                    <a:pt x="124" y="144"/>
                  </a:lnTo>
                  <a:lnTo>
                    <a:pt x="123" y="141"/>
                  </a:lnTo>
                  <a:lnTo>
                    <a:pt x="120" y="139"/>
                  </a:lnTo>
                  <a:lnTo>
                    <a:pt x="119" y="137"/>
                  </a:lnTo>
                  <a:lnTo>
                    <a:pt x="117" y="134"/>
                  </a:lnTo>
                  <a:lnTo>
                    <a:pt x="114" y="131"/>
                  </a:lnTo>
                  <a:lnTo>
                    <a:pt x="108" y="129"/>
                  </a:lnTo>
                  <a:lnTo>
                    <a:pt x="104" y="127"/>
                  </a:lnTo>
                  <a:lnTo>
                    <a:pt x="100" y="126"/>
                  </a:lnTo>
                  <a:lnTo>
                    <a:pt x="93" y="123"/>
                  </a:lnTo>
                  <a:lnTo>
                    <a:pt x="83" y="121"/>
                  </a:lnTo>
                  <a:lnTo>
                    <a:pt x="72" y="118"/>
                  </a:lnTo>
                  <a:lnTo>
                    <a:pt x="64" y="116"/>
                  </a:lnTo>
                  <a:lnTo>
                    <a:pt x="57" y="114"/>
                  </a:lnTo>
                  <a:lnTo>
                    <a:pt x="50" y="111"/>
                  </a:lnTo>
                  <a:lnTo>
                    <a:pt x="44" y="109"/>
                  </a:lnTo>
                  <a:lnTo>
                    <a:pt x="39" y="107"/>
                  </a:lnTo>
                  <a:lnTo>
                    <a:pt x="33" y="104"/>
                  </a:lnTo>
                  <a:lnTo>
                    <a:pt x="29" y="102"/>
                  </a:lnTo>
                  <a:lnTo>
                    <a:pt x="26" y="98"/>
                  </a:lnTo>
                  <a:lnTo>
                    <a:pt x="21" y="94"/>
                  </a:lnTo>
                  <a:lnTo>
                    <a:pt x="18" y="90"/>
                  </a:lnTo>
                  <a:lnTo>
                    <a:pt x="16" y="85"/>
                  </a:lnTo>
                  <a:lnTo>
                    <a:pt x="13" y="80"/>
                  </a:lnTo>
                  <a:lnTo>
                    <a:pt x="10" y="74"/>
                  </a:lnTo>
                  <a:lnTo>
                    <a:pt x="9" y="69"/>
                  </a:lnTo>
                  <a:lnTo>
                    <a:pt x="8" y="63"/>
                  </a:lnTo>
                  <a:lnTo>
                    <a:pt x="8" y="58"/>
                  </a:lnTo>
                  <a:lnTo>
                    <a:pt x="9" y="50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7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12"/>
                  </a:lnTo>
                  <a:lnTo>
                    <a:pt x="42" y="7"/>
                  </a:lnTo>
                  <a:lnTo>
                    <a:pt x="47" y="6"/>
                  </a:lnTo>
                  <a:lnTo>
                    <a:pt x="51" y="4"/>
                  </a:lnTo>
                  <a:lnTo>
                    <a:pt x="55" y="3"/>
                  </a:lnTo>
                  <a:lnTo>
                    <a:pt x="61" y="2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1"/>
                  </a:lnTo>
                  <a:lnTo>
                    <a:pt x="108" y="2"/>
                  </a:lnTo>
                  <a:lnTo>
                    <a:pt x="116" y="4"/>
                  </a:lnTo>
                  <a:lnTo>
                    <a:pt x="123" y="7"/>
                  </a:lnTo>
                  <a:lnTo>
                    <a:pt x="129" y="10"/>
                  </a:lnTo>
                  <a:lnTo>
                    <a:pt x="135" y="13"/>
                  </a:lnTo>
                  <a:lnTo>
                    <a:pt x="140" y="17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1"/>
                  </a:lnTo>
                  <a:lnTo>
                    <a:pt x="156" y="37"/>
                  </a:lnTo>
                  <a:lnTo>
                    <a:pt x="158" y="44"/>
                  </a:lnTo>
                  <a:lnTo>
                    <a:pt x="160" y="50"/>
                  </a:lnTo>
                  <a:lnTo>
                    <a:pt x="161" y="57"/>
                  </a:lnTo>
                  <a:lnTo>
                    <a:pt x="161" y="63"/>
                  </a:lnTo>
                  <a:lnTo>
                    <a:pt x="119" y="64"/>
                  </a:lnTo>
                  <a:lnTo>
                    <a:pt x="117" y="58"/>
                  </a:lnTo>
                  <a:lnTo>
                    <a:pt x="115" y="51"/>
                  </a:lnTo>
                  <a:lnTo>
                    <a:pt x="112" y="47"/>
                  </a:lnTo>
                  <a:lnTo>
                    <a:pt x="107" y="42"/>
                  </a:lnTo>
                  <a:lnTo>
                    <a:pt x="103" y="39"/>
                  </a:lnTo>
                  <a:lnTo>
                    <a:pt x="96" y="37"/>
                  </a:lnTo>
                  <a:lnTo>
                    <a:pt x="90" y="36"/>
                  </a:lnTo>
                  <a:lnTo>
                    <a:pt x="82" y="35"/>
                  </a:lnTo>
                  <a:lnTo>
                    <a:pt x="74" y="36"/>
                  </a:lnTo>
                  <a:lnTo>
                    <a:pt x="66" y="37"/>
                  </a:lnTo>
                  <a:lnTo>
                    <a:pt x="59" y="39"/>
                  </a:lnTo>
                  <a:lnTo>
                    <a:pt x="53" y="42"/>
                  </a:lnTo>
                  <a:lnTo>
                    <a:pt x="51" y="46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9" y="62"/>
                  </a:lnTo>
                  <a:lnTo>
                    <a:pt x="51" y="65"/>
                  </a:lnTo>
                  <a:lnTo>
                    <a:pt x="53" y="68"/>
                  </a:lnTo>
                  <a:lnTo>
                    <a:pt x="55" y="69"/>
                  </a:lnTo>
                  <a:lnTo>
                    <a:pt x="58" y="71"/>
                  </a:lnTo>
                  <a:lnTo>
                    <a:pt x="62" y="72"/>
                  </a:lnTo>
                  <a:lnTo>
                    <a:pt x="66" y="74"/>
                  </a:lnTo>
                  <a:lnTo>
                    <a:pt x="71" y="75"/>
                  </a:lnTo>
                  <a:lnTo>
                    <a:pt x="77" y="77"/>
                  </a:lnTo>
                  <a:lnTo>
                    <a:pt x="84" y="79"/>
                  </a:lnTo>
                  <a:lnTo>
                    <a:pt x="91" y="81"/>
                  </a:lnTo>
                  <a:lnTo>
                    <a:pt x="98" y="83"/>
                  </a:lnTo>
                  <a:lnTo>
                    <a:pt x="105" y="84"/>
                  </a:lnTo>
                  <a:lnTo>
                    <a:pt x="112" y="86"/>
                  </a:lnTo>
                  <a:lnTo>
                    <a:pt x="117" y="87"/>
                  </a:lnTo>
                  <a:lnTo>
                    <a:pt x="123" y="90"/>
                  </a:lnTo>
                  <a:lnTo>
                    <a:pt x="128" y="92"/>
                  </a:lnTo>
                  <a:lnTo>
                    <a:pt x="133" y="93"/>
                  </a:lnTo>
                  <a:lnTo>
                    <a:pt x="136" y="95"/>
                  </a:lnTo>
                  <a:lnTo>
                    <a:pt x="142" y="99"/>
                  </a:lnTo>
                  <a:lnTo>
                    <a:pt x="149" y="104"/>
                  </a:lnTo>
                  <a:lnTo>
                    <a:pt x="153" y="109"/>
                  </a:lnTo>
                  <a:lnTo>
                    <a:pt x="158" y="116"/>
                  </a:lnTo>
                  <a:lnTo>
                    <a:pt x="160" y="119"/>
                  </a:lnTo>
                  <a:lnTo>
                    <a:pt x="161" y="122"/>
                  </a:lnTo>
                  <a:lnTo>
                    <a:pt x="163" y="127"/>
                  </a:lnTo>
                  <a:lnTo>
                    <a:pt x="164" y="130"/>
                  </a:lnTo>
                  <a:lnTo>
                    <a:pt x="166" y="134"/>
                  </a:lnTo>
                  <a:lnTo>
                    <a:pt x="166" y="139"/>
                  </a:lnTo>
                  <a:lnTo>
                    <a:pt x="167" y="144"/>
                  </a:lnTo>
                  <a:lnTo>
                    <a:pt x="167" y="149"/>
                  </a:lnTo>
                  <a:lnTo>
                    <a:pt x="166" y="156"/>
                  </a:lnTo>
                  <a:lnTo>
                    <a:pt x="164" y="165"/>
                  </a:lnTo>
                  <a:lnTo>
                    <a:pt x="161" y="173"/>
                  </a:lnTo>
                  <a:lnTo>
                    <a:pt x="157" y="180"/>
                  </a:lnTo>
                  <a:lnTo>
                    <a:pt x="151" y="187"/>
                  </a:lnTo>
                  <a:lnTo>
                    <a:pt x="145" y="194"/>
                  </a:lnTo>
                  <a:lnTo>
                    <a:pt x="137" y="198"/>
                  </a:lnTo>
                  <a:lnTo>
                    <a:pt x="129" y="202"/>
                  </a:lnTo>
                  <a:lnTo>
                    <a:pt x="125" y="203"/>
                  </a:lnTo>
                  <a:lnTo>
                    <a:pt x="119" y="206"/>
                  </a:lnTo>
                  <a:lnTo>
                    <a:pt x="114" y="207"/>
                  </a:lnTo>
                  <a:lnTo>
                    <a:pt x="108" y="208"/>
                  </a:lnTo>
                  <a:lnTo>
                    <a:pt x="103" y="209"/>
                  </a:lnTo>
                  <a:lnTo>
                    <a:pt x="97" y="209"/>
                  </a:lnTo>
                  <a:lnTo>
                    <a:pt x="91" y="210"/>
                  </a:lnTo>
                  <a:lnTo>
                    <a:pt x="84" y="210"/>
                  </a:lnTo>
                  <a:lnTo>
                    <a:pt x="75" y="210"/>
                  </a:lnTo>
                  <a:lnTo>
                    <a:pt x="66" y="209"/>
                  </a:lnTo>
                  <a:lnTo>
                    <a:pt x="58" y="208"/>
                  </a:lnTo>
                  <a:lnTo>
                    <a:pt x="50" y="206"/>
                  </a:lnTo>
                  <a:lnTo>
                    <a:pt x="42" y="202"/>
                  </a:lnTo>
                  <a:lnTo>
                    <a:pt x="36" y="200"/>
                  </a:lnTo>
                  <a:lnTo>
                    <a:pt x="30" y="197"/>
                  </a:lnTo>
                  <a:lnTo>
                    <a:pt x="25" y="192"/>
                  </a:lnTo>
                  <a:lnTo>
                    <a:pt x="20" y="188"/>
                  </a:lnTo>
                  <a:lnTo>
                    <a:pt x="16" y="183"/>
                  </a:lnTo>
                  <a:lnTo>
                    <a:pt x="11" y="177"/>
                  </a:lnTo>
                  <a:lnTo>
                    <a:pt x="8" y="171"/>
                  </a:lnTo>
                  <a:lnTo>
                    <a:pt x="6" y="164"/>
                  </a:lnTo>
                  <a:lnTo>
                    <a:pt x="4" y="156"/>
                  </a:lnTo>
                  <a:lnTo>
                    <a:pt x="1" y="1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7" name="Freeform 13"/>
            <p:cNvSpPr>
              <a:spLocks/>
            </p:cNvSpPr>
            <p:nvPr/>
          </p:nvSpPr>
          <p:spPr bwMode="auto">
            <a:xfrm>
              <a:off x="-2759" y="4138"/>
              <a:ext cx="15" cy="26"/>
            </a:xfrm>
            <a:custGeom>
              <a:avLst/>
              <a:gdLst>
                <a:gd name="T0" fmla="*/ 0 w 140"/>
                <a:gd name="T1" fmla="*/ 204 h 204"/>
                <a:gd name="T2" fmla="*/ 0 w 140"/>
                <a:gd name="T3" fmla="*/ 0 h 204"/>
                <a:gd name="T4" fmla="*/ 140 w 140"/>
                <a:gd name="T5" fmla="*/ 0 h 204"/>
                <a:gd name="T6" fmla="*/ 140 w 140"/>
                <a:gd name="T7" fmla="*/ 34 h 204"/>
                <a:gd name="T8" fmla="*/ 42 w 140"/>
                <a:gd name="T9" fmla="*/ 34 h 204"/>
                <a:gd name="T10" fmla="*/ 42 w 140"/>
                <a:gd name="T11" fmla="*/ 83 h 204"/>
                <a:gd name="T12" fmla="*/ 128 w 140"/>
                <a:gd name="T13" fmla="*/ 83 h 204"/>
                <a:gd name="T14" fmla="*/ 128 w 140"/>
                <a:gd name="T15" fmla="*/ 117 h 204"/>
                <a:gd name="T16" fmla="*/ 42 w 140"/>
                <a:gd name="T17" fmla="*/ 117 h 204"/>
                <a:gd name="T18" fmla="*/ 42 w 140"/>
                <a:gd name="T19" fmla="*/ 204 h 204"/>
                <a:gd name="T20" fmla="*/ 0 w 140"/>
                <a:gd name="T21" fmla="*/ 204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204"/>
                <a:gd name="T35" fmla="*/ 140 w 140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204">
                  <a:moveTo>
                    <a:pt x="0" y="204"/>
                  </a:moveTo>
                  <a:lnTo>
                    <a:pt x="0" y="0"/>
                  </a:lnTo>
                  <a:lnTo>
                    <a:pt x="140" y="0"/>
                  </a:lnTo>
                  <a:lnTo>
                    <a:pt x="140" y="34"/>
                  </a:lnTo>
                  <a:lnTo>
                    <a:pt x="42" y="34"/>
                  </a:lnTo>
                  <a:lnTo>
                    <a:pt x="42" y="83"/>
                  </a:lnTo>
                  <a:lnTo>
                    <a:pt x="128" y="83"/>
                  </a:lnTo>
                  <a:lnTo>
                    <a:pt x="128" y="117"/>
                  </a:lnTo>
                  <a:lnTo>
                    <a:pt x="42" y="117"/>
                  </a:lnTo>
                  <a:lnTo>
                    <a:pt x="42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8" name="Freeform 14"/>
            <p:cNvSpPr>
              <a:spLocks noEditPoints="1"/>
            </p:cNvSpPr>
            <p:nvPr/>
          </p:nvSpPr>
          <p:spPr bwMode="auto">
            <a:xfrm>
              <a:off x="-2741" y="4138"/>
              <a:ext cx="22" cy="26"/>
            </a:xfrm>
            <a:custGeom>
              <a:avLst/>
              <a:gdLst>
                <a:gd name="T0" fmla="*/ 1 w 198"/>
                <a:gd name="T1" fmla="*/ 92 h 210"/>
                <a:gd name="T2" fmla="*/ 3 w 198"/>
                <a:gd name="T3" fmla="*/ 71 h 210"/>
                <a:gd name="T4" fmla="*/ 8 w 198"/>
                <a:gd name="T5" fmla="*/ 54 h 210"/>
                <a:gd name="T6" fmla="*/ 22 w 198"/>
                <a:gd name="T7" fmla="*/ 34 h 210"/>
                <a:gd name="T8" fmla="*/ 40 w 198"/>
                <a:gd name="T9" fmla="*/ 16 h 210"/>
                <a:gd name="T10" fmla="*/ 59 w 198"/>
                <a:gd name="T11" fmla="*/ 6 h 210"/>
                <a:gd name="T12" fmla="*/ 74 w 198"/>
                <a:gd name="T13" fmla="*/ 2 h 210"/>
                <a:gd name="T14" fmla="*/ 92 w 198"/>
                <a:gd name="T15" fmla="*/ 0 h 210"/>
                <a:gd name="T16" fmla="*/ 119 w 198"/>
                <a:gd name="T17" fmla="*/ 2 h 210"/>
                <a:gd name="T18" fmla="*/ 147 w 198"/>
                <a:gd name="T19" fmla="*/ 11 h 210"/>
                <a:gd name="T20" fmla="*/ 170 w 198"/>
                <a:gd name="T21" fmla="*/ 27 h 210"/>
                <a:gd name="T22" fmla="*/ 187 w 198"/>
                <a:gd name="T23" fmla="*/ 51 h 210"/>
                <a:gd name="T24" fmla="*/ 196 w 198"/>
                <a:gd name="T25" fmla="*/ 82 h 210"/>
                <a:gd name="T26" fmla="*/ 198 w 198"/>
                <a:gd name="T27" fmla="*/ 118 h 210"/>
                <a:gd name="T28" fmla="*/ 191 w 198"/>
                <a:gd name="T29" fmla="*/ 150 h 210"/>
                <a:gd name="T30" fmla="*/ 178 w 198"/>
                <a:gd name="T31" fmla="*/ 176 h 210"/>
                <a:gd name="T32" fmla="*/ 157 w 198"/>
                <a:gd name="T33" fmla="*/ 195 h 210"/>
                <a:gd name="T34" fmla="*/ 131 w 198"/>
                <a:gd name="T35" fmla="*/ 206 h 210"/>
                <a:gd name="T36" fmla="*/ 99 w 198"/>
                <a:gd name="T37" fmla="*/ 210 h 210"/>
                <a:gd name="T38" fmla="*/ 67 w 198"/>
                <a:gd name="T39" fmla="*/ 206 h 210"/>
                <a:gd name="T40" fmla="*/ 40 w 198"/>
                <a:gd name="T41" fmla="*/ 195 h 210"/>
                <a:gd name="T42" fmla="*/ 19 w 198"/>
                <a:gd name="T43" fmla="*/ 176 h 210"/>
                <a:gd name="T44" fmla="*/ 6 w 198"/>
                <a:gd name="T45" fmla="*/ 150 h 210"/>
                <a:gd name="T46" fmla="*/ 0 w 198"/>
                <a:gd name="T47" fmla="*/ 119 h 210"/>
                <a:gd name="T48" fmla="*/ 43 w 198"/>
                <a:gd name="T49" fmla="*/ 105 h 210"/>
                <a:gd name="T50" fmla="*/ 45 w 198"/>
                <a:gd name="T51" fmla="*/ 129 h 210"/>
                <a:gd name="T52" fmla="*/ 51 w 198"/>
                <a:gd name="T53" fmla="*/ 148 h 210"/>
                <a:gd name="T54" fmla="*/ 62 w 198"/>
                <a:gd name="T55" fmla="*/ 162 h 210"/>
                <a:gd name="T56" fmla="*/ 76 w 198"/>
                <a:gd name="T57" fmla="*/ 171 h 210"/>
                <a:gd name="T58" fmla="*/ 92 w 198"/>
                <a:gd name="T59" fmla="*/ 175 h 210"/>
                <a:gd name="T60" fmla="*/ 110 w 198"/>
                <a:gd name="T61" fmla="*/ 174 h 210"/>
                <a:gd name="T62" fmla="*/ 125 w 198"/>
                <a:gd name="T63" fmla="*/ 167 h 210"/>
                <a:gd name="T64" fmla="*/ 138 w 198"/>
                <a:gd name="T65" fmla="*/ 157 h 210"/>
                <a:gd name="T66" fmla="*/ 148 w 198"/>
                <a:gd name="T67" fmla="*/ 142 h 210"/>
                <a:gd name="T68" fmla="*/ 154 w 198"/>
                <a:gd name="T69" fmla="*/ 121 h 210"/>
                <a:gd name="T70" fmla="*/ 155 w 198"/>
                <a:gd name="T71" fmla="*/ 96 h 210"/>
                <a:gd name="T72" fmla="*/ 150 w 198"/>
                <a:gd name="T73" fmla="*/ 74 h 210"/>
                <a:gd name="T74" fmla="*/ 143 w 198"/>
                <a:gd name="T75" fmla="*/ 57 h 210"/>
                <a:gd name="T76" fmla="*/ 132 w 198"/>
                <a:gd name="T77" fmla="*/ 45 h 210"/>
                <a:gd name="T78" fmla="*/ 116 w 198"/>
                <a:gd name="T79" fmla="*/ 37 h 210"/>
                <a:gd name="T80" fmla="*/ 99 w 198"/>
                <a:gd name="T81" fmla="*/ 35 h 210"/>
                <a:gd name="T82" fmla="*/ 81 w 198"/>
                <a:gd name="T83" fmla="*/ 37 h 210"/>
                <a:gd name="T84" fmla="*/ 66 w 198"/>
                <a:gd name="T85" fmla="*/ 45 h 210"/>
                <a:gd name="T86" fmla="*/ 55 w 198"/>
                <a:gd name="T87" fmla="*/ 57 h 210"/>
                <a:gd name="T88" fmla="*/ 47 w 198"/>
                <a:gd name="T89" fmla="*/ 74 h 210"/>
                <a:gd name="T90" fmla="*/ 43 w 198"/>
                <a:gd name="T91" fmla="*/ 96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10"/>
                <a:gd name="T140" fmla="*/ 198 w 198"/>
                <a:gd name="T141" fmla="*/ 210 h 2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10">
                  <a:moveTo>
                    <a:pt x="0" y="106"/>
                  </a:moveTo>
                  <a:lnTo>
                    <a:pt x="0" y="98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2" y="77"/>
                  </a:lnTo>
                  <a:lnTo>
                    <a:pt x="3" y="71"/>
                  </a:lnTo>
                  <a:lnTo>
                    <a:pt x="5" y="65"/>
                  </a:lnTo>
                  <a:lnTo>
                    <a:pt x="6" y="60"/>
                  </a:lnTo>
                  <a:lnTo>
                    <a:pt x="8" y="54"/>
                  </a:lnTo>
                  <a:lnTo>
                    <a:pt x="12" y="47"/>
                  </a:lnTo>
                  <a:lnTo>
                    <a:pt x="16" y="40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0" y="16"/>
                  </a:lnTo>
                  <a:lnTo>
                    <a:pt x="47" y="12"/>
                  </a:lnTo>
                  <a:lnTo>
                    <a:pt x="54" y="8"/>
                  </a:lnTo>
                  <a:lnTo>
                    <a:pt x="59" y="6"/>
                  </a:lnTo>
                  <a:lnTo>
                    <a:pt x="63" y="5"/>
                  </a:lnTo>
                  <a:lnTo>
                    <a:pt x="69" y="3"/>
                  </a:lnTo>
                  <a:lnTo>
                    <a:pt x="74" y="2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38" y="6"/>
                  </a:lnTo>
                  <a:lnTo>
                    <a:pt x="147" y="11"/>
                  </a:lnTo>
                  <a:lnTo>
                    <a:pt x="156" y="15"/>
                  </a:lnTo>
                  <a:lnTo>
                    <a:pt x="164" y="21"/>
                  </a:lnTo>
                  <a:lnTo>
                    <a:pt x="170" y="27"/>
                  </a:lnTo>
                  <a:lnTo>
                    <a:pt x="177" y="35"/>
                  </a:lnTo>
                  <a:lnTo>
                    <a:pt x="182" y="42"/>
                  </a:lnTo>
                  <a:lnTo>
                    <a:pt x="187" y="51"/>
                  </a:lnTo>
                  <a:lnTo>
                    <a:pt x="191" y="61"/>
                  </a:lnTo>
                  <a:lnTo>
                    <a:pt x="193" y="72"/>
                  </a:lnTo>
                  <a:lnTo>
                    <a:pt x="196" y="82"/>
                  </a:lnTo>
                  <a:lnTo>
                    <a:pt x="198" y="94"/>
                  </a:lnTo>
                  <a:lnTo>
                    <a:pt x="198" y="106"/>
                  </a:lnTo>
                  <a:lnTo>
                    <a:pt x="198" y="118"/>
                  </a:lnTo>
                  <a:lnTo>
                    <a:pt x="197" y="129"/>
                  </a:lnTo>
                  <a:lnTo>
                    <a:pt x="195" y="140"/>
                  </a:lnTo>
                  <a:lnTo>
                    <a:pt x="191" y="150"/>
                  </a:lnTo>
                  <a:lnTo>
                    <a:pt x="188" y="160"/>
                  </a:lnTo>
                  <a:lnTo>
                    <a:pt x="184" y="168"/>
                  </a:lnTo>
                  <a:lnTo>
                    <a:pt x="178" y="176"/>
                  </a:lnTo>
                  <a:lnTo>
                    <a:pt x="171" y="183"/>
                  </a:lnTo>
                  <a:lnTo>
                    <a:pt x="165" y="189"/>
                  </a:lnTo>
                  <a:lnTo>
                    <a:pt x="157" y="195"/>
                  </a:lnTo>
                  <a:lnTo>
                    <a:pt x="148" y="199"/>
                  </a:lnTo>
                  <a:lnTo>
                    <a:pt x="139" y="202"/>
                  </a:lnTo>
                  <a:lnTo>
                    <a:pt x="131" y="206"/>
                  </a:lnTo>
                  <a:lnTo>
                    <a:pt x="120" y="208"/>
                  </a:lnTo>
                  <a:lnTo>
                    <a:pt x="110" y="210"/>
                  </a:lnTo>
                  <a:lnTo>
                    <a:pt x="99" y="210"/>
                  </a:lnTo>
                  <a:lnTo>
                    <a:pt x="88" y="210"/>
                  </a:lnTo>
                  <a:lnTo>
                    <a:pt x="77" y="208"/>
                  </a:lnTo>
                  <a:lnTo>
                    <a:pt x="67" y="206"/>
                  </a:lnTo>
                  <a:lnTo>
                    <a:pt x="58" y="202"/>
                  </a:lnTo>
                  <a:lnTo>
                    <a:pt x="49" y="199"/>
                  </a:lnTo>
                  <a:lnTo>
                    <a:pt x="40" y="195"/>
                  </a:lnTo>
                  <a:lnTo>
                    <a:pt x="33" y="189"/>
                  </a:lnTo>
                  <a:lnTo>
                    <a:pt x="26" y="183"/>
                  </a:lnTo>
                  <a:lnTo>
                    <a:pt x="19" y="176"/>
                  </a:lnTo>
                  <a:lnTo>
                    <a:pt x="15" y="168"/>
                  </a:lnTo>
                  <a:lnTo>
                    <a:pt x="10" y="160"/>
                  </a:lnTo>
                  <a:lnTo>
                    <a:pt x="6" y="150"/>
                  </a:lnTo>
                  <a:lnTo>
                    <a:pt x="3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106"/>
                  </a:lnTo>
                  <a:close/>
                  <a:moveTo>
                    <a:pt x="43" y="105"/>
                  </a:moveTo>
                  <a:lnTo>
                    <a:pt x="43" y="114"/>
                  </a:lnTo>
                  <a:lnTo>
                    <a:pt x="44" y="121"/>
                  </a:lnTo>
                  <a:lnTo>
                    <a:pt x="45" y="129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1" y="148"/>
                  </a:lnTo>
                  <a:lnTo>
                    <a:pt x="55" y="153"/>
                  </a:lnTo>
                  <a:lnTo>
                    <a:pt x="58" y="157"/>
                  </a:lnTo>
                  <a:lnTo>
                    <a:pt x="62" y="162"/>
                  </a:lnTo>
                  <a:lnTo>
                    <a:pt x="66" y="165"/>
                  </a:lnTo>
                  <a:lnTo>
                    <a:pt x="71" y="167"/>
                  </a:lnTo>
                  <a:lnTo>
                    <a:pt x="76" y="171"/>
                  </a:lnTo>
                  <a:lnTo>
                    <a:pt x="81" y="173"/>
                  </a:lnTo>
                  <a:lnTo>
                    <a:pt x="87" y="174"/>
                  </a:lnTo>
                  <a:lnTo>
                    <a:pt x="92" y="175"/>
                  </a:lnTo>
                  <a:lnTo>
                    <a:pt x="99" y="175"/>
                  </a:lnTo>
                  <a:lnTo>
                    <a:pt x="104" y="175"/>
                  </a:lnTo>
                  <a:lnTo>
                    <a:pt x="110" y="174"/>
                  </a:lnTo>
                  <a:lnTo>
                    <a:pt x="115" y="173"/>
                  </a:lnTo>
                  <a:lnTo>
                    <a:pt x="121" y="171"/>
                  </a:lnTo>
                  <a:lnTo>
                    <a:pt x="125" y="167"/>
                  </a:lnTo>
                  <a:lnTo>
                    <a:pt x="131" y="165"/>
                  </a:lnTo>
                  <a:lnTo>
                    <a:pt x="134" y="162"/>
                  </a:lnTo>
                  <a:lnTo>
                    <a:pt x="138" y="157"/>
                  </a:lnTo>
                  <a:lnTo>
                    <a:pt x="143" y="153"/>
                  </a:lnTo>
                  <a:lnTo>
                    <a:pt x="146" y="148"/>
                  </a:lnTo>
                  <a:lnTo>
                    <a:pt x="148" y="142"/>
                  </a:lnTo>
                  <a:lnTo>
                    <a:pt x="150" y="136"/>
                  </a:lnTo>
                  <a:lnTo>
                    <a:pt x="153" y="129"/>
                  </a:lnTo>
                  <a:lnTo>
                    <a:pt x="154" y="121"/>
                  </a:lnTo>
                  <a:lnTo>
                    <a:pt x="155" y="114"/>
                  </a:lnTo>
                  <a:lnTo>
                    <a:pt x="155" y="105"/>
                  </a:lnTo>
                  <a:lnTo>
                    <a:pt x="155" y="96"/>
                  </a:lnTo>
                  <a:lnTo>
                    <a:pt x="154" y="88"/>
                  </a:lnTo>
                  <a:lnTo>
                    <a:pt x="153" y="81"/>
                  </a:lnTo>
                  <a:lnTo>
                    <a:pt x="150" y="74"/>
                  </a:lnTo>
                  <a:lnTo>
                    <a:pt x="148" y="68"/>
                  </a:lnTo>
                  <a:lnTo>
                    <a:pt x="146" y="62"/>
                  </a:lnTo>
                  <a:lnTo>
                    <a:pt x="143" y="57"/>
                  </a:lnTo>
                  <a:lnTo>
                    <a:pt x="139" y="52"/>
                  </a:lnTo>
                  <a:lnTo>
                    <a:pt x="135" y="48"/>
                  </a:lnTo>
                  <a:lnTo>
                    <a:pt x="132" y="45"/>
                  </a:lnTo>
                  <a:lnTo>
                    <a:pt x="126" y="42"/>
                  </a:lnTo>
                  <a:lnTo>
                    <a:pt x="122" y="39"/>
                  </a:lnTo>
                  <a:lnTo>
                    <a:pt x="116" y="37"/>
                  </a:lnTo>
                  <a:lnTo>
                    <a:pt x="111" y="36"/>
                  </a:lnTo>
                  <a:lnTo>
                    <a:pt x="105" y="35"/>
                  </a:lnTo>
                  <a:lnTo>
                    <a:pt x="99" y="35"/>
                  </a:lnTo>
                  <a:lnTo>
                    <a:pt x="92" y="35"/>
                  </a:lnTo>
                  <a:lnTo>
                    <a:pt x="87" y="36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71" y="42"/>
                  </a:lnTo>
                  <a:lnTo>
                    <a:pt x="66" y="45"/>
                  </a:lnTo>
                  <a:lnTo>
                    <a:pt x="62" y="48"/>
                  </a:lnTo>
                  <a:lnTo>
                    <a:pt x="58" y="52"/>
                  </a:lnTo>
                  <a:lnTo>
                    <a:pt x="55" y="57"/>
                  </a:lnTo>
                  <a:lnTo>
                    <a:pt x="51" y="62"/>
                  </a:lnTo>
                  <a:lnTo>
                    <a:pt x="49" y="68"/>
                  </a:lnTo>
                  <a:lnTo>
                    <a:pt x="47" y="74"/>
                  </a:lnTo>
                  <a:lnTo>
                    <a:pt x="45" y="81"/>
                  </a:lnTo>
                  <a:lnTo>
                    <a:pt x="44" y="88"/>
                  </a:lnTo>
                  <a:lnTo>
                    <a:pt x="43" y="96"/>
                  </a:lnTo>
                  <a:lnTo>
                    <a:pt x="4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99" name="Freeform 15"/>
            <p:cNvSpPr>
              <a:spLocks noEditPoints="1"/>
            </p:cNvSpPr>
            <p:nvPr/>
          </p:nvSpPr>
          <p:spPr bwMode="auto">
            <a:xfrm>
              <a:off x="-2715" y="4138"/>
              <a:ext cx="21" cy="26"/>
            </a:xfrm>
            <a:custGeom>
              <a:avLst/>
              <a:gdLst>
                <a:gd name="T0" fmla="*/ 0 w 184"/>
                <a:gd name="T1" fmla="*/ 0 h 204"/>
                <a:gd name="T2" fmla="*/ 93 w 184"/>
                <a:gd name="T3" fmla="*/ 0 h 204"/>
                <a:gd name="T4" fmla="*/ 108 w 184"/>
                <a:gd name="T5" fmla="*/ 1 h 204"/>
                <a:gd name="T6" fmla="*/ 120 w 184"/>
                <a:gd name="T7" fmla="*/ 2 h 204"/>
                <a:gd name="T8" fmla="*/ 130 w 184"/>
                <a:gd name="T9" fmla="*/ 4 h 204"/>
                <a:gd name="T10" fmla="*/ 141 w 184"/>
                <a:gd name="T11" fmla="*/ 9 h 204"/>
                <a:gd name="T12" fmla="*/ 153 w 184"/>
                <a:gd name="T13" fmla="*/ 19 h 204"/>
                <a:gd name="T14" fmla="*/ 162 w 184"/>
                <a:gd name="T15" fmla="*/ 32 h 204"/>
                <a:gd name="T16" fmla="*/ 166 w 184"/>
                <a:gd name="T17" fmla="*/ 48 h 204"/>
                <a:gd name="T18" fmla="*/ 167 w 184"/>
                <a:gd name="T19" fmla="*/ 62 h 204"/>
                <a:gd name="T20" fmla="*/ 165 w 184"/>
                <a:gd name="T21" fmla="*/ 73 h 204"/>
                <a:gd name="T22" fmla="*/ 162 w 184"/>
                <a:gd name="T23" fmla="*/ 82 h 204"/>
                <a:gd name="T24" fmla="*/ 157 w 184"/>
                <a:gd name="T25" fmla="*/ 91 h 204"/>
                <a:gd name="T26" fmla="*/ 151 w 184"/>
                <a:gd name="T27" fmla="*/ 97 h 204"/>
                <a:gd name="T28" fmla="*/ 142 w 184"/>
                <a:gd name="T29" fmla="*/ 104 h 204"/>
                <a:gd name="T30" fmla="*/ 132 w 184"/>
                <a:gd name="T31" fmla="*/ 110 h 204"/>
                <a:gd name="T32" fmla="*/ 120 w 184"/>
                <a:gd name="T33" fmla="*/ 113 h 204"/>
                <a:gd name="T34" fmla="*/ 120 w 184"/>
                <a:gd name="T35" fmla="*/ 117 h 204"/>
                <a:gd name="T36" fmla="*/ 131 w 184"/>
                <a:gd name="T37" fmla="*/ 126 h 204"/>
                <a:gd name="T38" fmla="*/ 138 w 184"/>
                <a:gd name="T39" fmla="*/ 133 h 204"/>
                <a:gd name="T40" fmla="*/ 143 w 184"/>
                <a:gd name="T41" fmla="*/ 140 h 204"/>
                <a:gd name="T42" fmla="*/ 149 w 184"/>
                <a:gd name="T43" fmla="*/ 149 h 204"/>
                <a:gd name="T44" fmla="*/ 155 w 184"/>
                <a:gd name="T45" fmla="*/ 159 h 204"/>
                <a:gd name="T46" fmla="*/ 184 w 184"/>
                <a:gd name="T47" fmla="*/ 204 h 204"/>
                <a:gd name="T48" fmla="*/ 104 w 184"/>
                <a:gd name="T49" fmla="*/ 160 h 204"/>
                <a:gd name="T50" fmla="*/ 91 w 184"/>
                <a:gd name="T51" fmla="*/ 140 h 204"/>
                <a:gd name="T52" fmla="*/ 84 w 184"/>
                <a:gd name="T53" fmla="*/ 130 h 204"/>
                <a:gd name="T54" fmla="*/ 77 w 184"/>
                <a:gd name="T55" fmla="*/ 125 h 204"/>
                <a:gd name="T56" fmla="*/ 70 w 184"/>
                <a:gd name="T57" fmla="*/ 122 h 204"/>
                <a:gd name="T58" fmla="*/ 62 w 184"/>
                <a:gd name="T59" fmla="*/ 119 h 204"/>
                <a:gd name="T60" fmla="*/ 49 w 184"/>
                <a:gd name="T61" fmla="*/ 118 h 204"/>
                <a:gd name="T62" fmla="*/ 42 w 184"/>
                <a:gd name="T63" fmla="*/ 204 h 204"/>
                <a:gd name="T64" fmla="*/ 42 w 184"/>
                <a:gd name="T65" fmla="*/ 85 h 204"/>
                <a:gd name="T66" fmla="*/ 78 w 184"/>
                <a:gd name="T67" fmla="*/ 85 h 204"/>
                <a:gd name="T68" fmla="*/ 90 w 184"/>
                <a:gd name="T69" fmla="*/ 85 h 204"/>
                <a:gd name="T70" fmla="*/ 100 w 184"/>
                <a:gd name="T71" fmla="*/ 84 h 204"/>
                <a:gd name="T72" fmla="*/ 106 w 184"/>
                <a:gd name="T73" fmla="*/ 83 h 204"/>
                <a:gd name="T74" fmla="*/ 111 w 184"/>
                <a:gd name="T75" fmla="*/ 82 h 204"/>
                <a:gd name="T76" fmla="*/ 118 w 184"/>
                <a:gd name="T77" fmla="*/ 78 h 204"/>
                <a:gd name="T78" fmla="*/ 121 w 184"/>
                <a:gd name="T79" fmla="*/ 72 h 204"/>
                <a:gd name="T80" fmla="*/ 124 w 184"/>
                <a:gd name="T81" fmla="*/ 64 h 204"/>
                <a:gd name="T82" fmla="*/ 124 w 184"/>
                <a:gd name="T83" fmla="*/ 55 h 204"/>
                <a:gd name="T84" fmla="*/ 121 w 184"/>
                <a:gd name="T85" fmla="*/ 47 h 204"/>
                <a:gd name="T86" fmla="*/ 115 w 184"/>
                <a:gd name="T87" fmla="*/ 41 h 204"/>
                <a:gd name="T88" fmla="*/ 108 w 184"/>
                <a:gd name="T89" fmla="*/ 36 h 204"/>
                <a:gd name="T90" fmla="*/ 99 w 184"/>
                <a:gd name="T91" fmla="*/ 35 h 204"/>
                <a:gd name="T92" fmla="*/ 84 w 184"/>
                <a:gd name="T93" fmla="*/ 34 h 204"/>
                <a:gd name="T94" fmla="*/ 42 w 184"/>
                <a:gd name="T95" fmla="*/ 34 h 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04"/>
                <a:gd name="T146" fmla="*/ 184 w 184"/>
                <a:gd name="T147" fmla="*/ 204 h 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04">
                  <a:moveTo>
                    <a:pt x="0" y="204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1"/>
                  </a:lnTo>
                  <a:lnTo>
                    <a:pt x="114" y="1"/>
                  </a:lnTo>
                  <a:lnTo>
                    <a:pt x="120" y="2"/>
                  </a:lnTo>
                  <a:lnTo>
                    <a:pt x="125" y="3"/>
                  </a:lnTo>
                  <a:lnTo>
                    <a:pt x="130" y="4"/>
                  </a:lnTo>
                  <a:lnTo>
                    <a:pt x="133" y="5"/>
                  </a:lnTo>
                  <a:lnTo>
                    <a:pt x="141" y="9"/>
                  </a:lnTo>
                  <a:lnTo>
                    <a:pt x="147" y="13"/>
                  </a:lnTo>
                  <a:lnTo>
                    <a:pt x="153" y="19"/>
                  </a:lnTo>
                  <a:lnTo>
                    <a:pt x="157" y="25"/>
                  </a:lnTo>
                  <a:lnTo>
                    <a:pt x="162" y="32"/>
                  </a:lnTo>
                  <a:lnTo>
                    <a:pt x="165" y="41"/>
                  </a:lnTo>
                  <a:lnTo>
                    <a:pt x="166" y="48"/>
                  </a:lnTo>
                  <a:lnTo>
                    <a:pt x="167" y="57"/>
                  </a:lnTo>
                  <a:lnTo>
                    <a:pt x="167" y="62"/>
                  </a:lnTo>
                  <a:lnTo>
                    <a:pt x="166" y="68"/>
                  </a:lnTo>
                  <a:lnTo>
                    <a:pt x="165" y="73"/>
                  </a:lnTo>
                  <a:lnTo>
                    <a:pt x="164" y="78"/>
                  </a:lnTo>
                  <a:lnTo>
                    <a:pt x="162" y="82"/>
                  </a:lnTo>
                  <a:lnTo>
                    <a:pt x="160" y="87"/>
                  </a:lnTo>
                  <a:lnTo>
                    <a:pt x="157" y="91"/>
                  </a:lnTo>
                  <a:lnTo>
                    <a:pt x="154" y="94"/>
                  </a:lnTo>
                  <a:lnTo>
                    <a:pt x="151" y="97"/>
                  </a:lnTo>
                  <a:lnTo>
                    <a:pt x="146" y="101"/>
                  </a:lnTo>
                  <a:lnTo>
                    <a:pt x="142" y="104"/>
                  </a:lnTo>
                  <a:lnTo>
                    <a:pt x="138" y="107"/>
                  </a:lnTo>
                  <a:lnTo>
                    <a:pt x="132" y="110"/>
                  </a:lnTo>
                  <a:lnTo>
                    <a:pt x="125" y="112"/>
                  </a:lnTo>
                  <a:lnTo>
                    <a:pt x="120" y="113"/>
                  </a:lnTo>
                  <a:lnTo>
                    <a:pt x="113" y="114"/>
                  </a:lnTo>
                  <a:lnTo>
                    <a:pt x="120" y="117"/>
                  </a:lnTo>
                  <a:lnTo>
                    <a:pt x="125" y="122"/>
                  </a:lnTo>
                  <a:lnTo>
                    <a:pt x="131" y="126"/>
                  </a:lnTo>
                  <a:lnTo>
                    <a:pt x="135" y="130"/>
                  </a:lnTo>
                  <a:lnTo>
                    <a:pt x="138" y="133"/>
                  </a:lnTo>
                  <a:lnTo>
                    <a:pt x="140" y="136"/>
                  </a:lnTo>
                  <a:lnTo>
                    <a:pt x="143" y="140"/>
                  </a:lnTo>
                  <a:lnTo>
                    <a:pt x="145" y="143"/>
                  </a:lnTo>
                  <a:lnTo>
                    <a:pt x="149" y="149"/>
                  </a:lnTo>
                  <a:lnTo>
                    <a:pt x="152" y="153"/>
                  </a:lnTo>
                  <a:lnTo>
                    <a:pt x="155" y="159"/>
                  </a:lnTo>
                  <a:lnTo>
                    <a:pt x="158" y="164"/>
                  </a:lnTo>
                  <a:lnTo>
                    <a:pt x="184" y="204"/>
                  </a:lnTo>
                  <a:lnTo>
                    <a:pt x="134" y="204"/>
                  </a:lnTo>
                  <a:lnTo>
                    <a:pt x="104" y="160"/>
                  </a:lnTo>
                  <a:lnTo>
                    <a:pt x="98" y="149"/>
                  </a:lnTo>
                  <a:lnTo>
                    <a:pt x="91" y="140"/>
                  </a:lnTo>
                  <a:lnTo>
                    <a:pt x="87" y="135"/>
                  </a:lnTo>
                  <a:lnTo>
                    <a:pt x="84" y="130"/>
                  </a:lnTo>
                  <a:lnTo>
                    <a:pt x="80" y="127"/>
                  </a:lnTo>
                  <a:lnTo>
                    <a:pt x="77" y="125"/>
                  </a:lnTo>
                  <a:lnTo>
                    <a:pt x="74" y="123"/>
                  </a:lnTo>
                  <a:lnTo>
                    <a:pt x="70" y="122"/>
                  </a:lnTo>
                  <a:lnTo>
                    <a:pt x="66" y="120"/>
                  </a:lnTo>
                  <a:lnTo>
                    <a:pt x="62" y="119"/>
                  </a:lnTo>
                  <a:lnTo>
                    <a:pt x="56" y="118"/>
                  </a:lnTo>
                  <a:lnTo>
                    <a:pt x="49" y="118"/>
                  </a:lnTo>
                  <a:lnTo>
                    <a:pt x="42" y="118"/>
                  </a:lnTo>
                  <a:lnTo>
                    <a:pt x="42" y="204"/>
                  </a:lnTo>
                  <a:lnTo>
                    <a:pt x="0" y="204"/>
                  </a:lnTo>
                  <a:close/>
                  <a:moveTo>
                    <a:pt x="42" y="85"/>
                  </a:moveTo>
                  <a:lnTo>
                    <a:pt x="71" y="85"/>
                  </a:lnTo>
                  <a:lnTo>
                    <a:pt x="78" y="85"/>
                  </a:lnTo>
                  <a:lnTo>
                    <a:pt x="85" y="85"/>
                  </a:lnTo>
                  <a:lnTo>
                    <a:pt x="90" y="85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3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1" y="82"/>
                  </a:lnTo>
                  <a:lnTo>
                    <a:pt x="114" y="80"/>
                  </a:lnTo>
                  <a:lnTo>
                    <a:pt x="118" y="78"/>
                  </a:lnTo>
                  <a:lnTo>
                    <a:pt x="120" y="76"/>
                  </a:lnTo>
                  <a:lnTo>
                    <a:pt x="121" y="72"/>
                  </a:lnTo>
                  <a:lnTo>
                    <a:pt x="123" y="68"/>
                  </a:lnTo>
                  <a:lnTo>
                    <a:pt x="124" y="64"/>
                  </a:lnTo>
                  <a:lnTo>
                    <a:pt x="124" y="59"/>
                  </a:lnTo>
                  <a:lnTo>
                    <a:pt x="124" y="55"/>
                  </a:lnTo>
                  <a:lnTo>
                    <a:pt x="123" y="50"/>
                  </a:lnTo>
                  <a:lnTo>
                    <a:pt x="121" y="47"/>
                  </a:lnTo>
                  <a:lnTo>
                    <a:pt x="119" y="44"/>
                  </a:lnTo>
                  <a:lnTo>
                    <a:pt x="115" y="41"/>
                  </a:lnTo>
                  <a:lnTo>
                    <a:pt x="112" y="38"/>
                  </a:lnTo>
                  <a:lnTo>
                    <a:pt x="108" y="36"/>
                  </a:lnTo>
                  <a:lnTo>
                    <a:pt x="103" y="35"/>
                  </a:lnTo>
                  <a:lnTo>
                    <a:pt x="99" y="35"/>
                  </a:lnTo>
                  <a:lnTo>
                    <a:pt x="93" y="34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42" y="3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0" name="Freeform 16"/>
            <p:cNvSpPr>
              <a:spLocks noEditPoints="1"/>
            </p:cNvSpPr>
            <p:nvPr/>
          </p:nvSpPr>
          <p:spPr bwMode="auto">
            <a:xfrm>
              <a:off x="-2683" y="4138"/>
              <a:ext cx="19" cy="26"/>
            </a:xfrm>
            <a:custGeom>
              <a:avLst/>
              <a:gdLst>
                <a:gd name="T0" fmla="*/ 75 w 172"/>
                <a:gd name="T1" fmla="*/ 0 h 204"/>
                <a:gd name="T2" fmla="*/ 87 w 172"/>
                <a:gd name="T3" fmla="*/ 0 h 204"/>
                <a:gd name="T4" fmla="*/ 98 w 172"/>
                <a:gd name="T5" fmla="*/ 1 h 204"/>
                <a:gd name="T6" fmla="*/ 107 w 172"/>
                <a:gd name="T7" fmla="*/ 3 h 204"/>
                <a:gd name="T8" fmla="*/ 115 w 172"/>
                <a:gd name="T9" fmla="*/ 4 h 204"/>
                <a:gd name="T10" fmla="*/ 131 w 172"/>
                <a:gd name="T11" fmla="*/ 12 h 204"/>
                <a:gd name="T12" fmla="*/ 144 w 172"/>
                <a:gd name="T13" fmla="*/ 23 h 204"/>
                <a:gd name="T14" fmla="*/ 151 w 172"/>
                <a:gd name="T15" fmla="*/ 30 h 204"/>
                <a:gd name="T16" fmla="*/ 157 w 172"/>
                <a:gd name="T17" fmla="*/ 37 h 204"/>
                <a:gd name="T18" fmla="*/ 161 w 172"/>
                <a:gd name="T19" fmla="*/ 46 h 204"/>
                <a:gd name="T20" fmla="*/ 164 w 172"/>
                <a:gd name="T21" fmla="*/ 56 h 204"/>
                <a:gd name="T22" fmla="*/ 168 w 172"/>
                <a:gd name="T23" fmla="*/ 67 h 204"/>
                <a:gd name="T24" fmla="*/ 170 w 172"/>
                <a:gd name="T25" fmla="*/ 78 h 204"/>
                <a:gd name="T26" fmla="*/ 171 w 172"/>
                <a:gd name="T27" fmla="*/ 91 h 204"/>
                <a:gd name="T28" fmla="*/ 172 w 172"/>
                <a:gd name="T29" fmla="*/ 104 h 204"/>
                <a:gd name="T30" fmla="*/ 172 w 172"/>
                <a:gd name="T31" fmla="*/ 116 h 204"/>
                <a:gd name="T32" fmla="*/ 171 w 172"/>
                <a:gd name="T33" fmla="*/ 127 h 204"/>
                <a:gd name="T34" fmla="*/ 169 w 172"/>
                <a:gd name="T35" fmla="*/ 138 h 204"/>
                <a:gd name="T36" fmla="*/ 165 w 172"/>
                <a:gd name="T37" fmla="*/ 148 h 204"/>
                <a:gd name="T38" fmla="*/ 161 w 172"/>
                <a:gd name="T39" fmla="*/ 159 h 204"/>
                <a:gd name="T40" fmla="*/ 157 w 172"/>
                <a:gd name="T41" fmla="*/ 168 h 204"/>
                <a:gd name="T42" fmla="*/ 150 w 172"/>
                <a:gd name="T43" fmla="*/ 176 h 204"/>
                <a:gd name="T44" fmla="*/ 143 w 172"/>
                <a:gd name="T45" fmla="*/ 184 h 204"/>
                <a:gd name="T46" fmla="*/ 130 w 172"/>
                <a:gd name="T47" fmla="*/ 193 h 204"/>
                <a:gd name="T48" fmla="*/ 114 w 172"/>
                <a:gd name="T49" fmla="*/ 200 h 204"/>
                <a:gd name="T50" fmla="*/ 106 w 172"/>
                <a:gd name="T51" fmla="*/ 202 h 204"/>
                <a:gd name="T52" fmla="*/ 98 w 172"/>
                <a:gd name="T53" fmla="*/ 203 h 204"/>
                <a:gd name="T54" fmla="*/ 88 w 172"/>
                <a:gd name="T55" fmla="*/ 204 h 204"/>
                <a:gd name="T56" fmla="*/ 77 w 172"/>
                <a:gd name="T57" fmla="*/ 204 h 204"/>
                <a:gd name="T58" fmla="*/ 0 w 172"/>
                <a:gd name="T59" fmla="*/ 0 h 204"/>
                <a:gd name="T60" fmla="*/ 42 w 172"/>
                <a:gd name="T61" fmla="*/ 170 h 204"/>
                <a:gd name="T62" fmla="*/ 79 w 172"/>
                <a:gd name="T63" fmla="*/ 170 h 204"/>
                <a:gd name="T64" fmla="*/ 93 w 172"/>
                <a:gd name="T65" fmla="*/ 169 h 204"/>
                <a:gd name="T66" fmla="*/ 101 w 172"/>
                <a:gd name="T67" fmla="*/ 166 h 204"/>
                <a:gd name="T68" fmla="*/ 110 w 172"/>
                <a:gd name="T69" fmla="*/ 162 h 204"/>
                <a:gd name="T70" fmla="*/ 117 w 172"/>
                <a:gd name="T71" fmla="*/ 157 h 204"/>
                <a:gd name="T72" fmla="*/ 122 w 172"/>
                <a:gd name="T73" fmla="*/ 147 h 204"/>
                <a:gd name="T74" fmla="*/ 126 w 172"/>
                <a:gd name="T75" fmla="*/ 137 h 204"/>
                <a:gd name="T76" fmla="*/ 127 w 172"/>
                <a:gd name="T77" fmla="*/ 128 h 204"/>
                <a:gd name="T78" fmla="*/ 128 w 172"/>
                <a:gd name="T79" fmla="*/ 119 h 204"/>
                <a:gd name="T80" fmla="*/ 129 w 172"/>
                <a:gd name="T81" fmla="*/ 108 h 204"/>
                <a:gd name="T82" fmla="*/ 129 w 172"/>
                <a:gd name="T83" fmla="*/ 97 h 204"/>
                <a:gd name="T84" fmla="*/ 128 w 172"/>
                <a:gd name="T85" fmla="*/ 87 h 204"/>
                <a:gd name="T86" fmla="*/ 127 w 172"/>
                <a:gd name="T87" fmla="*/ 78 h 204"/>
                <a:gd name="T88" fmla="*/ 126 w 172"/>
                <a:gd name="T89" fmla="*/ 70 h 204"/>
                <a:gd name="T90" fmla="*/ 122 w 172"/>
                <a:gd name="T91" fmla="*/ 60 h 204"/>
                <a:gd name="T92" fmla="*/ 116 w 172"/>
                <a:gd name="T93" fmla="*/ 50 h 204"/>
                <a:gd name="T94" fmla="*/ 109 w 172"/>
                <a:gd name="T95" fmla="*/ 44 h 204"/>
                <a:gd name="T96" fmla="*/ 99 w 172"/>
                <a:gd name="T97" fmla="*/ 38 h 204"/>
                <a:gd name="T98" fmla="*/ 92 w 172"/>
                <a:gd name="T99" fmla="*/ 36 h 204"/>
                <a:gd name="T100" fmla="*/ 85 w 172"/>
                <a:gd name="T101" fmla="*/ 35 h 204"/>
                <a:gd name="T102" fmla="*/ 76 w 172"/>
                <a:gd name="T103" fmla="*/ 34 h 204"/>
                <a:gd name="T104" fmla="*/ 65 w 172"/>
                <a:gd name="T105" fmla="*/ 34 h 204"/>
                <a:gd name="T106" fmla="*/ 42 w 172"/>
                <a:gd name="T107" fmla="*/ 34 h 2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204"/>
                <a:gd name="T164" fmla="*/ 172 w 172"/>
                <a:gd name="T165" fmla="*/ 204 h 2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204">
                  <a:moveTo>
                    <a:pt x="0" y="0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1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3"/>
                  </a:lnTo>
                  <a:lnTo>
                    <a:pt x="111" y="3"/>
                  </a:lnTo>
                  <a:lnTo>
                    <a:pt x="115" y="4"/>
                  </a:lnTo>
                  <a:lnTo>
                    <a:pt x="122" y="8"/>
                  </a:lnTo>
                  <a:lnTo>
                    <a:pt x="131" y="12"/>
                  </a:lnTo>
                  <a:lnTo>
                    <a:pt x="138" y="16"/>
                  </a:lnTo>
                  <a:lnTo>
                    <a:pt x="144" y="23"/>
                  </a:lnTo>
                  <a:lnTo>
                    <a:pt x="148" y="26"/>
                  </a:lnTo>
                  <a:lnTo>
                    <a:pt x="151" y="30"/>
                  </a:lnTo>
                  <a:lnTo>
                    <a:pt x="153" y="34"/>
                  </a:lnTo>
                  <a:lnTo>
                    <a:pt x="157" y="37"/>
                  </a:lnTo>
                  <a:lnTo>
                    <a:pt x="159" y="42"/>
                  </a:lnTo>
                  <a:lnTo>
                    <a:pt x="161" y="46"/>
                  </a:lnTo>
                  <a:lnTo>
                    <a:pt x="162" y="51"/>
                  </a:lnTo>
                  <a:lnTo>
                    <a:pt x="164" y="56"/>
                  </a:lnTo>
                  <a:lnTo>
                    <a:pt x="165" y="61"/>
                  </a:lnTo>
                  <a:lnTo>
                    <a:pt x="168" y="67"/>
                  </a:lnTo>
                  <a:lnTo>
                    <a:pt x="169" y="72"/>
                  </a:lnTo>
                  <a:lnTo>
                    <a:pt x="170" y="78"/>
                  </a:lnTo>
                  <a:lnTo>
                    <a:pt x="171" y="84"/>
                  </a:lnTo>
                  <a:lnTo>
                    <a:pt x="171" y="91"/>
                  </a:lnTo>
                  <a:lnTo>
                    <a:pt x="172" y="97"/>
                  </a:lnTo>
                  <a:lnTo>
                    <a:pt x="172" y="104"/>
                  </a:lnTo>
                  <a:lnTo>
                    <a:pt x="172" y="111"/>
                  </a:lnTo>
                  <a:lnTo>
                    <a:pt x="172" y="116"/>
                  </a:lnTo>
                  <a:lnTo>
                    <a:pt x="171" y="122"/>
                  </a:lnTo>
                  <a:lnTo>
                    <a:pt x="171" y="127"/>
                  </a:lnTo>
                  <a:lnTo>
                    <a:pt x="170" y="133"/>
                  </a:lnTo>
                  <a:lnTo>
                    <a:pt x="169" y="138"/>
                  </a:lnTo>
                  <a:lnTo>
                    <a:pt x="166" y="143"/>
                  </a:lnTo>
                  <a:lnTo>
                    <a:pt x="165" y="148"/>
                  </a:lnTo>
                  <a:lnTo>
                    <a:pt x="163" y="153"/>
                  </a:lnTo>
                  <a:lnTo>
                    <a:pt x="161" y="159"/>
                  </a:lnTo>
                  <a:lnTo>
                    <a:pt x="159" y="163"/>
                  </a:lnTo>
                  <a:lnTo>
                    <a:pt x="157" y="168"/>
                  </a:lnTo>
                  <a:lnTo>
                    <a:pt x="153" y="172"/>
                  </a:lnTo>
                  <a:lnTo>
                    <a:pt x="150" y="176"/>
                  </a:lnTo>
                  <a:lnTo>
                    <a:pt x="147" y="181"/>
                  </a:lnTo>
                  <a:lnTo>
                    <a:pt x="143" y="184"/>
                  </a:lnTo>
                  <a:lnTo>
                    <a:pt x="138" y="188"/>
                  </a:lnTo>
                  <a:lnTo>
                    <a:pt x="130" y="193"/>
                  </a:lnTo>
                  <a:lnTo>
                    <a:pt x="122" y="197"/>
                  </a:lnTo>
                  <a:lnTo>
                    <a:pt x="114" y="200"/>
                  </a:lnTo>
                  <a:lnTo>
                    <a:pt x="110" y="202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98" y="203"/>
                  </a:lnTo>
                  <a:lnTo>
                    <a:pt x="93" y="204"/>
                  </a:lnTo>
                  <a:lnTo>
                    <a:pt x="88" y="204"/>
                  </a:lnTo>
                  <a:lnTo>
                    <a:pt x="83" y="204"/>
                  </a:lnTo>
                  <a:lnTo>
                    <a:pt x="77" y="204"/>
                  </a:lnTo>
                  <a:lnTo>
                    <a:pt x="0" y="204"/>
                  </a:lnTo>
                  <a:lnTo>
                    <a:pt x="0" y="0"/>
                  </a:lnTo>
                  <a:close/>
                  <a:moveTo>
                    <a:pt x="42" y="34"/>
                  </a:moveTo>
                  <a:lnTo>
                    <a:pt x="42" y="170"/>
                  </a:lnTo>
                  <a:lnTo>
                    <a:pt x="72" y="170"/>
                  </a:lnTo>
                  <a:lnTo>
                    <a:pt x="79" y="170"/>
                  </a:lnTo>
                  <a:lnTo>
                    <a:pt x="87" y="169"/>
                  </a:lnTo>
                  <a:lnTo>
                    <a:pt x="93" y="169"/>
                  </a:lnTo>
                  <a:lnTo>
                    <a:pt x="97" y="169"/>
                  </a:lnTo>
                  <a:lnTo>
                    <a:pt x="101" y="166"/>
                  </a:lnTo>
                  <a:lnTo>
                    <a:pt x="106" y="164"/>
                  </a:lnTo>
                  <a:lnTo>
                    <a:pt x="110" y="162"/>
                  </a:lnTo>
                  <a:lnTo>
                    <a:pt x="114" y="160"/>
                  </a:lnTo>
                  <a:lnTo>
                    <a:pt x="117" y="157"/>
                  </a:lnTo>
                  <a:lnTo>
                    <a:pt x="120" y="151"/>
                  </a:lnTo>
                  <a:lnTo>
                    <a:pt x="122" y="147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3"/>
                  </a:lnTo>
                  <a:lnTo>
                    <a:pt x="127" y="128"/>
                  </a:lnTo>
                  <a:lnTo>
                    <a:pt x="128" y="124"/>
                  </a:lnTo>
                  <a:lnTo>
                    <a:pt x="128" y="119"/>
                  </a:lnTo>
                  <a:lnTo>
                    <a:pt x="129" y="114"/>
                  </a:lnTo>
                  <a:lnTo>
                    <a:pt x="129" y="108"/>
                  </a:lnTo>
                  <a:lnTo>
                    <a:pt x="129" y="103"/>
                  </a:lnTo>
                  <a:lnTo>
                    <a:pt x="129" y="97"/>
                  </a:lnTo>
                  <a:lnTo>
                    <a:pt x="129" y="92"/>
                  </a:lnTo>
                  <a:lnTo>
                    <a:pt x="128" y="87"/>
                  </a:lnTo>
                  <a:lnTo>
                    <a:pt x="128" y="82"/>
                  </a:lnTo>
                  <a:lnTo>
                    <a:pt x="127" y="78"/>
                  </a:lnTo>
                  <a:lnTo>
                    <a:pt x="126" y="73"/>
                  </a:lnTo>
                  <a:lnTo>
                    <a:pt x="126" y="70"/>
                  </a:lnTo>
                  <a:lnTo>
                    <a:pt x="125" y="67"/>
                  </a:lnTo>
                  <a:lnTo>
                    <a:pt x="122" y="60"/>
                  </a:lnTo>
                  <a:lnTo>
                    <a:pt x="119" y="55"/>
                  </a:lnTo>
                  <a:lnTo>
                    <a:pt x="116" y="50"/>
                  </a:lnTo>
                  <a:lnTo>
                    <a:pt x="113" y="47"/>
                  </a:lnTo>
                  <a:lnTo>
                    <a:pt x="109" y="44"/>
                  </a:lnTo>
                  <a:lnTo>
                    <a:pt x="104" y="41"/>
                  </a:lnTo>
                  <a:lnTo>
                    <a:pt x="99" y="38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5" y="35"/>
                  </a:lnTo>
                  <a:lnTo>
                    <a:pt x="81" y="35"/>
                  </a:lnTo>
                  <a:lnTo>
                    <a:pt x="76" y="34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60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1" name="Rectangle 17"/>
            <p:cNvSpPr>
              <a:spLocks noChangeArrowheads="1"/>
            </p:cNvSpPr>
            <p:nvPr/>
          </p:nvSpPr>
          <p:spPr bwMode="auto">
            <a:xfrm>
              <a:off x="-2660" y="4138"/>
              <a:ext cx="4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2" name="Freeform 18"/>
            <p:cNvSpPr>
              <a:spLocks/>
            </p:cNvSpPr>
            <p:nvPr/>
          </p:nvSpPr>
          <p:spPr bwMode="auto">
            <a:xfrm>
              <a:off x="-2653" y="4138"/>
              <a:ext cx="19" cy="26"/>
            </a:xfrm>
            <a:custGeom>
              <a:avLst/>
              <a:gdLst>
                <a:gd name="T0" fmla="*/ 42 w 167"/>
                <a:gd name="T1" fmla="*/ 146 h 210"/>
                <a:gd name="T2" fmla="*/ 54 w 167"/>
                <a:gd name="T3" fmla="*/ 166 h 210"/>
                <a:gd name="T4" fmla="*/ 75 w 167"/>
                <a:gd name="T5" fmla="*/ 174 h 210"/>
                <a:gd name="T6" fmla="*/ 101 w 167"/>
                <a:gd name="T7" fmla="*/ 173 h 210"/>
                <a:gd name="T8" fmla="*/ 117 w 167"/>
                <a:gd name="T9" fmla="*/ 163 h 210"/>
                <a:gd name="T10" fmla="*/ 124 w 167"/>
                <a:gd name="T11" fmla="*/ 148 h 210"/>
                <a:gd name="T12" fmla="*/ 121 w 167"/>
                <a:gd name="T13" fmla="*/ 139 h 210"/>
                <a:gd name="T14" fmla="*/ 114 w 167"/>
                <a:gd name="T15" fmla="*/ 131 h 210"/>
                <a:gd name="T16" fmla="*/ 100 w 167"/>
                <a:gd name="T17" fmla="*/ 126 h 210"/>
                <a:gd name="T18" fmla="*/ 72 w 167"/>
                <a:gd name="T19" fmla="*/ 118 h 210"/>
                <a:gd name="T20" fmla="*/ 50 w 167"/>
                <a:gd name="T21" fmla="*/ 111 h 210"/>
                <a:gd name="T22" fmla="*/ 34 w 167"/>
                <a:gd name="T23" fmla="*/ 104 h 210"/>
                <a:gd name="T24" fmla="*/ 21 w 167"/>
                <a:gd name="T25" fmla="*/ 94 h 210"/>
                <a:gd name="T26" fmla="*/ 13 w 167"/>
                <a:gd name="T27" fmla="*/ 80 h 210"/>
                <a:gd name="T28" fmla="*/ 8 w 167"/>
                <a:gd name="T29" fmla="*/ 63 h 210"/>
                <a:gd name="T30" fmla="*/ 10 w 167"/>
                <a:gd name="T31" fmla="*/ 42 h 210"/>
                <a:gd name="T32" fmla="*/ 21 w 167"/>
                <a:gd name="T33" fmla="*/ 22 h 210"/>
                <a:gd name="T34" fmla="*/ 42 w 167"/>
                <a:gd name="T35" fmla="*/ 7 h 210"/>
                <a:gd name="T36" fmla="*/ 56 w 167"/>
                <a:gd name="T37" fmla="*/ 3 h 210"/>
                <a:gd name="T38" fmla="*/ 71 w 167"/>
                <a:gd name="T39" fmla="*/ 1 h 210"/>
                <a:gd name="T40" fmla="*/ 91 w 167"/>
                <a:gd name="T41" fmla="*/ 0 h 210"/>
                <a:gd name="T42" fmla="*/ 116 w 167"/>
                <a:gd name="T43" fmla="*/ 4 h 210"/>
                <a:gd name="T44" fmla="*/ 135 w 167"/>
                <a:gd name="T45" fmla="*/ 13 h 210"/>
                <a:gd name="T46" fmla="*/ 149 w 167"/>
                <a:gd name="T47" fmla="*/ 26 h 210"/>
                <a:gd name="T48" fmla="*/ 158 w 167"/>
                <a:gd name="T49" fmla="*/ 44 h 210"/>
                <a:gd name="T50" fmla="*/ 161 w 167"/>
                <a:gd name="T51" fmla="*/ 63 h 210"/>
                <a:gd name="T52" fmla="*/ 115 w 167"/>
                <a:gd name="T53" fmla="*/ 51 h 210"/>
                <a:gd name="T54" fmla="*/ 103 w 167"/>
                <a:gd name="T55" fmla="*/ 39 h 210"/>
                <a:gd name="T56" fmla="*/ 82 w 167"/>
                <a:gd name="T57" fmla="*/ 35 h 210"/>
                <a:gd name="T58" fmla="*/ 59 w 167"/>
                <a:gd name="T59" fmla="*/ 39 h 210"/>
                <a:gd name="T60" fmla="*/ 49 w 167"/>
                <a:gd name="T61" fmla="*/ 49 h 210"/>
                <a:gd name="T62" fmla="*/ 48 w 167"/>
                <a:gd name="T63" fmla="*/ 59 h 210"/>
                <a:gd name="T64" fmla="*/ 53 w 167"/>
                <a:gd name="T65" fmla="*/ 68 h 210"/>
                <a:gd name="T66" fmla="*/ 62 w 167"/>
                <a:gd name="T67" fmla="*/ 72 h 210"/>
                <a:gd name="T68" fmla="*/ 78 w 167"/>
                <a:gd name="T69" fmla="*/ 77 h 210"/>
                <a:gd name="T70" fmla="*/ 98 w 167"/>
                <a:gd name="T71" fmla="*/ 83 h 210"/>
                <a:gd name="T72" fmla="*/ 117 w 167"/>
                <a:gd name="T73" fmla="*/ 87 h 210"/>
                <a:gd name="T74" fmla="*/ 133 w 167"/>
                <a:gd name="T75" fmla="*/ 93 h 210"/>
                <a:gd name="T76" fmla="*/ 149 w 167"/>
                <a:gd name="T77" fmla="*/ 104 h 210"/>
                <a:gd name="T78" fmla="*/ 160 w 167"/>
                <a:gd name="T79" fmla="*/ 119 h 210"/>
                <a:gd name="T80" fmla="*/ 165 w 167"/>
                <a:gd name="T81" fmla="*/ 130 h 210"/>
                <a:gd name="T82" fmla="*/ 167 w 167"/>
                <a:gd name="T83" fmla="*/ 144 h 210"/>
                <a:gd name="T84" fmla="*/ 165 w 167"/>
                <a:gd name="T85" fmla="*/ 165 h 210"/>
                <a:gd name="T86" fmla="*/ 151 w 167"/>
                <a:gd name="T87" fmla="*/ 187 h 210"/>
                <a:gd name="T88" fmla="*/ 129 w 167"/>
                <a:gd name="T89" fmla="*/ 202 h 210"/>
                <a:gd name="T90" fmla="*/ 114 w 167"/>
                <a:gd name="T91" fmla="*/ 207 h 210"/>
                <a:gd name="T92" fmla="*/ 97 w 167"/>
                <a:gd name="T93" fmla="*/ 209 h 210"/>
                <a:gd name="T94" fmla="*/ 75 w 167"/>
                <a:gd name="T95" fmla="*/ 210 h 210"/>
                <a:gd name="T96" fmla="*/ 50 w 167"/>
                <a:gd name="T97" fmla="*/ 206 h 210"/>
                <a:gd name="T98" fmla="*/ 30 w 167"/>
                <a:gd name="T99" fmla="*/ 197 h 210"/>
                <a:gd name="T100" fmla="*/ 16 w 167"/>
                <a:gd name="T101" fmla="*/ 183 h 210"/>
                <a:gd name="T102" fmla="*/ 6 w 167"/>
                <a:gd name="T103" fmla="*/ 164 h 210"/>
                <a:gd name="T104" fmla="*/ 0 w 167"/>
                <a:gd name="T105" fmla="*/ 14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10"/>
                <a:gd name="T161" fmla="*/ 167 w 167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10">
                  <a:moveTo>
                    <a:pt x="0" y="141"/>
                  </a:moveTo>
                  <a:lnTo>
                    <a:pt x="40" y="137"/>
                  </a:lnTo>
                  <a:lnTo>
                    <a:pt x="42" y="146"/>
                  </a:lnTo>
                  <a:lnTo>
                    <a:pt x="46" y="154"/>
                  </a:lnTo>
                  <a:lnTo>
                    <a:pt x="50" y="161"/>
                  </a:lnTo>
                  <a:lnTo>
                    <a:pt x="54" y="166"/>
                  </a:lnTo>
                  <a:lnTo>
                    <a:pt x="60" y="169"/>
                  </a:lnTo>
                  <a:lnTo>
                    <a:pt x="68" y="173"/>
                  </a:lnTo>
                  <a:lnTo>
                    <a:pt x="75" y="174"/>
                  </a:lnTo>
                  <a:lnTo>
                    <a:pt x="84" y="175"/>
                  </a:lnTo>
                  <a:lnTo>
                    <a:pt x="93" y="174"/>
                  </a:lnTo>
                  <a:lnTo>
                    <a:pt x="101" y="173"/>
                  </a:lnTo>
                  <a:lnTo>
                    <a:pt x="107" y="171"/>
                  </a:lnTo>
                  <a:lnTo>
                    <a:pt x="113" y="167"/>
                  </a:lnTo>
                  <a:lnTo>
                    <a:pt x="117" y="163"/>
                  </a:lnTo>
                  <a:lnTo>
                    <a:pt x="121" y="157"/>
                  </a:lnTo>
                  <a:lnTo>
                    <a:pt x="123" y="153"/>
                  </a:lnTo>
                  <a:lnTo>
                    <a:pt x="124" y="148"/>
                  </a:lnTo>
                  <a:lnTo>
                    <a:pt x="124" y="144"/>
                  </a:lnTo>
                  <a:lnTo>
                    <a:pt x="123" y="141"/>
                  </a:lnTo>
                  <a:lnTo>
                    <a:pt x="121" y="139"/>
                  </a:lnTo>
                  <a:lnTo>
                    <a:pt x="119" y="137"/>
                  </a:lnTo>
                  <a:lnTo>
                    <a:pt x="117" y="134"/>
                  </a:lnTo>
                  <a:lnTo>
                    <a:pt x="114" y="131"/>
                  </a:lnTo>
                  <a:lnTo>
                    <a:pt x="108" y="129"/>
                  </a:lnTo>
                  <a:lnTo>
                    <a:pt x="104" y="127"/>
                  </a:lnTo>
                  <a:lnTo>
                    <a:pt x="100" y="126"/>
                  </a:lnTo>
                  <a:lnTo>
                    <a:pt x="93" y="123"/>
                  </a:lnTo>
                  <a:lnTo>
                    <a:pt x="83" y="121"/>
                  </a:lnTo>
                  <a:lnTo>
                    <a:pt x="72" y="118"/>
                  </a:lnTo>
                  <a:lnTo>
                    <a:pt x="64" y="116"/>
                  </a:lnTo>
                  <a:lnTo>
                    <a:pt x="57" y="114"/>
                  </a:lnTo>
                  <a:lnTo>
                    <a:pt x="50" y="111"/>
                  </a:lnTo>
                  <a:lnTo>
                    <a:pt x="45" y="109"/>
                  </a:lnTo>
                  <a:lnTo>
                    <a:pt x="39" y="107"/>
                  </a:lnTo>
                  <a:lnTo>
                    <a:pt x="34" y="104"/>
                  </a:lnTo>
                  <a:lnTo>
                    <a:pt x="29" y="102"/>
                  </a:lnTo>
                  <a:lnTo>
                    <a:pt x="26" y="98"/>
                  </a:lnTo>
                  <a:lnTo>
                    <a:pt x="21" y="94"/>
                  </a:lnTo>
                  <a:lnTo>
                    <a:pt x="18" y="90"/>
                  </a:lnTo>
                  <a:lnTo>
                    <a:pt x="16" y="85"/>
                  </a:lnTo>
                  <a:lnTo>
                    <a:pt x="13" y="80"/>
                  </a:lnTo>
                  <a:lnTo>
                    <a:pt x="10" y="74"/>
                  </a:lnTo>
                  <a:lnTo>
                    <a:pt x="9" y="69"/>
                  </a:lnTo>
                  <a:lnTo>
                    <a:pt x="8" y="63"/>
                  </a:lnTo>
                  <a:lnTo>
                    <a:pt x="8" y="58"/>
                  </a:lnTo>
                  <a:lnTo>
                    <a:pt x="9" y="50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7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12"/>
                  </a:lnTo>
                  <a:lnTo>
                    <a:pt x="42" y="7"/>
                  </a:lnTo>
                  <a:lnTo>
                    <a:pt x="47" y="6"/>
                  </a:lnTo>
                  <a:lnTo>
                    <a:pt x="51" y="4"/>
                  </a:lnTo>
                  <a:lnTo>
                    <a:pt x="56" y="3"/>
                  </a:lnTo>
                  <a:lnTo>
                    <a:pt x="61" y="2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1"/>
                  </a:lnTo>
                  <a:lnTo>
                    <a:pt x="108" y="2"/>
                  </a:lnTo>
                  <a:lnTo>
                    <a:pt x="116" y="4"/>
                  </a:lnTo>
                  <a:lnTo>
                    <a:pt x="123" y="7"/>
                  </a:lnTo>
                  <a:lnTo>
                    <a:pt x="129" y="10"/>
                  </a:lnTo>
                  <a:lnTo>
                    <a:pt x="135" y="13"/>
                  </a:lnTo>
                  <a:lnTo>
                    <a:pt x="140" y="17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1"/>
                  </a:lnTo>
                  <a:lnTo>
                    <a:pt x="156" y="37"/>
                  </a:lnTo>
                  <a:lnTo>
                    <a:pt x="158" y="44"/>
                  </a:lnTo>
                  <a:lnTo>
                    <a:pt x="160" y="50"/>
                  </a:lnTo>
                  <a:lnTo>
                    <a:pt x="161" y="57"/>
                  </a:lnTo>
                  <a:lnTo>
                    <a:pt x="161" y="63"/>
                  </a:lnTo>
                  <a:lnTo>
                    <a:pt x="119" y="64"/>
                  </a:lnTo>
                  <a:lnTo>
                    <a:pt x="117" y="58"/>
                  </a:lnTo>
                  <a:lnTo>
                    <a:pt x="115" y="51"/>
                  </a:lnTo>
                  <a:lnTo>
                    <a:pt x="112" y="47"/>
                  </a:lnTo>
                  <a:lnTo>
                    <a:pt x="107" y="42"/>
                  </a:lnTo>
                  <a:lnTo>
                    <a:pt x="103" y="39"/>
                  </a:lnTo>
                  <a:lnTo>
                    <a:pt x="96" y="37"/>
                  </a:lnTo>
                  <a:lnTo>
                    <a:pt x="90" y="36"/>
                  </a:lnTo>
                  <a:lnTo>
                    <a:pt x="82" y="35"/>
                  </a:lnTo>
                  <a:lnTo>
                    <a:pt x="74" y="36"/>
                  </a:lnTo>
                  <a:lnTo>
                    <a:pt x="67" y="37"/>
                  </a:lnTo>
                  <a:lnTo>
                    <a:pt x="59" y="39"/>
                  </a:lnTo>
                  <a:lnTo>
                    <a:pt x="53" y="42"/>
                  </a:lnTo>
                  <a:lnTo>
                    <a:pt x="51" y="46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9" y="62"/>
                  </a:lnTo>
                  <a:lnTo>
                    <a:pt x="51" y="65"/>
                  </a:lnTo>
                  <a:lnTo>
                    <a:pt x="53" y="68"/>
                  </a:lnTo>
                  <a:lnTo>
                    <a:pt x="56" y="69"/>
                  </a:lnTo>
                  <a:lnTo>
                    <a:pt x="58" y="71"/>
                  </a:lnTo>
                  <a:lnTo>
                    <a:pt x="62" y="72"/>
                  </a:lnTo>
                  <a:lnTo>
                    <a:pt x="67" y="74"/>
                  </a:lnTo>
                  <a:lnTo>
                    <a:pt x="71" y="75"/>
                  </a:lnTo>
                  <a:lnTo>
                    <a:pt x="78" y="77"/>
                  </a:lnTo>
                  <a:lnTo>
                    <a:pt x="84" y="79"/>
                  </a:lnTo>
                  <a:lnTo>
                    <a:pt x="91" y="81"/>
                  </a:lnTo>
                  <a:lnTo>
                    <a:pt x="98" y="83"/>
                  </a:lnTo>
                  <a:lnTo>
                    <a:pt x="105" y="84"/>
                  </a:lnTo>
                  <a:lnTo>
                    <a:pt x="112" y="86"/>
                  </a:lnTo>
                  <a:lnTo>
                    <a:pt x="117" y="87"/>
                  </a:lnTo>
                  <a:lnTo>
                    <a:pt x="123" y="90"/>
                  </a:lnTo>
                  <a:lnTo>
                    <a:pt x="128" y="92"/>
                  </a:lnTo>
                  <a:lnTo>
                    <a:pt x="133" y="93"/>
                  </a:lnTo>
                  <a:lnTo>
                    <a:pt x="136" y="95"/>
                  </a:lnTo>
                  <a:lnTo>
                    <a:pt x="143" y="99"/>
                  </a:lnTo>
                  <a:lnTo>
                    <a:pt x="149" y="104"/>
                  </a:lnTo>
                  <a:lnTo>
                    <a:pt x="154" y="109"/>
                  </a:lnTo>
                  <a:lnTo>
                    <a:pt x="158" y="116"/>
                  </a:lnTo>
                  <a:lnTo>
                    <a:pt x="160" y="119"/>
                  </a:lnTo>
                  <a:lnTo>
                    <a:pt x="161" y="122"/>
                  </a:lnTo>
                  <a:lnTo>
                    <a:pt x="163" y="127"/>
                  </a:lnTo>
                  <a:lnTo>
                    <a:pt x="165" y="130"/>
                  </a:lnTo>
                  <a:lnTo>
                    <a:pt x="166" y="134"/>
                  </a:lnTo>
                  <a:lnTo>
                    <a:pt x="166" y="139"/>
                  </a:lnTo>
                  <a:lnTo>
                    <a:pt x="167" y="144"/>
                  </a:lnTo>
                  <a:lnTo>
                    <a:pt x="167" y="149"/>
                  </a:lnTo>
                  <a:lnTo>
                    <a:pt x="166" y="156"/>
                  </a:lnTo>
                  <a:lnTo>
                    <a:pt x="165" y="165"/>
                  </a:lnTo>
                  <a:lnTo>
                    <a:pt x="161" y="173"/>
                  </a:lnTo>
                  <a:lnTo>
                    <a:pt x="157" y="180"/>
                  </a:lnTo>
                  <a:lnTo>
                    <a:pt x="151" y="187"/>
                  </a:lnTo>
                  <a:lnTo>
                    <a:pt x="145" y="194"/>
                  </a:lnTo>
                  <a:lnTo>
                    <a:pt x="137" y="198"/>
                  </a:lnTo>
                  <a:lnTo>
                    <a:pt x="129" y="202"/>
                  </a:lnTo>
                  <a:lnTo>
                    <a:pt x="125" y="203"/>
                  </a:lnTo>
                  <a:lnTo>
                    <a:pt x="119" y="206"/>
                  </a:lnTo>
                  <a:lnTo>
                    <a:pt x="114" y="207"/>
                  </a:lnTo>
                  <a:lnTo>
                    <a:pt x="108" y="208"/>
                  </a:lnTo>
                  <a:lnTo>
                    <a:pt x="103" y="209"/>
                  </a:lnTo>
                  <a:lnTo>
                    <a:pt x="97" y="209"/>
                  </a:lnTo>
                  <a:lnTo>
                    <a:pt x="91" y="210"/>
                  </a:lnTo>
                  <a:lnTo>
                    <a:pt x="84" y="210"/>
                  </a:lnTo>
                  <a:lnTo>
                    <a:pt x="75" y="210"/>
                  </a:lnTo>
                  <a:lnTo>
                    <a:pt x="67" y="209"/>
                  </a:lnTo>
                  <a:lnTo>
                    <a:pt x="58" y="208"/>
                  </a:lnTo>
                  <a:lnTo>
                    <a:pt x="50" y="206"/>
                  </a:lnTo>
                  <a:lnTo>
                    <a:pt x="42" y="202"/>
                  </a:lnTo>
                  <a:lnTo>
                    <a:pt x="36" y="200"/>
                  </a:lnTo>
                  <a:lnTo>
                    <a:pt x="30" y="197"/>
                  </a:lnTo>
                  <a:lnTo>
                    <a:pt x="25" y="192"/>
                  </a:lnTo>
                  <a:lnTo>
                    <a:pt x="20" y="188"/>
                  </a:lnTo>
                  <a:lnTo>
                    <a:pt x="16" y="183"/>
                  </a:lnTo>
                  <a:lnTo>
                    <a:pt x="11" y="177"/>
                  </a:lnTo>
                  <a:lnTo>
                    <a:pt x="8" y="171"/>
                  </a:lnTo>
                  <a:lnTo>
                    <a:pt x="6" y="164"/>
                  </a:lnTo>
                  <a:lnTo>
                    <a:pt x="4" y="156"/>
                  </a:lnTo>
                  <a:lnTo>
                    <a:pt x="2" y="1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3" name="Freeform 19"/>
            <p:cNvSpPr>
              <a:spLocks/>
            </p:cNvSpPr>
            <p:nvPr/>
          </p:nvSpPr>
          <p:spPr bwMode="auto">
            <a:xfrm>
              <a:off x="-2630" y="4138"/>
              <a:ext cx="17" cy="26"/>
            </a:xfrm>
            <a:custGeom>
              <a:avLst/>
              <a:gdLst>
                <a:gd name="T0" fmla="*/ 0 w 155"/>
                <a:gd name="T1" fmla="*/ 204 h 204"/>
                <a:gd name="T2" fmla="*/ 0 w 155"/>
                <a:gd name="T3" fmla="*/ 0 h 204"/>
                <a:gd name="T4" fmla="*/ 151 w 155"/>
                <a:gd name="T5" fmla="*/ 0 h 204"/>
                <a:gd name="T6" fmla="*/ 151 w 155"/>
                <a:gd name="T7" fmla="*/ 34 h 204"/>
                <a:gd name="T8" fmla="*/ 42 w 155"/>
                <a:gd name="T9" fmla="*/ 34 h 204"/>
                <a:gd name="T10" fmla="*/ 42 w 155"/>
                <a:gd name="T11" fmla="*/ 79 h 204"/>
                <a:gd name="T12" fmla="*/ 143 w 155"/>
                <a:gd name="T13" fmla="*/ 79 h 204"/>
                <a:gd name="T14" fmla="*/ 143 w 155"/>
                <a:gd name="T15" fmla="*/ 113 h 204"/>
                <a:gd name="T16" fmla="*/ 42 w 155"/>
                <a:gd name="T17" fmla="*/ 113 h 204"/>
                <a:gd name="T18" fmla="*/ 42 w 155"/>
                <a:gd name="T19" fmla="*/ 170 h 204"/>
                <a:gd name="T20" fmla="*/ 155 w 155"/>
                <a:gd name="T21" fmla="*/ 170 h 204"/>
                <a:gd name="T22" fmla="*/ 155 w 155"/>
                <a:gd name="T23" fmla="*/ 204 h 204"/>
                <a:gd name="T24" fmla="*/ 0 w 155"/>
                <a:gd name="T25" fmla="*/ 20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4"/>
                <a:gd name="T41" fmla="*/ 155 w 15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4">
                  <a:moveTo>
                    <a:pt x="0" y="204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3"/>
                  </a:lnTo>
                  <a:lnTo>
                    <a:pt x="42" y="113"/>
                  </a:lnTo>
                  <a:lnTo>
                    <a:pt x="42" y="170"/>
                  </a:lnTo>
                  <a:lnTo>
                    <a:pt x="155" y="170"/>
                  </a:lnTo>
                  <a:lnTo>
                    <a:pt x="155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4" name="Freeform 20"/>
            <p:cNvSpPr>
              <a:spLocks noEditPoints="1"/>
            </p:cNvSpPr>
            <p:nvPr/>
          </p:nvSpPr>
          <p:spPr bwMode="auto">
            <a:xfrm>
              <a:off x="-2611" y="4138"/>
              <a:ext cx="23" cy="26"/>
            </a:xfrm>
            <a:custGeom>
              <a:avLst/>
              <a:gdLst>
                <a:gd name="T0" fmla="*/ 205 w 205"/>
                <a:gd name="T1" fmla="*/ 204 h 204"/>
                <a:gd name="T2" fmla="*/ 159 w 205"/>
                <a:gd name="T3" fmla="*/ 204 h 204"/>
                <a:gd name="T4" fmla="*/ 142 w 205"/>
                <a:gd name="T5" fmla="*/ 158 h 204"/>
                <a:gd name="T6" fmla="*/ 60 w 205"/>
                <a:gd name="T7" fmla="*/ 158 h 204"/>
                <a:gd name="T8" fmla="*/ 44 w 205"/>
                <a:gd name="T9" fmla="*/ 204 h 204"/>
                <a:gd name="T10" fmla="*/ 0 w 205"/>
                <a:gd name="T11" fmla="*/ 204 h 204"/>
                <a:gd name="T12" fmla="*/ 78 w 205"/>
                <a:gd name="T13" fmla="*/ 0 h 204"/>
                <a:gd name="T14" fmla="*/ 125 w 205"/>
                <a:gd name="T15" fmla="*/ 0 h 204"/>
                <a:gd name="T16" fmla="*/ 205 w 205"/>
                <a:gd name="T17" fmla="*/ 204 h 204"/>
                <a:gd name="T18" fmla="*/ 130 w 205"/>
                <a:gd name="T19" fmla="*/ 124 h 204"/>
                <a:gd name="T20" fmla="*/ 101 w 205"/>
                <a:gd name="T21" fmla="*/ 47 h 204"/>
                <a:gd name="T22" fmla="*/ 73 w 205"/>
                <a:gd name="T23" fmla="*/ 124 h 204"/>
                <a:gd name="T24" fmla="*/ 130 w 205"/>
                <a:gd name="T25" fmla="*/ 12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5"/>
                <a:gd name="T40" fmla="*/ 0 h 204"/>
                <a:gd name="T41" fmla="*/ 205 w 20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5" h="204">
                  <a:moveTo>
                    <a:pt x="205" y="204"/>
                  </a:moveTo>
                  <a:lnTo>
                    <a:pt x="159" y="204"/>
                  </a:lnTo>
                  <a:lnTo>
                    <a:pt x="142" y="158"/>
                  </a:lnTo>
                  <a:lnTo>
                    <a:pt x="60" y="158"/>
                  </a:lnTo>
                  <a:lnTo>
                    <a:pt x="44" y="204"/>
                  </a:lnTo>
                  <a:lnTo>
                    <a:pt x="0" y="204"/>
                  </a:lnTo>
                  <a:lnTo>
                    <a:pt x="78" y="0"/>
                  </a:lnTo>
                  <a:lnTo>
                    <a:pt x="125" y="0"/>
                  </a:lnTo>
                  <a:lnTo>
                    <a:pt x="205" y="204"/>
                  </a:lnTo>
                  <a:close/>
                  <a:moveTo>
                    <a:pt x="130" y="124"/>
                  </a:moveTo>
                  <a:lnTo>
                    <a:pt x="101" y="47"/>
                  </a:lnTo>
                  <a:lnTo>
                    <a:pt x="73" y="124"/>
                  </a:lnTo>
                  <a:lnTo>
                    <a:pt x="13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5" name="Freeform 21"/>
            <p:cNvSpPr>
              <a:spLocks/>
            </p:cNvSpPr>
            <p:nvPr/>
          </p:nvSpPr>
          <p:spPr bwMode="auto">
            <a:xfrm>
              <a:off x="-2587" y="4138"/>
              <a:ext cx="18" cy="26"/>
            </a:xfrm>
            <a:custGeom>
              <a:avLst/>
              <a:gdLst>
                <a:gd name="T0" fmla="*/ 41 w 166"/>
                <a:gd name="T1" fmla="*/ 146 h 210"/>
                <a:gd name="T2" fmla="*/ 54 w 166"/>
                <a:gd name="T3" fmla="*/ 166 h 210"/>
                <a:gd name="T4" fmla="*/ 74 w 166"/>
                <a:gd name="T5" fmla="*/ 174 h 210"/>
                <a:gd name="T6" fmla="*/ 100 w 166"/>
                <a:gd name="T7" fmla="*/ 173 h 210"/>
                <a:gd name="T8" fmla="*/ 116 w 166"/>
                <a:gd name="T9" fmla="*/ 163 h 210"/>
                <a:gd name="T10" fmla="*/ 123 w 166"/>
                <a:gd name="T11" fmla="*/ 148 h 210"/>
                <a:gd name="T12" fmla="*/ 120 w 166"/>
                <a:gd name="T13" fmla="*/ 139 h 210"/>
                <a:gd name="T14" fmla="*/ 113 w 166"/>
                <a:gd name="T15" fmla="*/ 131 h 210"/>
                <a:gd name="T16" fmla="*/ 99 w 166"/>
                <a:gd name="T17" fmla="*/ 126 h 210"/>
                <a:gd name="T18" fmla="*/ 71 w 166"/>
                <a:gd name="T19" fmla="*/ 118 h 210"/>
                <a:gd name="T20" fmla="*/ 49 w 166"/>
                <a:gd name="T21" fmla="*/ 111 h 210"/>
                <a:gd name="T22" fmla="*/ 33 w 166"/>
                <a:gd name="T23" fmla="*/ 104 h 210"/>
                <a:gd name="T24" fmla="*/ 20 w 166"/>
                <a:gd name="T25" fmla="*/ 94 h 210"/>
                <a:gd name="T26" fmla="*/ 12 w 166"/>
                <a:gd name="T27" fmla="*/ 80 h 210"/>
                <a:gd name="T28" fmla="*/ 7 w 166"/>
                <a:gd name="T29" fmla="*/ 63 h 210"/>
                <a:gd name="T30" fmla="*/ 9 w 166"/>
                <a:gd name="T31" fmla="*/ 42 h 210"/>
                <a:gd name="T32" fmla="*/ 20 w 166"/>
                <a:gd name="T33" fmla="*/ 22 h 210"/>
                <a:gd name="T34" fmla="*/ 41 w 166"/>
                <a:gd name="T35" fmla="*/ 7 h 210"/>
                <a:gd name="T36" fmla="*/ 55 w 166"/>
                <a:gd name="T37" fmla="*/ 3 h 210"/>
                <a:gd name="T38" fmla="*/ 70 w 166"/>
                <a:gd name="T39" fmla="*/ 1 h 210"/>
                <a:gd name="T40" fmla="*/ 90 w 166"/>
                <a:gd name="T41" fmla="*/ 0 h 210"/>
                <a:gd name="T42" fmla="*/ 115 w 166"/>
                <a:gd name="T43" fmla="*/ 4 h 210"/>
                <a:gd name="T44" fmla="*/ 134 w 166"/>
                <a:gd name="T45" fmla="*/ 13 h 210"/>
                <a:gd name="T46" fmla="*/ 148 w 166"/>
                <a:gd name="T47" fmla="*/ 26 h 210"/>
                <a:gd name="T48" fmla="*/ 157 w 166"/>
                <a:gd name="T49" fmla="*/ 44 h 210"/>
                <a:gd name="T50" fmla="*/ 160 w 166"/>
                <a:gd name="T51" fmla="*/ 63 h 210"/>
                <a:gd name="T52" fmla="*/ 114 w 166"/>
                <a:gd name="T53" fmla="*/ 51 h 210"/>
                <a:gd name="T54" fmla="*/ 102 w 166"/>
                <a:gd name="T55" fmla="*/ 39 h 210"/>
                <a:gd name="T56" fmla="*/ 81 w 166"/>
                <a:gd name="T57" fmla="*/ 35 h 210"/>
                <a:gd name="T58" fmla="*/ 58 w 166"/>
                <a:gd name="T59" fmla="*/ 39 h 210"/>
                <a:gd name="T60" fmla="*/ 48 w 166"/>
                <a:gd name="T61" fmla="*/ 49 h 210"/>
                <a:gd name="T62" fmla="*/ 47 w 166"/>
                <a:gd name="T63" fmla="*/ 59 h 210"/>
                <a:gd name="T64" fmla="*/ 52 w 166"/>
                <a:gd name="T65" fmla="*/ 68 h 210"/>
                <a:gd name="T66" fmla="*/ 61 w 166"/>
                <a:gd name="T67" fmla="*/ 72 h 210"/>
                <a:gd name="T68" fmla="*/ 77 w 166"/>
                <a:gd name="T69" fmla="*/ 77 h 210"/>
                <a:gd name="T70" fmla="*/ 98 w 166"/>
                <a:gd name="T71" fmla="*/ 83 h 210"/>
                <a:gd name="T72" fmla="*/ 116 w 166"/>
                <a:gd name="T73" fmla="*/ 87 h 210"/>
                <a:gd name="T74" fmla="*/ 132 w 166"/>
                <a:gd name="T75" fmla="*/ 93 h 210"/>
                <a:gd name="T76" fmla="*/ 148 w 166"/>
                <a:gd name="T77" fmla="*/ 104 h 210"/>
                <a:gd name="T78" fmla="*/ 159 w 166"/>
                <a:gd name="T79" fmla="*/ 119 h 210"/>
                <a:gd name="T80" fmla="*/ 164 w 166"/>
                <a:gd name="T81" fmla="*/ 130 h 210"/>
                <a:gd name="T82" fmla="*/ 166 w 166"/>
                <a:gd name="T83" fmla="*/ 144 h 210"/>
                <a:gd name="T84" fmla="*/ 164 w 166"/>
                <a:gd name="T85" fmla="*/ 165 h 210"/>
                <a:gd name="T86" fmla="*/ 150 w 166"/>
                <a:gd name="T87" fmla="*/ 187 h 210"/>
                <a:gd name="T88" fmla="*/ 128 w 166"/>
                <a:gd name="T89" fmla="*/ 202 h 210"/>
                <a:gd name="T90" fmla="*/ 113 w 166"/>
                <a:gd name="T91" fmla="*/ 207 h 210"/>
                <a:gd name="T92" fmla="*/ 96 w 166"/>
                <a:gd name="T93" fmla="*/ 209 h 210"/>
                <a:gd name="T94" fmla="*/ 74 w 166"/>
                <a:gd name="T95" fmla="*/ 210 h 210"/>
                <a:gd name="T96" fmla="*/ 49 w 166"/>
                <a:gd name="T97" fmla="*/ 206 h 210"/>
                <a:gd name="T98" fmla="*/ 29 w 166"/>
                <a:gd name="T99" fmla="*/ 197 h 210"/>
                <a:gd name="T100" fmla="*/ 15 w 166"/>
                <a:gd name="T101" fmla="*/ 183 h 210"/>
                <a:gd name="T102" fmla="*/ 5 w 166"/>
                <a:gd name="T103" fmla="*/ 164 h 210"/>
                <a:gd name="T104" fmla="*/ 0 w 166"/>
                <a:gd name="T105" fmla="*/ 14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210"/>
                <a:gd name="T161" fmla="*/ 166 w 166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210">
                  <a:moveTo>
                    <a:pt x="0" y="141"/>
                  </a:moveTo>
                  <a:lnTo>
                    <a:pt x="39" y="137"/>
                  </a:lnTo>
                  <a:lnTo>
                    <a:pt x="41" y="146"/>
                  </a:lnTo>
                  <a:lnTo>
                    <a:pt x="45" y="154"/>
                  </a:lnTo>
                  <a:lnTo>
                    <a:pt x="49" y="161"/>
                  </a:lnTo>
                  <a:lnTo>
                    <a:pt x="54" y="166"/>
                  </a:lnTo>
                  <a:lnTo>
                    <a:pt x="59" y="169"/>
                  </a:lnTo>
                  <a:lnTo>
                    <a:pt x="67" y="173"/>
                  </a:lnTo>
                  <a:lnTo>
                    <a:pt x="74" y="174"/>
                  </a:lnTo>
                  <a:lnTo>
                    <a:pt x="83" y="175"/>
                  </a:lnTo>
                  <a:lnTo>
                    <a:pt x="92" y="174"/>
                  </a:lnTo>
                  <a:lnTo>
                    <a:pt x="100" y="173"/>
                  </a:lnTo>
                  <a:lnTo>
                    <a:pt x="106" y="171"/>
                  </a:lnTo>
                  <a:lnTo>
                    <a:pt x="112" y="167"/>
                  </a:lnTo>
                  <a:lnTo>
                    <a:pt x="116" y="163"/>
                  </a:lnTo>
                  <a:lnTo>
                    <a:pt x="120" y="157"/>
                  </a:lnTo>
                  <a:lnTo>
                    <a:pt x="122" y="153"/>
                  </a:lnTo>
                  <a:lnTo>
                    <a:pt x="123" y="148"/>
                  </a:lnTo>
                  <a:lnTo>
                    <a:pt x="123" y="144"/>
                  </a:lnTo>
                  <a:lnTo>
                    <a:pt x="122" y="141"/>
                  </a:lnTo>
                  <a:lnTo>
                    <a:pt x="120" y="139"/>
                  </a:lnTo>
                  <a:lnTo>
                    <a:pt x="118" y="137"/>
                  </a:lnTo>
                  <a:lnTo>
                    <a:pt x="116" y="134"/>
                  </a:lnTo>
                  <a:lnTo>
                    <a:pt x="113" y="131"/>
                  </a:lnTo>
                  <a:lnTo>
                    <a:pt x="107" y="129"/>
                  </a:lnTo>
                  <a:lnTo>
                    <a:pt x="103" y="127"/>
                  </a:lnTo>
                  <a:lnTo>
                    <a:pt x="99" y="126"/>
                  </a:lnTo>
                  <a:lnTo>
                    <a:pt x="92" y="123"/>
                  </a:lnTo>
                  <a:lnTo>
                    <a:pt x="82" y="121"/>
                  </a:lnTo>
                  <a:lnTo>
                    <a:pt x="71" y="118"/>
                  </a:lnTo>
                  <a:lnTo>
                    <a:pt x="63" y="116"/>
                  </a:lnTo>
                  <a:lnTo>
                    <a:pt x="56" y="114"/>
                  </a:lnTo>
                  <a:lnTo>
                    <a:pt x="49" y="111"/>
                  </a:lnTo>
                  <a:lnTo>
                    <a:pt x="44" y="109"/>
                  </a:lnTo>
                  <a:lnTo>
                    <a:pt x="38" y="107"/>
                  </a:lnTo>
                  <a:lnTo>
                    <a:pt x="33" y="104"/>
                  </a:lnTo>
                  <a:lnTo>
                    <a:pt x="28" y="102"/>
                  </a:lnTo>
                  <a:lnTo>
                    <a:pt x="25" y="98"/>
                  </a:lnTo>
                  <a:lnTo>
                    <a:pt x="20" y="94"/>
                  </a:lnTo>
                  <a:lnTo>
                    <a:pt x="17" y="90"/>
                  </a:lnTo>
                  <a:lnTo>
                    <a:pt x="15" y="85"/>
                  </a:lnTo>
                  <a:lnTo>
                    <a:pt x="12" y="80"/>
                  </a:lnTo>
                  <a:lnTo>
                    <a:pt x="9" y="74"/>
                  </a:lnTo>
                  <a:lnTo>
                    <a:pt x="8" y="69"/>
                  </a:lnTo>
                  <a:lnTo>
                    <a:pt x="7" y="63"/>
                  </a:lnTo>
                  <a:lnTo>
                    <a:pt x="7" y="58"/>
                  </a:lnTo>
                  <a:lnTo>
                    <a:pt x="8" y="50"/>
                  </a:lnTo>
                  <a:lnTo>
                    <a:pt x="9" y="42"/>
                  </a:lnTo>
                  <a:lnTo>
                    <a:pt x="13" y="35"/>
                  </a:lnTo>
                  <a:lnTo>
                    <a:pt x="16" y="28"/>
                  </a:lnTo>
                  <a:lnTo>
                    <a:pt x="20" y="22"/>
                  </a:lnTo>
                  <a:lnTo>
                    <a:pt x="27" y="16"/>
                  </a:lnTo>
                  <a:lnTo>
                    <a:pt x="34" y="12"/>
                  </a:lnTo>
                  <a:lnTo>
                    <a:pt x="41" y="7"/>
                  </a:lnTo>
                  <a:lnTo>
                    <a:pt x="46" y="6"/>
                  </a:lnTo>
                  <a:lnTo>
                    <a:pt x="50" y="4"/>
                  </a:lnTo>
                  <a:lnTo>
                    <a:pt x="55" y="3"/>
                  </a:lnTo>
                  <a:lnTo>
                    <a:pt x="60" y="2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107" y="2"/>
                  </a:lnTo>
                  <a:lnTo>
                    <a:pt x="115" y="4"/>
                  </a:lnTo>
                  <a:lnTo>
                    <a:pt x="122" y="7"/>
                  </a:lnTo>
                  <a:lnTo>
                    <a:pt x="128" y="10"/>
                  </a:lnTo>
                  <a:lnTo>
                    <a:pt x="134" y="13"/>
                  </a:lnTo>
                  <a:lnTo>
                    <a:pt x="139" y="17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0"/>
                  </a:lnTo>
                  <a:lnTo>
                    <a:pt x="160" y="57"/>
                  </a:lnTo>
                  <a:lnTo>
                    <a:pt x="160" y="63"/>
                  </a:lnTo>
                  <a:lnTo>
                    <a:pt x="118" y="64"/>
                  </a:lnTo>
                  <a:lnTo>
                    <a:pt x="116" y="58"/>
                  </a:lnTo>
                  <a:lnTo>
                    <a:pt x="114" y="51"/>
                  </a:lnTo>
                  <a:lnTo>
                    <a:pt x="111" y="47"/>
                  </a:lnTo>
                  <a:lnTo>
                    <a:pt x="106" y="42"/>
                  </a:lnTo>
                  <a:lnTo>
                    <a:pt x="102" y="39"/>
                  </a:lnTo>
                  <a:lnTo>
                    <a:pt x="95" y="37"/>
                  </a:lnTo>
                  <a:lnTo>
                    <a:pt x="89" y="36"/>
                  </a:lnTo>
                  <a:lnTo>
                    <a:pt x="81" y="35"/>
                  </a:lnTo>
                  <a:lnTo>
                    <a:pt x="73" y="36"/>
                  </a:lnTo>
                  <a:lnTo>
                    <a:pt x="66" y="37"/>
                  </a:lnTo>
                  <a:lnTo>
                    <a:pt x="58" y="39"/>
                  </a:lnTo>
                  <a:lnTo>
                    <a:pt x="52" y="42"/>
                  </a:lnTo>
                  <a:lnTo>
                    <a:pt x="50" y="46"/>
                  </a:lnTo>
                  <a:lnTo>
                    <a:pt x="48" y="49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8" y="62"/>
                  </a:lnTo>
                  <a:lnTo>
                    <a:pt x="50" y="65"/>
                  </a:lnTo>
                  <a:lnTo>
                    <a:pt x="52" y="68"/>
                  </a:lnTo>
                  <a:lnTo>
                    <a:pt x="55" y="69"/>
                  </a:lnTo>
                  <a:lnTo>
                    <a:pt x="57" y="71"/>
                  </a:lnTo>
                  <a:lnTo>
                    <a:pt x="61" y="72"/>
                  </a:lnTo>
                  <a:lnTo>
                    <a:pt x="66" y="74"/>
                  </a:lnTo>
                  <a:lnTo>
                    <a:pt x="70" y="75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90" y="81"/>
                  </a:lnTo>
                  <a:lnTo>
                    <a:pt x="98" y="83"/>
                  </a:lnTo>
                  <a:lnTo>
                    <a:pt x="104" y="84"/>
                  </a:lnTo>
                  <a:lnTo>
                    <a:pt x="111" y="86"/>
                  </a:lnTo>
                  <a:lnTo>
                    <a:pt x="116" y="87"/>
                  </a:lnTo>
                  <a:lnTo>
                    <a:pt x="122" y="90"/>
                  </a:lnTo>
                  <a:lnTo>
                    <a:pt x="127" y="92"/>
                  </a:lnTo>
                  <a:lnTo>
                    <a:pt x="132" y="93"/>
                  </a:lnTo>
                  <a:lnTo>
                    <a:pt x="135" y="95"/>
                  </a:lnTo>
                  <a:lnTo>
                    <a:pt x="142" y="99"/>
                  </a:lnTo>
                  <a:lnTo>
                    <a:pt x="148" y="104"/>
                  </a:lnTo>
                  <a:lnTo>
                    <a:pt x="153" y="109"/>
                  </a:lnTo>
                  <a:lnTo>
                    <a:pt x="157" y="116"/>
                  </a:lnTo>
                  <a:lnTo>
                    <a:pt x="159" y="119"/>
                  </a:lnTo>
                  <a:lnTo>
                    <a:pt x="160" y="122"/>
                  </a:lnTo>
                  <a:lnTo>
                    <a:pt x="163" y="127"/>
                  </a:lnTo>
                  <a:lnTo>
                    <a:pt x="164" y="130"/>
                  </a:lnTo>
                  <a:lnTo>
                    <a:pt x="165" y="134"/>
                  </a:lnTo>
                  <a:lnTo>
                    <a:pt x="165" y="139"/>
                  </a:lnTo>
                  <a:lnTo>
                    <a:pt x="166" y="144"/>
                  </a:lnTo>
                  <a:lnTo>
                    <a:pt x="166" y="149"/>
                  </a:lnTo>
                  <a:lnTo>
                    <a:pt x="165" y="156"/>
                  </a:lnTo>
                  <a:lnTo>
                    <a:pt x="164" y="165"/>
                  </a:lnTo>
                  <a:lnTo>
                    <a:pt x="160" y="173"/>
                  </a:lnTo>
                  <a:lnTo>
                    <a:pt x="156" y="180"/>
                  </a:lnTo>
                  <a:lnTo>
                    <a:pt x="150" y="187"/>
                  </a:lnTo>
                  <a:lnTo>
                    <a:pt x="144" y="194"/>
                  </a:lnTo>
                  <a:lnTo>
                    <a:pt x="136" y="198"/>
                  </a:lnTo>
                  <a:lnTo>
                    <a:pt x="128" y="202"/>
                  </a:lnTo>
                  <a:lnTo>
                    <a:pt x="124" y="203"/>
                  </a:lnTo>
                  <a:lnTo>
                    <a:pt x="118" y="206"/>
                  </a:lnTo>
                  <a:lnTo>
                    <a:pt x="113" y="207"/>
                  </a:lnTo>
                  <a:lnTo>
                    <a:pt x="107" y="208"/>
                  </a:lnTo>
                  <a:lnTo>
                    <a:pt x="102" y="209"/>
                  </a:lnTo>
                  <a:lnTo>
                    <a:pt x="96" y="209"/>
                  </a:lnTo>
                  <a:lnTo>
                    <a:pt x="90" y="210"/>
                  </a:lnTo>
                  <a:lnTo>
                    <a:pt x="83" y="210"/>
                  </a:lnTo>
                  <a:lnTo>
                    <a:pt x="74" y="210"/>
                  </a:lnTo>
                  <a:lnTo>
                    <a:pt x="66" y="209"/>
                  </a:lnTo>
                  <a:lnTo>
                    <a:pt x="57" y="208"/>
                  </a:lnTo>
                  <a:lnTo>
                    <a:pt x="49" y="206"/>
                  </a:lnTo>
                  <a:lnTo>
                    <a:pt x="41" y="202"/>
                  </a:lnTo>
                  <a:lnTo>
                    <a:pt x="35" y="200"/>
                  </a:lnTo>
                  <a:lnTo>
                    <a:pt x="29" y="197"/>
                  </a:lnTo>
                  <a:lnTo>
                    <a:pt x="24" y="192"/>
                  </a:lnTo>
                  <a:lnTo>
                    <a:pt x="19" y="188"/>
                  </a:lnTo>
                  <a:lnTo>
                    <a:pt x="15" y="183"/>
                  </a:lnTo>
                  <a:lnTo>
                    <a:pt x="11" y="177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6" name="Freeform 22"/>
            <p:cNvSpPr>
              <a:spLocks/>
            </p:cNvSpPr>
            <p:nvPr/>
          </p:nvSpPr>
          <p:spPr bwMode="auto">
            <a:xfrm>
              <a:off x="-2565" y="4138"/>
              <a:ext cx="18" cy="26"/>
            </a:xfrm>
            <a:custGeom>
              <a:avLst/>
              <a:gdLst>
                <a:gd name="T0" fmla="*/ 0 w 155"/>
                <a:gd name="T1" fmla="*/ 204 h 204"/>
                <a:gd name="T2" fmla="*/ 0 w 155"/>
                <a:gd name="T3" fmla="*/ 0 h 204"/>
                <a:gd name="T4" fmla="*/ 151 w 155"/>
                <a:gd name="T5" fmla="*/ 0 h 204"/>
                <a:gd name="T6" fmla="*/ 151 w 155"/>
                <a:gd name="T7" fmla="*/ 34 h 204"/>
                <a:gd name="T8" fmla="*/ 42 w 155"/>
                <a:gd name="T9" fmla="*/ 34 h 204"/>
                <a:gd name="T10" fmla="*/ 42 w 155"/>
                <a:gd name="T11" fmla="*/ 79 h 204"/>
                <a:gd name="T12" fmla="*/ 143 w 155"/>
                <a:gd name="T13" fmla="*/ 79 h 204"/>
                <a:gd name="T14" fmla="*/ 143 w 155"/>
                <a:gd name="T15" fmla="*/ 113 h 204"/>
                <a:gd name="T16" fmla="*/ 42 w 155"/>
                <a:gd name="T17" fmla="*/ 113 h 204"/>
                <a:gd name="T18" fmla="*/ 42 w 155"/>
                <a:gd name="T19" fmla="*/ 170 h 204"/>
                <a:gd name="T20" fmla="*/ 155 w 155"/>
                <a:gd name="T21" fmla="*/ 170 h 204"/>
                <a:gd name="T22" fmla="*/ 155 w 155"/>
                <a:gd name="T23" fmla="*/ 204 h 204"/>
                <a:gd name="T24" fmla="*/ 0 w 155"/>
                <a:gd name="T25" fmla="*/ 204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4"/>
                <a:gd name="T41" fmla="*/ 155 w 155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4">
                  <a:moveTo>
                    <a:pt x="0" y="204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3"/>
                  </a:lnTo>
                  <a:lnTo>
                    <a:pt x="42" y="113"/>
                  </a:lnTo>
                  <a:lnTo>
                    <a:pt x="42" y="170"/>
                  </a:lnTo>
                  <a:lnTo>
                    <a:pt x="155" y="170"/>
                  </a:lnTo>
                  <a:lnTo>
                    <a:pt x="155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7" name="Freeform 23"/>
            <p:cNvSpPr>
              <a:spLocks/>
            </p:cNvSpPr>
            <p:nvPr/>
          </p:nvSpPr>
          <p:spPr bwMode="auto">
            <a:xfrm>
              <a:off x="-2536" y="4138"/>
              <a:ext cx="21" cy="26"/>
            </a:xfrm>
            <a:custGeom>
              <a:avLst/>
              <a:gdLst>
                <a:gd name="T0" fmla="*/ 181 w 181"/>
                <a:gd name="T1" fmla="*/ 143 h 210"/>
                <a:gd name="T2" fmla="*/ 175 w 181"/>
                <a:gd name="T3" fmla="*/ 159 h 210"/>
                <a:gd name="T4" fmla="*/ 168 w 181"/>
                <a:gd name="T5" fmla="*/ 173 h 210"/>
                <a:gd name="T6" fmla="*/ 160 w 181"/>
                <a:gd name="T7" fmla="*/ 184 h 210"/>
                <a:gd name="T8" fmla="*/ 150 w 181"/>
                <a:gd name="T9" fmla="*/ 194 h 210"/>
                <a:gd name="T10" fmla="*/ 138 w 181"/>
                <a:gd name="T11" fmla="*/ 201 h 210"/>
                <a:gd name="T12" fmla="*/ 125 w 181"/>
                <a:gd name="T13" fmla="*/ 206 h 210"/>
                <a:gd name="T14" fmla="*/ 110 w 181"/>
                <a:gd name="T15" fmla="*/ 209 h 210"/>
                <a:gd name="T16" fmla="*/ 94 w 181"/>
                <a:gd name="T17" fmla="*/ 210 h 210"/>
                <a:gd name="T18" fmla="*/ 75 w 181"/>
                <a:gd name="T19" fmla="*/ 208 h 210"/>
                <a:gd name="T20" fmla="*/ 58 w 181"/>
                <a:gd name="T21" fmla="*/ 202 h 210"/>
                <a:gd name="T22" fmla="*/ 41 w 181"/>
                <a:gd name="T23" fmla="*/ 195 h 210"/>
                <a:gd name="T24" fmla="*/ 27 w 181"/>
                <a:gd name="T25" fmla="*/ 183 h 210"/>
                <a:gd name="T26" fmla="*/ 16 w 181"/>
                <a:gd name="T27" fmla="*/ 168 h 210"/>
                <a:gd name="T28" fmla="*/ 7 w 181"/>
                <a:gd name="T29" fmla="*/ 150 h 210"/>
                <a:gd name="T30" fmla="*/ 2 w 181"/>
                <a:gd name="T31" fmla="*/ 130 h 210"/>
                <a:gd name="T32" fmla="*/ 0 w 181"/>
                <a:gd name="T33" fmla="*/ 107 h 210"/>
                <a:gd name="T34" fmla="*/ 2 w 181"/>
                <a:gd name="T35" fmla="*/ 83 h 210"/>
                <a:gd name="T36" fmla="*/ 7 w 181"/>
                <a:gd name="T37" fmla="*/ 62 h 210"/>
                <a:gd name="T38" fmla="*/ 16 w 181"/>
                <a:gd name="T39" fmla="*/ 44 h 210"/>
                <a:gd name="T40" fmla="*/ 27 w 181"/>
                <a:gd name="T41" fmla="*/ 28 h 210"/>
                <a:gd name="T42" fmla="*/ 41 w 181"/>
                <a:gd name="T43" fmla="*/ 16 h 210"/>
                <a:gd name="T44" fmla="*/ 58 w 181"/>
                <a:gd name="T45" fmla="*/ 7 h 210"/>
                <a:gd name="T46" fmla="*/ 75 w 181"/>
                <a:gd name="T47" fmla="*/ 2 h 210"/>
                <a:gd name="T48" fmla="*/ 96 w 181"/>
                <a:gd name="T49" fmla="*/ 0 h 210"/>
                <a:gd name="T50" fmla="*/ 114 w 181"/>
                <a:gd name="T51" fmla="*/ 1 h 210"/>
                <a:gd name="T52" fmla="*/ 130 w 181"/>
                <a:gd name="T53" fmla="*/ 5 h 210"/>
                <a:gd name="T54" fmla="*/ 146 w 181"/>
                <a:gd name="T55" fmla="*/ 13 h 210"/>
                <a:gd name="T56" fmla="*/ 158 w 181"/>
                <a:gd name="T57" fmla="*/ 23 h 210"/>
                <a:gd name="T58" fmla="*/ 164 w 181"/>
                <a:gd name="T59" fmla="*/ 29 h 210"/>
                <a:gd name="T60" fmla="*/ 171 w 181"/>
                <a:gd name="T61" fmla="*/ 38 h 210"/>
                <a:gd name="T62" fmla="*/ 175 w 181"/>
                <a:gd name="T63" fmla="*/ 48 h 210"/>
                <a:gd name="T64" fmla="*/ 180 w 181"/>
                <a:gd name="T65" fmla="*/ 59 h 210"/>
                <a:gd name="T66" fmla="*/ 137 w 181"/>
                <a:gd name="T67" fmla="*/ 61 h 210"/>
                <a:gd name="T68" fmla="*/ 128 w 181"/>
                <a:gd name="T69" fmla="*/ 49 h 210"/>
                <a:gd name="T70" fmla="*/ 117 w 181"/>
                <a:gd name="T71" fmla="*/ 40 h 210"/>
                <a:gd name="T72" fmla="*/ 103 w 181"/>
                <a:gd name="T73" fmla="*/ 36 h 210"/>
                <a:gd name="T74" fmla="*/ 89 w 181"/>
                <a:gd name="T75" fmla="*/ 35 h 210"/>
                <a:gd name="T76" fmla="*/ 78 w 181"/>
                <a:gd name="T77" fmla="*/ 37 h 210"/>
                <a:gd name="T78" fmla="*/ 70 w 181"/>
                <a:gd name="T79" fmla="*/ 41 h 210"/>
                <a:gd name="T80" fmla="*/ 61 w 181"/>
                <a:gd name="T81" fmla="*/ 47 h 210"/>
                <a:gd name="T82" fmla="*/ 54 w 181"/>
                <a:gd name="T83" fmla="*/ 56 h 210"/>
                <a:gd name="T84" fmla="*/ 49 w 181"/>
                <a:gd name="T85" fmla="*/ 67 h 210"/>
                <a:gd name="T86" fmla="*/ 45 w 181"/>
                <a:gd name="T87" fmla="*/ 80 h 210"/>
                <a:gd name="T88" fmla="*/ 43 w 181"/>
                <a:gd name="T89" fmla="*/ 95 h 210"/>
                <a:gd name="T90" fmla="*/ 43 w 181"/>
                <a:gd name="T91" fmla="*/ 114 h 210"/>
                <a:gd name="T92" fmla="*/ 45 w 181"/>
                <a:gd name="T93" fmla="*/ 130 h 210"/>
                <a:gd name="T94" fmla="*/ 49 w 181"/>
                <a:gd name="T95" fmla="*/ 144 h 210"/>
                <a:gd name="T96" fmla="*/ 53 w 181"/>
                <a:gd name="T97" fmla="*/ 154 h 210"/>
                <a:gd name="T98" fmla="*/ 60 w 181"/>
                <a:gd name="T99" fmla="*/ 163 h 210"/>
                <a:gd name="T100" fmla="*/ 69 w 181"/>
                <a:gd name="T101" fmla="*/ 168 h 210"/>
                <a:gd name="T102" fmla="*/ 77 w 181"/>
                <a:gd name="T103" fmla="*/ 173 h 210"/>
                <a:gd name="T104" fmla="*/ 88 w 181"/>
                <a:gd name="T105" fmla="*/ 175 h 210"/>
                <a:gd name="T106" fmla="*/ 102 w 181"/>
                <a:gd name="T107" fmla="*/ 174 h 210"/>
                <a:gd name="T108" fmla="*/ 117 w 181"/>
                <a:gd name="T109" fmla="*/ 169 h 210"/>
                <a:gd name="T110" fmla="*/ 127 w 181"/>
                <a:gd name="T111" fmla="*/ 163 h 210"/>
                <a:gd name="T112" fmla="*/ 131 w 181"/>
                <a:gd name="T113" fmla="*/ 155 h 210"/>
                <a:gd name="T114" fmla="*/ 136 w 181"/>
                <a:gd name="T115" fmla="*/ 146 h 210"/>
                <a:gd name="T116" fmla="*/ 140 w 181"/>
                <a:gd name="T117" fmla="*/ 137 h 2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1"/>
                <a:gd name="T178" fmla="*/ 0 h 210"/>
                <a:gd name="T179" fmla="*/ 181 w 181"/>
                <a:gd name="T180" fmla="*/ 210 h 2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1" h="210">
                  <a:moveTo>
                    <a:pt x="141" y="131"/>
                  </a:moveTo>
                  <a:lnTo>
                    <a:pt x="181" y="143"/>
                  </a:lnTo>
                  <a:lnTo>
                    <a:pt x="179" y="151"/>
                  </a:lnTo>
                  <a:lnTo>
                    <a:pt x="175" y="159"/>
                  </a:lnTo>
                  <a:lnTo>
                    <a:pt x="172" y="166"/>
                  </a:lnTo>
                  <a:lnTo>
                    <a:pt x="168" y="173"/>
                  </a:lnTo>
                  <a:lnTo>
                    <a:pt x="164" y="178"/>
                  </a:lnTo>
                  <a:lnTo>
                    <a:pt x="160" y="184"/>
                  </a:lnTo>
                  <a:lnTo>
                    <a:pt x="154" y="189"/>
                  </a:lnTo>
                  <a:lnTo>
                    <a:pt x="150" y="194"/>
                  </a:lnTo>
                  <a:lnTo>
                    <a:pt x="145" y="198"/>
                  </a:lnTo>
                  <a:lnTo>
                    <a:pt x="138" y="201"/>
                  </a:lnTo>
                  <a:lnTo>
                    <a:pt x="131" y="203"/>
                  </a:lnTo>
                  <a:lnTo>
                    <a:pt x="125" y="206"/>
                  </a:lnTo>
                  <a:lnTo>
                    <a:pt x="117" y="208"/>
                  </a:lnTo>
                  <a:lnTo>
                    <a:pt x="110" y="209"/>
                  </a:lnTo>
                  <a:lnTo>
                    <a:pt x="102" y="210"/>
                  </a:lnTo>
                  <a:lnTo>
                    <a:pt x="94" y="210"/>
                  </a:lnTo>
                  <a:lnTo>
                    <a:pt x="84" y="210"/>
                  </a:lnTo>
                  <a:lnTo>
                    <a:pt x="75" y="208"/>
                  </a:lnTo>
                  <a:lnTo>
                    <a:pt x="65" y="206"/>
                  </a:lnTo>
                  <a:lnTo>
                    <a:pt x="58" y="202"/>
                  </a:lnTo>
                  <a:lnTo>
                    <a:pt x="49" y="199"/>
                  </a:lnTo>
                  <a:lnTo>
                    <a:pt x="41" y="195"/>
                  </a:lnTo>
                  <a:lnTo>
                    <a:pt x="33" y="189"/>
                  </a:lnTo>
                  <a:lnTo>
                    <a:pt x="27" y="183"/>
                  </a:lnTo>
                  <a:lnTo>
                    <a:pt x="20" y="176"/>
                  </a:lnTo>
                  <a:lnTo>
                    <a:pt x="16" y="168"/>
                  </a:lnTo>
                  <a:lnTo>
                    <a:pt x="10" y="160"/>
                  </a:lnTo>
                  <a:lnTo>
                    <a:pt x="7" y="150"/>
                  </a:lnTo>
                  <a:lnTo>
                    <a:pt x="4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7" y="62"/>
                  </a:lnTo>
                  <a:lnTo>
                    <a:pt x="10" y="52"/>
                  </a:lnTo>
                  <a:lnTo>
                    <a:pt x="16" y="44"/>
                  </a:lnTo>
                  <a:lnTo>
                    <a:pt x="20" y="36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8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4" y="1"/>
                  </a:lnTo>
                  <a:lnTo>
                    <a:pt x="122" y="3"/>
                  </a:lnTo>
                  <a:lnTo>
                    <a:pt x="130" y="5"/>
                  </a:lnTo>
                  <a:lnTo>
                    <a:pt x="138" y="8"/>
                  </a:lnTo>
                  <a:lnTo>
                    <a:pt x="146" y="13"/>
                  </a:lnTo>
                  <a:lnTo>
                    <a:pt x="152" y="17"/>
                  </a:lnTo>
                  <a:lnTo>
                    <a:pt x="158" y="23"/>
                  </a:lnTo>
                  <a:lnTo>
                    <a:pt x="161" y="26"/>
                  </a:lnTo>
                  <a:lnTo>
                    <a:pt x="164" y="29"/>
                  </a:lnTo>
                  <a:lnTo>
                    <a:pt x="168" y="34"/>
                  </a:lnTo>
                  <a:lnTo>
                    <a:pt x="171" y="38"/>
                  </a:lnTo>
                  <a:lnTo>
                    <a:pt x="173" y="42"/>
                  </a:lnTo>
                  <a:lnTo>
                    <a:pt x="175" y="48"/>
                  </a:lnTo>
                  <a:lnTo>
                    <a:pt x="178" y="53"/>
                  </a:lnTo>
                  <a:lnTo>
                    <a:pt x="180" y="59"/>
                  </a:lnTo>
                  <a:lnTo>
                    <a:pt x="139" y="69"/>
                  </a:lnTo>
                  <a:lnTo>
                    <a:pt x="137" y="61"/>
                  </a:lnTo>
                  <a:lnTo>
                    <a:pt x="134" y="54"/>
                  </a:lnTo>
                  <a:lnTo>
                    <a:pt x="128" y="49"/>
                  </a:lnTo>
                  <a:lnTo>
                    <a:pt x="124" y="45"/>
                  </a:lnTo>
                  <a:lnTo>
                    <a:pt x="117" y="40"/>
                  </a:lnTo>
                  <a:lnTo>
                    <a:pt x="110" y="37"/>
                  </a:lnTo>
                  <a:lnTo>
                    <a:pt x="103" y="36"/>
                  </a:lnTo>
                  <a:lnTo>
                    <a:pt x="95" y="35"/>
                  </a:lnTo>
                  <a:lnTo>
                    <a:pt x="89" y="35"/>
                  </a:lnTo>
                  <a:lnTo>
                    <a:pt x="84" y="36"/>
                  </a:lnTo>
                  <a:lnTo>
                    <a:pt x="78" y="37"/>
                  </a:lnTo>
                  <a:lnTo>
                    <a:pt x="74" y="39"/>
                  </a:lnTo>
                  <a:lnTo>
                    <a:pt x="70" y="41"/>
                  </a:lnTo>
                  <a:lnTo>
                    <a:pt x="65" y="44"/>
                  </a:lnTo>
                  <a:lnTo>
                    <a:pt x="61" y="47"/>
                  </a:lnTo>
                  <a:lnTo>
                    <a:pt x="58" y="51"/>
                  </a:lnTo>
                  <a:lnTo>
                    <a:pt x="54" y="56"/>
                  </a:lnTo>
                  <a:lnTo>
                    <a:pt x="52" y="61"/>
                  </a:lnTo>
                  <a:lnTo>
                    <a:pt x="49" y="67"/>
                  </a:lnTo>
                  <a:lnTo>
                    <a:pt x="48" y="72"/>
                  </a:lnTo>
                  <a:lnTo>
                    <a:pt x="45" y="80"/>
                  </a:lnTo>
                  <a:lnTo>
                    <a:pt x="44" y="87"/>
                  </a:lnTo>
                  <a:lnTo>
                    <a:pt x="43" y="95"/>
                  </a:lnTo>
                  <a:lnTo>
                    <a:pt x="43" y="104"/>
                  </a:lnTo>
                  <a:lnTo>
                    <a:pt x="43" y="114"/>
                  </a:lnTo>
                  <a:lnTo>
                    <a:pt x="44" y="122"/>
                  </a:lnTo>
                  <a:lnTo>
                    <a:pt x="45" y="130"/>
                  </a:lnTo>
                  <a:lnTo>
                    <a:pt x="47" y="138"/>
                  </a:lnTo>
                  <a:lnTo>
                    <a:pt x="49" y="144"/>
                  </a:lnTo>
                  <a:lnTo>
                    <a:pt x="51" y="150"/>
                  </a:lnTo>
                  <a:lnTo>
                    <a:pt x="53" y="154"/>
                  </a:lnTo>
                  <a:lnTo>
                    <a:pt x="56" y="159"/>
                  </a:lnTo>
                  <a:lnTo>
                    <a:pt x="60" y="163"/>
                  </a:lnTo>
                  <a:lnTo>
                    <a:pt x="64" y="166"/>
                  </a:lnTo>
                  <a:lnTo>
                    <a:pt x="69" y="168"/>
                  </a:lnTo>
                  <a:lnTo>
                    <a:pt x="73" y="171"/>
                  </a:lnTo>
                  <a:lnTo>
                    <a:pt x="77" y="173"/>
                  </a:lnTo>
                  <a:lnTo>
                    <a:pt x="83" y="174"/>
                  </a:lnTo>
                  <a:lnTo>
                    <a:pt x="88" y="175"/>
                  </a:lnTo>
                  <a:lnTo>
                    <a:pt x="94" y="175"/>
                  </a:lnTo>
                  <a:lnTo>
                    <a:pt x="102" y="174"/>
                  </a:lnTo>
                  <a:lnTo>
                    <a:pt x="110" y="173"/>
                  </a:lnTo>
                  <a:lnTo>
                    <a:pt x="117" y="169"/>
                  </a:lnTo>
                  <a:lnTo>
                    <a:pt x="124" y="165"/>
                  </a:lnTo>
                  <a:lnTo>
                    <a:pt x="127" y="163"/>
                  </a:lnTo>
                  <a:lnTo>
                    <a:pt x="129" y="160"/>
                  </a:lnTo>
                  <a:lnTo>
                    <a:pt x="131" y="155"/>
                  </a:lnTo>
                  <a:lnTo>
                    <a:pt x="135" y="151"/>
                  </a:lnTo>
                  <a:lnTo>
                    <a:pt x="136" y="146"/>
                  </a:lnTo>
                  <a:lnTo>
                    <a:pt x="138" y="142"/>
                  </a:lnTo>
                  <a:lnTo>
                    <a:pt x="140" y="137"/>
                  </a:lnTo>
                  <a:lnTo>
                    <a:pt x="14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8" name="Freeform 24"/>
            <p:cNvSpPr>
              <a:spLocks noEditPoints="1"/>
            </p:cNvSpPr>
            <p:nvPr/>
          </p:nvSpPr>
          <p:spPr bwMode="auto">
            <a:xfrm>
              <a:off x="-2513" y="4138"/>
              <a:ext cx="22" cy="26"/>
            </a:xfrm>
            <a:custGeom>
              <a:avLst/>
              <a:gdLst>
                <a:gd name="T0" fmla="*/ 1 w 198"/>
                <a:gd name="T1" fmla="*/ 92 h 210"/>
                <a:gd name="T2" fmla="*/ 3 w 198"/>
                <a:gd name="T3" fmla="*/ 71 h 210"/>
                <a:gd name="T4" fmla="*/ 9 w 198"/>
                <a:gd name="T5" fmla="*/ 54 h 210"/>
                <a:gd name="T6" fmla="*/ 22 w 198"/>
                <a:gd name="T7" fmla="*/ 34 h 210"/>
                <a:gd name="T8" fmla="*/ 41 w 198"/>
                <a:gd name="T9" fmla="*/ 16 h 210"/>
                <a:gd name="T10" fmla="*/ 60 w 198"/>
                <a:gd name="T11" fmla="*/ 6 h 210"/>
                <a:gd name="T12" fmla="*/ 75 w 198"/>
                <a:gd name="T13" fmla="*/ 2 h 210"/>
                <a:gd name="T14" fmla="*/ 93 w 198"/>
                <a:gd name="T15" fmla="*/ 0 h 210"/>
                <a:gd name="T16" fmla="*/ 119 w 198"/>
                <a:gd name="T17" fmla="*/ 2 h 210"/>
                <a:gd name="T18" fmla="*/ 148 w 198"/>
                <a:gd name="T19" fmla="*/ 11 h 210"/>
                <a:gd name="T20" fmla="*/ 171 w 198"/>
                <a:gd name="T21" fmla="*/ 27 h 210"/>
                <a:gd name="T22" fmla="*/ 187 w 198"/>
                <a:gd name="T23" fmla="*/ 51 h 210"/>
                <a:gd name="T24" fmla="*/ 196 w 198"/>
                <a:gd name="T25" fmla="*/ 82 h 210"/>
                <a:gd name="T26" fmla="*/ 198 w 198"/>
                <a:gd name="T27" fmla="*/ 118 h 210"/>
                <a:gd name="T28" fmla="*/ 192 w 198"/>
                <a:gd name="T29" fmla="*/ 150 h 210"/>
                <a:gd name="T30" fmla="*/ 179 w 198"/>
                <a:gd name="T31" fmla="*/ 176 h 210"/>
                <a:gd name="T32" fmla="*/ 158 w 198"/>
                <a:gd name="T33" fmla="*/ 195 h 210"/>
                <a:gd name="T34" fmla="*/ 131 w 198"/>
                <a:gd name="T35" fmla="*/ 206 h 210"/>
                <a:gd name="T36" fmla="*/ 99 w 198"/>
                <a:gd name="T37" fmla="*/ 210 h 210"/>
                <a:gd name="T38" fmla="*/ 67 w 198"/>
                <a:gd name="T39" fmla="*/ 206 h 210"/>
                <a:gd name="T40" fmla="*/ 41 w 198"/>
                <a:gd name="T41" fmla="*/ 195 h 210"/>
                <a:gd name="T42" fmla="*/ 20 w 198"/>
                <a:gd name="T43" fmla="*/ 176 h 210"/>
                <a:gd name="T44" fmla="*/ 7 w 198"/>
                <a:gd name="T45" fmla="*/ 150 h 210"/>
                <a:gd name="T46" fmla="*/ 0 w 198"/>
                <a:gd name="T47" fmla="*/ 119 h 210"/>
                <a:gd name="T48" fmla="*/ 43 w 198"/>
                <a:gd name="T49" fmla="*/ 105 h 210"/>
                <a:gd name="T50" fmla="*/ 45 w 198"/>
                <a:gd name="T51" fmla="*/ 129 h 210"/>
                <a:gd name="T52" fmla="*/ 52 w 198"/>
                <a:gd name="T53" fmla="*/ 148 h 210"/>
                <a:gd name="T54" fmla="*/ 63 w 198"/>
                <a:gd name="T55" fmla="*/ 162 h 210"/>
                <a:gd name="T56" fmla="*/ 76 w 198"/>
                <a:gd name="T57" fmla="*/ 171 h 210"/>
                <a:gd name="T58" fmla="*/ 93 w 198"/>
                <a:gd name="T59" fmla="*/ 175 h 210"/>
                <a:gd name="T60" fmla="*/ 110 w 198"/>
                <a:gd name="T61" fmla="*/ 174 h 210"/>
                <a:gd name="T62" fmla="*/ 126 w 198"/>
                <a:gd name="T63" fmla="*/ 167 h 210"/>
                <a:gd name="T64" fmla="*/ 139 w 198"/>
                <a:gd name="T65" fmla="*/ 157 h 210"/>
                <a:gd name="T66" fmla="*/ 149 w 198"/>
                <a:gd name="T67" fmla="*/ 142 h 210"/>
                <a:gd name="T68" fmla="*/ 154 w 198"/>
                <a:gd name="T69" fmla="*/ 121 h 210"/>
                <a:gd name="T70" fmla="*/ 155 w 198"/>
                <a:gd name="T71" fmla="*/ 96 h 210"/>
                <a:gd name="T72" fmla="*/ 151 w 198"/>
                <a:gd name="T73" fmla="*/ 74 h 210"/>
                <a:gd name="T74" fmla="*/ 143 w 198"/>
                <a:gd name="T75" fmla="*/ 57 h 210"/>
                <a:gd name="T76" fmla="*/ 132 w 198"/>
                <a:gd name="T77" fmla="*/ 45 h 210"/>
                <a:gd name="T78" fmla="*/ 117 w 198"/>
                <a:gd name="T79" fmla="*/ 37 h 210"/>
                <a:gd name="T80" fmla="*/ 99 w 198"/>
                <a:gd name="T81" fmla="*/ 35 h 210"/>
                <a:gd name="T82" fmla="*/ 82 w 198"/>
                <a:gd name="T83" fmla="*/ 37 h 210"/>
                <a:gd name="T84" fmla="*/ 66 w 198"/>
                <a:gd name="T85" fmla="*/ 45 h 210"/>
                <a:gd name="T86" fmla="*/ 55 w 198"/>
                <a:gd name="T87" fmla="*/ 57 h 210"/>
                <a:gd name="T88" fmla="*/ 48 w 198"/>
                <a:gd name="T89" fmla="*/ 74 h 210"/>
                <a:gd name="T90" fmla="*/ 43 w 198"/>
                <a:gd name="T91" fmla="*/ 96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10"/>
                <a:gd name="T140" fmla="*/ 198 w 198"/>
                <a:gd name="T141" fmla="*/ 210 h 2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10">
                  <a:moveTo>
                    <a:pt x="0" y="106"/>
                  </a:moveTo>
                  <a:lnTo>
                    <a:pt x="0" y="98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2" y="77"/>
                  </a:lnTo>
                  <a:lnTo>
                    <a:pt x="3" y="71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9" y="54"/>
                  </a:lnTo>
                  <a:lnTo>
                    <a:pt x="12" y="47"/>
                  </a:lnTo>
                  <a:lnTo>
                    <a:pt x="17" y="40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4" y="5"/>
                  </a:lnTo>
                  <a:lnTo>
                    <a:pt x="70" y="3"/>
                  </a:lnTo>
                  <a:lnTo>
                    <a:pt x="75" y="2"/>
                  </a:lnTo>
                  <a:lnTo>
                    <a:pt x="81" y="1"/>
                  </a:lnTo>
                  <a:lnTo>
                    <a:pt x="87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39" y="6"/>
                  </a:lnTo>
                  <a:lnTo>
                    <a:pt x="148" y="11"/>
                  </a:lnTo>
                  <a:lnTo>
                    <a:pt x="157" y="15"/>
                  </a:lnTo>
                  <a:lnTo>
                    <a:pt x="164" y="21"/>
                  </a:lnTo>
                  <a:lnTo>
                    <a:pt x="171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51"/>
                  </a:lnTo>
                  <a:lnTo>
                    <a:pt x="192" y="61"/>
                  </a:lnTo>
                  <a:lnTo>
                    <a:pt x="194" y="72"/>
                  </a:lnTo>
                  <a:lnTo>
                    <a:pt x="196" y="82"/>
                  </a:lnTo>
                  <a:lnTo>
                    <a:pt x="198" y="94"/>
                  </a:lnTo>
                  <a:lnTo>
                    <a:pt x="198" y="106"/>
                  </a:lnTo>
                  <a:lnTo>
                    <a:pt x="198" y="118"/>
                  </a:lnTo>
                  <a:lnTo>
                    <a:pt x="197" y="129"/>
                  </a:lnTo>
                  <a:lnTo>
                    <a:pt x="195" y="140"/>
                  </a:lnTo>
                  <a:lnTo>
                    <a:pt x="192" y="150"/>
                  </a:lnTo>
                  <a:lnTo>
                    <a:pt x="189" y="160"/>
                  </a:lnTo>
                  <a:lnTo>
                    <a:pt x="184" y="168"/>
                  </a:lnTo>
                  <a:lnTo>
                    <a:pt x="179" y="176"/>
                  </a:lnTo>
                  <a:lnTo>
                    <a:pt x="172" y="183"/>
                  </a:lnTo>
                  <a:lnTo>
                    <a:pt x="165" y="189"/>
                  </a:lnTo>
                  <a:lnTo>
                    <a:pt x="158" y="195"/>
                  </a:lnTo>
                  <a:lnTo>
                    <a:pt x="149" y="199"/>
                  </a:lnTo>
                  <a:lnTo>
                    <a:pt x="140" y="202"/>
                  </a:lnTo>
                  <a:lnTo>
                    <a:pt x="131" y="206"/>
                  </a:lnTo>
                  <a:lnTo>
                    <a:pt x="120" y="208"/>
                  </a:lnTo>
                  <a:lnTo>
                    <a:pt x="110" y="210"/>
                  </a:lnTo>
                  <a:lnTo>
                    <a:pt x="99" y="210"/>
                  </a:lnTo>
                  <a:lnTo>
                    <a:pt x="88" y="210"/>
                  </a:lnTo>
                  <a:lnTo>
                    <a:pt x="77" y="208"/>
                  </a:lnTo>
                  <a:lnTo>
                    <a:pt x="67" y="206"/>
                  </a:lnTo>
                  <a:lnTo>
                    <a:pt x="59" y="202"/>
                  </a:lnTo>
                  <a:lnTo>
                    <a:pt x="50" y="199"/>
                  </a:lnTo>
                  <a:lnTo>
                    <a:pt x="41" y="195"/>
                  </a:lnTo>
                  <a:lnTo>
                    <a:pt x="33" y="189"/>
                  </a:lnTo>
                  <a:lnTo>
                    <a:pt x="27" y="183"/>
                  </a:lnTo>
                  <a:lnTo>
                    <a:pt x="20" y="176"/>
                  </a:lnTo>
                  <a:lnTo>
                    <a:pt x="16" y="168"/>
                  </a:lnTo>
                  <a:lnTo>
                    <a:pt x="10" y="160"/>
                  </a:lnTo>
                  <a:lnTo>
                    <a:pt x="7" y="150"/>
                  </a:lnTo>
                  <a:lnTo>
                    <a:pt x="3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106"/>
                  </a:lnTo>
                  <a:close/>
                  <a:moveTo>
                    <a:pt x="43" y="105"/>
                  </a:moveTo>
                  <a:lnTo>
                    <a:pt x="43" y="114"/>
                  </a:lnTo>
                  <a:lnTo>
                    <a:pt x="44" y="121"/>
                  </a:lnTo>
                  <a:lnTo>
                    <a:pt x="45" y="129"/>
                  </a:lnTo>
                  <a:lnTo>
                    <a:pt x="48" y="136"/>
                  </a:lnTo>
                  <a:lnTo>
                    <a:pt x="50" y="142"/>
                  </a:lnTo>
                  <a:lnTo>
                    <a:pt x="52" y="148"/>
                  </a:lnTo>
                  <a:lnTo>
                    <a:pt x="55" y="153"/>
                  </a:lnTo>
                  <a:lnTo>
                    <a:pt x="59" y="157"/>
                  </a:lnTo>
                  <a:lnTo>
                    <a:pt x="63" y="162"/>
                  </a:lnTo>
                  <a:lnTo>
                    <a:pt x="66" y="165"/>
                  </a:lnTo>
                  <a:lnTo>
                    <a:pt x="72" y="167"/>
                  </a:lnTo>
                  <a:lnTo>
                    <a:pt x="76" y="171"/>
                  </a:lnTo>
                  <a:lnTo>
                    <a:pt x="82" y="173"/>
                  </a:lnTo>
                  <a:lnTo>
                    <a:pt x="87" y="174"/>
                  </a:lnTo>
                  <a:lnTo>
                    <a:pt x="93" y="175"/>
                  </a:lnTo>
                  <a:lnTo>
                    <a:pt x="99" y="175"/>
                  </a:lnTo>
                  <a:lnTo>
                    <a:pt x="105" y="175"/>
                  </a:lnTo>
                  <a:lnTo>
                    <a:pt x="110" y="174"/>
                  </a:lnTo>
                  <a:lnTo>
                    <a:pt x="116" y="173"/>
                  </a:lnTo>
                  <a:lnTo>
                    <a:pt x="121" y="171"/>
                  </a:lnTo>
                  <a:lnTo>
                    <a:pt x="126" y="167"/>
                  </a:lnTo>
                  <a:lnTo>
                    <a:pt x="131" y="165"/>
                  </a:lnTo>
                  <a:lnTo>
                    <a:pt x="135" y="162"/>
                  </a:lnTo>
                  <a:lnTo>
                    <a:pt x="139" y="157"/>
                  </a:lnTo>
                  <a:lnTo>
                    <a:pt x="143" y="153"/>
                  </a:lnTo>
                  <a:lnTo>
                    <a:pt x="147" y="148"/>
                  </a:lnTo>
                  <a:lnTo>
                    <a:pt x="149" y="142"/>
                  </a:lnTo>
                  <a:lnTo>
                    <a:pt x="151" y="136"/>
                  </a:lnTo>
                  <a:lnTo>
                    <a:pt x="153" y="129"/>
                  </a:lnTo>
                  <a:lnTo>
                    <a:pt x="154" y="121"/>
                  </a:lnTo>
                  <a:lnTo>
                    <a:pt x="155" y="114"/>
                  </a:lnTo>
                  <a:lnTo>
                    <a:pt x="155" y="105"/>
                  </a:lnTo>
                  <a:lnTo>
                    <a:pt x="155" y="96"/>
                  </a:lnTo>
                  <a:lnTo>
                    <a:pt x="154" y="88"/>
                  </a:lnTo>
                  <a:lnTo>
                    <a:pt x="153" y="81"/>
                  </a:lnTo>
                  <a:lnTo>
                    <a:pt x="151" y="74"/>
                  </a:lnTo>
                  <a:lnTo>
                    <a:pt x="149" y="68"/>
                  </a:lnTo>
                  <a:lnTo>
                    <a:pt x="147" y="62"/>
                  </a:lnTo>
                  <a:lnTo>
                    <a:pt x="143" y="57"/>
                  </a:lnTo>
                  <a:lnTo>
                    <a:pt x="140" y="52"/>
                  </a:lnTo>
                  <a:lnTo>
                    <a:pt x="136" y="48"/>
                  </a:lnTo>
                  <a:lnTo>
                    <a:pt x="132" y="45"/>
                  </a:lnTo>
                  <a:lnTo>
                    <a:pt x="127" y="42"/>
                  </a:lnTo>
                  <a:lnTo>
                    <a:pt x="122" y="39"/>
                  </a:lnTo>
                  <a:lnTo>
                    <a:pt x="117" y="37"/>
                  </a:lnTo>
                  <a:lnTo>
                    <a:pt x="111" y="36"/>
                  </a:lnTo>
                  <a:lnTo>
                    <a:pt x="106" y="35"/>
                  </a:lnTo>
                  <a:lnTo>
                    <a:pt x="99" y="35"/>
                  </a:lnTo>
                  <a:lnTo>
                    <a:pt x="93" y="35"/>
                  </a:lnTo>
                  <a:lnTo>
                    <a:pt x="87" y="36"/>
                  </a:lnTo>
                  <a:lnTo>
                    <a:pt x="82" y="37"/>
                  </a:lnTo>
                  <a:lnTo>
                    <a:pt x="76" y="39"/>
                  </a:lnTo>
                  <a:lnTo>
                    <a:pt x="72" y="42"/>
                  </a:lnTo>
                  <a:lnTo>
                    <a:pt x="66" y="45"/>
                  </a:lnTo>
                  <a:lnTo>
                    <a:pt x="63" y="48"/>
                  </a:lnTo>
                  <a:lnTo>
                    <a:pt x="59" y="52"/>
                  </a:lnTo>
                  <a:lnTo>
                    <a:pt x="55" y="57"/>
                  </a:lnTo>
                  <a:lnTo>
                    <a:pt x="52" y="62"/>
                  </a:lnTo>
                  <a:lnTo>
                    <a:pt x="50" y="68"/>
                  </a:lnTo>
                  <a:lnTo>
                    <a:pt x="48" y="74"/>
                  </a:lnTo>
                  <a:lnTo>
                    <a:pt x="45" y="81"/>
                  </a:lnTo>
                  <a:lnTo>
                    <a:pt x="44" y="88"/>
                  </a:lnTo>
                  <a:lnTo>
                    <a:pt x="43" y="96"/>
                  </a:lnTo>
                  <a:lnTo>
                    <a:pt x="4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09" name="Freeform 25"/>
            <p:cNvSpPr>
              <a:spLocks/>
            </p:cNvSpPr>
            <p:nvPr/>
          </p:nvSpPr>
          <p:spPr bwMode="auto">
            <a:xfrm>
              <a:off x="-2487" y="4138"/>
              <a:ext cx="18" cy="26"/>
            </a:xfrm>
            <a:custGeom>
              <a:avLst/>
              <a:gdLst>
                <a:gd name="T0" fmla="*/ 0 w 163"/>
                <a:gd name="T1" fmla="*/ 204 h 204"/>
                <a:gd name="T2" fmla="*/ 0 w 163"/>
                <a:gd name="T3" fmla="*/ 0 h 204"/>
                <a:gd name="T4" fmla="*/ 41 w 163"/>
                <a:gd name="T5" fmla="*/ 0 h 204"/>
                <a:gd name="T6" fmla="*/ 124 w 163"/>
                <a:gd name="T7" fmla="*/ 134 h 204"/>
                <a:gd name="T8" fmla="*/ 124 w 163"/>
                <a:gd name="T9" fmla="*/ 0 h 204"/>
                <a:gd name="T10" fmla="*/ 163 w 163"/>
                <a:gd name="T11" fmla="*/ 0 h 204"/>
                <a:gd name="T12" fmla="*/ 163 w 163"/>
                <a:gd name="T13" fmla="*/ 204 h 204"/>
                <a:gd name="T14" fmla="*/ 120 w 163"/>
                <a:gd name="T15" fmla="*/ 204 h 204"/>
                <a:gd name="T16" fmla="*/ 40 w 163"/>
                <a:gd name="T17" fmla="*/ 73 h 204"/>
                <a:gd name="T18" fmla="*/ 40 w 163"/>
                <a:gd name="T19" fmla="*/ 204 h 204"/>
                <a:gd name="T20" fmla="*/ 0 w 163"/>
                <a:gd name="T21" fmla="*/ 204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4"/>
                <a:gd name="T35" fmla="*/ 163 w 163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4">
                  <a:moveTo>
                    <a:pt x="0" y="2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124" y="134"/>
                  </a:lnTo>
                  <a:lnTo>
                    <a:pt x="124" y="0"/>
                  </a:lnTo>
                  <a:lnTo>
                    <a:pt x="163" y="0"/>
                  </a:lnTo>
                  <a:lnTo>
                    <a:pt x="163" y="204"/>
                  </a:lnTo>
                  <a:lnTo>
                    <a:pt x="120" y="204"/>
                  </a:lnTo>
                  <a:lnTo>
                    <a:pt x="40" y="73"/>
                  </a:lnTo>
                  <a:lnTo>
                    <a:pt x="4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0" name="Freeform 26"/>
            <p:cNvSpPr>
              <a:spLocks/>
            </p:cNvSpPr>
            <p:nvPr/>
          </p:nvSpPr>
          <p:spPr bwMode="auto">
            <a:xfrm>
              <a:off x="-2466" y="4138"/>
              <a:ext cx="18" cy="26"/>
            </a:xfrm>
            <a:custGeom>
              <a:avLst/>
              <a:gdLst>
                <a:gd name="T0" fmla="*/ 61 w 163"/>
                <a:gd name="T1" fmla="*/ 204 h 204"/>
                <a:gd name="T2" fmla="*/ 61 w 163"/>
                <a:gd name="T3" fmla="*/ 34 h 204"/>
                <a:gd name="T4" fmla="*/ 0 w 163"/>
                <a:gd name="T5" fmla="*/ 34 h 204"/>
                <a:gd name="T6" fmla="*/ 0 w 163"/>
                <a:gd name="T7" fmla="*/ 0 h 204"/>
                <a:gd name="T8" fmla="*/ 163 w 163"/>
                <a:gd name="T9" fmla="*/ 0 h 204"/>
                <a:gd name="T10" fmla="*/ 163 w 163"/>
                <a:gd name="T11" fmla="*/ 34 h 204"/>
                <a:gd name="T12" fmla="*/ 102 w 163"/>
                <a:gd name="T13" fmla="*/ 34 h 204"/>
                <a:gd name="T14" fmla="*/ 102 w 163"/>
                <a:gd name="T15" fmla="*/ 204 h 204"/>
                <a:gd name="T16" fmla="*/ 61 w 163"/>
                <a:gd name="T17" fmla="*/ 204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204"/>
                <a:gd name="T29" fmla="*/ 163 w 163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204">
                  <a:moveTo>
                    <a:pt x="61" y="204"/>
                  </a:moveTo>
                  <a:lnTo>
                    <a:pt x="6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3" y="34"/>
                  </a:lnTo>
                  <a:lnTo>
                    <a:pt x="102" y="34"/>
                  </a:lnTo>
                  <a:lnTo>
                    <a:pt x="102" y="204"/>
                  </a:lnTo>
                  <a:lnTo>
                    <a:pt x="61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1" name="Freeform 27"/>
            <p:cNvSpPr>
              <a:spLocks noEditPoints="1"/>
            </p:cNvSpPr>
            <p:nvPr/>
          </p:nvSpPr>
          <p:spPr bwMode="auto">
            <a:xfrm>
              <a:off x="-2445" y="4138"/>
              <a:ext cx="21" cy="26"/>
            </a:xfrm>
            <a:custGeom>
              <a:avLst/>
              <a:gdLst>
                <a:gd name="T0" fmla="*/ 0 w 184"/>
                <a:gd name="T1" fmla="*/ 0 h 204"/>
                <a:gd name="T2" fmla="*/ 94 w 184"/>
                <a:gd name="T3" fmla="*/ 0 h 204"/>
                <a:gd name="T4" fmla="*/ 108 w 184"/>
                <a:gd name="T5" fmla="*/ 1 h 204"/>
                <a:gd name="T6" fmla="*/ 121 w 184"/>
                <a:gd name="T7" fmla="*/ 2 h 204"/>
                <a:gd name="T8" fmla="*/ 130 w 184"/>
                <a:gd name="T9" fmla="*/ 4 h 204"/>
                <a:gd name="T10" fmla="*/ 141 w 184"/>
                <a:gd name="T11" fmla="*/ 9 h 204"/>
                <a:gd name="T12" fmla="*/ 154 w 184"/>
                <a:gd name="T13" fmla="*/ 19 h 204"/>
                <a:gd name="T14" fmla="*/ 162 w 184"/>
                <a:gd name="T15" fmla="*/ 32 h 204"/>
                <a:gd name="T16" fmla="*/ 167 w 184"/>
                <a:gd name="T17" fmla="*/ 48 h 204"/>
                <a:gd name="T18" fmla="*/ 168 w 184"/>
                <a:gd name="T19" fmla="*/ 62 h 204"/>
                <a:gd name="T20" fmla="*/ 166 w 184"/>
                <a:gd name="T21" fmla="*/ 73 h 204"/>
                <a:gd name="T22" fmla="*/ 162 w 184"/>
                <a:gd name="T23" fmla="*/ 82 h 204"/>
                <a:gd name="T24" fmla="*/ 158 w 184"/>
                <a:gd name="T25" fmla="*/ 91 h 204"/>
                <a:gd name="T26" fmla="*/ 151 w 184"/>
                <a:gd name="T27" fmla="*/ 97 h 204"/>
                <a:gd name="T28" fmla="*/ 143 w 184"/>
                <a:gd name="T29" fmla="*/ 104 h 204"/>
                <a:gd name="T30" fmla="*/ 133 w 184"/>
                <a:gd name="T31" fmla="*/ 110 h 204"/>
                <a:gd name="T32" fmla="*/ 121 w 184"/>
                <a:gd name="T33" fmla="*/ 113 h 204"/>
                <a:gd name="T34" fmla="*/ 121 w 184"/>
                <a:gd name="T35" fmla="*/ 117 h 204"/>
                <a:gd name="T36" fmla="*/ 132 w 184"/>
                <a:gd name="T37" fmla="*/ 126 h 204"/>
                <a:gd name="T38" fmla="*/ 138 w 184"/>
                <a:gd name="T39" fmla="*/ 133 h 204"/>
                <a:gd name="T40" fmla="*/ 144 w 184"/>
                <a:gd name="T41" fmla="*/ 140 h 204"/>
                <a:gd name="T42" fmla="*/ 149 w 184"/>
                <a:gd name="T43" fmla="*/ 149 h 204"/>
                <a:gd name="T44" fmla="*/ 156 w 184"/>
                <a:gd name="T45" fmla="*/ 159 h 204"/>
                <a:gd name="T46" fmla="*/ 184 w 184"/>
                <a:gd name="T47" fmla="*/ 204 h 204"/>
                <a:gd name="T48" fmla="*/ 105 w 184"/>
                <a:gd name="T49" fmla="*/ 160 h 204"/>
                <a:gd name="T50" fmla="*/ 92 w 184"/>
                <a:gd name="T51" fmla="*/ 140 h 204"/>
                <a:gd name="T52" fmla="*/ 84 w 184"/>
                <a:gd name="T53" fmla="*/ 130 h 204"/>
                <a:gd name="T54" fmla="*/ 78 w 184"/>
                <a:gd name="T55" fmla="*/ 125 h 204"/>
                <a:gd name="T56" fmla="*/ 71 w 184"/>
                <a:gd name="T57" fmla="*/ 122 h 204"/>
                <a:gd name="T58" fmla="*/ 62 w 184"/>
                <a:gd name="T59" fmla="*/ 119 h 204"/>
                <a:gd name="T60" fmla="*/ 50 w 184"/>
                <a:gd name="T61" fmla="*/ 118 h 204"/>
                <a:gd name="T62" fmla="*/ 42 w 184"/>
                <a:gd name="T63" fmla="*/ 204 h 204"/>
                <a:gd name="T64" fmla="*/ 42 w 184"/>
                <a:gd name="T65" fmla="*/ 85 h 204"/>
                <a:gd name="T66" fmla="*/ 79 w 184"/>
                <a:gd name="T67" fmla="*/ 85 h 204"/>
                <a:gd name="T68" fmla="*/ 91 w 184"/>
                <a:gd name="T69" fmla="*/ 85 h 204"/>
                <a:gd name="T70" fmla="*/ 101 w 184"/>
                <a:gd name="T71" fmla="*/ 84 h 204"/>
                <a:gd name="T72" fmla="*/ 106 w 184"/>
                <a:gd name="T73" fmla="*/ 83 h 204"/>
                <a:gd name="T74" fmla="*/ 112 w 184"/>
                <a:gd name="T75" fmla="*/ 82 h 204"/>
                <a:gd name="T76" fmla="*/ 118 w 184"/>
                <a:gd name="T77" fmla="*/ 78 h 204"/>
                <a:gd name="T78" fmla="*/ 122 w 184"/>
                <a:gd name="T79" fmla="*/ 72 h 204"/>
                <a:gd name="T80" fmla="*/ 125 w 184"/>
                <a:gd name="T81" fmla="*/ 64 h 204"/>
                <a:gd name="T82" fmla="*/ 125 w 184"/>
                <a:gd name="T83" fmla="*/ 55 h 204"/>
                <a:gd name="T84" fmla="*/ 122 w 184"/>
                <a:gd name="T85" fmla="*/ 47 h 204"/>
                <a:gd name="T86" fmla="*/ 116 w 184"/>
                <a:gd name="T87" fmla="*/ 41 h 204"/>
                <a:gd name="T88" fmla="*/ 108 w 184"/>
                <a:gd name="T89" fmla="*/ 36 h 204"/>
                <a:gd name="T90" fmla="*/ 100 w 184"/>
                <a:gd name="T91" fmla="*/ 35 h 204"/>
                <a:gd name="T92" fmla="*/ 84 w 184"/>
                <a:gd name="T93" fmla="*/ 34 h 204"/>
                <a:gd name="T94" fmla="*/ 42 w 184"/>
                <a:gd name="T95" fmla="*/ 34 h 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04"/>
                <a:gd name="T146" fmla="*/ 184 w 184"/>
                <a:gd name="T147" fmla="*/ 204 h 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04">
                  <a:moveTo>
                    <a:pt x="0" y="204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5" y="1"/>
                  </a:lnTo>
                  <a:lnTo>
                    <a:pt x="121" y="2"/>
                  </a:lnTo>
                  <a:lnTo>
                    <a:pt x="126" y="3"/>
                  </a:lnTo>
                  <a:lnTo>
                    <a:pt x="130" y="4"/>
                  </a:lnTo>
                  <a:lnTo>
                    <a:pt x="134" y="5"/>
                  </a:lnTo>
                  <a:lnTo>
                    <a:pt x="141" y="9"/>
                  </a:lnTo>
                  <a:lnTo>
                    <a:pt x="148" y="13"/>
                  </a:lnTo>
                  <a:lnTo>
                    <a:pt x="154" y="19"/>
                  </a:lnTo>
                  <a:lnTo>
                    <a:pt x="158" y="25"/>
                  </a:lnTo>
                  <a:lnTo>
                    <a:pt x="162" y="32"/>
                  </a:lnTo>
                  <a:lnTo>
                    <a:pt x="166" y="41"/>
                  </a:lnTo>
                  <a:lnTo>
                    <a:pt x="167" y="48"/>
                  </a:lnTo>
                  <a:lnTo>
                    <a:pt x="168" y="57"/>
                  </a:lnTo>
                  <a:lnTo>
                    <a:pt x="168" y="62"/>
                  </a:lnTo>
                  <a:lnTo>
                    <a:pt x="167" y="68"/>
                  </a:lnTo>
                  <a:lnTo>
                    <a:pt x="166" y="73"/>
                  </a:lnTo>
                  <a:lnTo>
                    <a:pt x="165" y="78"/>
                  </a:lnTo>
                  <a:lnTo>
                    <a:pt x="162" y="82"/>
                  </a:lnTo>
                  <a:lnTo>
                    <a:pt x="160" y="87"/>
                  </a:lnTo>
                  <a:lnTo>
                    <a:pt x="158" y="91"/>
                  </a:lnTo>
                  <a:lnTo>
                    <a:pt x="155" y="94"/>
                  </a:lnTo>
                  <a:lnTo>
                    <a:pt x="151" y="97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8" y="107"/>
                  </a:lnTo>
                  <a:lnTo>
                    <a:pt x="133" y="110"/>
                  </a:lnTo>
                  <a:lnTo>
                    <a:pt x="126" y="112"/>
                  </a:lnTo>
                  <a:lnTo>
                    <a:pt x="121" y="113"/>
                  </a:lnTo>
                  <a:lnTo>
                    <a:pt x="114" y="114"/>
                  </a:lnTo>
                  <a:lnTo>
                    <a:pt x="121" y="117"/>
                  </a:lnTo>
                  <a:lnTo>
                    <a:pt x="126" y="122"/>
                  </a:lnTo>
                  <a:lnTo>
                    <a:pt x="132" y="126"/>
                  </a:lnTo>
                  <a:lnTo>
                    <a:pt x="136" y="130"/>
                  </a:lnTo>
                  <a:lnTo>
                    <a:pt x="138" y="133"/>
                  </a:lnTo>
                  <a:lnTo>
                    <a:pt x="140" y="136"/>
                  </a:lnTo>
                  <a:lnTo>
                    <a:pt x="144" y="140"/>
                  </a:lnTo>
                  <a:lnTo>
                    <a:pt x="146" y="143"/>
                  </a:lnTo>
                  <a:lnTo>
                    <a:pt x="149" y="149"/>
                  </a:lnTo>
                  <a:lnTo>
                    <a:pt x="152" y="153"/>
                  </a:lnTo>
                  <a:lnTo>
                    <a:pt x="156" y="159"/>
                  </a:lnTo>
                  <a:lnTo>
                    <a:pt x="159" y="164"/>
                  </a:lnTo>
                  <a:lnTo>
                    <a:pt x="184" y="204"/>
                  </a:lnTo>
                  <a:lnTo>
                    <a:pt x="135" y="204"/>
                  </a:lnTo>
                  <a:lnTo>
                    <a:pt x="105" y="160"/>
                  </a:lnTo>
                  <a:lnTo>
                    <a:pt x="98" y="149"/>
                  </a:lnTo>
                  <a:lnTo>
                    <a:pt x="92" y="140"/>
                  </a:lnTo>
                  <a:lnTo>
                    <a:pt x="87" y="135"/>
                  </a:lnTo>
                  <a:lnTo>
                    <a:pt x="84" y="130"/>
                  </a:lnTo>
                  <a:lnTo>
                    <a:pt x="81" y="127"/>
                  </a:lnTo>
                  <a:lnTo>
                    <a:pt x="78" y="125"/>
                  </a:lnTo>
                  <a:lnTo>
                    <a:pt x="74" y="123"/>
                  </a:lnTo>
                  <a:lnTo>
                    <a:pt x="71" y="122"/>
                  </a:lnTo>
                  <a:lnTo>
                    <a:pt x="67" y="120"/>
                  </a:lnTo>
                  <a:lnTo>
                    <a:pt x="62" y="119"/>
                  </a:lnTo>
                  <a:lnTo>
                    <a:pt x="57" y="118"/>
                  </a:lnTo>
                  <a:lnTo>
                    <a:pt x="50" y="118"/>
                  </a:lnTo>
                  <a:lnTo>
                    <a:pt x="42" y="118"/>
                  </a:lnTo>
                  <a:lnTo>
                    <a:pt x="42" y="204"/>
                  </a:lnTo>
                  <a:lnTo>
                    <a:pt x="0" y="204"/>
                  </a:lnTo>
                  <a:close/>
                  <a:moveTo>
                    <a:pt x="42" y="85"/>
                  </a:moveTo>
                  <a:lnTo>
                    <a:pt x="72" y="85"/>
                  </a:lnTo>
                  <a:lnTo>
                    <a:pt x="79" y="85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6" y="84"/>
                  </a:lnTo>
                  <a:lnTo>
                    <a:pt x="101" y="84"/>
                  </a:lnTo>
                  <a:lnTo>
                    <a:pt x="104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2" y="82"/>
                  </a:lnTo>
                  <a:lnTo>
                    <a:pt x="115" y="80"/>
                  </a:lnTo>
                  <a:lnTo>
                    <a:pt x="118" y="78"/>
                  </a:lnTo>
                  <a:lnTo>
                    <a:pt x="121" y="76"/>
                  </a:lnTo>
                  <a:lnTo>
                    <a:pt x="122" y="72"/>
                  </a:lnTo>
                  <a:lnTo>
                    <a:pt x="124" y="68"/>
                  </a:lnTo>
                  <a:lnTo>
                    <a:pt x="125" y="64"/>
                  </a:lnTo>
                  <a:lnTo>
                    <a:pt x="125" y="59"/>
                  </a:lnTo>
                  <a:lnTo>
                    <a:pt x="125" y="55"/>
                  </a:lnTo>
                  <a:lnTo>
                    <a:pt x="124" y="50"/>
                  </a:lnTo>
                  <a:lnTo>
                    <a:pt x="122" y="47"/>
                  </a:lnTo>
                  <a:lnTo>
                    <a:pt x="119" y="44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8" y="36"/>
                  </a:lnTo>
                  <a:lnTo>
                    <a:pt x="104" y="35"/>
                  </a:lnTo>
                  <a:lnTo>
                    <a:pt x="100" y="35"/>
                  </a:lnTo>
                  <a:lnTo>
                    <a:pt x="94" y="34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42" y="3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2" name="Freeform 28"/>
            <p:cNvSpPr>
              <a:spLocks noEditPoints="1"/>
            </p:cNvSpPr>
            <p:nvPr/>
          </p:nvSpPr>
          <p:spPr bwMode="auto">
            <a:xfrm>
              <a:off x="-2423" y="4138"/>
              <a:ext cx="22" cy="26"/>
            </a:xfrm>
            <a:custGeom>
              <a:avLst/>
              <a:gdLst>
                <a:gd name="T0" fmla="*/ 1 w 198"/>
                <a:gd name="T1" fmla="*/ 92 h 210"/>
                <a:gd name="T2" fmla="*/ 3 w 198"/>
                <a:gd name="T3" fmla="*/ 71 h 210"/>
                <a:gd name="T4" fmla="*/ 9 w 198"/>
                <a:gd name="T5" fmla="*/ 54 h 210"/>
                <a:gd name="T6" fmla="*/ 22 w 198"/>
                <a:gd name="T7" fmla="*/ 34 h 210"/>
                <a:gd name="T8" fmla="*/ 40 w 198"/>
                <a:gd name="T9" fmla="*/ 16 h 210"/>
                <a:gd name="T10" fmla="*/ 59 w 198"/>
                <a:gd name="T11" fmla="*/ 6 h 210"/>
                <a:gd name="T12" fmla="*/ 75 w 198"/>
                <a:gd name="T13" fmla="*/ 2 h 210"/>
                <a:gd name="T14" fmla="*/ 92 w 198"/>
                <a:gd name="T15" fmla="*/ 0 h 210"/>
                <a:gd name="T16" fmla="*/ 119 w 198"/>
                <a:gd name="T17" fmla="*/ 2 h 210"/>
                <a:gd name="T18" fmla="*/ 147 w 198"/>
                <a:gd name="T19" fmla="*/ 11 h 210"/>
                <a:gd name="T20" fmla="*/ 170 w 198"/>
                <a:gd name="T21" fmla="*/ 27 h 210"/>
                <a:gd name="T22" fmla="*/ 187 w 198"/>
                <a:gd name="T23" fmla="*/ 51 h 210"/>
                <a:gd name="T24" fmla="*/ 196 w 198"/>
                <a:gd name="T25" fmla="*/ 82 h 210"/>
                <a:gd name="T26" fmla="*/ 198 w 198"/>
                <a:gd name="T27" fmla="*/ 118 h 210"/>
                <a:gd name="T28" fmla="*/ 191 w 198"/>
                <a:gd name="T29" fmla="*/ 150 h 210"/>
                <a:gd name="T30" fmla="*/ 178 w 198"/>
                <a:gd name="T31" fmla="*/ 176 h 210"/>
                <a:gd name="T32" fmla="*/ 157 w 198"/>
                <a:gd name="T33" fmla="*/ 195 h 210"/>
                <a:gd name="T34" fmla="*/ 131 w 198"/>
                <a:gd name="T35" fmla="*/ 206 h 210"/>
                <a:gd name="T36" fmla="*/ 99 w 198"/>
                <a:gd name="T37" fmla="*/ 210 h 210"/>
                <a:gd name="T38" fmla="*/ 67 w 198"/>
                <a:gd name="T39" fmla="*/ 206 h 210"/>
                <a:gd name="T40" fmla="*/ 40 w 198"/>
                <a:gd name="T41" fmla="*/ 195 h 210"/>
                <a:gd name="T42" fmla="*/ 20 w 198"/>
                <a:gd name="T43" fmla="*/ 176 h 210"/>
                <a:gd name="T44" fmla="*/ 6 w 198"/>
                <a:gd name="T45" fmla="*/ 150 h 210"/>
                <a:gd name="T46" fmla="*/ 0 w 198"/>
                <a:gd name="T47" fmla="*/ 119 h 210"/>
                <a:gd name="T48" fmla="*/ 43 w 198"/>
                <a:gd name="T49" fmla="*/ 105 h 210"/>
                <a:gd name="T50" fmla="*/ 45 w 198"/>
                <a:gd name="T51" fmla="*/ 129 h 210"/>
                <a:gd name="T52" fmla="*/ 51 w 198"/>
                <a:gd name="T53" fmla="*/ 148 h 210"/>
                <a:gd name="T54" fmla="*/ 62 w 198"/>
                <a:gd name="T55" fmla="*/ 162 h 210"/>
                <a:gd name="T56" fmla="*/ 76 w 198"/>
                <a:gd name="T57" fmla="*/ 171 h 210"/>
                <a:gd name="T58" fmla="*/ 92 w 198"/>
                <a:gd name="T59" fmla="*/ 175 h 210"/>
                <a:gd name="T60" fmla="*/ 110 w 198"/>
                <a:gd name="T61" fmla="*/ 174 h 210"/>
                <a:gd name="T62" fmla="*/ 125 w 198"/>
                <a:gd name="T63" fmla="*/ 167 h 210"/>
                <a:gd name="T64" fmla="*/ 138 w 198"/>
                <a:gd name="T65" fmla="*/ 157 h 210"/>
                <a:gd name="T66" fmla="*/ 148 w 198"/>
                <a:gd name="T67" fmla="*/ 142 h 210"/>
                <a:gd name="T68" fmla="*/ 154 w 198"/>
                <a:gd name="T69" fmla="*/ 121 h 210"/>
                <a:gd name="T70" fmla="*/ 155 w 198"/>
                <a:gd name="T71" fmla="*/ 96 h 210"/>
                <a:gd name="T72" fmla="*/ 151 w 198"/>
                <a:gd name="T73" fmla="*/ 74 h 210"/>
                <a:gd name="T74" fmla="*/ 143 w 198"/>
                <a:gd name="T75" fmla="*/ 57 h 210"/>
                <a:gd name="T76" fmla="*/ 132 w 198"/>
                <a:gd name="T77" fmla="*/ 45 h 210"/>
                <a:gd name="T78" fmla="*/ 116 w 198"/>
                <a:gd name="T79" fmla="*/ 37 h 210"/>
                <a:gd name="T80" fmla="*/ 99 w 198"/>
                <a:gd name="T81" fmla="*/ 35 h 210"/>
                <a:gd name="T82" fmla="*/ 81 w 198"/>
                <a:gd name="T83" fmla="*/ 37 h 210"/>
                <a:gd name="T84" fmla="*/ 66 w 198"/>
                <a:gd name="T85" fmla="*/ 45 h 210"/>
                <a:gd name="T86" fmla="*/ 55 w 198"/>
                <a:gd name="T87" fmla="*/ 57 h 210"/>
                <a:gd name="T88" fmla="*/ 47 w 198"/>
                <a:gd name="T89" fmla="*/ 74 h 210"/>
                <a:gd name="T90" fmla="*/ 43 w 198"/>
                <a:gd name="T91" fmla="*/ 96 h 2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10"/>
                <a:gd name="T140" fmla="*/ 198 w 198"/>
                <a:gd name="T141" fmla="*/ 210 h 2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10">
                  <a:moveTo>
                    <a:pt x="0" y="106"/>
                  </a:moveTo>
                  <a:lnTo>
                    <a:pt x="0" y="98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2" y="77"/>
                  </a:lnTo>
                  <a:lnTo>
                    <a:pt x="3" y="71"/>
                  </a:lnTo>
                  <a:lnTo>
                    <a:pt x="5" y="65"/>
                  </a:lnTo>
                  <a:lnTo>
                    <a:pt x="6" y="60"/>
                  </a:lnTo>
                  <a:lnTo>
                    <a:pt x="9" y="54"/>
                  </a:lnTo>
                  <a:lnTo>
                    <a:pt x="12" y="47"/>
                  </a:lnTo>
                  <a:lnTo>
                    <a:pt x="16" y="40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0" y="16"/>
                  </a:lnTo>
                  <a:lnTo>
                    <a:pt x="47" y="12"/>
                  </a:lnTo>
                  <a:lnTo>
                    <a:pt x="54" y="8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69" y="3"/>
                  </a:lnTo>
                  <a:lnTo>
                    <a:pt x="75" y="2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38" y="6"/>
                  </a:lnTo>
                  <a:lnTo>
                    <a:pt x="147" y="11"/>
                  </a:lnTo>
                  <a:lnTo>
                    <a:pt x="156" y="15"/>
                  </a:lnTo>
                  <a:lnTo>
                    <a:pt x="164" y="21"/>
                  </a:lnTo>
                  <a:lnTo>
                    <a:pt x="170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51"/>
                  </a:lnTo>
                  <a:lnTo>
                    <a:pt x="191" y="61"/>
                  </a:lnTo>
                  <a:lnTo>
                    <a:pt x="194" y="72"/>
                  </a:lnTo>
                  <a:lnTo>
                    <a:pt x="196" y="82"/>
                  </a:lnTo>
                  <a:lnTo>
                    <a:pt x="198" y="94"/>
                  </a:lnTo>
                  <a:lnTo>
                    <a:pt x="198" y="106"/>
                  </a:lnTo>
                  <a:lnTo>
                    <a:pt x="198" y="118"/>
                  </a:lnTo>
                  <a:lnTo>
                    <a:pt x="197" y="129"/>
                  </a:lnTo>
                  <a:lnTo>
                    <a:pt x="195" y="140"/>
                  </a:lnTo>
                  <a:lnTo>
                    <a:pt x="191" y="150"/>
                  </a:lnTo>
                  <a:lnTo>
                    <a:pt x="188" y="160"/>
                  </a:lnTo>
                  <a:lnTo>
                    <a:pt x="184" y="168"/>
                  </a:lnTo>
                  <a:lnTo>
                    <a:pt x="178" y="176"/>
                  </a:lnTo>
                  <a:lnTo>
                    <a:pt x="171" y="183"/>
                  </a:lnTo>
                  <a:lnTo>
                    <a:pt x="165" y="189"/>
                  </a:lnTo>
                  <a:lnTo>
                    <a:pt x="157" y="195"/>
                  </a:lnTo>
                  <a:lnTo>
                    <a:pt x="148" y="199"/>
                  </a:lnTo>
                  <a:lnTo>
                    <a:pt x="140" y="202"/>
                  </a:lnTo>
                  <a:lnTo>
                    <a:pt x="131" y="206"/>
                  </a:lnTo>
                  <a:lnTo>
                    <a:pt x="120" y="208"/>
                  </a:lnTo>
                  <a:lnTo>
                    <a:pt x="110" y="210"/>
                  </a:lnTo>
                  <a:lnTo>
                    <a:pt x="99" y="210"/>
                  </a:lnTo>
                  <a:lnTo>
                    <a:pt x="88" y="210"/>
                  </a:lnTo>
                  <a:lnTo>
                    <a:pt x="77" y="208"/>
                  </a:lnTo>
                  <a:lnTo>
                    <a:pt x="67" y="206"/>
                  </a:lnTo>
                  <a:lnTo>
                    <a:pt x="58" y="202"/>
                  </a:lnTo>
                  <a:lnTo>
                    <a:pt x="49" y="199"/>
                  </a:lnTo>
                  <a:lnTo>
                    <a:pt x="40" y="195"/>
                  </a:lnTo>
                  <a:lnTo>
                    <a:pt x="33" y="189"/>
                  </a:lnTo>
                  <a:lnTo>
                    <a:pt x="26" y="183"/>
                  </a:lnTo>
                  <a:lnTo>
                    <a:pt x="20" y="176"/>
                  </a:lnTo>
                  <a:lnTo>
                    <a:pt x="15" y="168"/>
                  </a:lnTo>
                  <a:lnTo>
                    <a:pt x="10" y="160"/>
                  </a:lnTo>
                  <a:lnTo>
                    <a:pt x="6" y="150"/>
                  </a:lnTo>
                  <a:lnTo>
                    <a:pt x="3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106"/>
                  </a:lnTo>
                  <a:close/>
                  <a:moveTo>
                    <a:pt x="43" y="105"/>
                  </a:moveTo>
                  <a:lnTo>
                    <a:pt x="43" y="114"/>
                  </a:lnTo>
                  <a:lnTo>
                    <a:pt x="44" y="121"/>
                  </a:lnTo>
                  <a:lnTo>
                    <a:pt x="45" y="129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1" y="148"/>
                  </a:lnTo>
                  <a:lnTo>
                    <a:pt x="55" y="153"/>
                  </a:lnTo>
                  <a:lnTo>
                    <a:pt x="58" y="157"/>
                  </a:lnTo>
                  <a:lnTo>
                    <a:pt x="62" y="162"/>
                  </a:lnTo>
                  <a:lnTo>
                    <a:pt x="66" y="165"/>
                  </a:lnTo>
                  <a:lnTo>
                    <a:pt x="71" y="167"/>
                  </a:lnTo>
                  <a:lnTo>
                    <a:pt x="76" y="171"/>
                  </a:lnTo>
                  <a:lnTo>
                    <a:pt x="81" y="173"/>
                  </a:lnTo>
                  <a:lnTo>
                    <a:pt x="87" y="174"/>
                  </a:lnTo>
                  <a:lnTo>
                    <a:pt x="92" y="175"/>
                  </a:lnTo>
                  <a:lnTo>
                    <a:pt x="99" y="175"/>
                  </a:lnTo>
                  <a:lnTo>
                    <a:pt x="104" y="175"/>
                  </a:lnTo>
                  <a:lnTo>
                    <a:pt x="110" y="174"/>
                  </a:lnTo>
                  <a:lnTo>
                    <a:pt x="115" y="173"/>
                  </a:lnTo>
                  <a:lnTo>
                    <a:pt x="121" y="171"/>
                  </a:lnTo>
                  <a:lnTo>
                    <a:pt x="125" y="167"/>
                  </a:lnTo>
                  <a:lnTo>
                    <a:pt x="131" y="165"/>
                  </a:lnTo>
                  <a:lnTo>
                    <a:pt x="134" y="162"/>
                  </a:lnTo>
                  <a:lnTo>
                    <a:pt x="138" y="157"/>
                  </a:lnTo>
                  <a:lnTo>
                    <a:pt x="143" y="153"/>
                  </a:lnTo>
                  <a:lnTo>
                    <a:pt x="146" y="148"/>
                  </a:lnTo>
                  <a:lnTo>
                    <a:pt x="148" y="142"/>
                  </a:lnTo>
                  <a:lnTo>
                    <a:pt x="151" y="136"/>
                  </a:lnTo>
                  <a:lnTo>
                    <a:pt x="153" y="129"/>
                  </a:lnTo>
                  <a:lnTo>
                    <a:pt x="154" y="121"/>
                  </a:lnTo>
                  <a:lnTo>
                    <a:pt x="155" y="114"/>
                  </a:lnTo>
                  <a:lnTo>
                    <a:pt x="155" y="105"/>
                  </a:lnTo>
                  <a:lnTo>
                    <a:pt x="155" y="96"/>
                  </a:lnTo>
                  <a:lnTo>
                    <a:pt x="154" y="88"/>
                  </a:lnTo>
                  <a:lnTo>
                    <a:pt x="153" y="81"/>
                  </a:lnTo>
                  <a:lnTo>
                    <a:pt x="151" y="74"/>
                  </a:lnTo>
                  <a:lnTo>
                    <a:pt x="148" y="68"/>
                  </a:lnTo>
                  <a:lnTo>
                    <a:pt x="146" y="62"/>
                  </a:lnTo>
                  <a:lnTo>
                    <a:pt x="143" y="57"/>
                  </a:lnTo>
                  <a:lnTo>
                    <a:pt x="140" y="52"/>
                  </a:lnTo>
                  <a:lnTo>
                    <a:pt x="135" y="48"/>
                  </a:lnTo>
                  <a:lnTo>
                    <a:pt x="132" y="45"/>
                  </a:lnTo>
                  <a:lnTo>
                    <a:pt x="126" y="42"/>
                  </a:lnTo>
                  <a:lnTo>
                    <a:pt x="122" y="39"/>
                  </a:lnTo>
                  <a:lnTo>
                    <a:pt x="116" y="37"/>
                  </a:lnTo>
                  <a:lnTo>
                    <a:pt x="111" y="36"/>
                  </a:lnTo>
                  <a:lnTo>
                    <a:pt x="105" y="35"/>
                  </a:lnTo>
                  <a:lnTo>
                    <a:pt x="99" y="35"/>
                  </a:lnTo>
                  <a:lnTo>
                    <a:pt x="92" y="35"/>
                  </a:lnTo>
                  <a:lnTo>
                    <a:pt x="87" y="36"/>
                  </a:lnTo>
                  <a:lnTo>
                    <a:pt x="81" y="37"/>
                  </a:lnTo>
                  <a:lnTo>
                    <a:pt x="76" y="39"/>
                  </a:lnTo>
                  <a:lnTo>
                    <a:pt x="71" y="42"/>
                  </a:lnTo>
                  <a:lnTo>
                    <a:pt x="66" y="45"/>
                  </a:lnTo>
                  <a:lnTo>
                    <a:pt x="62" y="48"/>
                  </a:lnTo>
                  <a:lnTo>
                    <a:pt x="58" y="52"/>
                  </a:lnTo>
                  <a:lnTo>
                    <a:pt x="55" y="57"/>
                  </a:lnTo>
                  <a:lnTo>
                    <a:pt x="51" y="62"/>
                  </a:lnTo>
                  <a:lnTo>
                    <a:pt x="49" y="68"/>
                  </a:lnTo>
                  <a:lnTo>
                    <a:pt x="47" y="74"/>
                  </a:lnTo>
                  <a:lnTo>
                    <a:pt x="45" y="81"/>
                  </a:lnTo>
                  <a:lnTo>
                    <a:pt x="44" y="88"/>
                  </a:lnTo>
                  <a:lnTo>
                    <a:pt x="43" y="96"/>
                  </a:lnTo>
                  <a:lnTo>
                    <a:pt x="4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3" name="Freeform 29"/>
            <p:cNvSpPr>
              <a:spLocks/>
            </p:cNvSpPr>
            <p:nvPr/>
          </p:nvSpPr>
          <p:spPr bwMode="auto">
            <a:xfrm>
              <a:off x="-2397" y="4138"/>
              <a:ext cx="16" cy="26"/>
            </a:xfrm>
            <a:custGeom>
              <a:avLst/>
              <a:gdLst>
                <a:gd name="T0" fmla="*/ 0 w 145"/>
                <a:gd name="T1" fmla="*/ 203 h 203"/>
                <a:gd name="T2" fmla="*/ 0 w 145"/>
                <a:gd name="T3" fmla="*/ 0 h 203"/>
                <a:gd name="T4" fmla="*/ 42 w 145"/>
                <a:gd name="T5" fmla="*/ 0 h 203"/>
                <a:gd name="T6" fmla="*/ 42 w 145"/>
                <a:gd name="T7" fmla="*/ 169 h 203"/>
                <a:gd name="T8" fmla="*/ 145 w 145"/>
                <a:gd name="T9" fmla="*/ 169 h 203"/>
                <a:gd name="T10" fmla="*/ 145 w 145"/>
                <a:gd name="T11" fmla="*/ 203 h 203"/>
                <a:gd name="T12" fmla="*/ 0 w 145"/>
                <a:gd name="T13" fmla="*/ 203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203"/>
                <a:gd name="T23" fmla="*/ 145 w 145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203">
                  <a:moveTo>
                    <a:pt x="0" y="20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69"/>
                  </a:lnTo>
                  <a:lnTo>
                    <a:pt x="145" y="169"/>
                  </a:lnTo>
                  <a:lnTo>
                    <a:pt x="145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4" name="Freeform 30"/>
            <p:cNvSpPr>
              <a:spLocks noEditPoints="1"/>
            </p:cNvSpPr>
            <p:nvPr/>
          </p:nvSpPr>
          <p:spPr bwMode="auto">
            <a:xfrm>
              <a:off x="-2793" y="4178"/>
              <a:ext cx="23" cy="25"/>
            </a:xfrm>
            <a:custGeom>
              <a:avLst/>
              <a:gdLst>
                <a:gd name="T0" fmla="*/ 205 w 205"/>
                <a:gd name="T1" fmla="*/ 203 h 203"/>
                <a:gd name="T2" fmla="*/ 160 w 205"/>
                <a:gd name="T3" fmla="*/ 203 h 203"/>
                <a:gd name="T4" fmla="*/ 142 w 205"/>
                <a:gd name="T5" fmla="*/ 157 h 203"/>
                <a:gd name="T6" fmla="*/ 61 w 205"/>
                <a:gd name="T7" fmla="*/ 157 h 203"/>
                <a:gd name="T8" fmla="*/ 44 w 205"/>
                <a:gd name="T9" fmla="*/ 203 h 203"/>
                <a:gd name="T10" fmla="*/ 0 w 205"/>
                <a:gd name="T11" fmla="*/ 203 h 203"/>
                <a:gd name="T12" fmla="*/ 78 w 205"/>
                <a:gd name="T13" fmla="*/ 0 h 203"/>
                <a:gd name="T14" fmla="*/ 126 w 205"/>
                <a:gd name="T15" fmla="*/ 0 h 203"/>
                <a:gd name="T16" fmla="*/ 205 w 205"/>
                <a:gd name="T17" fmla="*/ 203 h 203"/>
                <a:gd name="T18" fmla="*/ 130 w 205"/>
                <a:gd name="T19" fmla="*/ 123 h 203"/>
                <a:gd name="T20" fmla="*/ 101 w 205"/>
                <a:gd name="T21" fmla="*/ 47 h 203"/>
                <a:gd name="T22" fmla="*/ 74 w 205"/>
                <a:gd name="T23" fmla="*/ 123 h 203"/>
                <a:gd name="T24" fmla="*/ 130 w 205"/>
                <a:gd name="T25" fmla="*/ 123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5"/>
                <a:gd name="T40" fmla="*/ 0 h 203"/>
                <a:gd name="T41" fmla="*/ 205 w 205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5" h="203">
                  <a:moveTo>
                    <a:pt x="205" y="203"/>
                  </a:moveTo>
                  <a:lnTo>
                    <a:pt x="160" y="203"/>
                  </a:lnTo>
                  <a:lnTo>
                    <a:pt x="142" y="157"/>
                  </a:lnTo>
                  <a:lnTo>
                    <a:pt x="61" y="157"/>
                  </a:lnTo>
                  <a:lnTo>
                    <a:pt x="44" y="203"/>
                  </a:lnTo>
                  <a:lnTo>
                    <a:pt x="0" y="203"/>
                  </a:lnTo>
                  <a:lnTo>
                    <a:pt x="78" y="0"/>
                  </a:lnTo>
                  <a:lnTo>
                    <a:pt x="126" y="0"/>
                  </a:lnTo>
                  <a:lnTo>
                    <a:pt x="205" y="203"/>
                  </a:lnTo>
                  <a:close/>
                  <a:moveTo>
                    <a:pt x="130" y="123"/>
                  </a:moveTo>
                  <a:lnTo>
                    <a:pt x="101" y="47"/>
                  </a:lnTo>
                  <a:lnTo>
                    <a:pt x="74" y="123"/>
                  </a:lnTo>
                  <a:lnTo>
                    <a:pt x="130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5" name="Freeform 31"/>
            <p:cNvSpPr>
              <a:spLocks/>
            </p:cNvSpPr>
            <p:nvPr/>
          </p:nvSpPr>
          <p:spPr bwMode="auto">
            <a:xfrm>
              <a:off x="-2768" y="4178"/>
              <a:ext cx="18" cy="25"/>
            </a:xfrm>
            <a:custGeom>
              <a:avLst/>
              <a:gdLst>
                <a:gd name="T0" fmla="*/ 0 w 163"/>
                <a:gd name="T1" fmla="*/ 203 h 203"/>
                <a:gd name="T2" fmla="*/ 0 w 163"/>
                <a:gd name="T3" fmla="*/ 0 h 203"/>
                <a:gd name="T4" fmla="*/ 41 w 163"/>
                <a:gd name="T5" fmla="*/ 0 h 203"/>
                <a:gd name="T6" fmla="*/ 123 w 163"/>
                <a:gd name="T7" fmla="*/ 133 h 203"/>
                <a:gd name="T8" fmla="*/ 123 w 163"/>
                <a:gd name="T9" fmla="*/ 0 h 203"/>
                <a:gd name="T10" fmla="*/ 163 w 163"/>
                <a:gd name="T11" fmla="*/ 0 h 203"/>
                <a:gd name="T12" fmla="*/ 163 w 163"/>
                <a:gd name="T13" fmla="*/ 203 h 203"/>
                <a:gd name="T14" fmla="*/ 120 w 163"/>
                <a:gd name="T15" fmla="*/ 203 h 203"/>
                <a:gd name="T16" fmla="*/ 40 w 163"/>
                <a:gd name="T17" fmla="*/ 73 h 203"/>
                <a:gd name="T18" fmla="*/ 40 w 163"/>
                <a:gd name="T19" fmla="*/ 203 h 203"/>
                <a:gd name="T20" fmla="*/ 0 w 163"/>
                <a:gd name="T21" fmla="*/ 203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3"/>
                <a:gd name="T35" fmla="*/ 163 w 163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3">
                  <a:moveTo>
                    <a:pt x="0" y="2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123" y="133"/>
                  </a:lnTo>
                  <a:lnTo>
                    <a:pt x="123" y="0"/>
                  </a:lnTo>
                  <a:lnTo>
                    <a:pt x="163" y="0"/>
                  </a:lnTo>
                  <a:lnTo>
                    <a:pt x="163" y="203"/>
                  </a:lnTo>
                  <a:lnTo>
                    <a:pt x="120" y="203"/>
                  </a:lnTo>
                  <a:lnTo>
                    <a:pt x="40" y="73"/>
                  </a:lnTo>
                  <a:lnTo>
                    <a:pt x="4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6" name="Freeform 32"/>
            <p:cNvSpPr>
              <a:spLocks noEditPoints="1"/>
            </p:cNvSpPr>
            <p:nvPr/>
          </p:nvSpPr>
          <p:spPr bwMode="auto">
            <a:xfrm>
              <a:off x="-2745" y="4178"/>
              <a:ext cx="19" cy="25"/>
            </a:xfrm>
            <a:custGeom>
              <a:avLst/>
              <a:gdLst>
                <a:gd name="T0" fmla="*/ 75 w 172"/>
                <a:gd name="T1" fmla="*/ 0 h 203"/>
                <a:gd name="T2" fmla="*/ 87 w 172"/>
                <a:gd name="T3" fmla="*/ 0 h 203"/>
                <a:gd name="T4" fmla="*/ 98 w 172"/>
                <a:gd name="T5" fmla="*/ 1 h 203"/>
                <a:gd name="T6" fmla="*/ 107 w 172"/>
                <a:gd name="T7" fmla="*/ 3 h 203"/>
                <a:gd name="T8" fmla="*/ 115 w 172"/>
                <a:gd name="T9" fmla="*/ 4 h 203"/>
                <a:gd name="T10" fmla="*/ 131 w 172"/>
                <a:gd name="T11" fmla="*/ 12 h 203"/>
                <a:gd name="T12" fmla="*/ 144 w 172"/>
                <a:gd name="T13" fmla="*/ 23 h 203"/>
                <a:gd name="T14" fmla="*/ 151 w 172"/>
                <a:gd name="T15" fmla="*/ 29 h 203"/>
                <a:gd name="T16" fmla="*/ 156 w 172"/>
                <a:gd name="T17" fmla="*/ 37 h 203"/>
                <a:gd name="T18" fmla="*/ 161 w 172"/>
                <a:gd name="T19" fmla="*/ 46 h 203"/>
                <a:gd name="T20" fmla="*/ 164 w 172"/>
                <a:gd name="T21" fmla="*/ 56 h 203"/>
                <a:gd name="T22" fmla="*/ 167 w 172"/>
                <a:gd name="T23" fmla="*/ 66 h 203"/>
                <a:gd name="T24" fmla="*/ 170 w 172"/>
                <a:gd name="T25" fmla="*/ 77 h 203"/>
                <a:gd name="T26" fmla="*/ 171 w 172"/>
                <a:gd name="T27" fmla="*/ 91 h 203"/>
                <a:gd name="T28" fmla="*/ 172 w 172"/>
                <a:gd name="T29" fmla="*/ 104 h 203"/>
                <a:gd name="T30" fmla="*/ 172 w 172"/>
                <a:gd name="T31" fmla="*/ 116 h 203"/>
                <a:gd name="T32" fmla="*/ 171 w 172"/>
                <a:gd name="T33" fmla="*/ 127 h 203"/>
                <a:gd name="T34" fmla="*/ 169 w 172"/>
                <a:gd name="T35" fmla="*/ 138 h 203"/>
                <a:gd name="T36" fmla="*/ 165 w 172"/>
                <a:gd name="T37" fmla="*/ 148 h 203"/>
                <a:gd name="T38" fmla="*/ 161 w 172"/>
                <a:gd name="T39" fmla="*/ 158 h 203"/>
                <a:gd name="T40" fmla="*/ 156 w 172"/>
                <a:gd name="T41" fmla="*/ 167 h 203"/>
                <a:gd name="T42" fmla="*/ 150 w 172"/>
                <a:gd name="T43" fmla="*/ 176 h 203"/>
                <a:gd name="T44" fmla="*/ 143 w 172"/>
                <a:gd name="T45" fmla="*/ 184 h 203"/>
                <a:gd name="T46" fmla="*/ 130 w 172"/>
                <a:gd name="T47" fmla="*/ 192 h 203"/>
                <a:gd name="T48" fmla="*/ 113 w 172"/>
                <a:gd name="T49" fmla="*/ 200 h 203"/>
                <a:gd name="T50" fmla="*/ 106 w 172"/>
                <a:gd name="T51" fmla="*/ 201 h 203"/>
                <a:gd name="T52" fmla="*/ 98 w 172"/>
                <a:gd name="T53" fmla="*/ 202 h 203"/>
                <a:gd name="T54" fmla="*/ 88 w 172"/>
                <a:gd name="T55" fmla="*/ 203 h 203"/>
                <a:gd name="T56" fmla="*/ 77 w 172"/>
                <a:gd name="T57" fmla="*/ 203 h 203"/>
                <a:gd name="T58" fmla="*/ 0 w 172"/>
                <a:gd name="T59" fmla="*/ 0 h 203"/>
                <a:gd name="T60" fmla="*/ 42 w 172"/>
                <a:gd name="T61" fmla="*/ 169 h 203"/>
                <a:gd name="T62" fmla="*/ 79 w 172"/>
                <a:gd name="T63" fmla="*/ 169 h 203"/>
                <a:gd name="T64" fmla="*/ 93 w 172"/>
                <a:gd name="T65" fmla="*/ 168 h 203"/>
                <a:gd name="T66" fmla="*/ 101 w 172"/>
                <a:gd name="T67" fmla="*/ 166 h 203"/>
                <a:gd name="T68" fmla="*/ 110 w 172"/>
                <a:gd name="T69" fmla="*/ 162 h 203"/>
                <a:gd name="T70" fmla="*/ 117 w 172"/>
                <a:gd name="T71" fmla="*/ 156 h 203"/>
                <a:gd name="T72" fmla="*/ 122 w 172"/>
                <a:gd name="T73" fmla="*/ 146 h 203"/>
                <a:gd name="T74" fmla="*/ 126 w 172"/>
                <a:gd name="T75" fmla="*/ 137 h 203"/>
                <a:gd name="T76" fmla="*/ 127 w 172"/>
                <a:gd name="T77" fmla="*/ 128 h 203"/>
                <a:gd name="T78" fmla="*/ 128 w 172"/>
                <a:gd name="T79" fmla="*/ 119 h 203"/>
                <a:gd name="T80" fmla="*/ 129 w 172"/>
                <a:gd name="T81" fmla="*/ 108 h 203"/>
                <a:gd name="T82" fmla="*/ 129 w 172"/>
                <a:gd name="T83" fmla="*/ 97 h 203"/>
                <a:gd name="T84" fmla="*/ 128 w 172"/>
                <a:gd name="T85" fmla="*/ 86 h 203"/>
                <a:gd name="T86" fmla="*/ 127 w 172"/>
                <a:gd name="T87" fmla="*/ 77 h 203"/>
                <a:gd name="T88" fmla="*/ 126 w 172"/>
                <a:gd name="T89" fmla="*/ 70 h 203"/>
                <a:gd name="T90" fmla="*/ 122 w 172"/>
                <a:gd name="T91" fmla="*/ 60 h 203"/>
                <a:gd name="T92" fmla="*/ 116 w 172"/>
                <a:gd name="T93" fmla="*/ 50 h 203"/>
                <a:gd name="T94" fmla="*/ 109 w 172"/>
                <a:gd name="T95" fmla="*/ 43 h 203"/>
                <a:gd name="T96" fmla="*/ 99 w 172"/>
                <a:gd name="T97" fmla="*/ 38 h 203"/>
                <a:gd name="T98" fmla="*/ 91 w 172"/>
                <a:gd name="T99" fmla="*/ 36 h 203"/>
                <a:gd name="T100" fmla="*/ 85 w 172"/>
                <a:gd name="T101" fmla="*/ 35 h 203"/>
                <a:gd name="T102" fmla="*/ 76 w 172"/>
                <a:gd name="T103" fmla="*/ 34 h 203"/>
                <a:gd name="T104" fmla="*/ 65 w 172"/>
                <a:gd name="T105" fmla="*/ 34 h 203"/>
                <a:gd name="T106" fmla="*/ 42 w 172"/>
                <a:gd name="T107" fmla="*/ 34 h 2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203"/>
                <a:gd name="T164" fmla="*/ 172 w 172"/>
                <a:gd name="T165" fmla="*/ 203 h 2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203">
                  <a:moveTo>
                    <a:pt x="0" y="0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1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107" y="3"/>
                  </a:lnTo>
                  <a:lnTo>
                    <a:pt x="111" y="3"/>
                  </a:lnTo>
                  <a:lnTo>
                    <a:pt x="115" y="4"/>
                  </a:lnTo>
                  <a:lnTo>
                    <a:pt x="122" y="7"/>
                  </a:lnTo>
                  <a:lnTo>
                    <a:pt x="131" y="12"/>
                  </a:lnTo>
                  <a:lnTo>
                    <a:pt x="138" y="16"/>
                  </a:lnTo>
                  <a:lnTo>
                    <a:pt x="144" y="23"/>
                  </a:lnTo>
                  <a:lnTo>
                    <a:pt x="148" y="26"/>
                  </a:lnTo>
                  <a:lnTo>
                    <a:pt x="151" y="29"/>
                  </a:lnTo>
                  <a:lnTo>
                    <a:pt x="153" y="34"/>
                  </a:lnTo>
                  <a:lnTo>
                    <a:pt x="156" y="37"/>
                  </a:lnTo>
                  <a:lnTo>
                    <a:pt x="159" y="41"/>
                  </a:lnTo>
                  <a:lnTo>
                    <a:pt x="161" y="46"/>
                  </a:lnTo>
                  <a:lnTo>
                    <a:pt x="162" y="51"/>
                  </a:lnTo>
                  <a:lnTo>
                    <a:pt x="164" y="56"/>
                  </a:lnTo>
                  <a:lnTo>
                    <a:pt x="165" y="61"/>
                  </a:lnTo>
                  <a:lnTo>
                    <a:pt x="167" y="66"/>
                  </a:lnTo>
                  <a:lnTo>
                    <a:pt x="169" y="72"/>
                  </a:lnTo>
                  <a:lnTo>
                    <a:pt x="170" y="77"/>
                  </a:lnTo>
                  <a:lnTo>
                    <a:pt x="171" y="84"/>
                  </a:lnTo>
                  <a:lnTo>
                    <a:pt x="171" y="91"/>
                  </a:lnTo>
                  <a:lnTo>
                    <a:pt x="172" y="97"/>
                  </a:lnTo>
                  <a:lnTo>
                    <a:pt x="172" y="104"/>
                  </a:lnTo>
                  <a:lnTo>
                    <a:pt x="172" y="110"/>
                  </a:lnTo>
                  <a:lnTo>
                    <a:pt x="172" y="116"/>
                  </a:lnTo>
                  <a:lnTo>
                    <a:pt x="171" y="121"/>
                  </a:lnTo>
                  <a:lnTo>
                    <a:pt x="171" y="127"/>
                  </a:lnTo>
                  <a:lnTo>
                    <a:pt x="170" y="132"/>
                  </a:lnTo>
                  <a:lnTo>
                    <a:pt x="169" y="138"/>
                  </a:lnTo>
                  <a:lnTo>
                    <a:pt x="166" y="143"/>
                  </a:lnTo>
                  <a:lnTo>
                    <a:pt x="165" y="148"/>
                  </a:lnTo>
                  <a:lnTo>
                    <a:pt x="163" y="153"/>
                  </a:lnTo>
                  <a:lnTo>
                    <a:pt x="161" y="158"/>
                  </a:lnTo>
                  <a:lnTo>
                    <a:pt x="159" y="163"/>
                  </a:lnTo>
                  <a:lnTo>
                    <a:pt x="156" y="167"/>
                  </a:lnTo>
                  <a:lnTo>
                    <a:pt x="153" y="172"/>
                  </a:lnTo>
                  <a:lnTo>
                    <a:pt x="150" y="176"/>
                  </a:lnTo>
                  <a:lnTo>
                    <a:pt x="147" y="180"/>
                  </a:lnTo>
                  <a:lnTo>
                    <a:pt x="143" y="184"/>
                  </a:lnTo>
                  <a:lnTo>
                    <a:pt x="138" y="188"/>
                  </a:lnTo>
                  <a:lnTo>
                    <a:pt x="130" y="192"/>
                  </a:lnTo>
                  <a:lnTo>
                    <a:pt x="122" y="197"/>
                  </a:lnTo>
                  <a:lnTo>
                    <a:pt x="113" y="200"/>
                  </a:lnTo>
                  <a:lnTo>
                    <a:pt x="110" y="201"/>
                  </a:lnTo>
                  <a:lnTo>
                    <a:pt x="106" y="201"/>
                  </a:lnTo>
                  <a:lnTo>
                    <a:pt x="102" y="202"/>
                  </a:lnTo>
                  <a:lnTo>
                    <a:pt x="98" y="202"/>
                  </a:lnTo>
                  <a:lnTo>
                    <a:pt x="93" y="203"/>
                  </a:lnTo>
                  <a:lnTo>
                    <a:pt x="88" y="203"/>
                  </a:lnTo>
                  <a:lnTo>
                    <a:pt x="83" y="203"/>
                  </a:lnTo>
                  <a:lnTo>
                    <a:pt x="77" y="203"/>
                  </a:lnTo>
                  <a:lnTo>
                    <a:pt x="0" y="203"/>
                  </a:lnTo>
                  <a:lnTo>
                    <a:pt x="0" y="0"/>
                  </a:lnTo>
                  <a:close/>
                  <a:moveTo>
                    <a:pt x="42" y="34"/>
                  </a:moveTo>
                  <a:lnTo>
                    <a:pt x="42" y="169"/>
                  </a:lnTo>
                  <a:lnTo>
                    <a:pt x="72" y="169"/>
                  </a:lnTo>
                  <a:lnTo>
                    <a:pt x="79" y="169"/>
                  </a:lnTo>
                  <a:lnTo>
                    <a:pt x="87" y="168"/>
                  </a:lnTo>
                  <a:lnTo>
                    <a:pt x="93" y="168"/>
                  </a:lnTo>
                  <a:lnTo>
                    <a:pt x="97" y="168"/>
                  </a:lnTo>
                  <a:lnTo>
                    <a:pt x="101" y="166"/>
                  </a:lnTo>
                  <a:lnTo>
                    <a:pt x="106" y="164"/>
                  </a:lnTo>
                  <a:lnTo>
                    <a:pt x="110" y="162"/>
                  </a:lnTo>
                  <a:lnTo>
                    <a:pt x="113" y="160"/>
                  </a:lnTo>
                  <a:lnTo>
                    <a:pt x="117" y="156"/>
                  </a:lnTo>
                  <a:lnTo>
                    <a:pt x="120" y="151"/>
                  </a:lnTo>
                  <a:lnTo>
                    <a:pt x="122" y="146"/>
                  </a:lnTo>
                  <a:lnTo>
                    <a:pt x="124" y="140"/>
                  </a:lnTo>
                  <a:lnTo>
                    <a:pt x="126" y="137"/>
                  </a:lnTo>
                  <a:lnTo>
                    <a:pt x="126" y="132"/>
                  </a:lnTo>
                  <a:lnTo>
                    <a:pt x="127" y="128"/>
                  </a:lnTo>
                  <a:lnTo>
                    <a:pt x="128" y="123"/>
                  </a:lnTo>
                  <a:lnTo>
                    <a:pt x="128" y="119"/>
                  </a:lnTo>
                  <a:lnTo>
                    <a:pt x="129" y="114"/>
                  </a:lnTo>
                  <a:lnTo>
                    <a:pt x="129" y="108"/>
                  </a:lnTo>
                  <a:lnTo>
                    <a:pt x="129" y="103"/>
                  </a:lnTo>
                  <a:lnTo>
                    <a:pt x="129" y="97"/>
                  </a:lnTo>
                  <a:lnTo>
                    <a:pt x="129" y="92"/>
                  </a:lnTo>
                  <a:lnTo>
                    <a:pt x="128" y="86"/>
                  </a:lnTo>
                  <a:lnTo>
                    <a:pt x="128" y="82"/>
                  </a:lnTo>
                  <a:lnTo>
                    <a:pt x="127" y="77"/>
                  </a:lnTo>
                  <a:lnTo>
                    <a:pt x="126" y="73"/>
                  </a:lnTo>
                  <a:lnTo>
                    <a:pt x="126" y="70"/>
                  </a:lnTo>
                  <a:lnTo>
                    <a:pt x="124" y="66"/>
                  </a:lnTo>
                  <a:lnTo>
                    <a:pt x="122" y="60"/>
                  </a:lnTo>
                  <a:lnTo>
                    <a:pt x="119" y="54"/>
                  </a:lnTo>
                  <a:lnTo>
                    <a:pt x="116" y="50"/>
                  </a:lnTo>
                  <a:lnTo>
                    <a:pt x="112" y="47"/>
                  </a:lnTo>
                  <a:lnTo>
                    <a:pt x="109" y="43"/>
                  </a:lnTo>
                  <a:lnTo>
                    <a:pt x="104" y="40"/>
                  </a:lnTo>
                  <a:lnTo>
                    <a:pt x="99" y="38"/>
                  </a:lnTo>
                  <a:lnTo>
                    <a:pt x="94" y="36"/>
                  </a:lnTo>
                  <a:lnTo>
                    <a:pt x="91" y="36"/>
                  </a:lnTo>
                  <a:lnTo>
                    <a:pt x="88" y="35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76" y="34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60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7" name="Freeform 33"/>
            <p:cNvSpPr>
              <a:spLocks noEditPoints="1"/>
            </p:cNvSpPr>
            <p:nvPr/>
          </p:nvSpPr>
          <p:spPr bwMode="auto">
            <a:xfrm>
              <a:off x="-2713" y="4178"/>
              <a:ext cx="17" cy="25"/>
            </a:xfrm>
            <a:custGeom>
              <a:avLst/>
              <a:gdLst>
                <a:gd name="T0" fmla="*/ 0 w 158"/>
                <a:gd name="T1" fmla="*/ 0 h 203"/>
                <a:gd name="T2" fmla="*/ 75 w 158"/>
                <a:gd name="T3" fmla="*/ 0 h 203"/>
                <a:gd name="T4" fmla="*/ 91 w 158"/>
                <a:gd name="T5" fmla="*/ 0 h 203"/>
                <a:gd name="T6" fmla="*/ 103 w 158"/>
                <a:gd name="T7" fmla="*/ 1 h 203"/>
                <a:gd name="T8" fmla="*/ 113 w 158"/>
                <a:gd name="T9" fmla="*/ 2 h 203"/>
                <a:gd name="T10" fmla="*/ 124 w 158"/>
                <a:gd name="T11" fmla="*/ 5 h 203"/>
                <a:gd name="T12" fmla="*/ 139 w 158"/>
                <a:gd name="T13" fmla="*/ 16 h 203"/>
                <a:gd name="T14" fmla="*/ 148 w 158"/>
                <a:gd name="T15" fmla="*/ 27 h 203"/>
                <a:gd name="T16" fmla="*/ 153 w 158"/>
                <a:gd name="T17" fmla="*/ 36 h 203"/>
                <a:gd name="T18" fmla="*/ 156 w 158"/>
                <a:gd name="T19" fmla="*/ 47 h 203"/>
                <a:gd name="T20" fmla="*/ 158 w 158"/>
                <a:gd name="T21" fmla="*/ 58 h 203"/>
                <a:gd name="T22" fmla="*/ 158 w 158"/>
                <a:gd name="T23" fmla="*/ 72 h 203"/>
                <a:gd name="T24" fmla="*/ 155 w 158"/>
                <a:gd name="T25" fmla="*/ 87 h 203"/>
                <a:gd name="T26" fmla="*/ 148 w 158"/>
                <a:gd name="T27" fmla="*/ 100 h 203"/>
                <a:gd name="T28" fmla="*/ 138 w 158"/>
                <a:gd name="T29" fmla="*/ 110 h 203"/>
                <a:gd name="T30" fmla="*/ 128 w 158"/>
                <a:gd name="T31" fmla="*/ 118 h 203"/>
                <a:gd name="T32" fmla="*/ 117 w 158"/>
                <a:gd name="T33" fmla="*/ 123 h 203"/>
                <a:gd name="T34" fmla="*/ 108 w 158"/>
                <a:gd name="T35" fmla="*/ 125 h 203"/>
                <a:gd name="T36" fmla="*/ 99 w 158"/>
                <a:gd name="T37" fmla="*/ 126 h 203"/>
                <a:gd name="T38" fmla="*/ 88 w 158"/>
                <a:gd name="T39" fmla="*/ 127 h 203"/>
                <a:gd name="T40" fmla="*/ 75 w 158"/>
                <a:gd name="T41" fmla="*/ 127 h 203"/>
                <a:gd name="T42" fmla="*/ 42 w 158"/>
                <a:gd name="T43" fmla="*/ 127 h 203"/>
                <a:gd name="T44" fmla="*/ 0 w 158"/>
                <a:gd name="T45" fmla="*/ 203 h 203"/>
                <a:gd name="T46" fmla="*/ 42 w 158"/>
                <a:gd name="T47" fmla="*/ 93 h 203"/>
                <a:gd name="T48" fmla="*/ 75 w 158"/>
                <a:gd name="T49" fmla="*/ 93 h 203"/>
                <a:gd name="T50" fmla="*/ 92 w 158"/>
                <a:gd name="T51" fmla="*/ 92 h 203"/>
                <a:gd name="T52" fmla="*/ 101 w 158"/>
                <a:gd name="T53" fmla="*/ 88 h 203"/>
                <a:gd name="T54" fmla="*/ 107 w 158"/>
                <a:gd name="T55" fmla="*/ 84 h 203"/>
                <a:gd name="T56" fmla="*/ 112 w 158"/>
                <a:gd name="T57" fmla="*/ 77 h 203"/>
                <a:gd name="T58" fmla="*/ 115 w 158"/>
                <a:gd name="T59" fmla="*/ 68 h 203"/>
                <a:gd name="T60" fmla="*/ 115 w 158"/>
                <a:gd name="T61" fmla="*/ 58 h 203"/>
                <a:gd name="T62" fmla="*/ 112 w 158"/>
                <a:gd name="T63" fmla="*/ 48 h 203"/>
                <a:gd name="T64" fmla="*/ 105 w 158"/>
                <a:gd name="T65" fmla="*/ 41 h 203"/>
                <a:gd name="T66" fmla="*/ 96 w 158"/>
                <a:gd name="T67" fmla="*/ 37 h 203"/>
                <a:gd name="T68" fmla="*/ 87 w 158"/>
                <a:gd name="T69" fmla="*/ 35 h 203"/>
                <a:gd name="T70" fmla="*/ 72 w 158"/>
                <a:gd name="T71" fmla="*/ 34 h 203"/>
                <a:gd name="T72" fmla="*/ 42 w 158"/>
                <a:gd name="T73" fmla="*/ 34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03"/>
                <a:gd name="T113" fmla="*/ 158 w 158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03">
                  <a:moveTo>
                    <a:pt x="0" y="2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7" y="1"/>
                  </a:lnTo>
                  <a:lnTo>
                    <a:pt x="103" y="1"/>
                  </a:lnTo>
                  <a:lnTo>
                    <a:pt x="108" y="2"/>
                  </a:lnTo>
                  <a:lnTo>
                    <a:pt x="113" y="2"/>
                  </a:lnTo>
                  <a:lnTo>
                    <a:pt x="116" y="3"/>
                  </a:lnTo>
                  <a:lnTo>
                    <a:pt x="124" y="5"/>
                  </a:lnTo>
                  <a:lnTo>
                    <a:pt x="133" y="10"/>
                  </a:lnTo>
                  <a:lnTo>
                    <a:pt x="139" y="16"/>
                  </a:lnTo>
                  <a:lnTo>
                    <a:pt x="146" y="23"/>
                  </a:lnTo>
                  <a:lnTo>
                    <a:pt x="148" y="27"/>
                  </a:lnTo>
                  <a:lnTo>
                    <a:pt x="151" y="31"/>
                  </a:lnTo>
                  <a:lnTo>
                    <a:pt x="153" y="36"/>
                  </a:lnTo>
                  <a:lnTo>
                    <a:pt x="155" y="41"/>
                  </a:lnTo>
                  <a:lnTo>
                    <a:pt x="156" y="47"/>
                  </a:lnTo>
                  <a:lnTo>
                    <a:pt x="157" y="52"/>
                  </a:lnTo>
                  <a:lnTo>
                    <a:pt x="158" y="58"/>
                  </a:lnTo>
                  <a:lnTo>
                    <a:pt x="158" y="63"/>
                  </a:lnTo>
                  <a:lnTo>
                    <a:pt x="158" y="72"/>
                  </a:lnTo>
                  <a:lnTo>
                    <a:pt x="157" y="80"/>
                  </a:lnTo>
                  <a:lnTo>
                    <a:pt x="155" y="87"/>
                  </a:lnTo>
                  <a:lnTo>
                    <a:pt x="151" y="94"/>
                  </a:lnTo>
                  <a:lnTo>
                    <a:pt x="148" y="100"/>
                  </a:lnTo>
                  <a:lnTo>
                    <a:pt x="144" y="106"/>
                  </a:lnTo>
                  <a:lnTo>
                    <a:pt x="138" y="110"/>
                  </a:lnTo>
                  <a:lnTo>
                    <a:pt x="134" y="115"/>
                  </a:lnTo>
                  <a:lnTo>
                    <a:pt x="128" y="118"/>
                  </a:lnTo>
                  <a:lnTo>
                    <a:pt x="123" y="121"/>
                  </a:lnTo>
                  <a:lnTo>
                    <a:pt x="117" y="123"/>
                  </a:lnTo>
                  <a:lnTo>
                    <a:pt x="112" y="125"/>
                  </a:lnTo>
                  <a:lnTo>
                    <a:pt x="108" y="125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4" y="126"/>
                  </a:lnTo>
                  <a:lnTo>
                    <a:pt x="88" y="127"/>
                  </a:lnTo>
                  <a:lnTo>
                    <a:pt x="82" y="127"/>
                  </a:lnTo>
                  <a:lnTo>
                    <a:pt x="75" y="127"/>
                  </a:lnTo>
                  <a:lnTo>
                    <a:pt x="69" y="127"/>
                  </a:lnTo>
                  <a:lnTo>
                    <a:pt x="42" y="127"/>
                  </a:lnTo>
                  <a:lnTo>
                    <a:pt x="42" y="203"/>
                  </a:lnTo>
                  <a:lnTo>
                    <a:pt x="0" y="203"/>
                  </a:lnTo>
                  <a:close/>
                  <a:moveTo>
                    <a:pt x="42" y="34"/>
                  </a:moveTo>
                  <a:lnTo>
                    <a:pt x="42" y="93"/>
                  </a:lnTo>
                  <a:lnTo>
                    <a:pt x="64" y="93"/>
                  </a:lnTo>
                  <a:lnTo>
                    <a:pt x="75" y="93"/>
                  </a:lnTo>
                  <a:lnTo>
                    <a:pt x="84" y="92"/>
                  </a:lnTo>
                  <a:lnTo>
                    <a:pt x="92" y="92"/>
                  </a:lnTo>
                  <a:lnTo>
                    <a:pt x="96" y="91"/>
                  </a:lnTo>
                  <a:lnTo>
                    <a:pt x="101" y="88"/>
                  </a:lnTo>
                  <a:lnTo>
                    <a:pt x="104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2" y="77"/>
                  </a:lnTo>
                  <a:lnTo>
                    <a:pt x="114" y="73"/>
                  </a:lnTo>
                  <a:lnTo>
                    <a:pt x="115" y="68"/>
                  </a:lnTo>
                  <a:lnTo>
                    <a:pt x="115" y="63"/>
                  </a:lnTo>
                  <a:lnTo>
                    <a:pt x="115" y="58"/>
                  </a:lnTo>
                  <a:lnTo>
                    <a:pt x="114" y="53"/>
                  </a:lnTo>
                  <a:lnTo>
                    <a:pt x="112" y="48"/>
                  </a:lnTo>
                  <a:lnTo>
                    <a:pt x="108" y="45"/>
                  </a:lnTo>
                  <a:lnTo>
                    <a:pt x="105" y="41"/>
                  </a:lnTo>
                  <a:lnTo>
                    <a:pt x="101" y="38"/>
                  </a:lnTo>
                  <a:lnTo>
                    <a:pt x="96" y="37"/>
                  </a:lnTo>
                  <a:lnTo>
                    <a:pt x="92" y="36"/>
                  </a:lnTo>
                  <a:lnTo>
                    <a:pt x="87" y="35"/>
                  </a:lnTo>
                  <a:lnTo>
                    <a:pt x="81" y="35"/>
                  </a:lnTo>
                  <a:lnTo>
                    <a:pt x="72" y="34"/>
                  </a:lnTo>
                  <a:lnTo>
                    <a:pt x="62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8" name="Freeform 34"/>
            <p:cNvSpPr>
              <a:spLocks noEditPoints="1"/>
            </p:cNvSpPr>
            <p:nvPr/>
          </p:nvSpPr>
          <p:spPr bwMode="auto">
            <a:xfrm>
              <a:off x="-2692" y="4178"/>
              <a:ext cx="21" cy="25"/>
            </a:xfrm>
            <a:custGeom>
              <a:avLst/>
              <a:gdLst>
                <a:gd name="T0" fmla="*/ 0 w 184"/>
                <a:gd name="T1" fmla="*/ 0 h 203"/>
                <a:gd name="T2" fmla="*/ 93 w 184"/>
                <a:gd name="T3" fmla="*/ 0 h 203"/>
                <a:gd name="T4" fmla="*/ 108 w 184"/>
                <a:gd name="T5" fmla="*/ 1 h 203"/>
                <a:gd name="T6" fmla="*/ 120 w 184"/>
                <a:gd name="T7" fmla="*/ 2 h 203"/>
                <a:gd name="T8" fmla="*/ 130 w 184"/>
                <a:gd name="T9" fmla="*/ 4 h 203"/>
                <a:gd name="T10" fmla="*/ 141 w 184"/>
                <a:gd name="T11" fmla="*/ 8 h 203"/>
                <a:gd name="T12" fmla="*/ 153 w 184"/>
                <a:gd name="T13" fmla="*/ 18 h 203"/>
                <a:gd name="T14" fmla="*/ 162 w 184"/>
                <a:gd name="T15" fmla="*/ 31 h 203"/>
                <a:gd name="T16" fmla="*/ 166 w 184"/>
                <a:gd name="T17" fmla="*/ 48 h 203"/>
                <a:gd name="T18" fmla="*/ 167 w 184"/>
                <a:gd name="T19" fmla="*/ 62 h 203"/>
                <a:gd name="T20" fmla="*/ 165 w 184"/>
                <a:gd name="T21" fmla="*/ 73 h 203"/>
                <a:gd name="T22" fmla="*/ 162 w 184"/>
                <a:gd name="T23" fmla="*/ 82 h 203"/>
                <a:gd name="T24" fmla="*/ 157 w 184"/>
                <a:gd name="T25" fmla="*/ 91 h 203"/>
                <a:gd name="T26" fmla="*/ 151 w 184"/>
                <a:gd name="T27" fmla="*/ 97 h 203"/>
                <a:gd name="T28" fmla="*/ 142 w 184"/>
                <a:gd name="T29" fmla="*/ 104 h 203"/>
                <a:gd name="T30" fmla="*/ 132 w 184"/>
                <a:gd name="T31" fmla="*/ 109 h 203"/>
                <a:gd name="T32" fmla="*/ 120 w 184"/>
                <a:gd name="T33" fmla="*/ 112 h 203"/>
                <a:gd name="T34" fmla="*/ 120 w 184"/>
                <a:gd name="T35" fmla="*/ 117 h 203"/>
                <a:gd name="T36" fmla="*/ 131 w 184"/>
                <a:gd name="T37" fmla="*/ 126 h 203"/>
                <a:gd name="T38" fmla="*/ 138 w 184"/>
                <a:gd name="T39" fmla="*/ 132 h 203"/>
                <a:gd name="T40" fmla="*/ 143 w 184"/>
                <a:gd name="T41" fmla="*/ 140 h 203"/>
                <a:gd name="T42" fmla="*/ 149 w 184"/>
                <a:gd name="T43" fmla="*/ 149 h 203"/>
                <a:gd name="T44" fmla="*/ 155 w 184"/>
                <a:gd name="T45" fmla="*/ 158 h 203"/>
                <a:gd name="T46" fmla="*/ 184 w 184"/>
                <a:gd name="T47" fmla="*/ 203 h 203"/>
                <a:gd name="T48" fmla="*/ 105 w 184"/>
                <a:gd name="T49" fmla="*/ 160 h 203"/>
                <a:gd name="T50" fmla="*/ 91 w 184"/>
                <a:gd name="T51" fmla="*/ 140 h 203"/>
                <a:gd name="T52" fmla="*/ 84 w 184"/>
                <a:gd name="T53" fmla="*/ 130 h 203"/>
                <a:gd name="T54" fmla="*/ 77 w 184"/>
                <a:gd name="T55" fmla="*/ 125 h 203"/>
                <a:gd name="T56" fmla="*/ 70 w 184"/>
                <a:gd name="T57" fmla="*/ 121 h 203"/>
                <a:gd name="T58" fmla="*/ 62 w 184"/>
                <a:gd name="T59" fmla="*/ 119 h 203"/>
                <a:gd name="T60" fmla="*/ 49 w 184"/>
                <a:gd name="T61" fmla="*/ 118 h 203"/>
                <a:gd name="T62" fmla="*/ 42 w 184"/>
                <a:gd name="T63" fmla="*/ 203 h 203"/>
                <a:gd name="T64" fmla="*/ 42 w 184"/>
                <a:gd name="T65" fmla="*/ 85 h 203"/>
                <a:gd name="T66" fmla="*/ 78 w 184"/>
                <a:gd name="T67" fmla="*/ 85 h 203"/>
                <a:gd name="T68" fmla="*/ 90 w 184"/>
                <a:gd name="T69" fmla="*/ 85 h 203"/>
                <a:gd name="T70" fmla="*/ 100 w 184"/>
                <a:gd name="T71" fmla="*/ 84 h 203"/>
                <a:gd name="T72" fmla="*/ 106 w 184"/>
                <a:gd name="T73" fmla="*/ 83 h 203"/>
                <a:gd name="T74" fmla="*/ 111 w 184"/>
                <a:gd name="T75" fmla="*/ 82 h 203"/>
                <a:gd name="T76" fmla="*/ 118 w 184"/>
                <a:gd name="T77" fmla="*/ 77 h 203"/>
                <a:gd name="T78" fmla="*/ 121 w 184"/>
                <a:gd name="T79" fmla="*/ 72 h 203"/>
                <a:gd name="T80" fmla="*/ 124 w 184"/>
                <a:gd name="T81" fmla="*/ 63 h 203"/>
                <a:gd name="T82" fmla="*/ 124 w 184"/>
                <a:gd name="T83" fmla="*/ 54 h 203"/>
                <a:gd name="T84" fmla="*/ 121 w 184"/>
                <a:gd name="T85" fmla="*/ 47 h 203"/>
                <a:gd name="T86" fmla="*/ 116 w 184"/>
                <a:gd name="T87" fmla="*/ 40 h 203"/>
                <a:gd name="T88" fmla="*/ 108 w 184"/>
                <a:gd name="T89" fmla="*/ 36 h 203"/>
                <a:gd name="T90" fmla="*/ 99 w 184"/>
                <a:gd name="T91" fmla="*/ 35 h 203"/>
                <a:gd name="T92" fmla="*/ 84 w 184"/>
                <a:gd name="T93" fmla="*/ 34 h 203"/>
                <a:gd name="T94" fmla="*/ 42 w 184"/>
                <a:gd name="T95" fmla="*/ 34 h 2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203"/>
                <a:gd name="T146" fmla="*/ 184 w 184"/>
                <a:gd name="T147" fmla="*/ 203 h 2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203">
                  <a:moveTo>
                    <a:pt x="0" y="203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1"/>
                  </a:lnTo>
                  <a:lnTo>
                    <a:pt x="114" y="1"/>
                  </a:lnTo>
                  <a:lnTo>
                    <a:pt x="120" y="2"/>
                  </a:lnTo>
                  <a:lnTo>
                    <a:pt x="125" y="3"/>
                  </a:lnTo>
                  <a:lnTo>
                    <a:pt x="130" y="4"/>
                  </a:lnTo>
                  <a:lnTo>
                    <a:pt x="133" y="5"/>
                  </a:lnTo>
                  <a:lnTo>
                    <a:pt x="141" y="8"/>
                  </a:lnTo>
                  <a:lnTo>
                    <a:pt x="147" y="13"/>
                  </a:lnTo>
                  <a:lnTo>
                    <a:pt x="153" y="18"/>
                  </a:lnTo>
                  <a:lnTo>
                    <a:pt x="157" y="25"/>
                  </a:lnTo>
                  <a:lnTo>
                    <a:pt x="162" y="31"/>
                  </a:lnTo>
                  <a:lnTo>
                    <a:pt x="165" y="40"/>
                  </a:lnTo>
                  <a:lnTo>
                    <a:pt x="166" y="48"/>
                  </a:lnTo>
                  <a:lnTo>
                    <a:pt x="167" y="57"/>
                  </a:lnTo>
                  <a:lnTo>
                    <a:pt x="167" y="62"/>
                  </a:lnTo>
                  <a:lnTo>
                    <a:pt x="166" y="68"/>
                  </a:lnTo>
                  <a:lnTo>
                    <a:pt x="165" y="73"/>
                  </a:lnTo>
                  <a:lnTo>
                    <a:pt x="164" y="77"/>
                  </a:lnTo>
                  <a:lnTo>
                    <a:pt x="162" y="82"/>
                  </a:lnTo>
                  <a:lnTo>
                    <a:pt x="160" y="86"/>
                  </a:lnTo>
                  <a:lnTo>
                    <a:pt x="157" y="91"/>
                  </a:lnTo>
                  <a:lnTo>
                    <a:pt x="154" y="94"/>
                  </a:lnTo>
                  <a:lnTo>
                    <a:pt x="151" y="97"/>
                  </a:lnTo>
                  <a:lnTo>
                    <a:pt x="146" y="100"/>
                  </a:lnTo>
                  <a:lnTo>
                    <a:pt x="142" y="104"/>
                  </a:lnTo>
                  <a:lnTo>
                    <a:pt x="138" y="107"/>
                  </a:lnTo>
                  <a:lnTo>
                    <a:pt x="132" y="109"/>
                  </a:lnTo>
                  <a:lnTo>
                    <a:pt x="125" y="111"/>
                  </a:lnTo>
                  <a:lnTo>
                    <a:pt x="120" y="112"/>
                  </a:lnTo>
                  <a:lnTo>
                    <a:pt x="113" y="114"/>
                  </a:lnTo>
                  <a:lnTo>
                    <a:pt x="120" y="117"/>
                  </a:lnTo>
                  <a:lnTo>
                    <a:pt x="125" y="121"/>
                  </a:lnTo>
                  <a:lnTo>
                    <a:pt x="131" y="126"/>
                  </a:lnTo>
                  <a:lnTo>
                    <a:pt x="135" y="130"/>
                  </a:lnTo>
                  <a:lnTo>
                    <a:pt x="138" y="132"/>
                  </a:lnTo>
                  <a:lnTo>
                    <a:pt x="140" y="135"/>
                  </a:lnTo>
                  <a:lnTo>
                    <a:pt x="143" y="140"/>
                  </a:lnTo>
                  <a:lnTo>
                    <a:pt x="145" y="143"/>
                  </a:lnTo>
                  <a:lnTo>
                    <a:pt x="149" y="149"/>
                  </a:lnTo>
                  <a:lnTo>
                    <a:pt x="152" y="153"/>
                  </a:lnTo>
                  <a:lnTo>
                    <a:pt x="155" y="158"/>
                  </a:lnTo>
                  <a:lnTo>
                    <a:pt x="158" y="164"/>
                  </a:lnTo>
                  <a:lnTo>
                    <a:pt x="184" y="203"/>
                  </a:lnTo>
                  <a:lnTo>
                    <a:pt x="134" y="203"/>
                  </a:lnTo>
                  <a:lnTo>
                    <a:pt x="105" y="160"/>
                  </a:lnTo>
                  <a:lnTo>
                    <a:pt x="98" y="149"/>
                  </a:lnTo>
                  <a:lnTo>
                    <a:pt x="91" y="140"/>
                  </a:lnTo>
                  <a:lnTo>
                    <a:pt x="87" y="134"/>
                  </a:lnTo>
                  <a:lnTo>
                    <a:pt x="84" y="130"/>
                  </a:lnTo>
                  <a:lnTo>
                    <a:pt x="80" y="127"/>
                  </a:lnTo>
                  <a:lnTo>
                    <a:pt x="77" y="125"/>
                  </a:lnTo>
                  <a:lnTo>
                    <a:pt x="74" y="122"/>
                  </a:lnTo>
                  <a:lnTo>
                    <a:pt x="70" y="121"/>
                  </a:lnTo>
                  <a:lnTo>
                    <a:pt x="66" y="120"/>
                  </a:lnTo>
                  <a:lnTo>
                    <a:pt x="62" y="119"/>
                  </a:lnTo>
                  <a:lnTo>
                    <a:pt x="56" y="118"/>
                  </a:lnTo>
                  <a:lnTo>
                    <a:pt x="49" y="118"/>
                  </a:lnTo>
                  <a:lnTo>
                    <a:pt x="42" y="118"/>
                  </a:lnTo>
                  <a:lnTo>
                    <a:pt x="42" y="203"/>
                  </a:lnTo>
                  <a:lnTo>
                    <a:pt x="0" y="203"/>
                  </a:lnTo>
                  <a:close/>
                  <a:moveTo>
                    <a:pt x="42" y="85"/>
                  </a:moveTo>
                  <a:lnTo>
                    <a:pt x="71" y="85"/>
                  </a:lnTo>
                  <a:lnTo>
                    <a:pt x="78" y="85"/>
                  </a:lnTo>
                  <a:lnTo>
                    <a:pt x="85" y="85"/>
                  </a:lnTo>
                  <a:lnTo>
                    <a:pt x="90" y="85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3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1" y="82"/>
                  </a:lnTo>
                  <a:lnTo>
                    <a:pt x="114" y="80"/>
                  </a:lnTo>
                  <a:lnTo>
                    <a:pt x="118" y="77"/>
                  </a:lnTo>
                  <a:lnTo>
                    <a:pt x="120" y="75"/>
                  </a:lnTo>
                  <a:lnTo>
                    <a:pt x="121" y="72"/>
                  </a:lnTo>
                  <a:lnTo>
                    <a:pt x="123" y="68"/>
                  </a:lnTo>
                  <a:lnTo>
                    <a:pt x="124" y="63"/>
                  </a:lnTo>
                  <a:lnTo>
                    <a:pt x="124" y="59"/>
                  </a:lnTo>
                  <a:lnTo>
                    <a:pt x="124" y="54"/>
                  </a:lnTo>
                  <a:lnTo>
                    <a:pt x="123" y="50"/>
                  </a:lnTo>
                  <a:lnTo>
                    <a:pt x="121" y="47"/>
                  </a:lnTo>
                  <a:lnTo>
                    <a:pt x="119" y="43"/>
                  </a:lnTo>
                  <a:lnTo>
                    <a:pt x="116" y="40"/>
                  </a:lnTo>
                  <a:lnTo>
                    <a:pt x="112" y="38"/>
                  </a:lnTo>
                  <a:lnTo>
                    <a:pt x="108" y="36"/>
                  </a:lnTo>
                  <a:lnTo>
                    <a:pt x="103" y="35"/>
                  </a:lnTo>
                  <a:lnTo>
                    <a:pt x="99" y="35"/>
                  </a:lnTo>
                  <a:lnTo>
                    <a:pt x="93" y="34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42" y="3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19" name="Freeform 35"/>
            <p:cNvSpPr>
              <a:spLocks/>
            </p:cNvSpPr>
            <p:nvPr/>
          </p:nvSpPr>
          <p:spPr bwMode="auto">
            <a:xfrm>
              <a:off x="-2669" y="4178"/>
              <a:ext cx="17" cy="25"/>
            </a:xfrm>
            <a:custGeom>
              <a:avLst/>
              <a:gdLst>
                <a:gd name="T0" fmla="*/ 0 w 155"/>
                <a:gd name="T1" fmla="*/ 203 h 203"/>
                <a:gd name="T2" fmla="*/ 0 w 155"/>
                <a:gd name="T3" fmla="*/ 0 h 203"/>
                <a:gd name="T4" fmla="*/ 151 w 155"/>
                <a:gd name="T5" fmla="*/ 0 h 203"/>
                <a:gd name="T6" fmla="*/ 151 w 155"/>
                <a:gd name="T7" fmla="*/ 34 h 203"/>
                <a:gd name="T8" fmla="*/ 42 w 155"/>
                <a:gd name="T9" fmla="*/ 34 h 203"/>
                <a:gd name="T10" fmla="*/ 42 w 155"/>
                <a:gd name="T11" fmla="*/ 79 h 203"/>
                <a:gd name="T12" fmla="*/ 143 w 155"/>
                <a:gd name="T13" fmla="*/ 79 h 203"/>
                <a:gd name="T14" fmla="*/ 143 w 155"/>
                <a:gd name="T15" fmla="*/ 112 h 203"/>
                <a:gd name="T16" fmla="*/ 42 w 155"/>
                <a:gd name="T17" fmla="*/ 112 h 203"/>
                <a:gd name="T18" fmla="*/ 42 w 155"/>
                <a:gd name="T19" fmla="*/ 169 h 203"/>
                <a:gd name="T20" fmla="*/ 155 w 155"/>
                <a:gd name="T21" fmla="*/ 169 h 203"/>
                <a:gd name="T22" fmla="*/ 155 w 155"/>
                <a:gd name="T23" fmla="*/ 203 h 203"/>
                <a:gd name="T24" fmla="*/ 0 w 155"/>
                <a:gd name="T25" fmla="*/ 203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3"/>
                <a:gd name="T41" fmla="*/ 155 w 155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3">
                  <a:moveTo>
                    <a:pt x="0" y="203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2"/>
                  </a:lnTo>
                  <a:lnTo>
                    <a:pt x="42" y="112"/>
                  </a:lnTo>
                  <a:lnTo>
                    <a:pt x="42" y="169"/>
                  </a:lnTo>
                  <a:lnTo>
                    <a:pt x="155" y="169"/>
                  </a:lnTo>
                  <a:lnTo>
                    <a:pt x="155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0" name="Freeform 36"/>
            <p:cNvSpPr>
              <a:spLocks/>
            </p:cNvSpPr>
            <p:nvPr/>
          </p:nvSpPr>
          <p:spPr bwMode="auto">
            <a:xfrm>
              <a:off x="-2650" y="4178"/>
              <a:ext cx="21" cy="25"/>
            </a:xfrm>
            <a:custGeom>
              <a:avLst/>
              <a:gdLst>
                <a:gd name="T0" fmla="*/ 70 w 190"/>
                <a:gd name="T1" fmla="*/ 203 h 203"/>
                <a:gd name="T2" fmla="*/ 0 w 190"/>
                <a:gd name="T3" fmla="*/ 0 h 203"/>
                <a:gd name="T4" fmla="*/ 44 w 190"/>
                <a:gd name="T5" fmla="*/ 0 h 203"/>
                <a:gd name="T6" fmla="*/ 94 w 190"/>
                <a:gd name="T7" fmla="*/ 151 h 203"/>
                <a:gd name="T8" fmla="*/ 145 w 190"/>
                <a:gd name="T9" fmla="*/ 0 h 203"/>
                <a:gd name="T10" fmla="*/ 190 w 190"/>
                <a:gd name="T11" fmla="*/ 0 h 203"/>
                <a:gd name="T12" fmla="*/ 116 w 190"/>
                <a:gd name="T13" fmla="*/ 203 h 203"/>
                <a:gd name="T14" fmla="*/ 70 w 190"/>
                <a:gd name="T15" fmla="*/ 203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0"/>
                <a:gd name="T25" fmla="*/ 0 h 203"/>
                <a:gd name="T26" fmla="*/ 190 w 190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0" h="203">
                  <a:moveTo>
                    <a:pt x="70" y="20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94" y="151"/>
                  </a:lnTo>
                  <a:lnTo>
                    <a:pt x="145" y="0"/>
                  </a:lnTo>
                  <a:lnTo>
                    <a:pt x="190" y="0"/>
                  </a:lnTo>
                  <a:lnTo>
                    <a:pt x="116" y="203"/>
                  </a:lnTo>
                  <a:lnTo>
                    <a:pt x="7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1" name="Freeform 37"/>
            <p:cNvSpPr>
              <a:spLocks/>
            </p:cNvSpPr>
            <p:nvPr/>
          </p:nvSpPr>
          <p:spPr bwMode="auto">
            <a:xfrm>
              <a:off x="-2627" y="4178"/>
              <a:ext cx="18" cy="25"/>
            </a:xfrm>
            <a:custGeom>
              <a:avLst/>
              <a:gdLst>
                <a:gd name="T0" fmla="*/ 0 w 155"/>
                <a:gd name="T1" fmla="*/ 203 h 203"/>
                <a:gd name="T2" fmla="*/ 0 w 155"/>
                <a:gd name="T3" fmla="*/ 0 h 203"/>
                <a:gd name="T4" fmla="*/ 151 w 155"/>
                <a:gd name="T5" fmla="*/ 0 h 203"/>
                <a:gd name="T6" fmla="*/ 151 w 155"/>
                <a:gd name="T7" fmla="*/ 34 h 203"/>
                <a:gd name="T8" fmla="*/ 42 w 155"/>
                <a:gd name="T9" fmla="*/ 34 h 203"/>
                <a:gd name="T10" fmla="*/ 42 w 155"/>
                <a:gd name="T11" fmla="*/ 79 h 203"/>
                <a:gd name="T12" fmla="*/ 143 w 155"/>
                <a:gd name="T13" fmla="*/ 79 h 203"/>
                <a:gd name="T14" fmla="*/ 143 w 155"/>
                <a:gd name="T15" fmla="*/ 112 h 203"/>
                <a:gd name="T16" fmla="*/ 42 w 155"/>
                <a:gd name="T17" fmla="*/ 112 h 203"/>
                <a:gd name="T18" fmla="*/ 42 w 155"/>
                <a:gd name="T19" fmla="*/ 169 h 203"/>
                <a:gd name="T20" fmla="*/ 155 w 155"/>
                <a:gd name="T21" fmla="*/ 169 h 203"/>
                <a:gd name="T22" fmla="*/ 155 w 155"/>
                <a:gd name="T23" fmla="*/ 203 h 203"/>
                <a:gd name="T24" fmla="*/ 0 w 155"/>
                <a:gd name="T25" fmla="*/ 203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203"/>
                <a:gd name="T41" fmla="*/ 155 w 155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203">
                  <a:moveTo>
                    <a:pt x="0" y="203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34"/>
                  </a:lnTo>
                  <a:lnTo>
                    <a:pt x="42" y="34"/>
                  </a:lnTo>
                  <a:lnTo>
                    <a:pt x="42" y="79"/>
                  </a:lnTo>
                  <a:lnTo>
                    <a:pt x="143" y="79"/>
                  </a:lnTo>
                  <a:lnTo>
                    <a:pt x="143" y="112"/>
                  </a:lnTo>
                  <a:lnTo>
                    <a:pt x="42" y="112"/>
                  </a:lnTo>
                  <a:lnTo>
                    <a:pt x="42" y="169"/>
                  </a:lnTo>
                  <a:lnTo>
                    <a:pt x="155" y="169"/>
                  </a:lnTo>
                  <a:lnTo>
                    <a:pt x="155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2" name="Freeform 38"/>
            <p:cNvSpPr>
              <a:spLocks/>
            </p:cNvSpPr>
            <p:nvPr/>
          </p:nvSpPr>
          <p:spPr bwMode="auto">
            <a:xfrm>
              <a:off x="-2605" y="4178"/>
              <a:ext cx="18" cy="25"/>
            </a:xfrm>
            <a:custGeom>
              <a:avLst/>
              <a:gdLst>
                <a:gd name="T0" fmla="*/ 0 w 163"/>
                <a:gd name="T1" fmla="*/ 203 h 203"/>
                <a:gd name="T2" fmla="*/ 0 w 163"/>
                <a:gd name="T3" fmla="*/ 0 h 203"/>
                <a:gd name="T4" fmla="*/ 40 w 163"/>
                <a:gd name="T5" fmla="*/ 0 h 203"/>
                <a:gd name="T6" fmla="*/ 123 w 163"/>
                <a:gd name="T7" fmla="*/ 133 h 203"/>
                <a:gd name="T8" fmla="*/ 123 w 163"/>
                <a:gd name="T9" fmla="*/ 0 h 203"/>
                <a:gd name="T10" fmla="*/ 163 w 163"/>
                <a:gd name="T11" fmla="*/ 0 h 203"/>
                <a:gd name="T12" fmla="*/ 163 w 163"/>
                <a:gd name="T13" fmla="*/ 203 h 203"/>
                <a:gd name="T14" fmla="*/ 120 w 163"/>
                <a:gd name="T15" fmla="*/ 203 h 203"/>
                <a:gd name="T16" fmla="*/ 39 w 163"/>
                <a:gd name="T17" fmla="*/ 73 h 203"/>
                <a:gd name="T18" fmla="*/ 39 w 163"/>
                <a:gd name="T19" fmla="*/ 203 h 203"/>
                <a:gd name="T20" fmla="*/ 0 w 163"/>
                <a:gd name="T21" fmla="*/ 203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3"/>
                <a:gd name="T35" fmla="*/ 163 w 163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3">
                  <a:moveTo>
                    <a:pt x="0" y="20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123" y="133"/>
                  </a:lnTo>
                  <a:lnTo>
                    <a:pt x="123" y="0"/>
                  </a:lnTo>
                  <a:lnTo>
                    <a:pt x="163" y="0"/>
                  </a:lnTo>
                  <a:lnTo>
                    <a:pt x="163" y="203"/>
                  </a:lnTo>
                  <a:lnTo>
                    <a:pt x="120" y="203"/>
                  </a:lnTo>
                  <a:lnTo>
                    <a:pt x="39" y="73"/>
                  </a:lnTo>
                  <a:lnTo>
                    <a:pt x="39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3" name="Freeform 39"/>
            <p:cNvSpPr>
              <a:spLocks/>
            </p:cNvSpPr>
            <p:nvPr/>
          </p:nvSpPr>
          <p:spPr bwMode="auto">
            <a:xfrm>
              <a:off x="-2584" y="4178"/>
              <a:ext cx="18" cy="25"/>
            </a:xfrm>
            <a:custGeom>
              <a:avLst/>
              <a:gdLst>
                <a:gd name="T0" fmla="*/ 61 w 163"/>
                <a:gd name="T1" fmla="*/ 203 h 203"/>
                <a:gd name="T2" fmla="*/ 61 w 163"/>
                <a:gd name="T3" fmla="*/ 34 h 203"/>
                <a:gd name="T4" fmla="*/ 0 w 163"/>
                <a:gd name="T5" fmla="*/ 34 h 203"/>
                <a:gd name="T6" fmla="*/ 0 w 163"/>
                <a:gd name="T7" fmla="*/ 0 h 203"/>
                <a:gd name="T8" fmla="*/ 163 w 163"/>
                <a:gd name="T9" fmla="*/ 0 h 203"/>
                <a:gd name="T10" fmla="*/ 163 w 163"/>
                <a:gd name="T11" fmla="*/ 34 h 203"/>
                <a:gd name="T12" fmla="*/ 102 w 163"/>
                <a:gd name="T13" fmla="*/ 34 h 203"/>
                <a:gd name="T14" fmla="*/ 102 w 163"/>
                <a:gd name="T15" fmla="*/ 203 h 203"/>
                <a:gd name="T16" fmla="*/ 61 w 163"/>
                <a:gd name="T17" fmla="*/ 203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203"/>
                <a:gd name="T29" fmla="*/ 163 w 163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203">
                  <a:moveTo>
                    <a:pt x="61" y="203"/>
                  </a:moveTo>
                  <a:lnTo>
                    <a:pt x="6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3" y="34"/>
                  </a:lnTo>
                  <a:lnTo>
                    <a:pt x="102" y="34"/>
                  </a:lnTo>
                  <a:lnTo>
                    <a:pt x="102" y="203"/>
                  </a:lnTo>
                  <a:lnTo>
                    <a:pt x="6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4" name="Rectangle 40"/>
            <p:cNvSpPr>
              <a:spLocks noChangeArrowheads="1"/>
            </p:cNvSpPr>
            <p:nvPr/>
          </p:nvSpPr>
          <p:spPr bwMode="auto">
            <a:xfrm>
              <a:off x="-2563" y="4178"/>
              <a:ext cx="5" cy="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5" name="Freeform 41"/>
            <p:cNvSpPr>
              <a:spLocks noEditPoints="1"/>
            </p:cNvSpPr>
            <p:nvPr/>
          </p:nvSpPr>
          <p:spPr bwMode="auto">
            <a:xfrm>
              <a:off x="-2555" y="4178"/>
              <a:ext cx="22" cy="26"/>
            </a:xfrm>
            <a:custGeom>
              <a:avLst/>
              <a:gdLst>
                <a:gd name="T0" fmla="*/ 1 w 198"/>
                <a:gd name="T1" fmla="*/ 92 h 211"/>
                <a:gd name="T2" fmla="*/ 3 w 198"/>
                <a:gd name="T3" fmla="*/ 72 h 211"/>
                <a:gd name="T4" fmla="*/ 9 w 198"/>
                <a:gd name="T5" fmla="*/ 55 h 211"/>
                <a:gd name="T6" fmla="*/ 22 w 198"/>
                <a:gd name="T7" fmla="*/ 34 h 211"/>
                <a:gd name="T8" fmla="*/ 41 w 198"/>
                <a:gd name="T9" fmla="*/ 17 h 211"/>
                <a:gd name="T10" fmla="*/ 60 w 198"/>
                <a:gd name="T11" fmla="*/ 7 h 211"/>
                <a:gd name="T12" fmla="*/ 75 w 198"/>
                <a:gd name="T13" fmla="*/ 3 h 211"/>
                <a:gd name="T14" fmla="*/ 93 w 198"/>
                <a:gd name="T15" fmla="*/ 0 h 211"/>
                <a:gd name="T16" fmla="*/ 119 w 198"/>
                <a:gd name="T17" fmla="*/ 3 h 211"/>
                <a:gd name="T18" fmla="*/ 148 w 198"/>
                <a:gd name="T19" fmla="*/ 11 h 211"/>
                <a:gd name="T20" fmla="*/ 171 w 198"/>
                <a:gd name="T21" fmla="*/ 28 h 211"/>
                <a:gd name="T22" fmla="*/ 187 w 198"/>
                <a:gd name="T23" fmla="*/ 52 h 211"/>
                <a:gd name="T24" fmla="*/ 196 w 198"/>
                <a:gd name="T25" fmla="*/ 83 h 211"/>
                <a:gd name="T26" fmla="*/ 198 w 198"/>
                <a:gd name="T27" fmla="*/ 119 h 211"/>
                <a:gd name="T28" fmla="*/ 192 w 198"/>
                <a:gd name="T29" fmla="*/ 150 h 211"/>
                <a:gd name="T30" fmla="*/ 178 w 198"/>
                <a:gd name="T31" fmla="*/ 177 h 211"/>
                <a:gd name="T32" fmla="*/ 158 w 198"/>
                <a:gd name="T33" fmla="*/ 195 h 211"/>
                <a:gd name="T34" fmla="*/ 131 w 198"/>
                <a:gd name="T35" fmla="*/ 206 h 211"/>
                <a:gd name="T36" fmla="*/ 99 w 198"/>
                <a:gd name="T37" fmla="*/ 211 h 211"/>
                <a:gd name="T38" fmla="*/ 67 w 198"/>
                <a:gd name="T39" fmla="*/ 206 h 211"/>
                <a:gd name="T40" fmla="*/ 41 w 198"/>
                <a:gd name="T41" fmla="*/ 195 h 211"/>
                <a:gd name="T42" fmla="*/ 20 w 198"/>
                <a:gd name="T43" fmla="*/ 177 h 211"/>
                <a:gd name="T44" fmla="*/ 7 w 198"/>
                <a:gd name="T45" fmla="*/ 150 h 211"/>
                <a:gd name="T46" fmla="*/ 0 w 198"/>
                <a:gd name="T47" fmla="*/ 120 h 211"/>
                <a:gd name="T48" fmla="*/ 43 w 198"/>
                <a:gd name="T49" fmla="*/ 106 h 211"/>
                <a:gd name="T50" fmla="*/ 45 w 198"/>
                <a:gd name="T51" fmla="*/ 130 h 211"/>
                <a:gd name="T52" fmla="*/ 52 w 198"/>
                <a:gd name="T53" fmla="*/ 148 h 211"/>
                <a:gd name="T54" fmla="*/ 63 w 198"/>
                <a:gd name="T55" fmla="*/ 162 h 211"/>
                <a:gd name="T56" fmla="*/ 76 w 198"/>
                <a:gd name="T57" fmla="*/ 171 h 211"/>
                <a:gd name="T58" fmla="*/ 93 w 198"/>
                <a:gd name="T59" fmla="*/ 176 h 211"/>
                <a:gd name="T60" fmla="*/ 110 w 198"/>
                <a:gd name="T61" fmla="*/ 175 h 211"/>
                <a:gd name="T62" fmla="*/ 126 w 198"/>
                <a:gd name="T63" fmla="*/ 168 h 211"/>
                <a:gd name="T64" fmla="*/ 139 w 198"/>
                <a:gd name="T65" fmla="*/ 158 h 211"/>
                <a:gd name="T66" fmla="*/ 149 w 198"/>
                <a:gd name="T67" fmla="*/ 143 h 211"/>
                <a:gd name="T68" fmla="*/ 154 w 198"/>
                <a:gd name="T69" fmla="*/ 122 h 211"/>
                <a:gd name="T70" fmla="*/ 155 w 198"/>
                <a:gd name="T71" fmla="*/ 97 h 211"/>
                <a:gd name="T72" fmla="*/ 151 w 198"/>
                <a:gd name="T73" fmla="*/ 75 h 211"/>
                <a:gd name="T74" fmla="*/ 143 w 198"/>
                <a:gd name="T75" fmla="*/ 57 h 211"/>
                <a:gd name="T76" fmla="*/ 132 w 198"/>
                <a:gd name="T77" fmla="*/ 45 h 211"/>
                <a:gd name="T78" fmla="*/ 117 w 198"/>
                <a:gd name="T79" fmla="*/ 38 h 211"/>
                <a:gd name="T80" fmla="*/ 99 w 198"/>
                <a:gd name="T81" fmla="*/ 35 h 211"/>
                <a:gd name="T82" fmla="*/ 82 w 198"/>
                <a:gd name="T83" fmla="*/ 38 h 211"/>
                <a:gd name="T84" fmla="*/ 66 w 198"/>
                <a:gd name="T85" fmla="*/ 45 h 211"/>
                <a:gd name="T86" fmla="*/ 55 w 198"/>
                <a:gd name="T87" fmla="*/ 57 h 211"/>
                <a:gd name="T88" fmla="*/ 47 w 198"/>
                <a:gd name="T89" fmla="*/ 75 h 211"/>
                <a:gd name="T90" fmla="*/ 43 w 198"/>
                <a:gd name="T91" fmla="*/ 97 h 2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11"/>
                <a:gd name="T140" fmla="*/ 198 w 198"/>
                <a:gd name="T141" fmla="*/ 211 h 2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11">
                  <a:moveTo>
                    <a:pt x="0" y="107"/>
                  </a:moveTo>
                  <a:lnTo>
                    <a:pt x="0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6" y="66"/>
                  </a:lnTo>
                  <a:lnTo>
                    <a:pt x="7" y="61"/>
                  </a:lnTo>
                  <a:lnTo>
                    <a:pt x="9" y="55"/>
                  </a:lnTo>
                  <a:lnTo>
                    <a:pt x="12" y="47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8" y="28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47" y="12"/>
                  </a:lnTo>
                  <a:lnTo>
                    <a:pt x="54" y="9"/>
                  </a:lnTo>
                  <a:lnTo>
                    <a:pt x="60" y="7"/>
                  </a:lnTo>
                  <a:lnTo>
                    <a:pt x="64" y="6"/>
                  </a:lnTo>
                  <a:lnTo>
                    <a:pt x="69" y="4"/>
                  </a:lnTo>
                  <a:lnTo>
                    <a:pt x="75" y="3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19" y="3"/>
                  </a:lnTo>
                  <a:lnTo>
                    <a:pt x="130" y="5"/>
                  </a:lnTo>
                  <a:lnTo>
                    <a:pt x="139" y="7"/>
                  </a:lnTo>
                  <a:lnTo>
                    <a:pt x="148" y="11"/>
                  </a:lnTo>
                  <a:lnTo>
                    <a:pt x="156" y="16"/>
                  </a:lnTo>
                  <a:lnTo>
                    <a:pt x="164" y="21"/>
                  </a:lnTo>
                  <a:lnTo>
                    <a:pt x="171" y="28"/>
                  </a:lnTo>
                  <a:lnTo>
                    <a:pt x="177" y="35"/>
                  </a:lnTo>
                  <a:lnTo>
                    <a:pt x="183" y="43"/>
                  </a:lnTo>
                  <a:lnTo>
                    <a:pt x="187" y="52"/>
                  </a:lnTo>
                  <a:lnTo>
                    <a:pt x="192" y="62"/>
                  </a:lnTo>
                  <a:lnTo>
                    <a:pt x="194" y="73"/>
                  </a:lnTo>
                  <a:lnTo>
                    <a:pt x="196" y="83"/>
                  </a:lnTo>
                  <a:lnTo>
                    <a:pt x="198" y="95"/>
                  </a:lnTo>
                  <a:lnTo>
                    <a:pt x="198" y="107"/>
                  </a:lnTo>
                  <a:lnTo>
                    <a:pt x="198" y="119"/>
                  </a:lnTo>
                  <a:lnTo>
                    <a:pt x="197" y="130"/>
                  </a:lnTo>
                  <a:lnTo>
                    <a:pt x="195" y="141"/>
                  </a:lnTo>
                  <a:lnTo>
                    <a:pt x="192" y="150"/>
                  </a:lnTo>
                  <a:lnTo>
                    <a:pt x="188" y="160"/>
                  </a:lnTo>
                  <a:lnTo>
                    <a:pt x="184" y="169"/>
                  </a:lnTo>
                  <a:lnTo>
                    <a:pt x="178" y="177"/>
                  </a:lnTo>
                  <a:lnTo>
                    <a:pt x="172" y="183"/>
                  </a:lnTo>
                  <a:lnTo>
                    <a:pt x="165" y="190"/>
                  </a:lnTo>
                  <a:lnTo>
                    <a:pt x="158" y="195"/>
                  </a:lnTo>
                  <a:lnTo>
                    <a:pt x="149" y="200"/>
                  </a:lnTo>
                  <a:lnTo>
                    <a:pt x="140" y="203"/>
                  </a:lnTo>
                  <a:lnTo>
                    <a:pt x="131" y="206"/>
                  </a:lnTo>
                  <a:lnTo>
                    <a:pt x="120" y="208"/>
                  </a:lnTo>
                  <a:lnTo>
                    <a:pt x="110" y="211"/>
                  </a:lnTo>
                  <a:lnTo>
                    <a:pt x="99" y="211"/>
                  </a:lnTo>
                  <a:lnTo>
                    <a:pt x="88" y="211"/>
                  </a:lnTo>
                  <a:lnTo>
                    <a:pt x="77" y="208"/>
                  </a:lnTo>
                  <a:lnTo>
                    <a:pt x="67" y="206"/>
                  </a:lnTo>
                  <a:lnTo>
                    <a:pt x="58" y="203"/>
                  </a:lnTo>
                  <a:lnTo>
                    <a:pt x="50" y="200"/>
                  </a:lnTo>
                  <a:lnTo>
                    <a:pt x="41" y="195"/>
                  </a:lnTo>
                  <a:lnTo>
                    <a:pt x="33" y="190"/>
                  </a:lnTo>
                  <a:lnTo>
                    <a:pt x="26" y="183"/>
                  </a:lnTo>
                  <a:lnTo>
                    <a:pt x="20" y="177"/>
                  </a:lnTo>
                  <a:lnTo>
                    <a:pt x="15" y="169"/>
                  </a:lnTo>
                  <a:lnTo>
                    <a:pt x="10" y="160"/>
                  </a:lnTo>
                  <a:lnTo>
                    <a:pt x="7" y="150"/>
                  </a:lnTo>
                  <a:lnTo>
                    <a:pt x="3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0" y="107"/>
                  </a:lnTo>
                  <a:close/>
                  <a:moveTo>
                    <a:pt x="43" y="106"/>
                  </a:moveTo>
                  <a:lnTo>
                    <a:pt x="43" y="114"/>
                  </a:lnTo>
                  <a:lnTo>
                    <a:pt x="44" y="122"/>
                  </a:lnTo>
                  <a:lnTo>
                    <a:pt x="45" y="130"/>
                  </a:lnTo>
                  <a:lnTo>
                    <a:pt x="47" y="136"/>
                  </a:lnTo>
                  <a:lnTo>
                    <a:pt x="50" y="143"/>
                  </a:lnTo>
                  <a:lnTo>
                    <a:pt x="52" y="148"/>
                  </a:lnTo>
                  <a:lnTo>
                    <a:pt x="55" y="154"/>
                  </a:lnTo>
                  <a:lnTo>
                    <a:pt x="58" y="158"/>
                  </a:lnTo>
                  <a:lnTo>
                    <a:pt x="63" y="162"/>
                  </a:lnTo>
                  <a:lnTo>
                    <a:pt x="66" y="166"/>
                  </a:lnTo>
                  <a:lnTo>
                    <a:pt x="72" y="168"/>
                  </a:lnTo>
                  <a:lnTo>
                    <a:pt x="76" y="171"/>
                  </a:lnTo>
                  <a:lnTo>
                    <a:pt x="82" y="173"/>
                  </a:lnTo>
                  <a:lnTo>
                    <a:pt x="87" y="175"/>
                  </a:lnTo>
                  <a:lnTo>
                    <a:pt x="93" y="176"/>
                  </a:lnTo>
                  <a:lnTo>
                    <a:pt x="99" y="176"/>
                  </a:lnTo>
                  <a:lnTo>
                    <a:pt x="105" y="176"/>
                  </a:lnTo>
                  <a:lnTo>
                    <a:pt x="110" y="175"/>
                  </a:lnTo>
                  <a:lnTo>
                    <a:pt x="116" y="173"/>
                  </a:lnTo>
                  <a:lnTo>
                    <a:pt x="121" y="171"/>
                  </a:lnTo>
                  <a:lnTo>
                    <a:pt x="126" y="168"/>
                  </a:lnTo>
                  <a:lnTo>
                    <a:pt x="131" y="166"/>
                  </a:lnTo>
                  <a:lnTo>
                    <a:pt x="134" y="162"/>
                  </a:lnTo>
                  <a:lnTo>
                    <a:pt x="139" y="158"/>
                  </a:lnTo>
                  <a:lnTo>
                    <a:pt x="143" y="154"/>
                  </a:lnTo>
                  <a:lnTo>
                    <a:pt x="147" y="148"/>
                  </a:lnTo>
                  <a:lnTo>
                    <a:pt x="149" y="143"/>
                  </a:lnTo>
                  <a:lnTo>
                    <a:pt x="151" y="136"/>
                  </a:lnTo>
                  <a:lnTo>
                    <a:pt x="153" y="130"/>
                  </a:lnTo>
                  <a:lnTo>
                    <a:pt x="154" y="122"/>
                  </a:lnTo>
                  <a:lnTo>
                    <a:pt x="155" y="114"/>
                  </a:lnTo>
                  <a:lnTo>
                    <a:pt x="155" y="106"/>
                  </a:lnTo>
                  <a:lnTo>
                    <a:pt x="155" y="97"/>
                  </a:lnTo>
                  <a:lnTo>
                    <a:pt x="154" y="89"/>
                  </a:lnTo>
                  <a:lnTo>
                    <a:pt x="153" y="81"/>
                  </a:lnTo>
                  <a:lnTo>
                    <a:pt x="151" y="75"/>
                  </a:lnTo>
                  <a:lnTo>
                    <a:pt x="149" y="68"/>
                  </a:lnTo>
                  <a:lnTo>
                    <a:pt x="147" y="63"/>
                  </a:lnTo>
                  <a:lnTo>
                    <a:pt x="143" y="57"/>
                  </a:lnTo>
                  <a:lnTo>
                    <a:pt x="140" y="53"/>
                  </a:lnTo>
                  <a:lnTo>
                    <a:pt x="136" y="49"/>
                  </a:lnTo>
                  <a:lnTo>
                    <a:pt x="132" y="45"/>
                  </a:lnTo>
                  <a:lnTo>
                    <a:pt x="127" y="43"/>
                  </a:lnTo>
                  <a:lnTo>
                    <a:pt x="122" y="40"/>
                  </a:lnTo>
                  <a:lnTo>
                    <a:pt x="117" y="38"/>
                  </a:lnTo>
                  <a:lnTo>
                    <a:pt x="111" y="37"/>
                  </a:lnTo>
                  <a:lnTo>
                    <a:pt x="106" y="35"/>
                  </a:lnTo>
                  <a:lnTo>
                    <a:pt x="99" y="35"/>
                  </a:lnTo>
                  <a:lnTo>
                    <a:pt x="93" y="35"/>
                  </a:lnTo>
                  <a:lnTo>
                    <a:pt x="87" y="37"/>
                  </a:lnTo>
                  <a:lnTo>
                    <a:pt x="82" y="38"/>
                  </a:lnTo>
                  <a:lnTo>
                    <a:pt x="76" y="40"/>
                  </a:lnTo>
                  <a:lnTo>
                    <a:pt x="72" y="43"/>
                  </a:lnTo>
                  <a:lnTo>
                    <a:pt x="66" y="45"/>
                  </a:lnTo>
                  <a:lnTo>
                    <a:pt x="63" y="49"/>
                  </a:lnTo>
                  <a:lnTo>
                    <a:pt x="58" y="53"/>
                  </a:lnTo>
                  <a:lnTo>
                    <a:pt x="55" y="57"/>
                  </a:lnTo>
                  <a:lnTo>
                    <a:pt x="52" y="63"/>
                  </a:lnTo>
                  <a:lnTo>
                    <a:pt x="50" y="68"/>
                  </a:lnTo>
                  <a:lnTo>
                    <a:pt x="47" y="75"/>
                  </a:lnTo>
                  <a:lnTo>
                    <a:pt x="45" y="81"/>
                  </a:lnTo>
                  <a:lnTo>
                    <a:pt x="44" y="89"/>
                  </a:lnTo>
                  <a:lnTo>
                    <a:pt x="43" y="97"/>
                  </a:lnTo>
                  <a:lnTo>
                    <a:pt x="4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326" name="Freeform 42"/>
            <p:cNvSpPr>
              <a:spLocks/>
            </p:cNvSpPr>
            <p:nvPr/>
          </p:nvSpPr>
          <p:spPr bwMode="auto">
            <a:xfrm>
              <a:off x="-2529" y="4178"/>
              <a:ext cx="18" cy="25"/>
            </a:xfrm>
            <a:custGeom>
              <a:avLst/>
              <a:gdLst>
                <a:gd name="T0" fmla="*/ 0 w 163"/>
                <a:gd name="T1" fmla="*/ 203 h 203"/>
                <a:gd name="T2" fmla="*/ 0 w 163"/>
                <a:gd name="T3" fmla="*/ 0 h 203"/>
                <a:gd name="T4" fmla="*/ 41 w 163"/>
                <a:gd name="T5" fmla="*/ 0 h 203"/>
                <a:gd name="T6" fmla="*/ 124 w 163"/>
                <a:gd name="T7" fmla="*/ 133 h 203"/>
                <a:gd name="T8" fmla="*/ 124 w 163"/>
                <a:gd name="T9" fmla="*/ 0 h 203"/>
                <a:gd name="T10" fmla="*/ 163 w 163"/>
                <a:gd name="T11" fmla="*/ 0 h 203"/>
                <a:gd name="T12" fmla="*/ 163 w 163"/>
                <a:gd name="T13" fmla="*/ 203 h 203"/>
                <a:gd name="T14" fmla="*/ 120 w 163"/>
                <a:gd name="T15" fmla="*/ 203 h 203"/>
                <a:gd name="T16" fmla="*/ 40 w 163"/>
                <a:gd name="T17" fmla="*/ 73 h 203"/>
                <a:gd name="T18" fmla="*/ 40 w 163"/>
                <a:gd name="T19" fmla="*/ 203 h 203"/>
                <a:gd name="T20" fmla="*/ 0 w 163"/>
                <a:gd name="T21" fmla="*/ 203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03"/>
                <a:gd name="T35" fmla="*/ 163 w 163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03">
                  <a:moveTo>
                    <a:pt x="0" y="2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124" y="133"/>
                  </a:lnTo>
                  <a:lnTo>
                    <a:pt x="124" y="0"/>
                  </a:lnTo>
                  <a:lnTo>
                    <a:pt x="163" y="0"/>
                  </a:lnTo>
                  <a:lnTo>
                    <a:pt x="163" y="203"/>
                  </a:lnTo>
                  <a:lnTo>
                    <a:pt x="120" y="203"/>
                  </a:lnTo>
                  <a:lnTo>
                    <a:pt x="40" y="73"/>
                  </a:lnTo>
                  <a:lnTo>
                    <a:pt x="4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sp>
        <p:nvSpPr>
          <p:cNvPr id="6147" name="Rectangle 43"/>
          <p:cNvSpPr>
            <a:spLocks noChangeArrowheads="1"/>
          </p:cNvSpPr>
          <p:nvPr/>
        </p:nvSpPr>
        <p:spPr bwMode="auto">
          <a:xfrm>
            <a:off x="711200" y="6248400"/>
            <a:ext cx="189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48" name="Rectangle 44"/>
          <p:cNvSpPr>
            <a:spLocks noChangeArrowheads="1"/>
          </p:cNvSpPr>
          <p:nvPr/>
        </p:nvSpPr>
        <p:spPr bwMode="auto">
          <a:xfrm>
            <a:off x="3149600" y="6248400"/>
            <a:ext cx="2847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49" name="Rectangle 45"/>
          <p:cNvSpPr>
            <a:spLocks noChangeArrowheads="1"/>
          </p:cNvSpPr>
          <p:nvPr/>
        </p:nvSpPr>
        <p:spPr bwMode="auto">
          <a:xfrm>
            <a:off x="22225" y="25400"/>
            <a:ext cx="91471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0" name="Rectangle 46"/>
          <p:cNvSpPr>
            <a:spLocks noChangeArrowheads="1"/>
          </p:cNvSpPr>
          <p:nvPr/>
        </p:nvSpPr>
        <p:spPr bwMode="auto">
          <a:xfrm>
            <a:off x="0" y="0"/>
            <a:ext cx="91471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1" name="Rectangle 48"/>
          <p:cNvSpPr>
            <a:spLocks noChangeArrowheads="1"/>
          </p:cNvSpPr>
          <p:nvPr/>
        </p:nvSpPr>
        <p:spPr bwMode="auto">
          <a:xfrm>
            <a:off x="266700" y="228600"/>
            <a:ext cx="783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rgbClr val="FAFD00"/>
                </a:solidFill>
                <a:latin typeface="+mn-lt"/>
              </a:rPr>
              <a:t>Curso Sorológico</a:t>
            </a:r>
            <a:r>
              <a:rPr lang="en-US" altLang="pt-BR" sz="3000">
                <a:solidFill>
                  <a:srgbClr val="FAFD00"/>
                </a:solidFill>
                <a:latin typeface="+mn-lt"/>
              </a:rPr>
              <a:t> da </a:t>
            </a:r>
            <a:r>
              <a:rPr lang="pt-BR" altLang="pt-BR" sz="3000">
                <a:solidFill>
                  <a:srgbClr val="FAFD00"/>
                </a:solidFill>
                <a:latin typeface="+mn-lt"/>
              </a:rPr>
              <a:t>Infecção Crônica pelo HBV</a:t>
            </a:r>
          </a:p>
        </p:txBody>
      </p:sp>
      <p:sp>
        <p:nvSpPr>
          <p:cNvPr id="6152" name="Rectangle 49"/>
          <p:cNvSpPr>
            <a:spLocks noChangeArrowheads="1"/>
          </p:cNvSpPr>
          <p:nvPr/>
        </p:nvSpPr>
        <p:spPr bwMode="auto">
          <a:xfrm>
            <a:off x="1608138" y="6296025"/>
            <a:ext cx="39036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3" name="Rectangle 50"/>
          <p:cNvSpPr>
            <a:spLocks noChangeArrowheads="1"/>
          </p:cNvSpPr>
          <p:nvPr/>
        </p:nvSpPr>
        <p:spPr bwMode="auto">
          <a:xfrm>
            <a:off x="1585913" y="6270625"/>
            <a:ext cx="39036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4" name="Rectangle 51"/>
          <p:cNvSpPr>
            <a:spLocks noChangeArrowheads="1"/>
          </p:cNvSpPr>
          <p:nvPr/>
        </p:nvSpPr>
        <p:spPr bwMode="auto">
          <a:xfrm>
            <a:off x="2708275" y="6302375"/>
            <a:ext cx="3363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AFD00"/>
                </a:solidFill>
                <a:latin typeface="+mn-lt"/>
              </a:rPr>
              <a:t>Semanas após a Exposição</a:t>
            </a:r>
            <a:endParaRPr lang="pt-BR" altLang="pt-BR" sz="1800" b="0">
              <a:latin typeface="+mn-lt"/>
            </a:endParaRPr>
          </a:p>
        </p:txBody>
      </p:sp>
      <p:sp>
        <p:nvSpPr>
          <p:cNvPr id="6155" name="Rectangle 52"/>
          <p:cNvSpPr>
            <a:spLocks noChangeArrowheads="1"/>
          </p:cNvSpPr>
          <p:nvPr/>
        </p:nvSpPr>
        <p:spPr bwMode="auto">
          <a:xfrm>
            <a:off x="361950" y="3213100"/>
            <a:ext cx="12049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6" name="Rectangle 53"/>
          <p:cNvSpPr>
            <a:spLocks noChangeArrowheads="1"/>
          </p:cNvSpPr>
          <p:nvPr/>
        </p:nvSpPr>
        <p:spPr bwMode="auto">
          <a:xfrm>
            <a:off x="338138" y="3187700"/>
            <a:ext cx="120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57" name="Rectangle 54"/>
          <p:cNvSpPr>
            <a:spLocks noChangeArrowheads="1"/>
          </p:cNvSpPr>
          <p:nvPr/>
        </p:nvSpPr>
        <p:spPr bwMode="auto">
          <a:xfrm rot="-5483730">
            <a:off x="569118" y="3215482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rgbClr val="FAFD00"/>
                </a:solidFill>
                <a:latin typeface="+mn-lt"/>
              </a:rPr>
              <a:t>Título</a:t>
            </a:r>
            <a:endParaRPr lang="pt-BR" altLang="pt-BR" sz="1600" b="0">
              <a:latin typeface="+mn-lt"/>
            </a:endParaRPr>
          </a:p>
        </p:txBody>
      </p:sp>
      <p:sp>
        <p:nvSpPr>
          <p:cNvPr id="6158" name="Rectangle 55"/>
          <p:cNvSpPr>
            <a:spLocks noChangeArrowheads="1"/>
          </p:cNvSpPr>
          <p:nvPr/>
        </p:nvSpPr>
        <p:spPr bwMode="auto">
          <a:xfrm>
            <a:off x="3736975" y="4489450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8104" name="Rectangle 56"/>
          <p:cNvSpPr>
            <a:spLocks noChangeArrowheads="1"/>
          </p:cNvSpPr>
          <p:nvPr/>
        </p:nvSpPr>
        <p:spPr bwMode="auto">
          <a:xfrm>
            <a:off x="4038600" y="4543425"/>
            <a:ext cx="139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00"/>
                </a:solidFill>
                <a:latin typeface="+mn-lt"/>
              </a:rPr>
              <a:t>anti-HBc IgM</a:t>
            </a:r>
            <a:endParaRPr lang="pt-BR" altLang="pt-BR" sz="1800" b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160" name="Line 57"/>
          <p:cNvSpPr>
            <a:spLocks noChangeShapeType="1"/>
          </p:cNvSpPr>
          <p:nvPr/>
        </p:nvSpPr>
        <p:spPr bwMode="auto">
          <a:xfrm flipV="1">
            <a:off x="1377950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1" name="Line 58"/>
          <p:cNvSpPr>
            <a:spLocks noChangeShapeType="1"/>
          </p:cNvSpPr>
          <p:nvPr/>
        </p:nvSpPr>
        <p:spPr bwMode="auto">
          <a:xfrm flipV="1">
            <a:off x="1719263" y="5810250"/>
            <a:ext cx="1587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2" name="Line 59"/>
          <p:cNvSpPr>
            <a:spLocks noChangeShapeType="1"/>
          </p:cNvSpPr>
          <p:nvPr/>
        </p:nvSpPr>
        <p:spPr bwMode="auto">
          <a:xfrm flipV="1">
            <a:off x="2054225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3" name="Line 60"/>
          <p:cNvSpPr>
            <a:spLocks noChangeShapeType="1"/>
          </p:cNvSpPr>
          <p:nvPr/>
        </p:nvSpPr>
        <p:spPr bwMode="auto">
          <a:xfrm flipV="1">
            <a:off x="2387600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4" name="Line 61"/>
          <p:cNvSpPr>
            <a:spLocks noChangeShapeType="1"/>
          </p:cNvSpPr>
          <p:nvPr/>
        </p:nvSpPr>
        <p:spPr bwMode="auto">
          <a:xfrm flipV="1">
            <a:off x="2728913" y="5810250"/>
            <a:ext cx="1587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5" name="Line 62"/>
          <p:cNvSpPr>
            <a:spLocks noChangeShapeType="1"/>
          </p:cNvSpPr>
          <p:nvPr/>
        </p:nvSpPr>
        <p:spPr bwMode="auto">
          <a:xfrm flipV="1">
            <a:off x="3059113" y="5810250"/>
            <a:ext cx="1587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6" name="Line 63"/>
          <p:cNvSpPr>
            <a:spLocks noChangeShapeType="1"/>
          </p:cNvSpPr>
          <p:nvPr/>
        </p:nvSpPr>
        <p:spPr bwMode="auto">
          <a:xfrm flipV="1">
            <a:off x="3392488" y="5810250"/>
            <a:ext cx="1587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7" name="Line 64"/>
          <p:cNvSpPr>
            <a:spLocks noChangeShapeType="1"/>
          </p:cNvSpPr>
          <p:nvPr/>
        </p:nvSpPr>
        <p:spPr bwMode="auto">
          <a:xfrm flipV="1">
            <a:off x="3733800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8" name="Line 65"/>
          <p:cNvSpPr>
            <a:spLocks noChangeShapeType="1"/>
          </p:cNvSpPr>
          <p:nvPr/>
        </p:nvSpPr>
        <p:spPr bwMode="auto">
          <a:xfrm flipV="1">
            <a:off x="4067175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69" name="Line 66"/>
          <p:cNvSpPr>
            <a:spLocks noChangeShapeType="1"/>
          </p:cNvSpPr>
          <p:nvPr/>
        </p:nvSpPr>
        <p:spPr bwMode="auto">
          <a:xfrm flipV="1">
            <a:off x="4400550" y="5810250"/>
            <a:ext cx="1588" cy="111125"/>
          </a:xfrm>
          <a:prstGeom prst="line">
            <a:avLst/>
          </a:prstGeom>
          <a:noFill/>
          <a:ln w="11113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0" name="Freeform 67"/>
          <p:cNvSpPr>
            <a:spLocks/>
          </p:cNvSpPr>
          <p:nvPr/>
        </p:nvSpPr>
        <p:spPr bwMode="auto">
          <a:xfrm>
            <a:off x="1200150" y="1339850"/>
            <a:ext cx="22225" cy="4470400"/>
          </a:xfrm>
          <a:custGeom>
            <a:avLst/>
            <a:gdLst>
              <a:gd name="T0" fmla="*/ 7 w 14"/>
              <a:gd name="T1" fmla="*/ 2796 h 2816"/>
              <a:gd name="T2" fmla="*/ 14 w 14"/>
              <a:gd name="T3" fmla="*/ 2806 h 2816"/>
              <a:gd name="T4" fmla="*/ 14 w 14"/>
              <a:gd name="T5" fmla="*/ 0 h 2816"/>
              <a:gd name="T6" fmla="*/ 0 w 14"/>
              <a:gd name="T7" fmla="*/ 0 h 2816"/>
              <a:gd name="T8" fmla="*/ 0 w 14"/>
              <a:gd name="T9" fmla="*/ 2806 h 2816"/>
              <a:gd name="T10" fmla="*/ 7 w 14"/>
              <a:gd name="T11" fmla="*/ 2816 h 2816"/>
              <a:gd name="T12" fmla="*/ 0 w 14"/>
              <a:gd name="T13" fmla="*/ 2806 h 2816"/>
              <a:gd name="T14" fmla="*/ 0 w 14"/>
              <a:gd name="T15" fmla="*/ 2816 h 2816"/>
              <a:gd name="T16" fmla="*/ 7 w 14"/>
              <a:gd name="T17" fmla="*/ 2816 h 2816"/>
              <a:gd name="T18" fmla="*/ 7 w 14"/>
              <a:gd name="T19" fmla="*/ 2796 h 2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2816"/>
              <a:gd name="T32" fmla="*/ 14 w 14"/>
              <a:gd name="T33" fmla="*/ 2816 h 2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2816">
                <a:moveTo>
                  <a:pt x="7" y="2796"/>
                </a:moveTo>
                <a:lnTo>
                  <a:pt x="14" y="2806"/>
                </a:lnTo>
                <a:lnTo>
                  <a:pt x="14" y="0"/>
                </a:lnTo>
                <a:lnTo>
                  <a:pt x="0" y="0"/>
                </a:lnTo>
                <a:lnTo>
                  <a:pt x="0" y="2806"/>
                </a:lnTo>
                <a:lnTo>
                  <a:pt x="7" y="2816"/>
                </a:lnTo>
                <a:lnTo>
                  <a:pt x="0" y="2806"/>
                </a:lnTo>
                <a:lnTo>
                  <a:pt x="0" y="2816"/>
                </a:lnTo>
                <a:lnTo>
                  <a:pt x="7" y="2816"/>
                </a:lnTo>
                <a:lnTo>
                  <a:pt x="7" y="27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71" name="Freeform 68"/>
          <p:cNvSpPr>
            <a:spLocks/>
          </p:cNvSpPr>
          <p:nvPr/>
        </p:nvSpPr>
        <p:spPr bwMode="auto">
          <a:xfrm>
            <a:off x="1212850" y="5791200"/>
            <a:ext cx="6680200" cy="22225"/>
          </a:xfrm>
          <a:custGeom>
            <a:avLst/>
            <a:gdLst>
              <a:gd name="T0" fmla="*/ 4208 w 4208"/>
              <a:gd name="T1" fmla="*/ 6 h 14"/>
              <a:gd name="T2" fmla="*/ 4208 w 4208"/>
              <a:gd name="T3" fmla="*/ 0 h 14"/>
              <a:gd name="T4" fmla="*/ 0 w 4208"/>
              <a:gd name="T5" fmla="*/ 0 h 14"/>
              <a:gd name="T6" fmla="*/ 0 w 4208"/>
              <a:gd name="T7" fmla="*/ 14 h 14"/>
              <a:gd name="T8" fmla="*/ 4208 w 4208"/>
              <a:gd name="T9" fmla="*/ 14 h 14"/>
              <a:gd name="T10" fmla="*/ 4208 w 4208"/>
              <a:gd name="T11" fmla="*/ 6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08"/>
              <a:gd name="T19" fmla="*/ 0 h 14"/>
              <a:gd name="T20" fmla="*/ 4208 w 4208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08" h="14">
                <a:moveTo>
                  <a:pt x="4208" y="6"/>
                </a:moveTo>
                <a:lnTo>
                  <a:pt x="4208" y="0"/>
                </a:lnTo>
                <a:lnTo>
                  <a:pt x="0" y="0"/>
                </a:lnTo>
                <a:lnTo>
                  <a:pt x="0" y="14"/>
                </a:lnTo>
                <a:lnTo>
                  <a:pt x="4208" y="14"/>
                </a:lnTo>
                <a:lnTo>
                  <a:pt x="420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72" name="Line 69"/>
          <p:cNvSpPr>
            <a:spLocks noChangeShapeType="1"/>
          </p:cNvSpPr>
          <p:nvPr/>
        </p:nvSpPr>
        <p:spPr bwMode="auto">
          <a:xfrm flipV="1">
            <a:off x="1363663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3" name="Line 70"/>
          <p:cNvSpPr>
            <a:spLocks noChangeShapeType="1"/>
          </p:cNvSpPr>
          <p:nvPr/>
        </p:nvSpPr>
        <p:spPr bwMode="auto">
          <a:xfrm flipV="1">
            <a:off x="1704975" y="5797550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4" name="Line 71"/>
          <p:cNvSpPr>
            <a:spLocks noChangeShapeType="1"/>
          </p:cNvSpPr>
          <p:nvPr/>
        </p:nvSpPr>
        <p:spPr bwMode="auto">
          <a:xfrm flipV="1">
            <a:off x="2039938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5" name="Line 72"/>
          <p:cNvSpPr>
            <a:spLocks noChangeShapeType="1"/>
          </p:cNvSpPr>
          <p:nvPr/>
        </p:nvSpPr>
        <p:spPr bwMode="auto">
          <a:xfrm flipV="1">
            <a:off x="2373313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6" name="Line 73"/>
          <p:cNvSpPr>
            <a:spLocks noChangeShapeType="1"/>
          </p:cNvSpPr>
          <p:nvPr/>
        </p:nvSpPr>
        <p:spPr bwMode="auto">
          <a:xfrm flipV="1">
            <a:off x="2714625" y="5797550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7" name="Line 74"/>
          <p:cNvSpPr>
            <a:spLocks noChangeShapeType="1"/>
          </p:cNvSpPr>
          <p:nvPr/>
        </p:nvSpPr>
        <p:spPr bwMode="auto">
          <a:xfrm flipV="1">
            <a:off x="3048000" y="5797550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8" name="Line 75"/>
          <p:cNvSpPr>
            <a:spLocks noChangeShapeType="1"/>
          </p:cNvSpPr>
          <p:nvPr/>
        </p:nvSpPr>
        <p:spPr bwMode="auto">
          <a:xfrm flipV="1">
            <a:off x="3381375" y="5797550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 flipV="1">
            <a:off x="3719513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 flipV="1">
            <a:off x="4052888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81" name="Line 78"/>
          <p:cNvSpPr>
            <a:spLocks noChangeShapeType="1"/>
          </p:cNvSpPr>
          <p:nvPr/>
        </p:nvSpPr>
        <p:spPr bwMode="auto">
          <a:xfrm flipV="1">
            <a:off x="4386263" y="5797550"/>
            <a:ext cx="1587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sp>
        <p:nvSpPr>
          <p:cNvPr id="6182" name="Line 79"/>
          <p:cNvSpPr>
            <a:spLocks noChangeShapeType="1"/>
          </p:cNvSpPr>
          <p:nvPr/>
        </p:nvSpPr>
        <p:spPr bwMode="auto">
          <a:xfrm flipV="1">
            <a:off x="5060950" y="5807075"/>
            <a:ext cx="1588" cy="1079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+mn-lt"/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905000" y="3105150"/>
            <a:ext cx="6059488" cy="2686050"/>
            <a:chOff x="1161" y="1960"/>
            <a:chExt cx="3817" cy="1692"/>
          </a:xfrm>
        </p:grpSpPr>
        <p:sp>
          <p:nvSpPr>
            <p:cNvPr id="6274" name="Freeform 81"/>
            <p:cNvSpPr>
              <a:spLocks/>
            </p:cNvSpPr>
            <p:nvPr/>
          </p:nvSpPr>
          <p:spPr bwMode="auto">
            <a:xfrm>
              <a:off x="1161" y="2924"/>
              <a:ext cx="153" cy="728"/>
            </a:xfrm>
            <a:custGeom>
              <a:avLst/>
              <a:gdLst>
                <a:gd name="T0" fmla="*/ 139 w 153"/>
                <a:gd name="T1" fmla="*/ 0 h 728"/>
                <a:gd name="T2" fmla="*/ 137 w 153"/>
                <a:gd name="T3" fmla="*/ 0 h 728"/>
                <a:gd name="T4" fmla="*/ 0 w 153"/>
                <a:gd name="T5" fmla="*/ 724 h 728"/>
                <a:gd name="T6" fmla="*/ 16 w 153"/>
                <a:gd name="T7" fmla="*/ 728 h 728"/>
                <a:gd name="T8" fmla="*/ 153 w 153"/>
                <a:gd name="T9" fmla="*/ 4 h 728"/>
                <a:gd name="T10" fmla="*/ 153 w 153"/>
                <a:gd name="T11" fmla="*/ 6 h 728"/>
                <a:gd name="T12" fmla="*/ 139 w 153"/>
                <a:gd name="T13" fmla="*/ 0 h 728"/>
                <a:gd name="T14" fmla="*/ 137 w 153"/>
                <a:gd name="T15" fmla="*/ 0 h 728"/>
                <a:gd name="T16" fmla="*/ 139 w 153"/>
                <a:gd name="T17" fmla="*/ 0 h 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728"/>
                <a:gd name="T29" fmla="*/ 153 w 153"/>
                <a:gd name="T30" fmla="*/ 728 h 7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728">
                  <a:moveTo>
                    <a:pt x="139" y="0"/>
                  </a:moveTo>
                  <a:lnTo>
                    <a:pt x="137" y="0"/>
                  </a:lnTo>
                  <a:lnTo>
                    <a:pt x="0" y="724"/>
                  </a:lnTo>
                  <a:lnTo>
                    <a:pt x="16" y="728"/>
                  </a:lnTo>
                  <a:lnTo>
                    <a:pt x="153" y="4"/>
                  </a:lnTo>
                  <a:lnTo>
                    <a:pt x="153" y="6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5" name="Freeform 82"/>
            <p:cNvSpPr>
              <a:spLocks/>
            </p:cNvSpPr>
            <p:nvPr/>
          </p:nvSpPr>
          <p:spPr bwMode="auto">
            <a:xfrm>
              <a:off x="1305" y="2788"/>
              <a:ext cx="43" cy="136"/>
            </a:xfrm>
            <a:custGeom>
              <a:avLst/>
              <a:gdLst>
                <a:gd name="T0" fmla="*/ 28 w 43"/>
                <a:gd name="T1" fmla="*/ 0 h 136"/>
                <a:gd name="T2" fmla="*/ 0 w 43"/>
                <a:gd name="T3" fmla="*/ 130 h 136"/>
                <a:gd name="T4" fmla="*/ 12 w 43"/>
                <a:gd name="T5" fmla="*/ 136 h 136"/>
                <a:gd name="T6" fmla="*/ 43 w 43"/>
                <a:gd name="T7" fmla="*/ 4 h 136"/>
                <a:gd name="T8" fmla="*/ 28 w 43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36"/>
                <a:gd name="T17" fmla="*/ 43 w 4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36">
                  <a:moveTo>
                    <a:pt x="28" y="0"/>
                  </a:moveTo>
                  <a:lnTo>
                    <a:pt x="0" y="130"/>
                  </a:lnTo>
                  <a:lnTo>
                    <a:pt x="12" y="136"/>
                  </a:lnTo>
                  <a:lnTo>
                    <a:pt x="43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6" name="Freeform 83"/>
            <p:cNvSpPr>
              <a:spLocks/>
            </p:cNvSpPr>
            <p:nvPr/>
          </p:nvSpPr>
          <p:spPr bwMode="auto">
            <a:xfrm>
              <a:off x="1339" y="2658"/>
              <a:ext cx="44" cy="128"/>
            </a:xfrm>
            <a:custGeom>
              <a:avLst/>
              <a:gdLst>
                <a:gd name="T0" fmla="*/ 32 w 44"/>
                <a:gd name="T1" fmla="*/ 0 h 128"/>
                <a:gd name="T2" fmla="*/ 0 w 44"/>
                <a:gd name="T3" fmla="*/ 124 h 128"/>
                <a:gd name="T4" fmla="*/ 12 w 44"/>
                <a:gd name="T5" fmla="*/ 128 h 128"/>
                <a:gd name="T6" fmla="*/ 44 w 44"/>
                <a:gd name="T7" fmla="*/ 4 h 128"/>
                <a:gd name="T8" fmla="*/ 32 w 44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28"/>
                <a:gd name="T17" fmla="*/ 44 w 4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28">
                  <a:moveTo>
                    <a:pt x="32" y="0"/>
                  </a:moveTo>
                  <a:lnTo>
                    <a:pt x="0" y="124"/>
                  </a:lnTo>
                  <a:lnTo>
                    <a:pt x="12" y="128"/>
                  </a:lnTo>
                  <a:lnTo>
                    <a:pt x="4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7" name="Freeform 84"/>
            <p:cNvSpPr>
              <a:spLocks/>
            </p:cNvSpPr>
            <p:nvPr/>
          </p:nvSpPr>
          <p:spPr bwMode="auto">
            <a:xfrm>
              <a:off x="1374" y="2508"/>
              <a:ext cx="55" cy="148"/>
            </a:xfrm>
            <a:custGeom>
              <a:avLst/>
              <a:gdLst>
                <a:gd name="T0" fmla="*/ 41 w 55"/>
                <a:gd name="T1" fmla="*/ 0 h 148"/>
                <a:gd name="T2" fmla="*/ 41 w 55"/>
                <a:gd name="T3" fmla="*/ 0 h 148"/>
                <a:gd name="T4" fmla="*/ 0 w 55"/>
                <a:gd name="T5" fmla="*/ 142 h 148"/>
                <a:gd name="T6" fmla="*/ 14 w 55"/>
                <a:gd name="T7" fmla="*/ 148 h 148"/>
                <a:gd name="T8" fmla="*/ 55 w 55"/>
                <a:gd name="T9" fmla="*/ 6 h 148"/>
                <a:gd name="T10" fmla="*/ 55 w 55"/>
                <a:gd name="T11" fmla="*/ 6 h 148"/>
                <a:gd name="T12" fmla="*/ 55 w 55"/>
                <a:gd name="T13" fmla="*/ 6 h 148"/>
                <a:gd name="T14" fmla="*/ 55 w 55"/>
                <a:gd name="T15" fmla="*/ 6 h 148"/>
                <a:gd name="T16" fmla="*/ 41 w 55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148"/>
                <a:gd name="T29" fmla="*/ 55 w 55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148">
                  <a:moveTo>
                    <a:pt x="41" y="0"/>
                  </a:moveTo>
                  <a:lnTo>
                    <a:pt x="41" y="0"/>
                  </a:lnTo>
                  <a:lnTo>
                    <a:pt x="0" y="142"/>
                  </a:lnTo>
                  <a:lnTo>
                    <a:pt x="14" y="148"/>
                  </a:lnTo>
                  <a:lnTo>
                    <a:pt x="55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8" name="Freeform 85"/>
            <p:cNvSpPr>
              <a:spLocks/>
            </p:cNvSpPr>
            <p:nvPr/>
          </p:nvSpPr>
          <p:spPr bwMode="auto">
            <a:xfrm>
              <a:off x="1420" y="2390"/>
              <a:ext cx="45" cy="118"/>
            </a:xfrm>
            <a:custGeom>
              <a:avLst/>
              <a:gdLst>
                <a:gd name="T0" fmla="*/ 32 w 45"/>
                <a:gd name="T1" fmla="*/ 0 h 118"/>
                <a:gd name="T2" fmla="*/ 32 w 45"/>
                <a:gd name="T3" fmla="*/ 0 h 118"/>
                <a:gd name="T4" fmla="*/ 0 w 45"/>
                <a:gd name="T5" fmla="*/ 112 h 118"/>
                <a:gd name="T6" fmla="*/ 13 w 45"/>
                <a:gd name="T7" fmla="*/ 118 h 118"/>
                <a:gd name="T8" fmla="*/ 45 w 45"/>
                <a:gd name="T9" fmla="*/ 4 h 118"/>
                <a:gd name="T10" fmla="*/ 45 w 45"/>
                <a:gd name="T11" fmla="*/ 6 h 118"/>
                <a:gd name="T12" fmla="*/ 32 w 45"/>
                <a:gd name="T13" fmla="*/ 0 h 118"/>
                <a:gd name="T14" fmla="*/ 32 w 45"/>
                <a:gd name="T15" fmla="*/ 0 h 118"/>
                <a:gd name="T16" fmla="*/ 32 w 45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18"/>
                <a:gd name="T29" fmla="*/ 45 w 45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18">
                  <a:moveTo>
                    <a:pt x="32" y="0"/>
                  </a:moveTo>
                  <a:lnTo>
                    <a:pt x="32" y="0"/>
                  </a:lnTo>
                  <a:lnTo>
                    <a:pt x="0" y="112"/>
                  </a:lnTo>
                  <a:lnTo>
                    <a:pt x="13" y="118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79" name="Freeform 86"/>
            <p:cNvSpPr>
              <a:spLocks/>
            </p:cNvSpPr>
            <p:nvPr/>
          </p:nvSpPr>
          <p:spPr bwMode="auto">
            <a:xfrm>
              <a:off x="1456" y="2272"/>
              <a:ext cx="53" cy="118"/>
            </a:xfrm>
            <a:custGeom>
              <a:avLst/>
              <a:gdLst>
                <a:gd name="T0" fmla="*/ 41 w 53"/>
                <a:gd name="T1" fmla="*/ 0 h 118"/>
                <a:gd name="T2" fmla="*/ 41 w 53"/>
                <a:gd name="T3" fmla="*/ 0 h 118"/>
                <a:gd name="T4" fmla="*/ 0 w 53"/>
                <a:gd name="T5" fmla="*/ 110 h 118"/>
                <a:gd name="T6" fmla="*/ 12 w 53"/>
                <a:gd name="T7" fmla="*/ 118 h 118"/>
                <a:gd name="T8" fmla="*/ 53 w 53"/>
                <a:gd name="T9" fmla="*/ 6 h 118"/>
                <a:gd name="T10" fmla="*/ 53 w 53"/>
                <a:gd name="T11" fmla="*/ 8 h 118"/>
                <a:gd name="T12" fmla="*/ 41 w 53"/>
                <a:gd name="T13" fmla="*/ 0 h 118"/>
                <a:gd name="T14" fmla="*/ 41 w 53"/>
                <a:gd name="T15" fmla="*/ 0 h 118"/>
                <a:gd name="T16" fmla="*/ 41 w 53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18"/>
                <a:gd name="T29" fmla="*/ 53 w 53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18">
                  <a:moveTo>
                    <a:pt x="41" y="0"/>
                  </a:moveTo>
                  <a:lnTo>
                    <a:pt x="41" y="0"/>
                  </a:lnTo>
                  <a:lnTo>
                    <a:pt x="0" y="110"/>
                  </a:lnTo>
                  <a:lnTo>
                    <a:pt x="12" y="118"/>
                  </a:lnTo>
                  <a:lnTo>
                    <a:pt x="53" y="6"/>
                  </a:lnTo>
                  <a:lnTo>
                    <a:pt x="53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0" name="Freeform 87"/>
            <p:cNvSpPr>
              <a:spLocks/>
            </p:cNvSpPr>
            <p:nvPr/>
          </p:nvSpPr>
          <p:spPr bwMode="auto">
            <a:xfrm>
              <a:off x="1500" y="2164"/>
              <a:ext cx="56" cy="110"/>
            </a:xfrm>
            <a:custGeom>
              <a:avLst/>
              <a:gdLst>
                <a:gd name="T0" fmla="*/ 43 w 56"/>
                <a:gd name="T1" fmla="*/ 0 h 110"/>
                <a:gd name="T2" fmla="*/ 41 w 56"/>
                <a:gd name="T3" fmla="*/ 0 h 110"/>
                <a:gd name="T4" fmla="*/ 0 w 56"/>
                <a:gd name="T5" fmla="*/ 102 h 110"/>
                <a:gd name="T6" fmla="*/ 15 w 56"/>
                <a:gd name="T7" fmla="*/ 110 h 110"/>
                <a:gd name="T8" fmla="*/ 56 w 56"/>
                <a:gd name="T9" fmla="*/ 8 h 110"/>
                <a:gd name="T10" fmla="*/ 43 w 56"/>
                <a:gd name="T11" fmla="*/ 0 h 110"/>
                <a:gd name="T12" fmla="*/ 41 w 56"/>
                <a:gd name="T13" fmla="*/ 0 h 110"/>
                <a:gd name="T14" fmla="*/ 43 w 56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10"/>
                <a:gd name="T26" fmla="*/ 56 w 5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10">
                  <a:moveTo>
                    <a:pt x="43" y="0"/>
                  </a:moveTo>
                  <a:lnTo>
                    <a:pt x="41" y="0"/>
                  </a:lnTo>
                  <a:lnTo>
                    <a:pt x="0" y="102"/>
                  </a:lnTo>
                  <a:lnTo>
                    <a:pt x="15" y="110"/>
                  </a:lnTo>
                  <a:lnTo>
                    <a:pt x="56" y="8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1" name="Freeform 88"/>
            <p:cNvSpPr>
              <a:spLocks/>
            </p:cNvSpPr>
            <p:nvPr/>
          </p:nvSpPr>
          <p:spPr bwMode="auto">
            <a:xfrm>
              <a:off x="1548" y="2078"/>
              <a:ext cx="57" cy="90"/>
            </a:xfrm>
            <a:custGeom>
              <a:avLst/>
              <a:gdLst>
                <a:gd name="T0" fmla="*/ 45 w 57"/>
                <a:gd name="T1" fmla="*/ 0 h 90"/>
                <a:gd name="T2" fmla="*/ 45 w 57"/>
                <a:gd name="T3" fmla="*/ 0 h 90"/>
                <a:gd name="T4" fmla="*/ 0 w 57"/>
                <a:gd name="T5" fmla="*/ 80 h 90"/>
                <a:gd name="T6" fmla="*/ 13 w 57"/>
                <a:gd name="T7" fmla="*/ 90 h 90"/>
                <a:gd name="T8" fmla="*/ 57 w 57"/>
                <a:gd name="T9" fmla="*/ 10 h 90"/>
                <a:gd name="T10" fmla="*/ 56 w 57"/>
                <a:gd name="T11" fmla="*/ 12 h 90"/>
                <a:gd name="T12" fmla="*/ 45 w 57"/>
                <a:gd name="T13" fmla="*/ 0 h 90"/>
                <a:gd name="T14" fmla="*/ 45 w 57"/>
                <a:gd name="T15" fmla="*/ 0 h 90"/>
                <a:gd name="T16" fmla="*/ 45 w 57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90"/>
                <a:gd name="T29" fmla="*/ 57 w 57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90">
                  <a:moveTo>
                    <a:pt x="45" y="0"/>
                  </a:moveTo>
                  <a:lnTo>
                    <a:pt x="45" y="0"/>
                  </a:lnTo>
                  <a:lnTo>
                    <a:pt x="0" y="80"/>
                  </a:lnTo>
                  <a:lnTo>
                    <a:pt x="13" y="90"/>
                  </a:lnTo>
                  <a:lnTo>
                    <a:pt x="57" y="10"/>
                  </a:lnTo>
                  <a:lnTo>
                    <a:pt x="56" y="1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2" name="Freeform 89"/>
            <p:cNvSpPr>
              <a:spLocks/>
            </p:cNvSpPr>
            <p:nvPr/>
          </p:nvSpPr>
          <p:spPr bwMode="auto">
            <a:xfrm>
              <a:off x="1598" y="2030"/>
              <a:ext cx="50" cy="54"/>
            </a:xfrm>
            <a:custGeom>
              <a:avLst/>
              <a:gdLst>
                <a:gd name="T0" fmla="*/ 41 w 50"/>
                <a:gd name="T1" fmla="*/ 0 h 54"/>
                <a:gd name="T2" fmla="*/ 39 w 50"/>
                <a:gd name="T3" fmla="*/ 0 h 54"/>
                <a:gd name="T4" fmla="*/ 0 w 50"/>
                <a:gd name="T5" fmla="*/ 42 h 54"/>
                <a:gd name="T6" fmla="*/ 11 w 50"/>
                <a:gd name="T7" fmla="*/ 54 h 54"/>
                <a:gd name="T8" fmla="*/ 50 w 50"/>
                <a:gd name="T9" fmla="*/ 12 h 54"/>
                <a:gd name="T10" fmla="*/ 46 w 50"/>
                <a:gd name="T11" fmla="*/ 14 h 54"/>
                <a:gd name="T12" fmla="*/ 41 w 50"/>
                <a:gd name="T13" fmla="*/ 0 h 54"/>
                <a:gd name="T14" fmla="*/ 39 w 50"/>
                <a:gd name="T15" fmla="*/ 0 h 54"/>
                <a:gd name="T16" fmla="*/ 39 w 50"/>
                <a:gd name="T17" fmla="*/ 0 h 54"/>
                <a:gd name="T18" fmla="*/ 41 w 50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4"/>
                <a:gd name="T32" fmla="*/ 50 w 50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4">
                  <a:moveTo>
                    <a:pt x="41" y="0"/>
                  </a:moveTo>
                  <a:lnTo>
                    <a:pt x="39" y="0"/>
                  </a:lnTo>
                  <a:lnTo>
                    <a:pt x="0" y="42"/>
                  </a:lnTo>
                  <a:lnTo>
                    <a:pt x="11" y="54"/>
                  </a:lnTo>
                  <a:lnTo>
                    <a:pt x="50" y="12"/>
                  </a:lnTo>
                  <a:lnTo>
                    <a:pt x="46" y="14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3" name="Freeform 90"/>
            <p:cNvSpPr>
              <a:spLocks/>
            </p:cNvSpPr>
            <p:nvPr/>
          </p:nvSpPr>
          <p:spPr bwMode="auto">
            <a:xfrm>
              <a:off x="1644" y="1998"/>
              <a:ext cx="56" cy="40"/>
            </a:xfrm>
            <a:custGeom>
              <a:avLst/>
              <a:gdLst>
                <a:gd name="T0" fmla="*/ 50 w 56"/>
                <a:gd name="T1" fmla="*/ 0 h 40"/>
                <a:gd name="T2" fmla="*/ 50 w 56"/>
                <a:gd name="T3" fmla="*/ 0 h 40"/>
                <a:gd name="T4" fmla="*/ 0 w 56"/>
                <a:gd name="T5" fmla="*/ 28 h 40"/>
                <a:gd name="T6" fmla="*/ 6 w 56"/>
                <a:gd name="T7" fmla="*/ 40 h 40"/>
                <a:gd name="T8" fmla="*/ 56 w 56"/>
                <a:gd name="T9" fmla="*/ 12 h 40"/>
                <a:gd name="T10" fmla="*/ 56 w 56"/>
                <a:gd name="T11" fmla="*/ 14 h 40"/>
                <a:gd name="T12" fmla="*/ 50 w 56"/>
                <a:gd name="T13" fmla="*/ 0 h 40"/>
                <a:gd name="T14" fmla="*/ 50 w 56"/>
                <a:gd name="T15" fmla="*/ 0 h 40"/>
                <a:gd name="T16" fmla="*/ 50 w 56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0"/>
                <a:gd name="T29" fmla="*/ 56 w 5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0">
                  <a:moveTo>
                    <a:pt x="50" y="0"/>
                  </a:moveTo>
                  <a:lnTo>
                    <a:pt x="50" y="0"/>
                  </a:lnTo>
                  <a:lnTo>
                    <a:pt x="0" y="28"/>
                  </a:lnTo>
                  <a:lnTo>
                    <a:pt x="6" y="4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4" name="Freeform 91"/>
            <p:cNvSpPr>
              <a:spLocks/>
            </p:cNvSpPr>
            <p:nvPr/>
          </p:nvSpPr>
          <p:spPr bwMode="auto">
            <a:xfrm>
              <a:off x="1700" y="1970"/>
              <a:ext cx="69" cy="38"/>
            </a:xfrm>
            <a:custGeom>
              <a:avLst/>
              <a:gdLst>
                <a:gd name="T0" fmla="*/ 65 w 69"/>
                <a:gd name="T1" fmla="*/ 0 h 38"/>
                <a:gd name="T2" fmla="*/ 64 w 69"/>
                <a:gd name="T3" fmla="*/ 0 h 38"/>
                <a:gd name="T4" fmla="*/ 0 w 69"/>
                <a:gd name="T5" fmla="*/ 22 h 38"/>
                <a:gd name="T6" fmla="*/ 5 w 69"/>
                <a:gd name="T7" fmla="*/ 38 h 38"/>
                <a:gd name="T8" fmla="*/ 69 w 69"/>
                <a:gd name="T9" fmla="*/ 16 h 38"/>
                <a:gd name="T10" fmla="*/ 67 w 69"/>
                <a:gd name="T11" fmla="*/ 16 h 38"/>
                <a:gd name="T12" fmla="*/ 65 w 69"/>
                <a:gd name="T13" fmla="*/ 0 h 38"/>
                <a:gd name="T14" fmla="*/ 64 w 69"/>
                <a:gd name="T15" fmla="*/ 0 h 38"/>
                <a:gd name="T16" fmla="*/ 64 w 69"/>
                <a:gd name="T17" fmla="*/ 0 h 38"/>
                <a:gd name="T18" fmla="*/ 65 w 69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8"/>
                <a:gd name="T32" fmla="*/ 69 w 69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8">
                  <a:moveTo>
                    <a:pt x="65" y="0"/>
                  </a:moveTo>
                  <a:lnTo>
                    <a:pt x="64" y="0"/>
                  </a:lnTo>
                  <a:lnTo>
                    <a:pt x="0" y="22"/>
                  </a:lnTo>
                  <a:lnTo>
                    <a:pt x="5" y="38"/>
                  </a:lnTo>
                  <a:lnTo>
                    <a:pt x="69" y="16"/>
                  </a:lnTo>
                  <a:lnTo>
                    <a:pt x="67" y="16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5" name="Freeform 92"/>
            <p:cNvSpPr>
              <a:spLocks/>
            </p:cNvSpPr>
            <p:nvPr/>
          </p:nvSpPr>
          <p:spPr bwMode="auto">
            <a:xfrm>
              <a:off x="1772" y="1960"/>
              <a:ext cx="98" cy="22"/>
            </a:xfrm>
            <a:custGeom>
              <a:avLst/>
              <a:gdLst>
                <a:gd name="T0" fmla="*/ 98 w 98"/>
                <a:gd name="T1" fmla="*/ 0 h 22"/>
                <a:gd name="T2" fmla="*/ 96 w 98"/>
                <a:gd name="T3" fmla="*/ 0 h 22"/>
                <a:gd name="T4" fmla="*/ 0 w 98"/>
                <a:gd name="T5" fmla="*/ 8 h 22"/>
                <a:gd name="T6" fmla="*/ 0 w 98"/>
                <a:gd name="T7" fmla="*/ 22 h 22"/>
                <a:gd name="T8" fmla="*/ 98 w 98"/>
                <a:gd name="T9" fmla="*/ 14 h 22"/>
                <a:gd name="T10" fmla="*/ 98 w 98"/>
                <a:gd name="T11" fmla="*/ 0 h 22"/>
                <a:gd name="T12" fmla="*/ 96 w 98"/>
                <a:gd name="T13" fmla="*/ 0 h 22"/>
                <a:gd name="T14" fmla="*/ 98 w 98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22"/>
                <a:gd name="T26" fmla="*/ 98 w 98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22">
                  <a:moveTo>
                    <a:pt x="98" y="0"/>
                  </a:moveTo>
                  <a:lnTo>
                    <a:pt x="96" y="0"/>
                  </a:lnTo>
                  <a:lnTo>
                    <a:pt x="0" y="8"/>
                  </a:lnTo>
                  <a:lnTo>
                    <a:pt x="0" y="22"/>
                  </a:lnTo>
                  <a:lnTo>
                    <a:pt x="98" y="14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86" name="Freeform 93"/>
            <p:cNvSpPr>
              <a:spLocks/>
            </p:cNvSpPr>
            <p:nvPr/>
          </p:nvSpPr>
          <p:spPr bwMode="auto">
            <a:xfrm>
              <a:off x="1876" y="1960"/>
              <a:ext cx="3102" cy="14"/>
            </a:xfrm>
            <a:custGeom>
              <a:avLst/>
              <a:gdLst>
                <a:gd name="T0" fmla="*/ 3102 w 3102"/>
                <a:gd name="T1" fmla="*/ 6 h 14"/>
                <a:gd name="T2" fmla="*/ 3102 w 3102"/>
                <a:gd name="T3" fmla="*/ 0 h 14"/>
                <a:gd name="T4" fmla="*/ 0 w 3102"/>
                <a:gd name="T5" fmla="*/ 0 h 14"/>
                <a:gd name="T6" fmla="*/ 0 w 3102"/>
                <a:gd name="T7" fmla="*/ 14 h 14"/>
                <a:gd name="T8" fmla="*/ 3102 w 3102"/>
                <a:gd name="T9" fmla="*/ 14 h 14"/>
                <a:gd name="T10" fmla="*/ 3102 w 3102"/>
                <a:gd name="T11" fmla="*/ 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2"/>
                <a:gd name="T19" fmla="*/ 0 h 14"/>
                <a:gd name="T20" fmla="*/ 3102 w 310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2" h="14">
                  <a:moveTo>
                    <a:pt x="3102" y="6"/>
                  </a:moveTo>
                  <a:lnTo>
                    <a:pt x="310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102" y="14"/>
                  </a:lnTo>
                  <a:lnTo>
                    <a:pt x="3102" y="6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1905000" y="3517900"/>
            <a:ext cx="6024563" cy="2289175"/>
            <a:chOff x="1197" y="2216"/>
            <a:chExt cx="3795" cy="1442"/>
          </a:xfrm>
        </p:grpSpPr>
        <p:sp>
          <p:nvSpPr>
            <p:cNvPr id="6240" name="Freeform 95"/>
            <p:cNvSpPr>
              <a:spLocks/>
            </p:cNvSpPr>
            <p:nvPr/>
          </p:nvSpPr>
          <p:spPr bwMode="auto">
            <a:xfrm>
              <a:off x="2829" y="3636"/>
              <a:ext cx="25" cy="20"/>
            </a:xfrm>
            <a:custGeom>
              <a:avLst/>
              <a:gdLst>
                <a:gd name="T0" fmla="*/ 23 w 25"/>
                <a:gd name="T1" fmla="*/ 6 h 20"/>
                <a:gd name="T2" fmla="*/ 25 w 25"/>
                <a:gd name="T3" fmla="*/ 6 h 20"/>
                <a:gd name="T4" fmla="*/ 2 w 25"/>
                <a:gd name="T5" fmla="*/ 0 h 20"/>
                <a:gd name="T6" fmla="*/ 0 w 25"/>
                <a:gd name="T7" fmla="*/ 12 h 20"/>
                <a:gd name="T8" fmla="*/ 21 w 25"/>
                <a:gd name="T9" fmla="*/ 20 h 20"/>
                <a:gd name="T10" fmla="*/ 21 w 25"/>
                <a:gd name="T11" fmla="*/ 20 h 20"/>
                <a:gd name="T12" fmla="*/ 21 w 25"/>
                <a:gd name="T13" fmla="*/ 20 h 20"/>
                <a:gd name="T14" fmla="*/ 21 w 25"/>
                <a:gd name="T15" fmla="*/ 20 h 20"/>
                <a:gd name="T16" fmla="*/ 23 w 25"/>
                <a:gd name="T17" fmla="*/ 6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0"/>
                <a:gd name="T29" fmla="*/ 25 w 2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0">
                  <a:moveTo>
                    <a:pt x="23" y="6"/>
                  </a:moveTo>
                  <a:lnTo>
                    <a:pt x="25" y="6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1" y="2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41" name="Freeform 96"/>
            <p:cNvSpPr>
              <a:spLocks/>
            </p:cNvSpPr>
            <p:nvPr/>
          </p:nvSpPr>
          <p:spPr bwMode="auto">
            <a:xfrm>
              <a:off x="2854" y="3640"/>
              <a:ext cx="21" cy="16"/>
            </a:xfrm>
            <a:custGeom>
              <a:avLst/>
              <a:gdLst>
                <a:gd name="T0" fmla="*/ 21 w 21"/>
                <a:gd name="T1" fmla="*/ 2 h 16"/>
                <a:gd name="T2" fmla="*/ 21 w 21"/>
                <a:gd name="T3" fmla="*/ 2 h 16"/>
                <a:gd name="T4" fmla="*/ 2 w 21"/>
                <a:gd name="T5" fmla="*/ 0 h 16"/>
                <a:gd name="T6" fmla="*/ 0 w 21"/>
                <a:gd name="T7" fmla="*/ 12 h 16"/>
                <a:gd name="T8" fmla="*/ 19 w 21"/>
                <a:gd name="T9" fmla="*/ 16 h 16"/>
                <a:gd name="T10" fmla="*/ 21 w 21"/>
                <a:gd name="T11" fmla="*/ 16 h 16"/>
                <a:gd name="T12" fmla="*/ 19 w 21"/>
                <a:gd name="T13" fmla="*/ 16 h 16"/>
                <a:gd name="T14" fmla="*/ 21 w 21"/>
                <a:gd name="T15" fmla="*/ 16 h 16"/>
                <a:gd name="T16" fmla="*/ 21 w 21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6"/>
                <a:gd name="T29" fmla="*/ 21 w 2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6">
                  <a:moveTo>
                    <a:pt x="21" y="2"/>
                  </a:moveTo>
                  <a:lnTo>
                    <a:pt x="21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grpSp>
          <p:nvGrpSpPr>
            <p:cNvPr id="6242" name="Group 97"/>
            <p:cNvGrpSpPr>
              <a:grpSpLocks/>
            </p:cNvGrpSpPr>
            <p:nvPr/>
          </p:nvGrpSpPr>
          <p:grpSpPr bwMode="auto">
            <a:xfrm>
              <a:off x="1197" y="2216"/>
              <a:ext cx="3795" cy="1442"/>
              <a:chOff x="1197" y="2216"/>
              <a:chExt cx="3795" cy="1442"/>
            </a:xfrm>
          </p:grpSpPr>
          <p:sp>
            <p:nvSpPr>
              <p:cNvPr id="6243" name="Freeform 98"/>
              <p:cNvSpPr>
                <a:spLocks/>
              </p:cNvSpPr>
              <p:nvPr/>
            </p:nvSpPr>
            <p:spPr bwMode="auto">
              <a:xfrm>
                <a:off x="1862" y="2236"/>
                <a:ext cx="30" cy="24"/>
              </a:xfrm>
              <a:custGeom>
                <a:avLst/>
                <a:gdLst>
                  <a:gd name="T0" fmla="*/ 30 w 30"/>
                  <a:gd name="T1" fmla="*/ 10 h 24"/>
                  <a:gd name="T2" fmla="*/ 28 w 30"/>
                  <a:gd name="T3" fmla="*/ 10 h 24"/>
                  <a:gd name="T4" fmla="*/ 5 w 30"/>
                  <a:gd name="T5" fmla="*/ 0 h 24"/>
                  <a:gd name="T6" fmla="*/ 0 w 30"/>
                  <a:gd name="T7" fmla="*/ 12 h 24"/>
                  <a:gd name="T8" fmla="*/ 23 w 30"/>
                  <a:gd name="T9" fmla="*/ 24 h 24"/>
                  <a:gd name="T10" fmla="*/ 21 w 30"/>
                  <a:gd name="T11" fmla="*/ 22 h 24"/>
                  <a:gd name="T12" fmla="*/ 30 w 30"/>
                  <a:gd name="T13" fmla="*/ 10 h 24"/>
                  <a:gd name="T14" fmla="*/ 30 w 30"/>
                  <a:gd name="T15" fmla="*/ 10 h 24"/>
                  <a:gd name="T16" fmla="*/ 28 w 30"/>
                  <a:gd name="T17" fmla="*/ 10 h 24"/>
                  <a:gd name="T18" fmla="*/ 30 w 30"/>
                  <a:gd name="T19" fmla="*/ 1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4"/>
                  <a:gd name="T32" fmla="*/ 30 w 30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4">
                    <a:moveTo>
                      <a:pt x="30" y="10"/>
                    </a:moveTo>
                    <a:lnTo>
                      <a:pt x="28" y="10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23" y="24"/>
                    </a:lnTo>
                    <a:lnTo>
                      <a:pt x="21" y="22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pt-BR" altLang="pt-BR">
                  <a:latin typeface="+mn-lt"/>
                </a:endParaRPr>
              </a:p>
            </p:txBody>
          </p:sp>
          <p:grpSp>
            <p:nvGrpSpPr>
              <p:cNvPr id="6244" name="Group 99"/>
              <p:cNvGrpSpPr>
                <a:grpSpLocks/>
              </p:cNvGrpSpPr>
              <p:nvPr/>
            </p:nvGrpSpPr>
            <p:grpSpPr bwMode="auto">
              <a:xfrm>
                <a:off x="1197" y="2216"/>
                <a:ext cx="3795" cy="1442"/>
                <a:chOff x="1197" y="2216"/>
                <a:chExt cx="3795" cy="1442"/>
              </a:xfrm>
            </p:grpSpPr>
            <p:sp>
              <p:nvSpPr>
                <p:cNvPr id="6245" name="Freeform 100"/>
                <p:cNvSpPr>
                  <a:spLocks/>
                </p:cNvSpPr>
                <p:nvPr/>
              </p:nvSpPr>
              <p:spPr bwMode="auto">
                <a:xfrm>
                  <a:off x="1809" y="2217"/>
                  <a:ext cx="27" cy="16"/>
                </a:xfrm>
                <a:custGeom>
                  <a:avLst/>
                  <a:gdLst>
                    <a:gd name="T0" fmla="*/ 27 w 27"/>
                    <a:gd name="T1" fmla="*/ 4 h 16"/>
                    <a:gd name="T2" fmla="*/ 2 w 27"/>
                    <a:gd name="T3" fmla="*/ 0 h 16"/>
                    <a:gd name="T4" fmla="*/ 0 w 27"/>
                    <a:gd name="T5" fmla="*/ 12 h 16"/>
                    <a:gd name="T6" fmla="*/ 24 w 27"/>
                    <a:gd name="T7" fmla="*/ 16 h 16"/>
                    <a:gd name="T8" fmla="*/ 24 w 27"/>
                    <a:gd name="T9" fmla="*/ 16 h 16"/>
                    <a:gd name="T10" fmla="*/ 27 w 27"/>
                    <a:gd name="T11" fmla="*/ 4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6"/>
                    <a:gd name="T20" fmla="*/ 27 w 27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6">
                      <a:moveTo>
                        <a:pt x="27" y="4"/>
                      </a:move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24" y="16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pt-BR" altLang="pt-BR">
                    <a:latin typeface="+mn-lt"/>
                  </a:endParaRPr>
                </a:p>
              </p:txBody>
            </p:sp>
            <p:grpSp>
              <p:nvGrpSpPr>
                <p:cNvPr id="6246" name="Group 101"/>
                <p:cNvGrpSpPr>
                  <a:grpSpLocks/>
                </p:cNvGrpSpPr>
                <p:nvPr/>
              </p:nvGrpSpPr>
              <p:grpSpPr bwMode="auto">
                <a:xfrm>
                  <a:off x="1197" y="2216"/>
                  <a:ext cx="3795" cy="1442"/>
                  <a:chOff x="1197" y="2216"/>
                  <a:chExt cx="3795" cy="1442"/>
                </a:xfrm>
              </p:grpSpPr>
              <p:sp>
                <p:nvSpPr>
                  <p:cNvPr id="6247" name="Freeform 102"/>
                  <p:cNvSpPr>
                    <a:spLocks/>
                  </p:cNvSpPr>
                  <p:nvPr/>
                </p:nvSpPr>
                <p:spPr bwMode="auto">
                  <a:xfrm>
                    <a:off x="1888" y="2248"/>
                    <a:ext cx="31" cy="32"/>
                  </a:xfrm>
                  <a:custGeom>
                    <a:avLst/>
                    <a:gdLst>
                      <a:gd name="T0" fmla="*/ 31 w 31"/>
                      <a:gd name="T1" fmla="*/ 20 h 32"/>
                      <a:gd name="T2" fmla="*/ 31 w 31"/>
                      <a:gd name="T3" fmla="*/ 20 h 32"/>
                      <a:gd name="T4" fmla="*/ 8 w 31"/>
                      <a:gd name="T5" fmla="*/ 0 h 32"/>
                      <a:gd name="T6" fmla="*/ 0 w 31"/>
                      <a:gd name="T7" fmla="*/ 12 h 32"/>
                      <a:gd name="T8" fmla="*/ 22 w 31"/>
                      <a:gd name="T9" fmla="*/ 32 h 32"/>
                      <a:gd name="T10" fmla="*/ 20 w 31"/>
                      <a:gd name="T11" fmla="*/ 30 h 32"/>
                      <a:gd name="T12" fmla="*/ 31 w 31"/>
                      <a:gd name="T13" fmla="*/ 20 h 32"/>
                      <a:gd name="T14" fmla="*/ 31 w 31"/>
                      <a:gd name="T15" fmla="*/ 20 h 32"/>
                      <a:gd name="T16" fmla="*/ 31 w 31"/>
                      <a:gd name="T17" fmla="*/ 20 h 3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1"/>
                      <a:gd name="T28" fmla="*/ 0 h 32"/>
                      <a:gd name="T29" fmla="*/ 31 w 31"/>
                      <a:gd name="T30" fmla="*/ 32 h 3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1" h="32">
                        <a:moveTo>
                          <a:pt x="31" y="20"/>
                        </a:moveTo>
                        <a:lnTo>
                          <a:pt x="31" y="20"/>
                        </a:lnTo>
                        <a:lnTo>
                          <a:pt x="8" y="0"/>
                        </a:lnTo>
                        <a:lnTo>
                          <a:pt x="0" y="12"/>
                        </a:lnTo>
                        <a:lnTo>
                          <a:pt x="22" y="32"/>
                        </a:lnTo>
                        <a:lnTo>
                          <a:pt x="20" y="30"/>
                        </a:lnTo>
                        <a:lnTo>
                          <a:pt x="31" y="2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pt-BR" altLang="pt-BR">
                      <a:latin typeface="+mn-lt"/>
                    </a:endParaRPr>
                  </a:p>
                </p:txBody>
              </p:sp>
              <p:grpSp>
                <p:nvGrpSpPr>
                  <p:cNvPr id="6248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197" y="2216"/>
                    <a:ext cx="3795" cy="1442"/>
                    <a:chOff x="1197" y="2216"/>
                    <a:chExt cx="3795" cy="1442"/>
                  </a:xfrm>
                </p:grpSpPr>
                <p:sp>
                  <p:nvSpPr>
                    <p:cNvPr id="6249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1197" y="3104"/>
                      <a:ext cx="124" cy="544"/>
                    </a:xfrm>
                    <a:custGeom>
                      <a:avLst/>
                      <a:gdLst>
                        <a:gd name="T0" fmla="*/ 108 w 124"/>
                        <a:gd name="T1" fmla="*/ 0 h 544"/>
                        <a:gd name="T2" fmla="*/ 0 w 124"/>
                        <a:gd name="T3" fmla="*/ 540 h 544"/>
                        <a:gd name="T4" fmla="*/ 14 w 124"/>
                        <a:gd name="T5" fmla="*/ 544 h 544"/>
                        <a:gd name="T6" fmla="*/ 124 w 124"/>
                        <a:gd name="T7" fmla="*/ 4 h 544"/>
                        <a:gd name="T8" fmla="*/ 108 w 124"/>
                        <a:gd name="T9" fmla="*/ 0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4"/>
                        <a:gd name="T16" fmla="*/ 0 h 544"/>
                        <a:gd name="T17" fmla="*/ 124 w 124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4" h="544">
                          <a:moveTo>
                            <a:pt x="108" y="0"/>
                          </a:moveTo>
                          <a:lnTo>
                            <a:pt x="0" y="540"/>
                          </a:lnTo>
                          <a:lnTo>
                            <a:pt x="14" y="544"/>
                          </a:lnTo>
                          <a:lnTo>
                            <a:pt x="124" y="4"/>
                          </a:lnTo>
                          <a:lnTo>
                            <a:pt x="108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0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1311" y="2816"/>
                      <a:ext cx="74" cy="286"/>
                    </a:xfrm>
                    <a:custGeom>
                      <a:avLst/>
                      <a:gdLst>
                        <a:gd name="T0" fmla="*/ 60 w 74"/>
                        <a:gd name="T1" fmla="*/ 0 h 286"/>
                        <a:gd name="T2" fmla="*/ 60 w 74"/>
                        <a:gd name="T3" fmla="*/ 0 h 286"/>
                        <a:gd name="T4" fmla="*/ 0 w 74"/>
                        <a:gd name="T5" fmla="*/ 282 h 286"/>
                        <a:gd name="T6" fmla="*/ 14 w 74"/>
                        <a:gd name="T7" fmla="*/ 286 h 286"/>
                        <a:gd name="T8" fmla="*/ 74 w 74"/>
                        <a:gd name="T9" fmla="*/ 4 h 286"/>
                        <a:gd name="T10" fmla="*/ 74 w 74"/>
                        <a:gd name="T11" fmla="*/ 4 h 286"/>
                        <a:gd name="T12" fmla="*/ 60 w 74"/>
                        <a:gd name="T13" fmla="*/ 0 h 286"/>
                        <a:gd name="T14" fmla="*/ 60 w 74"/>
                        <a:gd name="T15" fmla="*/ 0 h 286"/>
                        <a:gd name="T16" fmla="*/ 60 w 74"/>
                        <a:gd name="T17" fmla="*/ 0 h 2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4"/>
                        <a:gd name="T28" fmla="*/ 0 h 286"/>
                        <a:gd name="T29" fmla="*/ 74 w 74"/>
                        <a:gd name="T30" fmla="*/ 286 h 2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4" h="286">
                          <a:moveTo>
                            <a:pt x="60" y="0"/>
                          </a:moveTo>
                          <a:lnTo>
                            <a:pt x="60" y="0"/>
                          </a:lnTo>
                          <a:lnTo>
                            <a:pt x="0" y="282"/>
                          </a:lnTo>
                          <a:lnTo>
                            <a:pt x="14" y="286"/>
                          </a:lnTo>
                          <a:lnTo>
                            <a:pt x="74" y="4"/>
                          </a:ln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1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1376" y="2712"/>
                      <a:ext cx="34" cy="102"/>
                    </a:xfrm>
                    <a:custGeom>
                      <a:avLst/>
                      <a:gdLst>
                        <a:gd name="T0" fmla="*/ 22 w 34"/>
                        <a:gd name="T1" fmla="*/ 0 h 102"/>
                        <a:gd name="T2" fmla="*/ 22 w 34"/>
                        <a:gd name="T3" fmla="*/ 0 h 102"/>
                        <a:gd name="T4" fmla="*/ 0 w 34"/>
                        <a:gd name="T5" fmla="*/ 98 h 102"/>
                        <a:gd name="T6" fmla="*/ 13 w 34"/>
                        <a:gd name="T7" fmla="*/ 102 h 102"/>
                        <a:gd name="T8" fmla="*/ 34 w 34"/>
                        <a:gd name="T9" fmla="*/ 4 h 102"/>
                        <a:gd name="T10" fmla="*/ 22 w 34"/>
                        <a:gd name="T11" fmla="*/ 0 h 102"/>
                        <a:gd name="T12" fmla="*/ 22 w 34"/>
                        <a:gd name="T13" fmla="*/ 0 h 102"/>
                        <a:gd name="T14" fmla="*/ 22 w 34"/>
                        <a:gd name="T15" fmla="*/ 0 h 10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4"/>
                        <a:gd name="T25" fmla="*/ 0 h 102"/>
                        <a:gd name="T26" fmla="*/ 34 w 34"/>
                        <a:gd name="T27" fmla="*/ 102 h 10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4" h="102">
                          <a:moveTo>
                            <a:pt x="22" y="0"/>
                          </a:moveTo>
                          <a:lnTo>
                            <a:pt x="22" y="0"/>
                          </a:lnTo>
                          <a:lnTo>
                            <a:pt x="0" y="98"/>
                          </a:lnTo>
                          <a:lnTo>
                            <a:pt x="13" y="102"/>
                          </a:lnTo>
                          <a:lnTo>
                            <a:pt x="34" y="4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2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1401" y="2598"/>
                      <a:ext cx="48" cy="112"/>
                    </a:xfrm>
                    <a:custGeom>
                      <a:avLst/>
                      <a:gdLst>
                        <a:gd name="T0" fmla="*/ 36 w 48"/>
                        <a:gd name="T1" fmla="*/ 0 h 112"/>
                        <a:gd name="T2" fmla="*/ 0 w 48"/>
                        <a:gd name="T3" fmla="*/ 106 h 112"/>
                        <a:gd name="T4" fmla="*/ 13 w 48"/>
                        <a:gd name="T5" fmla="*/ 112 h 112"/>
                        <a:gd name="T6" fmla="*/ 48 w 48"/>
                        <a:gd name="T7" fmla="*/ 6 h 112"/>
                        <a:gd name="T8" fmla="*/ 36 w 48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12"/>
                        <a:gd name="T17" fmla="*/ 48 w 48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12">
                          <a:moveTo>
                            <a:pt x="36" y="0"/>
                          </a:moveTo>
                          <a:lnTo>
                            <a:pt x="0" y="106"/>
                          </a:lnTo>
                          <a:lnTo>
                            <a:pt x="13" y="112"/>
                          </a:lnTo>
                          <a:lnTo>
                            <a:pt x="48" y="6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3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1440" y="2486"/>
                      <a:ext cx="54" cy="112"/>
                    </a:xfrm>
                    <a:custGeom>
                      <a:avLst/>
                      <a:gdLst>
                        <a:gd name="T0" fmla="*/ 41 w 54"/>
                        <a:gd name="T1" fmla="*/ 0 h 112"/>
                        <a:gd name="T2" fmla="*/ 0 w 54"/>
                        <a:gd name="T3" fmla="*/ 104 h 112"/>
                        <a:gd name="T4" fmla="*/ 13 w 54"/>
                        <a:gd name="T5" fmla="*/ 112 h 112"/>
                        <a:gd name="T6" fmla="*/ 54 w 54"/>
                        <a:gd name="T7" fmla="*/ 8 h 112"/>
                        <a:gd name="T8" fmla="*/ 54 w 54"/>
                        <a:gd name="T9" fmla="*/ 8 h 112"/>
                        <a:gd name="T10" fmla="*/ 41 w 54"/>
                        <a:gd name="T11" fmla="*/ 0 h 1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4"/>
                        <a:gd name="T19" fmla="*/ 0 h 112"/>
                        <a:gd name="T20" fmla="*/ 54 w 54"/>
                        <a:gd name="T21" fmla="*/ 112 h 11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4" h="112">
                          <a:moveTo>
                            <a:pt x="41" y="0"/>
                          </a:moveTo>
                          <a:lnTo>
                            <a:pt x="0" y="104"/>
                          </a:lnTo>
                          <a:lnTo>
                            <a:pt x="13" y="112"/>
                          </a:lnTo>
                          <a:lnTo>
                            <a:pt x="54" y="8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4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1485" y="2390"/>
                      <a:ext cx="62" cy="98"/>
                    </a:xfrm>
                    <a:custGeom>
                      <a:avLst/>
                      <a:gdLst>
                        <a:gd name="T0" fmla="*/ 50 w 62"/>
                        <a:gd name="T1" fmla="*/ 0 h 98"/>
                        <a:gd name="T2" fmla="*/ 50 w 62"/>
                        <a:gd name="T3" fmla="*/ 0 h 98"/>
                        <a:gd name="T4" fmla="*/ 0 w 62"/>
                        <a:gd name="T5" fmla="*/ 90 h 98"/>
                        <a:gd name="T6" fmla="*/ 12 w 62"/>
                        <a:gd name="T7" fmla="*/ 98 h 98"/>
                        <a:gd name="T8" fmla="*/ 62 w 62"/>
                        <a:gd name="T9" fmla="*/ 8 h 98"/>
                        <a:gd name="T10" fmla="*/ 62 w 62"/>
                        <a:gd name="T11" fmla="*/ 8 h 98"/>
                        <a:gd name="T12" fmla="*/ 50 w 62"/>
                        <a:gd name="T13" fmla="*/ 0 h 98"/>
                        <a:gd name="T14" fmla="*/ 50 w 62"/>
                        <a:gd name="T15" fmla="*/ 0 h 98"/>
                        <a:gd name="T16" fmla="*/ 50 w 62"/>
                        <a:gd name="T17" fmla="*/ 0 h 98"/>
                        <a:gd name="T18" fmla="*/ 50 w 62"/>
                        <a:gd name="T19" fmla="*/ 0 h 9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2"/>
                        <a:gd name="T31" fmla="*/ 0 h 98"/>
                        <a:gd name="T32" fmla="*/ 62 w 62"/>
                        <a:gd name="T33" fmla="*/ 98 h 9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2" h="98">
                          <a:moveTo>
                            <a:pt x="50" y="0"/>
                          </a:moveTo>
                          <a:lnTo>
                            <a:pt x="50" y="0"/>
                          </a:lnTo>
                          <a:lnTo>
                            <a:pt x="0" y="90"/>
                          </a:lnTo>
                          <a:lnTo>
                            <a:pt x="12" y="98"/>
                          </a:lnTo>
                          <a:lnTo>
                            <a:pt x="62" y="8"/>
                          </a:lnTo>
                          <a:lnTo>
                            <a:pt x="50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5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1540" y="2356"/>
                      <a:ext cx="28" cy="36"/>
                    </a:xfrm>
                    <a:custGeom>
                      <a:avLst/>
                      <a:gdLst>
                        <a:gd name="T0" fmla="*/ 16 w 28"/>
                        <a:gd name="T1" fmla="*/ 0 h 36"/>
                        <a:gd name="T2" fmla="*/ 16 w 28"/>
                        <a:gd name="T3" fmla="*/ 0 h 36"/>
                        <a:gd name="T4" fmla="*/ 0 w 28"/>
                        <a:gd name="T5" fmla="*/ 28 h 36"/>
                        <a:gd name="T6" fmla="*/ 11 w 28"/>
                        <a:gd name="T7" fmla="*/ 36 h 36"/>
                        <a:gd name="T8" fmla="*/ 28 w 28"/>
                        <a:gd name="T9" fmla="*/ 8 h 36"/>
                        <a:gd name="T10" fmla="*/ 28 w 28"/>
                        <a:gd name="T11" fmla="*/ 10 h 36"/>
                        <a:gd name="T12" fmla="*/ 16 w 28"/>
                        <a:gd name="T13" fmla="*/ 0 h 36"/>
                        <a:gd name="T14" fmla="*/ 16 w 28"/>
                        <a:gd name="T15" fmla="*/ 0 h 36"/>
                        <a:gd name="T16" fmla="*/ 16 w 28"/>
                        <a:gd name="T17" fmla="*/ 0 h 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8"/>
                        <a:gd name="T28" fmla="*/ 0 h 36"/>
                        <a:gd name="T29" fmla="*/ 28 w 28"/>
                        <a:gd name="T30" fmla="*/ 36 h 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8" h="36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0" y="28"/>
                          </a:lnTo>
                          <a:lnTo>
                            <a:pt x="11" y="36"/>
                          </a:lnTo>
                          <a:lnTo>
                            <a:pt x="28" y="8"/>
                          </a:lnTo>
                          <a:lnTo>
                            <a:pt x="28" y="1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6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1561" y="2330"/>
                      <a:ext cx="27" cy="32"/>
                    </a:xfrm>
                    <a:custGeom>
                      <a:avLst/>
                      <a:gdLst>
                        <a:gd name="T0" fmla="*/ 16 w 27"/>
                        <a:gd name="T1" fmla="*/ 0 h 32"/>
                        <a:gd name="T2" fmla="*/ 16 w 27"/>
                        <a:gd name="T3" fmla="*/ 0 h 32"/>
                        <a:gd name="T4" fmla="*/ 0 w 27"/>
                        <a:gd name="T5" fmla="*/ 22 h 32"/>
                        <a:gd name="T6" fmla="*/ 11 w 27"/>
                        <a:gd name="T7" fmla="*/ 32 h 32"/>
                        <a:gd name="T8" fmla="*/ 27 w 27"/>
                        <a:gd name="T9" fmla="*/ 10 h 32"/>
                        <a:gd name="T10" fmla="*/ 27 w 27"/>
                        <a:gd name="T11" fmla="*/ 10 h 32"/>
                        <a:gd name="T12" fmla="*/ 16 w 27"/>
                        <a:gd name="T13" fmla="*/ 0 h 32"/>
                        <a:gd name="T14" fmla="*/ 16 w 27"/>
                        <a:gd name="T15" fmla="*/ 0 h 32"/>
                        <a:gd name="T16" fmla="*/ 16 w 27"/>
                        <a:gd name="T17" fmla="*/ 0 h 3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7"/>
                        <a:gd name="T28" fmla="*/ 0 h 32"/>
                        <a:gd name="T29" fmla="*/ 27 w 27"/>
                        <a:gd name="T30" fmla="*/ 32 h 3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7" h="32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0" y="22"/>
                          </a:lnTo>
                          <a:lnTo>
                            <a:pt x="11" y="32"/>
                          </a:lnTo>
                          <a:lnTo>
                            <a:pt x="27" y="1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7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1583" y="2304"/>
                      <a:ext cx="28" cy="32"/>
                    </a:xfrm>
                    <a:custGeom>
                      <a:avLst/>
                      <a:gdLst>
                        <a:gd name="T0" fmla="*/ 19 w 28"/>
                        <a:gd name="T1" fmla="*/ 0 h 32"/>
                        <a:gd name="T2" fmla="*/ 0 w 28"/>
                        <a:gd name="T3" fmla="*/ 20 h 32"/>
                        <a:gd name="T4" fmla="*/ 9 w 28"/>
                        <a:gd name="T5" fmla="*/ 32 h 32"/>
                        <a:gd name="T6" fmla="*/ 28 w 28"/>
                        <a:gd name="T7" fmla="*/ 10 h 32"/>
                        <a:gd name="T8" fmla="*/ 28 w 28"/>
                        <a:gd name="T9" fmla="*/ 10 h 32"/>
                        <a:gd name="T10" fmla="*/ 19 w 28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"/>
                        <a:gd name="T19" fmla="*/ 0 h 32"/>
                        <a:gd name="T20" fmla="*/ 28 w 28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" h="32">
                          <a:moveTo>
                            <a:pt x="19" y="0"/>
                          </a:moveTo>
                          <a:lnTo>
                            <a:pt x="0" y="20"/>
                          </a:lnTo>
                          <a:lnTo>
                            <a:pt x="9" y="32"/>
                          </a:lnTo>
                          <a:lnTo>
                            <a:pt x="28" y="10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8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1606" y="2274"/>
                      <a:ext cx="32" cy="36"/>
                    </a:xfrm>
                    <a:custGeom>
                      <a:avLst/>
                      <a:gdLst>
                        <a:gd name="T0" fmla="*/ 25 w 32"/>
                        <a:gd name="T1" fmla="*/ 0 h 36"/>
                        <a:gd name="T2" fmla="*/ 25 w 32"/>
                        <a:gd name="T3" fmla="*/ 0 h 36"/>
                        <a:gd name="T4" fmla="*/ 0 w 32"/>
                        <a:gd name="T5" fmla="*/ 24 h 36"/>
                        <a:gd name="T6" fmla="*/ 9 w 32"/>
                        <a:gd name="T7" fmla="*/ 36 h 36"/>
                        <a:gd name="T8" fmla="*/ 32 w 32"/>
                        <a:gd name="T9" fmla="*/ 12 h 36"/>
                        <a:gd name="T10" fmla="*/ 25 w 32"/>
                        <a:gd name="T11" fmla="*/ 0 h 36"/>
                        <a:gd name="T12" fmla="*/ 25 w 32"/>
                        <a:gd name="T13" fmla="*/ 0 h 36"/>
                        <a:gd name="T14" fmla="*/ 25 w 32"/>
                        <a:gd name="T15" fmla="*/ 0 h 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2"/>
                        <a:gd name="T25" fmla="*/ 0 h 36"/>
                        <a:gd name="T26" fmla="*/ 32 w 32"/>
                        <a:gd name="T27" fmla="*/ 36 h 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2" h="36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24"/>
                          </a:lnTo>
                          <a:lnTo>
                            <a:pt x="9" y="36"/>
                          </a:lnTo>
                          <a:lnTo>
                            <a:pt x="32" y="12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59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634" y="2250"/>
                      <a:ext cx="32" cy="32"/>
                    </a:xfrm>
                    <a:custGeom>
                      <a:avLst/>
                      <a:gdLst>
                        <a:gd name="T0" fmla="*/ 25 w 32"/>
                        <a:gd name="T1" fmla="*/ 0 h 32"/>
                        <a:gd name="T2" fmla="*/ 25 w 32"/>
                        <a:gd name="T3" fmla="*/ 0 h 32"/>
                        <a:gd name="T4" fmla="*/ 0 w 32"/>
                        <a:gd name="T5" fmla="*/ 20 h 32"/>
                        <a:gd name="T6" fmla="*/ 7 w 32"/>
                        <a:gd name="T7" fmla="*/ 32 h 32"/>
                        <a:gd name="T8" fmla="*/ 32 w 32"/>
                        <a:gd name="T9" fmla="*/ 12 h 32"/>
                        <a:gd name="T10" fmla="*/ 30 w 32"/>
                        <a:gd name="T11" fmla="*/ 12 h 32"/>
                        <a:gd name="T12" fmla="*/ 25 w 32"/>
                        <a:gd name="T13" fmla="*/ 0 h 32"/>
                        <a:gd name="T14" fmla="*/ 25 w 32"/>
                        <a:gd name="T15" fmla="*/ 0 h 32"/>
                        <a:gd name="T16" fmla="*/ 25 w 32"/>
                        <a:gd name="T17" fmla="*/ 0 h 3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2"/>
                        <a:gd name="T28" fmla="*/ 0 h 32"/>
                        <a:gd name="T29" fmla="*/ 32 w 32"/>
                        <a:gd name="T30" fmla="*/ 32 h 3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2" h="32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20"/>
                          </a:lnTo>
                          <a:lnTo>
                            <a:pt x="7" y="32"/>
                          </a:lnTo>
                          <a:lnTo>
                            <a:pt x="32" y="12"/>
                          </a:lnTo>
                          <a:lnTo>
                            <a:pt x="30" y="12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0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664" y="2228"/>
                      <a:ext cx="38" cy="32"/>
                    </a:xfrm>
                    <a:custGeom>
                      <a:avLst/>
                      <a:gdLst>
                        <a:gd name="T0" fmla="*/ 34 w 38"/>
                        <a:gd name="T1" fmla="*/ 0 h 32"/>
                        <a:gd name="T2" fmla="*/ 32 w 38"/>
                        <a:gd name="T3" fmla="*/ 0 h 32"/>
                        <a:gd name="T4" fmla="*/ 0 w 38"/>
                        <a:gd name="T5" fmla="*/ 18 h 32"/>
                        <a:gd name="T6" fmla="*/ 6 w 38"/>
                        <a:gd name="T7" fmla="*/ 32 h 32"/>
                        <a:gd name="T8" fmla="*/ 38 w 38"/>
                        <a:gd name="T9" fmla="*/ 14 h 32"/>
                        <a:gd name="T10" fmla="*/ 36 w 38"/>
                        <a:gd name="T11" fmla="*/ 16 h 32"/>
                        <a:gd name="T12" fmla="*/ 34 w 38"/>
                        <a:gd name="T13" fmla="*/ 0 h 32"/>
                        <a:gd name="T14" fmla="*/ 32 w 38"/>
                        <a:gd name="T15" fmla="*/ 0 h 32"/>
                        <a:gd name="T16" fmla="*/ 34 w 38"/>
                        <a:gd name="T17" fmla="*/ 0 h 3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8"/>
                        <a:gd name="T28" fmla="*/ 0 h 32"/>
                        <a:gd name="T29" fmla="*/ 38 w 38"/>
                        <a:gd name="T30" fmla="*/ 32 h 3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8" h="32">
                          <a:moveTo>
                            <a:pt x="34" y="0"/>
                          </a:moveTo>
                          <a:lnTo>
                            <a:pt x="32" y="0"/>
                          </a:lnTo>
                          <a:lnTo>
                            <a:pt x="0" y="18"/>
                          </a:lnTo>
                          <a:lnTo>
                            <a:pt x="6" y="32"/>
                          </a:lnTo>
                          <a:lnTo>
                            <a:pt x="38" y="14"/>
                          </a:lnTo>
                          <a:lnTo>
                            <a:pt x="36" y="16"/>
                          </a:lnTo>
                          <a:lnTo>
                            <a:pt x="34" y="0"/>
                          </a:lnTo>
                          <a:lnTo>
                            <a:pt x="32" y="0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1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704" y="2220"/>
                      <a:ext cx="30" cy="20"/>
                    </a:xfrm>
                    <a:custGeom>
                      <a:avLst/>
                      <a:gdLst>
                        <a:gd name="T0" fmla="*/ 28 w 30"/>
                        <a:gd name="T1" fmla="*/ 0 h 20"/>
                        <a:gd name="T2" fmla="*/ 0 w 30"/>
                        <a:gd name="T3" fmla="*/ 6 h 20"/>
                        <a:gd name="T4" fmla="*/ 1 w 30"/>
                        <a:gd name="T5" fmla="*/ 20 h 20"/>
                        <a:gd name="T6" fmla="*/ 30 w 30"/>
                        <a:gd name="T7" fmla="*/ 12 h 20"/>
                        <a:gd name="T8" fmla="*/ 28 w 30"/>
                        <a:gd name="T9" fmla="*/ 12 h 20"/>
                        <a:gd name="T10" fmla="*/ 28 w 30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"/>
                        <a:gd name="T19" fmla="*/ 0 h 20"/>
                        <a:gd name="T20" fmla="*/ 30 w 30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" h="20">
                          <a:moveTo>
                            <a:pt x="28" y="0"/>
                          </a:moveTo>
                          <a:lnTo>
                            <a:pt x="0" y="6"/>
                          </a:lnTo>
                          <a:lnTo>
                            <a:pt x="1" y="20"/>
                          </a:lnTo>
                          <a:lnTo>
                            <a:pt x="30" y="12"/>
                          </a:lnTo>
                          <a:lnTo>
                            <a:pt x="28" y="12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2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737" y="2216"/>
                      <a:ext cx="34" cy="16"/>
                    </a:xfrm>
                    <a:custGeom>
                      <a:avLst/>
                      <a:gdLst>
                        <a:gd name="T0" fmla="*/ 34 w 34"/>
                        <a:gd name="T1" fmla="*/ 0 h 16"/>
                        <a:gd name="T2" fmla="*/ 32 w 34"/>
                        <a:gd name="T3" fmla="*/ 0 h 16"/>
                        <a:gd name="T4" fmla="*/ 0 w 34"/>
                        <a:gd name="T5" fmla="*/ 2 h 16"/>
                        <a:gd name="T6" fmla="*/ 0 w 34"/>
                        <a:gd name="T7" fmla="*/ 16 h 16"/>
                        <a:gd name="T8" fmla="*/ 34 w 34"/>
                        <a:gd name="T9" fmla="*/ 14 h 16"/>
                        <a:gd name="T10" fmla="*/ 32 w 34"/>
                        <a:gd name="T11" fmla="*/ 14 h 16"/>
                        <a:gd name="T12" fmla="*/ 34 w 34"/>
                        <a:gd name="T13" fmla="*/ 0 h 16"/>
                        <a:gd name="T14" fmla="*/ 32 w 34"/>
                        <a:gd name="T15" fmla="*/ 0 h 16"/>
                        <a:gd name="T16" fmla="*/ 34 w 34"/>
                        <a:gd name="T17" fmla="*/ 0 h 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4"/>
                        <a:gd name="T28" fmla="*/ 0 h 16"/>
                        <a:gd name="T29" fmla="*/ 34 w 34"/>
                        <a:gd name="T30" fmla="*/ 16 h 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4" h="16">
                          <a:moveTo>
                            <a:pt x="34" y="0"/>
                          </a:moveTo>
                          <a:lnTo>
                            <a:pt x="32" y="0"/>
                          </a:lnTo>
                          <a:lnTo>
                            <a:pt x="0" y="2"/>
                          </a:lnTo>
                          <a:lnTo>
                            <a:pt x="0" y="16"/>
                          </a:lnTo>
                          <a:lnTo>
                            <a:pt x="34" y="14"/>
                          </a:lnTo>
                          <a:lnTo>
                            <a:pt x="32" y="14"/>
                          </a:lnTo>
                          <a:lnTo>
                            <a:pt x="34" y="0"/>
                          </a:lnTo>
                          <a:lnTo>
                            <a:pt x="32" y="0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3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776" y="2216"/>
                      <a:ext cx="31" cy="16"/>
                    </a:xfrm>
                    <a:custGeom>
                      <a:avLst/>
                      <a:gdLst>
                        <a:gd name="T0" fmla="*/ 31 w 31"/>
                        <a:gd name="T1" fmla="*/ 2 h 16"/>
                        <a:gd name="T2" fmla="*/ 29 w 31"/>
                        <a:gd name="T3" fmla="*/ 2 h 16"/>
                        <a:gd name="T4" fmla="*/ 0 w 31"/>
                        <a:gd name="T5" fmla="*/ 0 h 16"/>
                        <a:gd name="T6" fmla="*/ 0 w 31"/>
                        <a:gd name="T7" fmla="*/ 14 h 16"/>
                        <a:gd name="T8" fmla="*/ 27 w 31"/>
                        <a:gd name="T9" fmla="*/ 16 h 16"/>
                        <a:gd name="T10" fmla="*/ 31 w 31"/>
                        <a:gd name="T11" fmla="*/ 2 h 16"/>
                        <a:gd name="T12" fmla="*/ 29 w 31"/>
                        <a:gd name="T13" fmla="*/ 2 h 16"/>
                        <a:gd name="T14" fmla="*/ 29 w 31"/>
                        <a:gd name="T15" fmla="*/ 2 h 16"/>
                        <a:gd name="T16" fmla="*/ 31 w 31"/>
                        <a:gd name="T17" fmla="*/ 2 h 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1"/>
                        <a:gd name="T28" fmla="*/ 0 h 16"/>
                        <a:gd name="T29" fmla="*/ 31 w 31"/>
                        <a:gd name="T30" fmla="*/ 16 h 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1" h="16">
                          <a:moveTo>
                            <a:pt x="31" y="2"/>
                          </a:moveTo>
                          <a:lnTo>
                            <a:pt x="29" y="2"/>
                          </a:lnTo>
                          <a:lnTo>
                            <a:pt x="0" y="0"/>
                          </a:lnTo>
                          <a:lnTo>
                            <a:pt x="0" y="14"/>
                          </a:lnTo>
                          <a:lnTo>
                            <a:pt x="27" y="16"/>
                          </a:lnTo>
                          <a:lnTo>
                            <a:pt x="31" y="2"/>
                          </a:lnTo>
                          <a:lnTo>
                            <a:pt x="29" y="2"/>
                          </a:lnTo>
                          <a:lnTo>
                            <a:pt x="31" y="2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4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837" y="2226"/>
                      <a:ext cx="25" cy="20"/>
                    </a:xfrm>
                    <a:custGeom>
                      <a:avLst/>
                      <a:gdLst>
                        <a:gd name="T0" fmla="*/ 25 w 25"/>
                        <a:gd name="T1" fmla="*/ 6 h 20"/>
                        <a:gd name="T2" fmla="*/ 25 w 25"/>
                        <a:gd name="T3" fmla="*/ 6 h 20"/>
                        <a:gd name="T4" fmla="*/ 2 w 25"/>
                        <a:gd name="T5" fmla="*/ 0 h 20"/>
                        <a:gd name="T6" fmla="*/ 0 w 25"/>
                        <a:gd name="T7" fmla="*/ 12 h 20"/>
                        <a:gd name="T8" fmla="*/ 21 w 25"/>
                        <a:gd name="T9" fmla="*/ 20 h 20"/>
                        <a:gd name="T10" fmla="*/ 19 w 25"/>
                        <a:gd name="T11" fmla="*/ 20 h 20"/>
                        <a:gd name="T12" fmla="*/ 25 w 25"/>
                        <a:gd name="T13" fmla="*/ 6 h 20"/>
                        <a:gd name="T14" fmla="*/ 25 w 25"/>
                        <a:gd name="T15" fmla="*/ 6 h 20"/>
                        <a:gd name="T16" fmla="*/ 25 w 25"/>
                        <a:gd name="T17" fmla="*/ 6 h 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5"/>
                        <a:gd name="T28" fmla="*/ 0 h 20"/>
                        <a:gd name="T29" fmla="*/ 25 w 25"/>
                        <a:gd name="T30" fmla="*/ 20 h 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5" h="20">
                          <a:moveTo>
                            <a:pt x="25" y="6"/>
                          </a:moveTo>
                          <a:lnTo>
                            <a:pt x="25" y="6"/>
                          </a:lnTo>
                          <a:lnTo>
                            <a:pt x="2" y="0"/>
                          </a:lnTo>
                          <a:lnTo>
                            <a:pt x="0" y="12"/>
                          </a:lnTo>
                          <a:lnTo>
                            <a:pt x="21" y="20"/>
                          </a:lnTo>
                          <a:lnTo>
                            <a:pt x="19" y="20"/>
                          </a:lnTo>
                          <a:lnTo>
                            <a:pt x="25" y="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5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913" y="2276"/>
                      <a:ext cx="29" cy="34"/>
                    </a:xfrm>
                    <a:custGeom>
                      <a:avLst/>
                      <a:gdLst>
                        <a:gd name="T0" fmla="*/ 29 w 29"/>
                        <a:gd name="T1" fmla="*/ 24 h 34"/>
                        <a:gd name="T2" fmla="*/ 9 w 29"/>
                        <a:gd name="T3" fmla="*/ 0 h 34"/>
                        <a:gd name="T4" fmla="*/ 0 w 29"/>
                        <a:gd name="T5" fmla="*/ 8 h 34"/>
                        <a:gd name="T6" fmla="*/ 20 w 29"/>
                        <a:gd name="T7" fmla="*/ 34 h 34"/>
                        <a:gd name="T8" fmla="*/ 18 w 29"/>
                        <a:gd name="T9" fmla="*/ 34 h 34"/>
                        <a:gd name="T10" fmla="*/ 29 w 29"/>
                        <a:gd name="T11" fmla="*/ 24 h 3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9"/>
                        <a:gd name="T19" fmla="*/ 0 h 34"/>
                        <a:gd name="T20" fmla="*/ 29 w 29"/>
                        <a:gd name="T21" fmla="*/ 34 h 3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9" h="34">
                          <a:moveTo>
                            <a:pt x="29" y="24"/>
                          </a:moveTo>
                          <a:lnTo>
                            <a:pt x="9" y="0"/>
                          </a:lnTo>
                          <a:lnTo>
                            <a:pt x="0" y="8"/>
                          </a:lnTo>
                          <a:lnTo>
                            <a:pt x="20" y="34"/>
                          </a:lnTo>
                          <a:lnTo>
                            <a:pt x="18" y="34"/>
                          </a:lnTo>
                          <a:lnTo>
                            <a:pt x="29" y="2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6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936" y="2304"/>
                      <a:ext cx="34" cy="44"/>
                    </a:xfrm>
                    <a:custGeom>
                      <a:avLst/>
                      <a:gdLst>
                        <a:gd name="T0" fmla="*/ 34 w 34"/>
                        <a:gd name="T1" fmla="*/ 34 h 44"/>
                        <a:gd name="T2" fmla="*/ 34 w 34"/>
                        <a:gd name="T3" fmla="*/ 32 h 44"/>
                        <a:gd name="T4" fmla="*/ 9 w 34"/>
                        <a:gd name="T5" fmla="*/ 0 h 44"/>
                        <a:gd name="T6" fmla="*/ 0 w 34"/>
                        <a:gd name="T7" fmla="*/ 10 h 44"/>
                        <a:gd name="T8" fmla="*/ 24 w 34"/>
                        <a:gd name="T9" fmla="*/ 44 h 44"/>
                        <a:gd name="T10" fmla="*/ 24 w 34"/>
                        <a:gd name="T11" fmla="*/ 42 h 44"/>
                        <a:gd name="T12" fmla="*/ 34 w 34"/>
                        <a:gd name="T13" fmla="*/ 34 h 44"/>
                        <a:gd name="T14" fmla="*/ 34 w 34"/>
                        <a:gd name="T15" fmla="*/ 32 h 44"/>
                        <a:gd name="T16" fmla="*/ 34 w 34"/>
                        <a:gd name="T17" fmla="*/ 34 h 4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4"/>
                        <a:gd name="T28" fmla="*/ 0 h 44"/>
                        <a:gd name="T29" fmla="*/ 34 w 34"/>
                        <a:gd name="T30" fmla="*/ 44 h 4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4" h="44">
                          <a:moveTo>
                            <a:pt x="34" y="34"/>
                          </a:moveTo>
                          <a:lnTo>
                            <a:pt x="34" y="32"/>
                          </a:lnTo>
                          <a:lnTo>
                            <a:pt x="9" y="0"/>
                          </a:lnTo>
                          <a:lnTo>
                            <a:pt x="0" y="10"/>
                          </a:lnTo>
                          <a:lnTo>
                            <a:pt x="24" y="44"/>
                          </a:lnTo>
                          <a:lnTo>
                            <a:pt x="24" y="42"/>
                          </a:lnTo>
                          <a:lnTo>
                            <a:pt x="34" y="34"/>
                          </a:lnTo>
                          <a:lnTo>
                            <a:pt x="34" y="32"/>
                          </a:lnTo>
                          <a:lnTo>
                            <a:pt x="34" y="3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7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1965" y="2344"/>
                      <a:ext cx="725" cy="1142"/>
                    </a:xfrm>
                    <a:custGeom>
                      <a:avLst/>
                      <a:gdLst>
                        <a:gd name="T0" fmla="*/ 725 w 725"/>
                        <a:gd name="T1" fmla="*/ 1130 h 1142"/>
                        <a:gd name="T2" fmla="*/ 11 w 725"/>
                        <a:gd name="T3" fmla="*/ 0 h 1142"/>
                        <a:gd name="T4" fmla="*/ 0 w 725"/>
                        <a:gd name="T5" fmla="*/ 8 h 1142"/>
                        <a:gd name="T6" fmla="*/ 713 w 725"/>
                        <a:gd name="T7" fmla="*/ 1142 h 1142"/>
                        <a:gd name="T8" fmla="*/ 725 w 725"/>
                        <a:gd name="T9" fmla="*/ 1130 h 11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5"/>
                        <a:gd name="T16" fmla="*/ 0 h 1142"/>
                        <a:gd name="T17" fmla="*/ 725 w 725"/>
                        <a:gd name="T18" fmla="*/ 1142 h 11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5" h="1142">
                          <a:moveTo>
                            <a:pt x="725" y="1130"/>
                          </a:moveTo>
                          <a:lnTo>
                            <a:pt x="11" y="0"/>
                          </a:lnTo>
                          <a:lnTo>
                            <a:pt x="0" y="8"/>
                          </a:lnTo>
                          <a:lnTo>
                            <a:pt x="713" y="1142"/>
                          </a:lnTo>
                          <a:lnTo>
                            <a:pt x="725" y="113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8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683" y="3482"/>
                      <a:ext cx="41" cy="54"/>
                    </a:xfrm>
                    <a:custGeom>
                      <a:avLst/>
                      <a:gdLst>
                        <a:gd name="T0" fmla="*/ 41 w 41"/>
                        <a:gd name="T1" fmla="*/ 42 h 54"/>
                        <a:gd name="T2" fmla="*/ 41 w 41"/>
                        <a:gd name="T3" fmla="*/ 44 h 54"/>
                        <a:gd name="T4" fmla="*/ 11 w 41"/>
                        <a:gd name="T5" fmla="*/ 0 h 54"/>
                        <a:gd name="T6" fmla="*/ 0 w 41"/>
                        <a:gd name="T7" fmla="*/ 8 h 54"/>
                        <a:gd name="T8" fmla="*/ 30 w 41"/>
                        <a:gd name="T9" fmla="*/ 54 h 54"/>
                        <a:gd name="T10" fmla="*/ 41 w 41"/>
                        <a:gd name="T11" fmla="*/ 42 h 5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1"/>
                        <a:gd name="T19" fmla="*/ 0 h 54"/>
                        <a:gd name="T20" fmla="*/ 41 w 41"/>
                        <a:gd name="T21" fmla="*/ 54 h 5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1" h="54">
                          <a:moveTo>
                            <a:pt x="41" y="42"/>
                          </a:moveTo>
                          <a:lnTo>
                            <a:pt x="41" y="44"/>
                          </a:lnTo>
                          <a:lnTo>
                            <a:pt x="11" y="0"/>
                          </a:lnTo>
                          <a:lnTo>
                            <a:pt x="0" y="8"/>
                          </a:lnTo>
                          <a:lnTo>
                            <a:pt x="30" y="54"/>
                          </a:lnTo>
                          <a:lnTo>
                            <a:pt x="41" y="42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69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2717" y="3530"/>
                      <a:ext cx="35" cy="44"/>
                    </a:xfrm>
                    <a:custGeom>
                      <a:avLst/>
                      <a:gdLst>
                        <a:gd name="T0" fmla="*/ 34 w 35"/>
                        <a:gd name="T1" fmla="*/ 34 h 44"/>
                        <a:gd name="T2" fmla="*/ 35 w 35"/>
                        <a:gd name="T3" fmla="*/ 34 h 44"/>
                        <a:gd name="T4" fmla="*/ 11 w 35"/>
                        <a:gd name="T5" fmla="*/ 0 h 44"/>
                        <a:gd name="T6" fmla="*/ 0 w 35"/>
                        <a:gd name="T7" fmla="*/ 10 h 44"/>
                        <a:gd name="T8" fmla="*/ 25 w 35"/>
                        <a:gd name="T9" fmla="*/ 44 h 44"/>
                        <a:gd name="T10" fmla="*/ 25 w 35"/>
                        <a:gd name="T11" fmla="*/ 44 h 44"/>
                        <a:gd name="T12" fmla="*/ 25 w 35"/>
                        <a:gd name="T13" fmla="*/ 44 h 44"/>
                        <a:gd name="T14" fmla="*/ 25 w 35"/>
                        <a:gd name="T15" fmla="*/ 44 h 44"/>
                        <a:gd name="T16" fmla="*/ 34 w 35"/>
                        <a:gd name="T17" fmla="*/ 34 h 4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5"/>
                        <a:gd name="T28" fmla="*/ 0 h 44"/>
                        <a:gd name="T29" fmla="*/ 35 w 35"/>
                        <a:gd name="T30" fmla="*/ 44 h 4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5" h="44">
                          <a:moveTo>
                            <a:pt x="34" y="34"/>
                          </a:moveTo>
                          <a:lnTo>
                            <a:pt x="35" y="34"/>
                          </a:lnTo>
                          <a:lnTo>
                            <a:pt x="11" y="0"/>
                          </a:lnTo>
                          <a:lnTo>
                            <a:pt x="0" y="10"/>
                          </a:lnTo>
                          <a:lnTo>
                            <a:pt x="25" y="44"/>
                          </a:lnTo>
                          <a:lnTo>
                            <a:pt x="34" y="3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70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2745" y="3568"/>
                      <a:ext cx="34" cy="38"/>
                    </a:xfrm>
                    <a:custGeom>
                      <a:avLst/>
                      <a:gdLst>
                        <a:gd name="T0" fmla="*/ 34 w 34"/>
                        <a:gd name="T1" fmla="*/ 26 h 38"/>
                        <a:gd name="T2" fmla="*/ 34 w 34"/>
                        <a:gd name="T3" fmla="*/ 28 h 38"/>
                        <a:gd name="T4" fmla="*/ 9 w 34"/>
                        <a:gd name="T5" fmla="*/ 0 h 38"/>
                        <a:gd name="T6" fmla="*/ 0 w 34"/>
                        <a:gd name="T7" fmla="*/ 10 h 38"/>
                        <a:gd name="T8" fmla="*/ 25 w 34"/>
                        <a:gd name="T9" fmla="*/ 38 h 38"/>
                        <a:gd name="T10" fmla="*/ 25 w 34"/>
                        <a:gd name="T11" fmla="*/ 38 h 38"/>
                        <a:gd name="T12" fmla="*/ 25 w 34"/>
                        <a:gd name="T13" fmla="*/ 38 h 38"/>
                        <a:gd name="T14" fmla="*/ 25 w 34"/>
                        <a:gd name="T15" fmla="*/ 38 h 38"/>
                        <a:gd name="T16" fmla="*/ 34 w 34"/>
                        <a:gd name="T17" fmla="*/ 26 h 3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4"/>
                        <a:gd name="T28" fmla="*/ 0 h 38"/>
                        <a:gd name="T29" fmla="*/ 34 w 34"/>
                        <a:gd name="T30" fmla="*/ 38 h 3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4" h="38">
                          <a:moveTo>
                            <a:pt x="34" y="26"/>
                          </a:moveTo>
                          <a:lnTo>
                            <a:pt x="34" y="28"/>
                          </a:lnTo>
                          <a:lnTo>
                            <a:pt x="9" y="0"/>
                          </a:lnTo>
                          <a:lnTo>
                            <a:pt x="0" y="10"/>
                          </a:lnTo>
                          <a:lnTo>
                            <a:pt x="25" y="38"/>
                          </a:lnTo>
                          <a:lnTo>
                            <a:pt x="34" y="2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71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2776" y="3600"/>
                      <a:ext cx="26" cy="28"/>
                    </a:xfrm>
                    <a:custGeom>
                      <a:avLst/>
                      <a:gdLst>
                        <a:gd name="T0" fmla="*/ 24 w 26"/>
                        <a:gd name="T1" fmla="*/ 16 h 28"/>
                        <a:gd name="T2" fmla="*/ 26 w 26"/>
                        <a:gd name="T3" fmla="*/ 16 h 28"/>
                        <a:gd name="T4" fmla="*/ 7 w 26"/>
                        <a:gd name="T5" fmla="*/ 0 h 28"/>
                        <a:gd name="T6" fmla="*/ 0 w 26"/>
                        <a:gd name="T7" fmla="*/ 10 h 28"/>
                        <a:gd name="T8" fmla="*/ 17 w 26"/>
                        <a:gd name="T9" fmla="*/ 28 h 28"/>
                        <a:gd name="T10" fmla="*/ 19 w 26"/>
                        <a:gd name="T11" fmla="*/ 28 h 28"/>
                        <a:gd name="T12" fmla="*/ 17 w 26"/>
                        <a:gd name="T13" fmla="*/ 28 h 28"/>
                        <a:gd name="T14" fmla="*/ 19 w 26"/>
                        <a:gd name="T15" fmla="*/ 28 h 28"/>
                        <a:gd name="T16" fmla="*/ 19 w 26"/>
                        <a:gd name="T17" fmla="*/ 28 h 28"/>
                        <a:gd name="T18" fmla="*/ 24 w 26"/>
                        <a:gd name="T19" fmla="*/ 16 h 2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6"/>
                        <a:gd name="T31" fmla="*/ 0 h 28"/>
                        <a:gd name="T32" fmla="*/ 26 w 26"/>
                        <a:gd name="T33" fmla="*/ 28 h 2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6" h="28">
                          <a:moveTo>
                            <a:pt x="24" y="16"/>
                          </a:moveTo>
                          <a:lnTo>
                            <a:pt x="26" y="16"/>
                          </a:lnTo>
                          <a:lnTo>
                            <a:pt x="7" y="0"/>
                          </a:lnTo>
                          <a:lnTo>
                            <a:pt x="0" y="10"/>
                          </a:lnTo>
                          <a:lnTo>
                            <a:pt x="17" y="28"/>
                          </a:lnTo>
                          <a:lnTo>
                            <a:pt x="19" y="28"/>
                          </a:lnTo>
                          <a:lnTo>
                            <a:pt x="17" y="28"/>
                          </a:lnTo>
                          <a:lnTo>
                            <a:pt x="19" y="28"/>
                          </a:lnTo>
                          <a:lnTo>
                            <a:pt x="24" y="1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72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2800" y="3620"/>
                      <a:ext cx="27" cy="22"/>
                    </a:xfrm>
                    <a:custGeom>
                      <a:avLst/>
                      <a:gdLst>
                        <a:gd name="T0" fmla="*/ 25 w 27"/>
                        <a:gd name="T1" fmla="*/ 8 h 22"/>
                        <a:gd name="T2" fmla="*/ 27 w 27"/>
                        <a:gd name="T3" fmla="*/ 10 h 22"/>
                        <a:gd name="T4" fmla="*/ 6 w 27"/>
                        <a:gd name="T5" fmla="*/ 0 h 22"/>
                        <a:gd name="T6" fmla="*/ 0 w 27"/>
                        <a:gd name="T7" fmla="*/ 10 h 22"/>
                        <a:gd name="T8" fmla="*/ 20 w 27"/>
                        <a:gd name="T9" fmla="*/ 22 h 22"/>
                        <a:gd name="T10" fmla="*/ 22 w 27"/>
                        <a:gd name="T11" fmla="*/ 22 h 22"/>
                        <a:gd name="T12" fmla="*/ 20 w 27"/>
                        <a:gd name="T13" fmla="*/ 22 h 22"/>
                        <a:gd name="T14" fmla="*/ 22 w 27"/>
                        <a:gd name="T15" fmla="*/ 22 h 22"/>
                        <a:gd name="T16" fmla="*/ 25 w 27"/>
                        <a:gd name="T17" fmla="*/ 8 h 2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7"/>
                        <a:gd name="T28" fmla="*/ 0 h 22"/>
                        <a:gd name="T29" fmla="*/ 27 w 27"/>
                        <a:gd name="T30" fmla="*/ 22 h 2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7" h="22">
                          <a:moveTo>
                            <a:pt x="25" y="8"/>
                          </a:moveTo>
                          <a:lnTo>
                            <a:pt x="27" y="10"/>
                          </a:lnTo>
                          <a:lnTo>
                            <a:pt x="6" y="0"/>
                          </a:lnTo>
                          <a:lnTo>
                            <a:pt x="0" y="10"/>
                          </a:lnTo>
                          <a:lnTo>
                            <a:pt x="20" y="22"/>
                          </a:lnTo>
                          <a:lnTo>
                            <a:pt x="22" y="22"/>
                          </a:lnTo>
                          <a:lnTo>
                            <a:pt x="20" y="22"/>
                          </a:lnTo>
                          <a:lnTo>
                            <a:pt x="22" y="22"/>
                          </a:lnTo>
                          <a:lnTo>
                            <a:pt x="25" y="8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  <p:sp>
                  <p:nvSpPr>
                    <p:cNvPr id="6273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2880" y="3644"/>
                      <a:ext cx="2112" cy="14"/>
                    </a:xfrm>
                    <a:custGeom>
                      <a:avLst/>
                      <a:gdLst>
                        <a:gd name="T0" fmla="*/ 2112 w 2112"/>
                        <a:gd name="T1" fmla="*/ 6 h 14"/>
                        <a:gd name="T2" fmla="*/ 2112 w 2112"/>
                        <a:gd name="T3" fmla="*/ 0 h 14"/>
                        <a:gd name="T4" fmla="*/ 0 w 2112"/>
                        <a:gd name="T5" fmla="*/ 0 h 14"/>
                        <a:gd name="T6" fmla="*/ 0 w 2112"/>
                        <a:gd name="T7" fmla="*/ 14 h 14"/>
                        <a:gd name="T8" fmla="*/ 2112 w 2112"/>
                        <a:gd name="T9" fmla="*/ 14 h 14"/>
                        <a:gd name="T10" fmla="*/ 2112 w 2112"/>
                        <a:gd name="T11" fmla="*/ 6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12"/>
                        <a:gd name="T19" fmla="*/ 0 h 14"/>
                        <a:gd name="T20" fmla="*/ 2112 w 2112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12" h="14">
                          <a:moveTo>
                            <a:pt x="2112" y="6"/>
                          </a:moveTo>
                          <a:lnTo>
                            <a:pt x="2112" y="0"/>
                          </a:lnTo>
                          <a:lnTo>
                            <a:pt x="0" y="0"/>
                          </a:lnTo>
                          <a:lnTo>
                            <a:pt x="0" y="14"/>
                          </a:lnTo>
                          <a:lnTo>
                            <a:pt x="2112" y="14"/>
                          </a:lnTo>
                          <a:lnTo>
                            <a:pt x="2112" y="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pt-BR" altLang="pt-BR">
                        <a:latin typeface="+mn-lt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185" name="Freeform 129"/>
          <p:cNvSpPr>
            <a:spLocks/>
          </p:cNvSpPr>
          <p:nvPr/>
        </p:nvSpPr>
        <p:spPr bwMode="auto">
          <a:xfrm>
            <a:off x="4691063" y="5670550"/>
            <a:ext cx="90487" cy="288925"/>
          </a:xfrm>
          <a:custGeom>
            <a:avLst/>
            <a:gdLst>
              <a:gd name="T0" fmla="*/ 5 w 57"/>
              <a:gd name="T1" fmla="*/ 180 h 182"/>
              <a:gd name="T2" fmla="*/ 12 w 57"/>
              <a:gd name="T3" fmla="*/ 182 h 182"/>
              <a:gd name="T4" fmla="*/ 57 w 57"/>
              <a:gd name="T5" fmla="*/ 6 h 182"/>
              <a:gd name="T6" fmla="*/ 42 w 57"/>
              <a:gd name="T7" fmla="*/ 0 h 182"/>
              <a:gd name="T8" fmla="*/ 0 w 57"/>
              <a:gd name="T9" fmla="*/ 178 h 182"/>
              <a:gd name="T10" fmla="*/ 5 w 57"/>
              <a:gd name="T11" fmla="*/ 18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182"/>
              <a:gd name="T20" fmla="*/ 57 w 57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182">
                <a:moveTo>
                  <a:pt x="5" y="180"/>
                </a:moveTo>
                <a:lnTo>
                  <a:pt x="12" y="182"/>
                </a:lnTo>
                <a:lnTo>
                  <a:pt x="57" y="6"/>
                </a:lnTo>
                <a:lnTo>
                  <a:pt x="42" y="0"/>
                </a:lnTo>
                <a:lnTo>
                  <a:pt x="0" y="178"/>
                </a:lnTo>
                <a:lnTo>
                  <a:pt x="5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86" name="Freeform 130"/>
          <p:cNvSpPr>
            <a:spLocks/>
          </p:cNvSpPr>
          <p:nvPr/>
        </p:nvSpPr>
        <p:spPr bwMode="auto">
          <a:xfrm>
            <a:off x="4760913" y="5670550"/>
            <a:ext cx="90487" cy="288925"/>
          </a:xfrm>
          <a:custGeom>
            <a:avLst/>
            <a:gdLst>
              <a:gd name="T0" fmla="*/ 5 w 57"/>
              <a:gd name="T1" fmla="*/ 180 h 182"/>
              <a:gd name="T2" fmla="*/ 13 w 57"/>
              <a:gd name="T3" fmla="*/ 182 h 182"/>
              <a:gd name="T4" fmla="*/ 57 w 57"/>
              <a:gd name="T5" fmla="*/ 6 h 182"/>
              <a:gd name="T6" fmla="*/ 43 w 57"/>
              <a:gd name="T7" fmla="*/ 0 h 182"/>
              <a:gd name="T8" fmla="*/ 0 w 57"/>
              <a:gd name="T9" fmla="*/ 178 h 182"/>
              <a:gd name="T10" fmla="*/ 5 w 57"/>
              <a:gd name="T11" fmla="*/ 18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182"/>
              <a:gd name="T20" fmla="*/ 57 w 57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182">
                <a:moveTo>
                  <a:pt x="5" y="180"/>
                </a:moveTo>
                <a:lnTo>
                  <a:pt x="13" y="182"/>
                </a:lnTo>
                <a:lnTo>
                  <a:pt x="57" y="6"/>
                </a:lnTo>
                <a:lnTo>
                  <a:pt x="43" y="0"/>
                </a:lnTo>
                <a:lnTo>
                  <a:pt x="0" y="178"/>
                </a:lnTo>
                <a:lnTo>
                  <a:pt x="5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9" name="Group 131"/>
          <p:cNvGrpSpPr>
            <a:grpSpLocks/>
          </p:cNvGrpSpPr>
          <p:nvPr/>
        </p:nvGrpSpPr>
        <p:grpSpPr bwMode="auto">
          <a:xfrm>
            <a:off x="1622425" y="2746375"/>
            <a:ext cx="6378575" cy="3051175"/>
            <a:chOff x="958" y="1730"/>
            <a:chExt cx="4018" cy="1922"/>
          </a:xfrm>
        </p:grpSpPr>
        <p:sp>
          <p:nvSpPr>
            <p:cNvPr id="6228" name="Freeform 132"/>
            <p:cNvSpPr>
              <a:spLocks/>
            </p:cNvSpPr>
            <p:nvPr/>
          </p:nvSpPr>
          <p:spPr bwMode="auto">
            <a:xfrm>
              <a:off x="958" y="2844"/>
              <a:ext cx="194" cy="808"/>
            </a:xfrm>
            <a:custGeom>
              <a:avLst/>
              <a:gdLst>
                <a:gd name="T0" fmla="*/ 178 w 194"/>
                <a:gd name="T1" fmla="*/ 0 h 808"/>
                <a:gd name="T2" fmla="*/ 178 w 194"/>
                <a:gd name="T3" fmla="*/ 0 h 808"/>
                <a:gd name="T4" fmla="*/ 0 w 194"/>
                <a:gd name="T5" fmla="*/ 804 h 808"/>
                <a:gd name="T6" fmla="*/ 14 w 194"/>
                <a:gd name="T7" fmla="*/ 808 h 808"/>
                <a:gd name="T8" fmla="*/ 194 w 194"/>
                <a:gd name="T9" fmla="*/ 2 h 808"/>
                <a:gd name="T10" fmla="*/ 194 w 194"/>
                <a:gd name="T11" fmla="*/ 4 h 808"/>
                <a:gd name="T12" fmla="*/ 178 w 194"/>
                <a:gd name="T13" fmla="*/ 0 h 808"/>
                <a:gd name="T14" fmla="*/ 178 w 194"/>
                <a:gd name="T15" fmla="*/ 0 h 808"/>
                <a:gd name="T16" fmla="*/ 178 w 194"/>
                <a:gd name="T17" fmla="*/ 0 h 808"/>
                <a:gd name="T18" fmla="*/ 178 w 194"/>
                <a:gd name="T19" fmla="*/ 0 h 8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808"/>
                <a:gd name="T32" fmla="*/ 194 w 194"/>
                <a:gd name="T33" fmla="*/ 808 h 8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808">
                  <a:moveTo>
                    <a:pt x="178" y="0"/>
                  </a:moveTo>
                  <a:lnTo>
                    <a:pt x="178" y="0"/>
                  </a:lnTo>
                  <a:lnTo>
                    <a:pt x="0" y="804"/>
                  </a:lnTo>
                  <a:lnTo>
                    <a:pt x="14" y="808"/>
                  </a:lnTo>
                  <a:lnTo>
                    <a:pt x="194" y="2"/>
                  </a:lnTo>
                  <a:lnTo>
                    <a:pt x="194" y="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29" name="Freeform 133"/>
            <p:cNvSpPr>
              <a:spLocks/>
            </p:cNvSpPr>
            <p:nvPr/>
          </p:nvSpPr>
          <p:spPr bwMode="auto">
            <a:xfrm>
              <a:off x="1145" y="2220"/>
              <a:ext cx="162" cy="622"/>
            </a:xfrm>
            <a:custGeom>
              <a:avLst/>
              <a:gdLst>
                <a:gd name="T0" fmla="*/ 147 w 162"/>
                <a:gd name="T1" fmla="*/ 0 h 622"/>
                <a:gd name="T2" fmla="*/ 147 w 162"/>
                <a:gd name="T3" fmla="*/ 0 h 622"/>
                <a:gd name="T4" fmla="*/ 0 w 162"/>
                <a:gd name="T5" fmla="*/ 616 h 622"/>
                <a:gd name="T6" fmla="*/ 12 w 162"/>
                <a:gd name="T7" fmla="*/ 622 h 622"/>
                <a:gd name="T8" fmla="*/ 162 w 162"/>
                <a:gd name="T9" fmla="*/ 6 h 622"/>
                <a:gd name="T10" fmla="*/ 162 w 162"/>
                <a:gd name="T11" fmla="*/ 6 h 622"/>
                <a:gd name="T12" fmla="*/ 147 w 162"/>
                <a:gd name="T13" fmla="*/ 0 h 622"/>
                <a:gd name="T14" fmla="*/ 147 w 162"/>
                <a:gd name="T15" fmla="*/ 0 h 622"/>
                <a:gd name="T16" fmla="*/ 147 w 162"/>
                <a:gd name="T17" fmla="*/ 0 h 6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622"/>
                <a:gd name="T29" fmla="*/ 162 w 162"/>
                <a:gd name="T30" fmla="*/ 622 h 6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622">
                  <a:moveTo>
                    <a:pt x="147" y="0"/>
                  </a:moveTo>
                  <a:lnTo>
                    <a:pt x="147" y="0"/>
                  </a:lnTo>
                  <a:lnTo>
                    <a:pt x="0" y="616"/>
                  </a:lnTo>
                  <a:lnTo>
                    <a:pt x="12" y="622"/>
                  </a:lnTo>
                  <a:lnTo>
                    <a:pt x="162" y="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0" name="Freeform 134"/>
            <p:cNvSpPr>
              <a:spLocks/>
            </p:cNvSpPr>
            <p:nvPr/>
          </p:nvSpPr>
          <p:spPr bwMode="auto">
            <a:xfrm>
              <a:off x="1298" y="1966"/>
              <a:ext cx="96" cy="254"/>
            </a:xfrm>
            <a:custGeom>
              <a:avLst/>
              <a:gdLst>
                <a:gd name="T0" fmla="*/ 82 w 96"/>
                <a:gd name="T1" fmla="*/ 0 h 254"/>
                <a:gd name="T2" fmla="*/ 82 w 96"/>
                <a:gd name="T3" fmla="*/ 2 h 254"/>
                <a:gd name="T4" fmla="*/ 0 w 96"/>
                <a:gd name="T5" fmla="*/ 248 h 254"/>
                <a:gd name="T6" fmla="*/ 12 w 96"/>
                <a:gd name="T7" fmla="*/ 254 h 254"/>
                <a:gd name="T8" fmla="*/ 96 w 96"/>
                <a:gd name="T9" fmla="*/ 8 h 254"/>
                <a:gd name="T10" fmla="*/ 96 w 96"/>
                <a:gd name="T11" fmla="*/ 10 h 254"/>
                <a:gd name="T12" fmla="*/ 82 w 96"/>
                <a:gd name="T13" fmla="*/ 0 h 254"/>
                <a:gd name="T14" fmla="*/ 82 w 96"/>
                <a:gd name="T15" fmla="*/ 0 h 254"/>
                <a:gd name="T16" fmla="*/ 82 w 96"/>
                <a:gd name="T17" fmla="*/ 2 h 254"/>
                <a:gd name="T18" fmla="*/ 82 w 96"/>
                <a:gd name="T19" fmla="*/ 0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254"/>
                <a:gd name="T32" fmla="*/ 96 w 96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254">
                  <a:moveTo>
                    <a:pt x="82" y="0"/>
                  </a:moveTo>
                  <a:lnTo>
                    <a:pt x="82" y="2"/>
                  </a:lnTo>
                  <a:lnTo>
                    <a:pt x="0" y="248"/>
                  </a:lnTo>
                  <a:lnTo>
                    <a:pt x="12" y="254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1" name="Freeform 135"/>
            <p:cNvSpPr>
              <a:spLocks/>
            </p:cNvSpPr>
            <p:nvPr/>
          </p:nvSpPr>
          <p:spPr bwMode="auto">
            <a:xfrm>
              <a:off x="1385" y="1916"/>
              <a:ext cx="32" cy="54"/>
            </a:xfrm>
            <a:custGeom>
              <a:avLst/>
              <a:gdLst>
                <a:gd name="T0" fmla="*/ 19 w 32"/>
                <a:gd name="T1" fmla="*/ 0 h 54"/>
                <a:gd name="T2" fmla="*/ 19 w 32"/>
                <a:gd name="T3" fmla="*/ 0 h 54"/>
                <a:gd name="T4" fmla="*/ 0 w 32"/>
                <a:gd name="T5" fmla="*/ 44 h 54"/>
                <a:gd name="T6" fmla="*/ 12 w 32"/>
                <a:gd name="T7" fmla="*/ 54 h 54"/>
                <a:gd name="T8" fmla="*/ 32 w 32"/>
                <a:gd name="T9" fmla="*/ 8 h 54"/>
                <a:gd name="T10" fmla="*/ 30 w 32"/>
                <a:gd name="T11" fmla="*/ 10 h 54"/>
                <a:gd name="T12" fmla="*/ 19 w 32"/>
                <a:gd name="T13" fmla="*/ 0 h 54"/>
                <a:gd name="T14" fmla="*/ 19 w 32"/>
                <a:gd name="T15" fmla="*/ 0 h 54"/>
                <a:gd name="T16" fmla="*/ 19 w 32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4"/>
                <a:gd name="T29" fmla="*/ 32 w 3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4">
                  <a:moveTo>
                    <a:pt x="19" y="0"/>
                  </a:moveTo>
                  <a:lnTo>
                    <a:pt x="19" y="0"/>
                  </a:lnTo>
                  <a:lnTo>
                    <a:pt x="0" y="44"/>
                  </a:lnTo>
                  <a:lnTo>
                    <a:pt x="12" y="54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2" name="Freeform 136"/>
            <p:cNvSpPr>
              <a:spLocks/>
            </p:cNvSpPr>
            <p:nvPr/>
          </p:nvSpPr>
          <p:spPr bwMode="auto">
            <a:xfrm>
              <a:off x="1410" y="1874"/>
              <a:ext cx="32" cy="46"/>
            </a:xfrm>
            <a:custGeom>
              <a:avLst/>
              <a:gdLst>
                <a:gd name="T0" fmla="*/ 21 w 32"/>
                <a:gd name="T1" fmla="*/ 0 h 46"/>
                <a:gd name="T2" fmla="*/ 21 w 32"/>
                <a:gd name="T3" fmla="*/ 2 h 46"/>
                <a:gd name="T4" fmla="*/ 0 w 32"/>
                <a:gd name="T5" fmla="*/ 36 h 46"/>
                <a:gd name="T6" fmla="*/ 9 w 32"/>
                <a:gd name="T7" fmla="*/ 46 h 46"/>
                <a:gd name="T8" fmla="*/ 32 w 32"/>
                <a:gd name="T9" fmla="*/ 10 h 46"/>
                <a:gd name="T10" fmla="*/ 30 w 32"/>
                <a:gd name="T11" fmla="*/ 12 h 46"/>
                <a:gd name="T12" fmla="*/ 21 w 32"/>
                <a:gd name="T13" fmla="*/ 0 h 46"/>
                <a:gd name="T14" fmla="*/ 21 w 32"/>
                <a:gd name="T15" fmla="*/ 0 h 46"/>
                <a:gd name="T16" fmla="*/ 21 w 32"/>
                <a:gd name="T17" fmla="*/ 2 h 46"/>
                <a:gd name="T18" fmla="*/ 21 w 32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46"/>
                <a:gd name="T32" fmla="*/ 32 w 32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46">
                  <a:moveTo>
                    <a:pt x="21" y="0"/>
                  </a:moveTo>
                  <a:lnTo>
                    <a:pt x="21" y="2"/>
                  </a:lnTo>
                  <a:lnTo>
                    <a:pt x="0" y="36"/>
                  </a:lnTo>
                  <a:lnTo>
                    <a:pt x="9" y="46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3" name="Freeform 137"/>
            <p:cNvSpPr>
              <a:spLocks/>
            </p:cNvSpPr>
            <p:nvPr/>
          </p:nvSpPr>
          <p:spPr bwMode="auto">
            <a:xfrm>
              <a:off x="1435" y="1840"/>
              <a:ext cx="37" cy="40"/>
            </a:xfrm>
            <a:custGeom>
              <a:avLst/>
              <a:gdLst>
                <a:gd name="T0" fmla="*/ 28 w 37"/>
                <a:gd name="T1" fmla="*/ 0 h 40"/>
                <a:gd name="T2" fmla="*/ 26 w 37"/>
                <a:gd name="T3" fmla="*/ 0 h 40"/>
                <a:gd name="T4" fmla="*/ 0 w 37"/>
                <a:gd name="T5" fmla="*/ 30 h 40"/>
                <a:gd name="T6" fmla="*/ 9 w 37"/>
                <a:gd name="T7" fmla="*/ 40 h 40"/>
                <a:gd name="T8" fmla="*/ 37 w 37"/>
                <a:gd name="T9" fmla="*/ 10 h 40"/>
                <a:gd name="T10" fmla="*/ 37 w 37"/>
                <a:gd name="T11" fmla="*/ 10 h 40"/>
                <a:gd name="T12" fmla="*/ 28 w 37"/>
                <a:gd name="T13" fmla="*/ 0 h 40"/>
                <a:gd name="T14" fmla="*/ 28 w 37"/>
                <a:gd name="T15" fmla="*/ 0 h 40"/>
                <a:gd name="T16" fmla="*/ 26 w 37"/>
                <a:gd name="T17" fmla="*/ 0 h 40"/>
                <a:gd name="T18" fmla="*/ 28 w 37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40"/>
                <a:gd name="T32" fmla="*/ 37 w 37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40">
                  <a:moveTo>
                    <a:pt x="28" y="0"/>
                  </a:moveTo>
                  <a:lnTo>
                    <a:pt x="26" y="0"/>
                  </a:lnTo>
                  <a:lnTo>
                    <a:pt x="0" y="30"/>
                  </a:lnTo>
                  <a:lnTo>
                    <a:pt x="9" y="40"/>
                  </a:lnTo>
                  <a:lnTo>
                    <a:pt x="37" y="1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4" name="Freeform 138"/>
            <p:cNvSpPr>
              <a:spLocks/>
            </p:cNvSpPr>
            <p:nvPr/>
          </p:nvSpPr>
          <p:spPr bwMode="auto">
            <a:xfrm>
              <a:off x="1467" y="1802"/>
              <a:ext cx="46" cy="44"/>
            </a:xfrm>
            <a:custGeom>
              <a:avLst/>
              <a:gdLst>
                <a:gd name="T0" fmla="*/ 37 w 46"/>
                <a:gd name="T1" fmla="*/ 0 h 44"/>
                <a:gd name="T2" fmla="*/ 37 w 46"/>
                <a:gd name="T3" fmla="*/ 0 h 44"/>
                <a:gd name="T4" fmla="*/ 0 w 46"/>
                <a:gd name="T5" fmla="*/ 32 h 44"/>
                <a:gd name="T6" fmla="*/ 9 w 46"/>
                <a:gd name="T7" fmla="*/ 44 h 44"/>
                <a:gd name="T8" fmla="*/ 46 w 46"/>
                <a:gd name="T9" fmla="*/ 12 h 44"/>
                <a:gd name="T10" fmla="*/ 44 w 46"/>
                <a:gd name="T11" fmla="*/ 12 h 44"/>
                <a:gd name="T12" fmla="*/ 37 w 46"/>
                <a:gd name="T13" fmla="*/ 0 h 44"/>
                <a:gd name="T14" fmla="*/ 37 w 46"/>
                <a:gd name="T15" fmla="*/ 0 h 44"/>
                <a:gd name="T16" fmla="*/ 37 w 46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4"/>
                <a:gd name="T29" fmla="*/ 46 w 46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4">
                  <a:moveTo>
                    <a:pt x="37" y="0"/>
                  </a:moveTo>
                  <a:lnTo>
                    <a:pt x="37" y="0"/>
                  </a:lnTo>
                  <a:lnTo>
                    <a:pt x="0" y="32"/>
                  </a:lnTo>
                  <a:lnTo>
                    <a:pt x="9" y="44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5" name="Freeform 139"/>
            <p:cNvSpPr>
              <a:spLocks/>
            </p:cNvSpPr>
            <p:nvPr/>
          </p:nvSpPr>
          <p:spPr bwMode="auto">
            <a:xfrm>
              <a:off x="1509" y="1774"/>
              <a:ext cx="47" cy="36"/>
            </a:xfrm>
            <a:custGeom>
              <a:avLst/>
              <a:gdLst>
                <a:gd name="T0" fmla="*/ 41 w 47"/>
                <a:gd name="T1" fmla="*/ 0 h 36"/>
                <a:gd name="T2" fmla="*/ 39 w 47"/>
                <a:gd name="T3" fmla="*/ 0 h 36"/>
                <a:gd name="T4" fmla="*/ 0 w 47"/>
                <a:gd name="T5" fmla="*/ 22 h 36"/>
                <a:gd name="T6" fmla="*/ 7 w 47"/>
                <a:gd name="T7" fmla="*/ 36 h 36"/>
                <a:gd name="T8" fmla="*/ 47 w 47"/>
                <a:gd name="T9" fmla="*/ 14 h 36"/>
                <a:gd name="T10" fmla="*/ 45 w 47"/>
                <a:gd name="T11" fmla="*/ 14 h 36"/>
                <a:gd name="T12" fmla="*/ 41 w 47"/>
                <a:gd name="T13" fmla="*/ 0 h 36"/>
                <a:gd name="T14" fmla="*/ 39 w 47"/>
                <a:gd name="T15" fmla="*/ 0 h 36"/>
                <a:gd name="T16" fmla="*/ 41 w 4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36"/>
                <a:gd name="T29" fmla="*/ 47 w 4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36">
                  <a:moveTo>
                    <a:pt x="41" y="0"/>
                  </a:moveTo>
                  <a:lnTo>
                    <a:pt x="39" y="0"/>
                  </a:lnTo>
                  <a:lnTo>
                    <a:pt x="0" y="22"/>
                  </a:lnTo>
                  <a:lnTo>
                    <a:pt x="7" y="36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6" name="Freeform 140"/>
            <p:cNvSpPr>
              <a:spLocks/>
            </p:cNvSpPr>
            <p:nvPr/>
          </p:nvSpPr>
          <p:spPr bwMode="auto">
            <a:xfrm>
              <a:off x="1556" y="1750"/>
              <a:ext cx="53" cy="34"/>
            </a:xfrm>
            <a:custGeom>
              <a:avLst/>
              <a:gdLst>
                <a:gd name="T0" fmla="*/ 48 w 53"/>
                <a:gd name="T1" fmla="*/ 0 h 34"/>
                <a:gd name="T2" fmla="*/ 0 w 53"/>
                <a:gd name="T3" fmla="*/ 20 h 34"/>
                <a:gd name="T4" fmla="*/ 3 w 53"/>
                <a:gd name="T5" fmla="*/ 34 h 34"/>
                <a:gd name="T6" fmla="*/ 53 w 53"/>
                <a:gd name="T7" fmla="*/ 14 h 34"/>
                <a:gd name="T8" fmla="*/ 51 w 53"/>
                <a:gd name="T9" fmla="*/ 14 h 34"/>
                <a:gd name="T10" fmla="*/ 48 w 5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34"/>
                <a:gd name="T20" fmla="*/ 53 w 5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34">
                  <a:moveTo>
                    <a:pt x="48" y="0"/>
                  </a:moveTo>
                  <a:lnTo>
                    <a:pt x="0" y="20"/>
                  </a:lnTo>
                  <a:lnTo>
                    <a:pt x="3" y="34"/>
                  </a:lnTo>
                  <a:lnTo>
                    <a:pt x="53" y="14"/>
                  </a:lnTo>
                  <a:lnTo>
                    <a:pt x="51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7" name="Freeform 141"/>
            <p:cNvSpPr>
              <a:spLocks/>
            </p:cNvSpPr>
            <p:nvPr/>
          </p:nvSpPr>
          <p:spPr bwMode="auto">
            <a:xfrm>
              <a:off x="1611" y="1738"/>
              <a:ext cx="51" cy="24"/>
            </a:xfrm>
            <a:custGeom>
              <a:avLst/>
              <a:gdLst>
                <a:gd name="T0" fmla="*/ 48 w 51"/>
                <a:gd name="T1" fmla="*/ 0 h 24"/>
                <a:gd name="T2" fmla="*/ 48 w 51"/>
                <a:gd name="T3" fmla="*/ 0 h 24"/>
                <a:gd name="T4" fmla="*/ 0 w 51"/>
                <a:gd name="T5" fmla="*/ 10 h 24"/>
                <a:gd name="T6" fmla="*/ 1 w 51"/>
                <a:gd name="T7" fmla="*/ 24 h 24"/>
                <a:gd name="T8" fmla="*/ 51 w 51"/>
                <a:gd name="T9" fmla="*/ 14 h 24"/>
                <a:gd name="T10" fmla="*/ 48 w 51"/>
                <a:gd name="T11" fmla="*/ 0 h 24"/>
                <a:gd name="T12" fmla="*/ 48 w 51"/>
                <a:gd name="T13" fmla="*/ 0 h 24"/>
                <a:gd name="T14" fmla="*/ 48 w 5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24"/>
                <a:gd name="T26" fmla="*/ 51 w 5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24">
                  <a:moveTo>
                    <a:pt x="48" y="0"/>
                  </a:moveTo>
                  <a:lnTo>
                    <a:pt x="48" y="0"/>
                  </a:lnTo>
                  <a:lnTo>
                    <a:pt x="0" y="10"/>
                  </a:lnTo>
                  <a:lnTo>
                    <a:pt x="1" y="24"/>
                  </a:lnTo>
                  <a:lnTo>
                    <a:pt x="51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8" name="Freeform 142"/>
            <p:cNvSpPr>
              <a:spLocks/>
            </p:cNvSpPr>
            <p:nvPr/>
          </p:nvSpPr>
          <p:spPr bwMode="auto">
            <a:xfrm>
              <a:off x="1666" y="1730"/>
              <a:ext cx="55" cy="20"/>
            </a:xfrm>
            <a:custGeom>
              <a:avLst/>
              <a:gdLst>
                <a:gd name="T0" fmla="*/ 53 w 55"/>
                <a:gd name="T1" fmla="*/ 0 h 20"/>
                <a:gd name="T2" fmla="*/ 53 w 55"/>
                <a:gd name="T3" fmla="*/ 0 h 20"/>
                <a:gd name="T4" fmla="*/ 0 w 55"/>
                <a:gd name="T5" fmla="*/ 6 h 20"/>
                <a:gd name="T6" fmla="*/ 2 w 55"/>
                <a:gd name="T7" fmla="*/ 20 h 20"/>
                <a:gd name="T8" fmla="*/ 55 w 55"/>
                <a:gd name="T9" fmla="*/ 14 h 20"/>
                <a:gd name="T10" fmla="*/ 53 w 55"/>
                <a:gd name="T11" fmla="*/ 14 h 20"/>
                <a:gd name="T12" fmla="*/ 53 w 55"/>
                <a:gd name="T13" fmla="*/ 0 h 20"/>
                <a:gd name="T14" fmla="*/ 53 w 55"/>
                <a:gd name="T15" fmla="*/ 0 h 20"/>
                <a:gd name="T16" fmla="*/ 53 w 55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20"/>
                <a:gd name="T29" fmla="*/ 55 w 5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20">
                  <a:moveTo>
                    <a:pt x="53" y="0"/>
                  </a:moveTo>
                  <a:lnTo>
                    <a:pt x="53" y="0"/>
                  </a:lnTo>
                  <a:lnTo>
                    <a:pt x="0" y="6"/>
                  </a:lnTo>
                  <a:lnTo>
                    <a:pt x="2" y="20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39" name="Freeform 143"/>
            <p:cNvSpPr>
              <a:spLocks/>
            </p:cNvSpPr>
            <p:nvPr/>
          </p:nvSpPr>
          <p:spPr bwMode="auto">
            <a:xfrm>
              <a:off x="1726" y="1730"/>
              <a:ext cx="3250" cy="14"/>
            </a:xfrm>
            <a:custGeom>
              <a:avLst/>
              <a:gdLst>
                <a:gd name="T0" fmla="*/ 3250 w 3250"/>
                <a:gd name="T1" fmla="*/ 6 h 14"/>
                <a:gd name="T2" fmla="*/ 3250 w 3250"/>
                <a:gd name="T3" fmla="*/ 0 h 14"/>
                <a:gd name="T4" fmla="*/ 0 w 3250"/>
                <a:gd name="T5" fmla="*/ 0 h 14"/>
                <a:gd name="T6" fmla="*/ 0 w 3250"/>
                <a:gd name="T7" fmla="*/ 14 h 14"/>
                <a:gd name="T8" fmla="*/ 3250 w 3250"/>
                <a:gd name="T9" fmla="*/ 14 h 14"/>
                <a:gd name="T10" fmla="*/ 3250 w 3250"/>
                <a:gd name="T11" fmla="*/ 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0"/>
                <a:gd name="T19" fmla="*/ 0 h 14"/>
                <a:gd name="T20" fmla="*/ 3250 w 325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0" h="14">
                  <a:moveTo>
                    <a:pt x="3250" y="6"/>
                  </a:moveTo>
                  <a:lnTo>
                    <a:pt x="325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250" y="14"/>
                  </a:lnTo>
                  <a:lnTo>
                    <a:pt x="3250" y="6"/>
                  </a:lnTo>
                  <a:close/>
                </a:path>
              </a:pathLst>
            </a:custGeom>
            <a:solidFill>
              <a:srgbClr val="FF54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</p:grpSp>
      <p:sp>
        <p:nvSpPr>
          <p:cNvPr id="6188" name="Freeform 144"/>
          <p:cNvSpPr>
            <a:spLocks/>
          </p:cNvSpPr>
          <p:nvPr/>
        </p:nvSpPr>
        <p:spPr bwMode="auto">
          <a:xfrm>
            <a:off x="5378450" y="5670550"/>
            <a:ext cx="93663" cy="288925"/>
          </a:xfrm>
          <a:custGeom>
            <a:avLst/>
            <a:gdLst>
              <a:gd name="T0" fmla="*/ 6 w 59"/>
              <a:gd name="T1" fmla="*/ 180 h 182"/>
              <a:gd name="T2" fmla="*/ 15 w 59"/>
              <a:gd name="T3" fmla="*/ 182 h 182"/>
              <a:gd name="T4" fmla="*/ 59 w 59"/>
              <a:gd name="T5" fmla="*/ 6 h 182"/>
              <a:gd name="T6" fmla="*/ 45 w 59"/>
              <a:gd name="T7" fmla="*/ 0 h 182"/>
              <a:gd name="T8" fmla="*/ 0 w 59"/>
              <a:gd name="T9" fmla="*/ 178 h 182"/>
              <a:gd name="T10" fmla="*/ 6 w 59"/>
              <a:gd name="T11" fmla="*/ 18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182"/>
              <a:gd name="T20" fmla="*/ 59 w 59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182">
                <a:moveTo>
                  <a:pt x="6" y="180"/>
                </a:moveTo>
                <a:lnTo>
                  <a:pt x="15" y="182"/>
                </a:lnTo>
                <a:lnTo>
                  <a:pt x="59" y="6"/>
                </a:lnTo>
                <a:lnTo>
                  <a:pt x="45" y="0"/>
                </a:lnTo>
                <a:lnTo>
                  <a:pt x="0" y="178"/>
                </a:lnTo>
                <a:lnTo>
                  <a:pt x="6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89" name="Freeform 145"/>
          <p:cNvSpPr>
            <a:spLocks/>
          </p:cNvSpPr>
          <p:nvPr/>
        </p:nvSpPr>
        <p:spPr bwMode="auto">
          <a:xfrm>
            <a:off x="5449888" y="5670550"/>
            <a:ext cx="93662" cy="288925"/>
          </a:xfrm>
          <a:custGeom>
            <a:avLst/>
            <a:gdLst>
              <a:gd name="T0" fmla="*/ 5 w 59"/>
              <a:gd name="T1" fmla="*/ 180 h 182"/>
              <a:gd name="T2" fmla="*/ 12 w 59"/>
              <a:gd name="T3" fmla="*/ 182 h 182"/>
              <a:gd name="T4" fmla="*/ 59 w 59"/>
              <a:gd name="T5" fmla="*/ 6 h 182"/>
              <a:gd name="T6" fmla="*/ 44 w 59"/>
              <a:gd name="T7" fmla="*/ 0 h 182"/>
              <a:gd name="T8" fmla="*/ 0 w 59"/>
              <a:gd name="T9" fmla="*/ 178 h 182"/>
              <a:gd name="T10" fmla="*/ 5 w 59"/>
              <a:gd name="T11" fmla="*/ 18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182"/>
              <a:gd name="T20" fmla="*/ 59 w 59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182">
                <a:moveTo>
                  <a:pt x="5" y="180"/>
                </a:moveTo>
                <a:lnTo>
                  <a:pt x="12" y="182"/>
                </a:lnTo>
                <a:lnTo>
                  <a:pt x="59" y="6"/>
                </a:lnTo>
                <a:lnTo>
                  <a:pt x="44" y="0"/>
                </a:lnTo>
                <a:lnTo>
                  <a:pt x="0" y="178"/>
                </a:lnTo>
                <a:lnTo>
                  <a:pt x="5" y="1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90" name="Rectangle 146"/>
          <p:cNvSpPr>
            <a:spLocks noChangeArrowheads="1"/>
          </p:cNvSpPr>
          <p:nvPr/>
        </p:nvSpPr>
        <p:spPr bwMode="auto">
          <a:xfrm>
            <a:off x="4657725" y="2771775"/>
            <a:ext cx="1590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8195" name="Rectangle 147"/>
          <p:cNvSpPr>
            <a:spLocks noChangeArrowheads="1"/>
          </p:cNvSpPr>
          <p:nvPr/>
        </p:nvSpPr>
        <p:spPr bwMode="auto">
          <a:xfrm>
            <a:off x="4724400" y="2822575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66FFFF"/>
                </a:solidFill>
                <a:latin typeface="+mn-lt"/>
              </a:rPr>
              <a:t>anti-HBc </a:t>
            </a:r>
            <a:endParaRPr lang="pt-BR" altLang="pt-BR" sz="1800" b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6192" name="Rectangle 148"/>
          <p:cNvSpPr>
            <a:spLocks noChangeArrowheads="1"/>
          </p:cNvSpPr>
          <p:nvPr/>
        </p:nvSpPr>
        <p:spPr bwMode="auto">
          <a:xfrm>
            <a:off x="4608513" y="2349500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258197" name="Rectangle 149"/>
          <p:cNvSpPr>
            <a:spLocks noChangeArrowheads="1"/>
          </p:cNvSpPr>
          <p:nvPr/>
        </p:nvSpPr>
        <p:spPr bwMode="auto">
          <a:xfrm>
            <a:off x="4800600" y="2400300"/>
            <a:ext cx="676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chemeClr val="hlink"/>
                </a:solidFill>
                <a:latin typeface="+mn-lt"/>
              </a:rPr>
              <a:t>HBsAg</a:t>
            </a:r>
            <a:endParaRPr lang="pt-BR" altLang="pt-BR" sz="1800" b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6194" name="Rectangle 150"/>
          <p:cNvSpPr>
            <a:spLocks noChangeArrowheads="1"/>
          </p:cNvSpPr>
          <p:nvPr/>
        </p:nvSpPr>
        <p:spPr bwMode="auto">
          <a:xfrm>
            <a:off x="1763713" y="1317625"/>
            <a:ext cx="1592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95" name="Rectangle 151"/>
          <p:cNvSpPr>
            <a:spLocks noChangeArrowheads="1"/>
          </p:cNvSpPr>
          <p:nvPr/>
        </p:nvSpPr>
        <p:spPr bwMode="auto">
          <a:xfrm>
            <a:off x="3846513" y="192087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10" name="Group 152"/>
          <p:cNvGrpSpPr>
            <a:grpSpLocks/>
          </p:cNvGrpSpPr>
          <p:nvPr/>
        </p:nvGrpSpPr>
        <p:grpSpPr bwMode="auto">
          <a:xfrm>
            <a:off x="2039938" y="1971679"/>
            <a:ext cx="4454525" cy="276226"/>
            <a:chOff x="1285" y="1242"/>
            <a:chExt cx="2806" cy="174"/>
          </a:xfrm>
        </p:grpSpPr>
        <p:sp>
          <p:nvSpPr>
            <p:cNvPr id="6226" name="Rectangle 153"/>
            <p:cNvSpPr>
              <a:spLocks noChangeArrowheads="1"/>
            </p:cNvSpPr>
            <p:nvPr/>
          </p:nvSpPr>
          <p:spPr bwMode="auto">
            <a:xfrm>
              <a:off x="1285" y="1246"/>
              <a:ext cx="2806" cy="158"/>
            </a:xfrm>
            <a:prstGeom prst="rect">
              <a:avLst/>
            </a:prstGeom>
            <a:solidFill>
              <a:srgbClr val="FF0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27" name="Rectangle 154"/>
            <p:cNvSpPr>
              <a:spLocks noChangeArrowheads="1"/>
            </p:cNvSpPr>
            <p:nvPr/>
          </p:nvSpPr>
          <p:spPr bwMode="auto">
            <a:xfrm>
              <a:off x="2475" y="1242"/>
              <a:ext cx="4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>
                  <a:solidFill>
                    <a:srgbClr val="FFFFFF"/>
                  </a:solidFill>
                  <a:latin typeface="+mn-lt"/>
                </a:rPr>
                <a:t>HBeAg</a:t>
              </a:r>
              <a:endParaRPr lang="pt-BR" altLang="pt-BR" sz="1800" b="0">
                <a:latin typeface="+mn-lt"/>
              </a:endParaRPr>
            </a:p>
          </p:txBody>
        </p:sp>
      </p:grpSp>
      <p:sp>
        <p:nvSpPr>
          <p:cNvPr id="6197" name="Rectangle 155"/>
          <p:cNvSpPr>
            <a:spLocks noChangeArrowheads="1"/>
          </p:cNvSpPr>
          <p:nvPr/>
        </p:nvSpPr>
        <p:spPr bwMode="auto">
          <a:xfrm>
            <a:off x="4794250" y="1327150"/>
            <a:ext cx="1592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198" name="Rectangle 156"/>
          <p:cNvSpPr>
            <a:spLocks noChangeArrowheads="1"/>
          </p:cNvSpPr>
          <p:nvPr/>
        </p:nvSpPr>
        <p:spPr bwMode="auto">
          <a:xfrm>
            <a:off x="6470650" y="1927225"/>
            <a:ext cx="159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grpSp>
        <p:nvGrpSpPr>
          <p:cNvPr id="11" name="Group 157"/>
          <p:cNvGrpSpPr>
            <a:grpSpLocks/>
          </p:cNvGrpSpPr>
          <p:nvPr/>
        </p:nvGrpSpPr>
        <p:grpSpPr bwMode="auto">
          <a:xfrm>
            <a:off x="6561138" y="1978029"/>
            <a:ext cx="1366837" cy="279401"/>
            <a:chOff x="4133" y="1246"/>
            <a:chExt cx="861" cy="176"/>
          </a:xfrm>
        </p:grpSpPr>
        <p:sp>
          <p:nvSpPr>
            <p:cNvPr id="6224" name="Rectangle 158"/>
            <p:cNvSpPr>
              <a:spLocks noChangeArrowheads="1"/>
            </p:cNvSpPr>
            <p:nvPr/>
          </p:nvSpPr>
          <p:spPr bwMode="auto">
            <a:xfrm>
              <a:off x="4133" y="1246"/>
              <a:ext cx="861" cy="158"/>
            </a:xfrm>
            <a:prstGeom prst="rect">
              <a:avLst/>
            </a:prstGeom>
            <a:solidFill>
              <a:srgbClr val="FF0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pt-BR" altLang="pt-BR">
                <a:latin typeface="+mn-lt"/>
              </a:endParaRPr>
            </a:p>
          </p:txBody>
        </p:sp>
        <p:sp>
          <p:nvSpPr>
            <p:cNvPr id="6225" name="Rectangle 159"/>
            <p:cNvSpPr>
              <a:spLocks noChangeArrowheads="1"/>
            </p:cNvSpPr>
            <p:nvPr/>
          </p:nvSpPr>
          <p:spPr bwMode="auto">
            <a:xfrm>
              <a:off x="4272" y="1248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>
                  <a:solidFill>
                    <a:srgbClr val="FFFFFF"/>
                  </a:solidFill>
                  <a:latin typeface="+mn-lt"/>
                </a:rPr>
                <a:t>anti-HBe</a:t>
              </a:r>
              <a:endParaRPr lang="pt-BR" altLang="pt-BR" sz="1800" b="0">
                <a:latin typeface="+mn-lt"/>
              </a:endParaRPr>
            </a:p>
          </p:txBody>
        </p:sp>
      </p:grpSp>
      <p:sp>
        <p:nvSpPr>
          <p:cNvPr id="6200" name="Rectangle 160"/>
          <p:cNvSpPr>
            <a:spLocks noChangeArrowheads="1"/>
          </p:cNvSpPr>
          <p:nvPr/>
        </p:nvSpPr>
        <p:spPr bwMode="auto">
          <a:xfrm>
            <a:off x="1131888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1" name="Rectangle 161"/>
          <p:cNvSpPr>
            <a:spLocks noChangeArrowheads="1"/>
          </p:cNvSpPr>
          <p:nvPr/>
        </p:nvSpPr>
        <p:spPr bwMode="auto">
          <a:xfrm>
            <a:off x="1301750" y="5962650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0</a:t>
            </a:r>
            <a:endParaRPr lang="pt-BR" altLang="pt-BR" sz="1800" b="0">
              <a:latin typeface="+mn-lt"/>
            </a:endParaRPr>
          </a:p>
        </p:txBody>
      </p:sp>
      <p:sp>
        <p:nvSpPr>
          <p:cNvPr id="6202" name="Rectangle 162"/>
          <p:cNvSpPr>
            <a:spLocks noChangeArrowheads="1"/>
          </p:cNvSpPr>
          <p:nvPr/>
        </p:nvSpPr>
        <p:spPr bwMode="auto">
          <a:xfrm>
            <a:off x="1470025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3" name="Rectangle 163"/>
          <p:cNvSpPr>
            <a:spLocks noChangeArrowheads="1"/>
          </p:cNvSpPr>
          <p:nvPr/>
        </p:nvSpPr>
        <p:spPr bwMode="auto">
          <a:xfrm>
            <a:off x="1639888" y="5962650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4</a:t>
            </a:r>
            <a:endParaRPr lang="pt-BR" altLang="pt-BR" sz="1800" b="0">
              <a:latin typeface="+mn-lt"/>
            </a:endParaRPr>
          </a:p>
        </p:txBody>
      </p:sp>
      <p:sp>
        <p:nvSpPr>
          <p:cNvPr id="6204" name="Rectangle 164"/>
          <p:cNvSpPr>
            <a:spLocks noChangeArrowheads="1"/>
          </p:cNvSpPr>
          <p:nvPr/>
        </p:nvSpPr>
        <p:spPr bwMode="auto">
          <a:xfrm>
            <a:off x="1803400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5" name="Rectangle 165"/>
          <p:cNvSpPr>
            <a:spLocks noChangeArrowheads="1"/>
          </p:cNvSpPr>
          <p:nvPr/>
        </p:nvSpPr>
        <p:spPr bwMode="auto">
          <a:xfrm>
            <a:off x="1973263" y="5962650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8</a:t>
            </a:r>
            <a:endParaRPr lang="pt-BR" altLang="pt-BR" sz="1800" b="0">
              <a:latin typeface="+mn-lt"/>
            </a:endParaRPr>
          </a:p>
        </p:txBody>
      </p:sp>
      <p:sp>
        <p:nvSpPr>
          <p:cNvPr id="6206" name="Rectangle 166"/>
          <p:cNvSpPr>
            <a:spLocks noChangeArrowheads="1"/>
          </p:cNvSpPr>
          <p:nvPr/>
        </p:nvSpPr>
        <p:spPr bwMode="auto">
          <a:xfrm>
            <a:off x="2147888" y="591502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7" name="Rectangle 167"/>
          <p:cNvSpPr>
            <a:spLocks noChangeArrowheads="1"/>
          </p:cNvSpPr>
          <p:nvPr/>
        </p:nvSpPr>
        <p:spPr bwMode="auto">
          <a:xfrm>
            <a:off x="2260600" y="596582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12</a:t>
            </a:r>
            <a:endParaRPr lang="pt-BR" altLang="pt-BR" sz="1800" b="0">
              <a:latin typeface="+mn-lt"/>
            </a:endParaRPr>
          </a:p>
        </p:txBody>
      </p:sp>
      <p:sp>
        <p:nvSpPr>
          <p:cNvPr id="6208" name="Rectangle 168"/>
          <p:cNvSpPr>
            <a:spLocks noChangeArrowheads="1"/>
          </p:cNvSpPr>
          <p:nvPr/>
        </p:nvSpPr>
        <p:spPr bwMode="auto">
          <a:xfrm>
            <a:off x="2486025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09" name="Rectangle 169"/>
          <p:cNvSpPr>
            <a:spLocks noChangeArrowheads="1"/>
          </p:cNvSpPr>
          <p:nvPr/>
        </p:nvSpPr>
        <p:spPr bwMode="auto">
          <a:xfrm>
            <a:off x="2598738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16</a:t>
            </a:r>
            <a:endParaRPr lang="pt-BR" altLang="pt-BR" sz="1800" b="0">
              <a:latin typeface="+mn-lt"/>
            </a:endParaRPr>
          </a:p>
        </p:txBody>
      </p:sp>
      <p:sp>
        <p:nvSpPr>
          <p:cNvPr id="6210" name="Rectangle 170"/>
          <p:cNvSpPr>
            <a:spLocks noChangeArrowheads="1"/>
          </p:cNvSpPr>
          <p:nvPr/>
        </p:nvSpPr>
        <p:spPr bwMode="auto">
          <a:xfrm>
            <a:off x="2819400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1" name="Rectangle 171"/>
          <p:cNvSpPr>
            <a:spLocks noChangeArrowheads="1"/>
          </p:cNvSpPr>
          <p:nvPr/>
        </p:nvSpPr>
        <p:spPr bwMode="auto">
          <a:xfrm>
            <a:off x="2935288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20</a:t>
            </a:r>
            <a:endParaRPr lang="pt-BR" altLang="pt-BR" sz="1800" b="0">
              <a:latin typeface="+mn-lt"/>
            </a:endParaRPr>
          </a:p>
        </p:txBody>
      </p:sp>
      <p:sp>
        <p:nvSpPr>
          <p:cNvPr id="6212" name="Rectangle 172"/>
          <p:cNvSpPr>
            <a:spLocks noChangeArrowheads="1"/>
          </p:cNvSpPr>
          <p:nvPr/>
        </p:nvSpPr>
        <p:spPr bwMode="auto">
          <a:xfrm>
            <a:off x="3149600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3" name="Rectangle 173"/>
          <p:cNvSpPr>
            <a:spLocks noChangeArrowheads="1"/>
          </p:cNvSpPr>
          <p:nvPr/>
        </p:nvSpPr>
        <p:spPr bwMode="auto">
          <a:xfrm>
            <a:off x="3265488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24</a:t>
            </a:r>
            <a:endParaRPr lang="pt-BR" altLang="pt-BR" sz="1800" b="0">
              <a:latin typeface="+mn-lt"/>
            </a:endParaRPr>
          </a:p>
        </p:txBody>
      </p:sp>
      <p:sp>
        <p:nvSpPr>
          <p:cNvPr id="6214" name="Rectangle 174"/>
          <p:cNvSpPr>
            <a:spLocks noChangeArrowheads="1"/>
          </p:cNvSpPr>
          <p:nvPr/>
        </p:nvSpPr>
        <p:spPr bwMode="auto">
          <a:xfrm>
            <a:off x="3494088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5" name="Rectangle 175"/>
          <p:cNvSpPr>
            <a:spLocks noChangeArrowheads="1"/>
          </p:cNvSpPr>
          <p:nvPr/>
        </p:nvSpPr>
        <p:spPr bwMode="auto">
          <a:xfrm>
            <a:off x="3606800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28</a:t>
            </a:r>
            <a:endParaRPr lang="pt-BR" altLang="pt-BR" sz="1800" b="0">
              <a:latin typeface="+mn-lt"/>
            </a:endParaRPr>
          </a:p>
        </p:txBody>
      </p:sp>
      <p:sp>
        <p:nvSpPr>
          <p:cNvPr id="6216" name="Rectangle 176"/>
          <p:cNvSpPr>
            <a:spLocks noChangeArrowheads="1"/>
          </p:cNvSpPr>
          <p:nvPr/>
        </p:nvSpPr>
        <p:spPr bwMode="auto">
          <a:xfrm>
            <a:off x="3824288" y="591502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7" name="Rectangle 177"/>
          <p:cNvSpPr>
            <a:spLocks noChangeArrowheads="1"/>
          </p:cNvSpPr>
          <p:nvPr/>
        </p:nvSpPr>
        <p:spPr bwMode="auto">
          <a:xfrm>
            <a:off x="3937000" y="596582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32</a:t>
            </a:r>
            <a:endParaRPr lang="pt-BR" altLang="pt-BR" sz="1800" b="0">
              <a:latin typeface="+mn-lt"/>
            </a:endParaRPr>
          </a:p>
        </p:txBody>
      </p:sp>
      <p:sp>
        <p:nvSpPr>
          <p:cNvPr id="6218" name="Rectangle 178"/>
          <p:cNvSpPr>
            <a:spLocks noChangeArrowheads="1"/>
          </p:cNvSpPr>
          <p:nvPr/>
        </p:nvSpPr>
        <p:spPr bwMode="auto">
          <a:xfrm>
            <a:off x="4157663" y="5908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19" name="Rectangle 179"/>
          <p:cNvSpPr>
            <a:spLocks noChangeArrowheads="1"/>
          </p:cNvSpPr>
          <p:nvPr/>
        </p:nvSpPr>
        <p:spPr bwMode="auto">
          <a:xfrm>
            <a:off x="4273550" y="5962650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36</a:t>
            </a:r>
            <a:endParaRPr lang="pt-BR" altLang="pt-BR" sz="1800" b="0">
              <a:latin typeface="+mn-lt"/>
            </a:endParaRPr>
          </a:p>
        </p:txBody>
      </p:sp>
      <p:sp>
        <p:nvSpPr>
          <p:cNvPr id="6220" name="Rectangle 180"/>
          <p:cNvSpPr>
            <a:spLocks noChangeArrowheads="1"/>
          </p:cNvSpPr>
          <p:nvPr/>
        </p:nvSpPr>
        <p:spPr bwMode="auto">
          <a:xfrm>
            <a:off x="4832350" y="59182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21" name="Rectangle 181"/>
          <p:cNvSpPr>
            <a:spLocks noChangeArrowheads="1"/>
          </p:cNvSpPr>
          <p:nvPr/>
        </p:nvSpPr>
        <p:spPr bwMode="auto">
          <a:xfrm>
            <a:off x="4945063" y="597217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>
                <a:solidFill>
                  <a:srgbClr val="FFFFFF"/>
                </a:solidFill>
                <a:latin typeface="+mn-lt"/>
              </a:rPr>
              <a:t>52</a:t>
            </a:r>
            <a:endParaRPr lang="pt-BR" altLang="pt-BR" sz="1800" b="0">
              <a:latin typeface="+mn-lt"/>
            </a:endParaRPr>
          </a:p>
        </p:txBody>
      </p:sp>
      <p:sp>
        <p:nvSpPr>
          <p:cNvPr id="6222" name="Rectangle 182"/>
          <p:cNvSpPr>
            <a:spLocks noChangeArrowheads="1"/>
          </p:cNvSpPr>
          <p:nvPr/>
        </p:nvSpPr>
        <p:spPr bwMode="auto">
          <a:xfrm>
            <a:off x="6375400" y="5892800"/>
            <a:ext cx="83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n-lt"/>
            </a:endParaRPr>
          </a:p>
        </p:txBody>
      </p:sp>
      <p:sp>
        <p:nvSpPr>
          <p:cNvPr id="6223" name="Rectangle 183"/>
          <p:cNvSpPr>
            <a:spLocks noChangeArrowheads="1"/>
          </p:cNvSpPr>
          <p:nvPr/>
        </p:nvSpPr>
        <p:spPr bwMode="auto">
          <a:xfrm>
            <a:off x="6516688" y="5946775"/>
            <a:ext cx="445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800">
                <a:solidFill>
                  <a:srgbClr val="FFFFFF"/>
                </a:solidFill>
                <a:latin typeface="+mn-lt"/>
              </a:rPr>
              <a:t>anos</a:t>
            </a:r>
            <a:endParaRPr lang="pt-BR" altLang="pt-BR" sz="18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04" grpId="0" autoUpdateAnimBg="0"/>
      <p:bldP spid="258195" grpId="0" autoUpdateAnimBg="0"/>
      <p:bldP spid="2581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Diagnóstico laboratorial/ hepatite C </a:t>
            </a:r>
            <a:b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467600" cy="419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b="1" dirty="0">
                <a:solidFill>
                  <a:srgbClr val="FFFF99"/>
                </a:solidFill>
              </a:rPr>
              <a:t>Pesquisa dos marcadores sorológicos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2800" b="1" dirty="0">
                <a:solidFill>
                  <a:srgbClr val="FFFF99"/>
                </a:solidFill>
              </a:rPr>
              <a:t>ELISA  (Ensaio </a:t>
            </a:r>
            <a:r>
              <a:rPr lang="pt-BR" altLang="pt-BR" sz="2800" b="1" dirty="0" err="1">
                <a:solidFill>
                  <a:srgbClr val="FFFF99"/>
                </a:solidFill>
              </a:rPr>
              <a:t>Imunoenzimático</a:t>
            </a:r>
            <a:r>
              <a:rPr lang="pt-BR" altLang="pt-BR" sz="2800" b="1" dirty="0">
                <a:solidFill>
                  <a:srgbClr val="FFFF99"/>
                </a:solidFill>
              </a:rPr>
              <a:t>)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pt-BR" altLang="pt-BR" sz="1800" b="1" dirty="0">
              <a:solidFill>
                <a:srgbClr val="FFFF99"/>
              </a:solidFill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 err="1">
                <a:solidFill>
                  <a:srgbClr val="FFFFCC"/>
                </a:solidFill>
              </a:rPr>
              <a:t>Anti-HCV</a:t>
            </a:r>
            <a:endParaRPr lang="pt-BR" altLang="pt-BR" sz="2800" b="1" dirty="0">
              <a:solidFill>
                <a:srgbClr val="FFFFCC"/>
              </a:solidFill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endParaRPr lang="pt-BR" altLang="pt-BR" sz="2800" b="1" dirty="0">
              <a:solidFill>
                <a:srgbClr val="FFFFCC"/>
              </a:solidFill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 err="1">
                <a:solidFill>
                  <a:srgbClr val="FFFFCC"/>
                </a:solidFill>
              </a:rPr>
              <a:t>Bologia</a:t>
            </a:r>
            <a:r>
              <a:rPr lang="pt-BR" altLang="pt-BR" sz="2800" b="1" dirty="0">
                <a:solidFill>
                  <a:srgbClr val="FFFFCC"/>
                </a:solidFill>
              </a:rPr>
              <a:t> Molecular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pt-BR" altLang="pt-BR" sz="2800" b="1" dirty="0">
                <a:solidFill>
                  <a:srgbClr val="FFFFCC"/>
                </a:solidFill>
              </a:rPr>
              <a:t>HCV RNA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endParaRPr lang="pt-BR" altLang="pt-BR" sz="2800" b="1" dirty="0">
              <a:solidFill>
                <a:srgbClr val="FFFFCC"/>
              </a:solidFill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52400" y="1143000"/>
            <a:ext cx="8915400" cy="1524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t-BR" alt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756459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9" y="1268760"/>
            <a:ext cx="8779669" cy="39604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flipH="1">
            <a:off x="1259632" y="365175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História das terapias injetáveis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19224" y="1632967"/>
            <a:ext cx="2288679" cy="499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9385" y="2204864"/>
            <a:ext cx="2216671" cy="380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11513" y="1340768"/>
            <a:ext cx="2288679" cy="499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148064" y="1855725"/>
            <a:ext cx="1076152" cy="493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58990" y="3778745"/>
            <a:ext cx="2257426" cy="514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3707903" y="3284984"/>
            <a:ext cx="1368153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932040" y="3717032"/>
            <a:ext cx="1008112" cy="617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5940152" y="3717032"/>
            <a:ext cx="118838" cy="72008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6156176" y="3717032"/>
            <a:ext cx="1031527" cy="6704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6058990" y="3311273"/>
            <a:ext cx="1031527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296049" y="4437112"/>
            <a:ext cx="1436191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009900" y="6286500"/>
            <a:ext cx="6097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Calibri Light" panose="020F0302020204030204" pitchFamily="34" charset="0"/>
              </a:rPr>
              <a:t>Miriam J Alter. </a:t>
            </a:r>
            <a:r>
              <a:rPr lang="en-US" sz="1000" dirty="0">
                <a:latin typeface="Calibri Light" panose="020F0302020204030204" pitchFamily="34" charset="0"/>
              </a:rPr>
              <a:t>HCV Routes of Transmission: What Goes </a:t>
            </a:r>
            <a:r>
              <a:rPr lang="pt-BR" sz="1000" dirty="0" err="1">
                <a:latin typeface="Calibri Light" panose="020F0302020204030204" pitchFamily="34" charset="0"/>
              </a:rPr>
              <a:t>Around</a:t>
            </a:r>
            <a:r>
              <a:rPr lang="pt-BR" sz="1000" dirty="0">
                <a:latin typeface="Calibri Light" panose="020F0302020204030204" pitchFamily="34" charset="0"/>
              </a:rPr>
              <a:t> Comes </a:t>
            </a:r>
            <a:r>
              <a:rPr lang="pt-BR" sz="1000" dirty="0" err="1">
                <a:latin typeface="Calibri Light" panose="020F0302020204030204" pitchFamily="34" charset="0"/>
              </a:rPr>
              <a:t>Around</a:t>
            </a:r>
            <a:r>
              <a:rPr lang="pt-BR" sz="1000" dirty="0">
                <a:latin typeface="Calibri Light" panose="020F0302020204030204" pitchFamily="34" charset="0"/>
              </a:rPr>
              <a:t>.</a:t>
            </a:r>
            <a:r>
              <a:rPr lang="pt-BR" sz="1000" b="1" i="1" dirty="0">
                <a:latin typeface="Calibri Light" panose="020F0302020204030204" pitchFamily="34" charset="0"/>
              </a:rPr>
              <a:t> </a:t>
            </a:r>
            <a:r>
              <a:rPr lang="en-US" sz="1000" b="1" i="1" dirty="0">
                <a:latin typeface="Calibri Light" panose="020F0302020204030204" pitchFamily="34" charset="0"/>
              </a:rPr>
              <a:t>Seminars in Liver Disease</a:t>
            </a:r>
            <a:r>
              <a:rPr lang="en-US" sz="1000" dirty="0">
                <a:latin typeface="Calibri Light" panose="020F0302020204030204" pitchFamily="34" charset="0"/>
              </a:rPr>
              <a:t> </a:t>
            </a:r>
            <a:r>
              <a:rPr lang="en-US" sz="1000" b="1" dirty="0">
                <a:solidFill>
                  <a:srgbClr val="231F20"/>
                </a:solidFill>
                <a:latin typeface="Calibri Light" panose="020F0302020204030204" pitchFamily="34" charset="0"/>
              </a:rPr>
              <a:t>2011</a:t>
            </a:r>
            <a:r>
              <a:rPr lang="en-US" sz="1000" dirty="0">
                <a:solidFill>
                  <a:srgbClr val="231F20"/>
                </a:solidFill>
                <a:latin typeface="Calibri Light" panose="020F0302020204030204" pitchFamily="34" charset="0"/>
              </a:rPr>
              <a:t>;Volume 31, Number 4.</a:t>
            </a:r>
            <a:endParaRPr lang="pt-BR" sz="1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+mn-lt"/>
              </a:rPr>
              <a:t>Hepatites B e C</a:t>
            </a:r>
          </a:p>
        </p:txBody>
      </p:sp>
    </p:spTree>
    <p:extLst>
      <p:ext uri="{BB962C8B-B14F-4D97-AF65-F5344CB8AC3E}">
        <p14:creationId xmlns:p14="http://schemas.microsoft.com/office/powerpoint/2010/main" val="1322277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ersonalizada 11">
      <a:dk1>
        <a:srgbClr val="00516B"/>
      </a:dk1>
      <a:lt1>
        <a:sysClr val="window" lastClr="FFFFFF"/>
      </a:lt1>
      <a:dk2>
        <a:srgbClr val="2A363C"/>
      </a:dk2>
      <a:lt2>
        <a:srgbClr val="C5D1D7"/>
      </a:lt2>
      <a:accent1>
        <a:srgbClr val="D16349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rtug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rtugal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ortug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rtugal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ortug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ortugal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4899</TotalTime>
  <Words>3322</Words>
  <Application>Microsoft Office PowerPoint</Application>
  <PresentationFormat>Apresentação na tela (4:3)</PresentationFormat>
  <Paragraphs>464</Paragraphs>
  <Slides>41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Franklin Gothic Book</vt:lpstr>
      <vt:lpstr>Geometric706BT-BlackCondensedB</vt:lpstr>
      <vt:lpstr>Perpetua</vt:lpstr>
      <vt:lpstr>Times New Roman</vt:lpstr>
      <vt:lpstr>Wingdings</vt:lpstr>
      <vt:lpstr>Wingdings 2</vt:lpstr>
      <vt:lpstr>Patrimônio Líquido</vt:lpstr>
      <vt:lpstr>Imagem de bitmap</vt:lpstr>
      <vt:lpstr>Photo Editor Photo</vt:lpstr>
      <vt:lpstr>Epidemiologia e Controle das Hepatites Virais B e C</vt:lpstr>
      <vt:lpstr>Agentes etiológicos</vt:lpstr>
      <vt:lpstr>Apresentação do PowerPoint</vt:lpstr>
      <vt:lpstr>Diagnóstico laboratorial/ hepatite B  </vt:lpstr>
      <vt:lpstr>Apresentação do PowerPoint</vt:lpstr>
      <vt:lpstr>Apresentação do PowerPoint</vt:lpstr>
      <vt:lpstr>Diagnóstico laboratorial/ hepatite C  </vt:lpstr>
      <vt:lpstr>Apresentação do PowerPoint</vt:lpstr>
      <vt:lpstr>Hepatites B e 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Crack: suas formas de uso</vt:lpstr>
      <vt:lpstr>Apresentação do PowerPoint</vt:lpstr>
      <vt:lpstr>Apresentação do PowerPoint</vt:lpstr>
      <vt:lpstr>População prisional, Brasil, 1990-2017</vt:lpstr>
      <vt:lpstr>População prisional por UF, Brasil, 2017</vt:lpstr>
      <vt:lpstr>Outras publicações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endemicidade do HBV determina a forma de transmissão</vt:lpstr>
      <vt:lpstr>Categorização de endemicidade de hepatite 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de prevenção e controle </vt:lpstr>
      <vt:lpstr>Plano de eliminação das hepatites virais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 e Controle das Hepatites Virais</dc:title>
  <dc:creator>Hepatologia</dc:creator>
  <cp:lastModifiedBy>Gerusa Figueiredo</cp:lastModifiedBy>
  <cp:revision>457</cp:revision>
  <dcterms:created xsi:type="dcterms:W3CDTF">2011-03-02T16:52:18Z</dcterms:created>
  <dcterms:modified xsi:type="dcterms:W3CDTF">2020-11-02T23:03:22Z</dcterms:modified>
</cp:coreProperties>
</file>