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6" r:id="rId13"/>
    <p:sldId id="275" r:id="rId14"/>
    <p:sldId id="267" r:id="rId15"/>
    <p:sldId id="268" r:id="rId16"/>
    <p:sldId id="269" r:id="rId17"/>
    <p:sldId id="271" r:id="rId18"/>
    <p:sldId id="274" r:id="rId19"/>
    <p:sldId id="272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2FC8-F71C-4465-8625-82EB234491B3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18ED-9302-4CB4-AC59-A21F24DD9B9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24936" cy="201865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DO CONSUMO E TRIBUTAÇÃO DE VENDAS 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b="1" dirty="0" smtClean="0"/>
              <a:t>     </a:t>
            </a:r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EM TERMOS DE EQUILÍBRIO (PARCIAL) DO MERCADO DE CAPITAIS TEMOS O SEGUINTE:</a:t>
            </a:r>
          </a:p>
          <a:p>
            <a:pPr marL="0" indent="0">
              <a:buNone/>
            </a:pPr>
            <a:endParaRPr lang="en-U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DUAS FORMAS DE DETERMINAR AS ALTERAÇÕES DE EQUILÍBRIO (PARCIAL) NO MERCADO DE CAPITAIS E QUE SÃO MOTIVADAS PELA TRIBUTAÇÃO DA RENDA DO CAPITAL:</a:t>
            </a:r>
          </a:p>
          <a:p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DELAS (“MODO 1”)</a:t>
            </a:r>
            <a:r>
              <a:rPr lang="en-US" sz="1800" dirty="0" smtClean="0"/>
              <a:t> É DETERMINAR COMO SE ALTERA, EM RESPOSTA À TRIBUTAÇÃO, A CURVA DE POUPANÇA DE MERCADO EM RELAÇÃO À CURVA DE OFERTA DE POUPANÇA REQUERIDA PELO POUPADOR, A QUAL, POR SUA VEZ, MOSTRA O RETORNO REQUERIDO PELO POUPADOR PARA OFERTAR CADA NÍVEL DE POUPANÇA. NA SITUAÇÃO INICIAL, SEM TRIBUTAÇÃO, A CURVA DE POUPANÇA DE MERCADO E A OFERTA DE POUPANÇA DO POUPADOR  SÃO IGUAIS (COINCIDENTES).  APÓS A TRIBUTAÇÃO, A OFERTA DE POUPANÇA DE MERCADO SE DIFERENCIA E SE ELEVA EM RELAÇÃO À OFERTA DE POUPANÇA DO POUPADOR PELA CUNHA TRIBUTÁRIA.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OUTRA FORMA (“MODO 2”)</a:t>
            </a:r>
            <a:r>
              <a:rPr lang="en-US" sz="1800" dirty="0" smtClean="0"/>
              <a:t> DE DETERMINAR AS ALTERAÇÕES DE EQUILÍBRIO (PARCIAL) NO MERCADO DE CAPITAIS É DETERMINAR </a:t>
            </a:r>
            <a:r>
              <a:rPr lang="en-US" sz="1800" dirty="0"/>
              <a:t>COMO , EM RESPOSTA À TRIBUTAÇÃO, </a:t>
            </a:r>
            <a:r>
              <a:rPr lang="en-US" sz="1800" dirty="0" smtClean="0"/>
              <a:t>SE DIFERENCIAM UMA EM RELAÇÃO À OUTRA, A DEMANDA DE MERCADO POR RECURSOS DE POUPANÇA, TAL COMO DETERMINADA PELO TOMADOR DE RECURSOS DE POUPANÇA E QUE É DEFINIDA PELA PRODUTIVIDADE MARGINAL DO CAPITAL, EM RELAÇÃO À DEMANDA DE RECURSOS DE POUPANÇA TAL COMO PERCEBIDA PELO POUPADOR. NA SITUAÇÃO INICIAL, SEM TRIBUTAÇÃO, A DEMANDA DE MERCADO POR POUPANÇA E A DEMANDA DE POUPANÇA PERCEBIDA PELO POUPADOR SÃO IGUAIS (COINCIDENTES). APÓS A TRIBUTAÇÃO, A DEMANDA DE POUPANÇA PERCEBIDA PELO POUPADOR SE DIFERENCIA E SE REDUZ  EM RELAÇÃO À DEMANDA DE MERCADO DE POUPANÇA (COMO DEFINIDA PELA </a:t>
            </a:r>
            <a:r>
              <a:rPr lang="en-US" sz="1800" dirty="0" err="1" smtClean="0"/>
              <a:t>PMgK</a:t>
            </a:r>
            <a:r>
              <a:rPr lang="en-US" sz="1800" dirty="0" smtClean="0"/>
              <a:t>)  PELA CUNHA TRIBUTÁRIA.</a:t>
            </a:r>
          </a:p>
          <a:p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DETERMINAÇÃO DOS DESLOCAMENTOS DE OFERTA E DEMANDA DE POUPANÇA ACIMA ALUDIDOS SÃO DADOS DA SEGUINTE FORMA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DE POUPANÇA NO MERCADO SERÁ AQUELA QUE,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DEDUZIDOS A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 JUROS DE TRIBUTO, A OFERTA LÍQUIDA SEJA EXATAMENTE AQUELA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EXIGIDA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POUPADOR PARA O DADO NÍVEL DE POUPANÇA: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COMO: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S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–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OBTÉM-SE QUE:     S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en-US" sz="1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[S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/(1 –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</a:t>
            </a: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RESULTANDO QUE SE:  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0,     ENTÃO    S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en-US" sz="1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S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SE:   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ENTÃO    S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en-US" sz="1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 S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(2)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 DE CAPITAL PERCEBIDA PELO POUPADOR SERÁ AQUELA QUE, </a:t>
            </a:r>
          </a:p>
          <a:p>
            <a:pPr marL="0" indent="0">
              <a:buNone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DA RENDA JUROS PAGA PELO TOMADOR RECURSOS (E DETERMINADA PELA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PMgK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</a:p>
          <a:p>
            <a:pPr marL="0" indent="0">
              <a:buNone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DEDUZ-SE O TOTAL DA RENDA JUROS DE TRIBUTO, OU SEJA:</a:t>
            </a: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D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PERCEBIDA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–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).D</a:t>
            </a:r>
            <a:r>
              <a:rPr lang="en-US" sz="1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(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PMgK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(1 -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DE FORMA QUE:</a:t>
            </a:r>
            <a:r>
              <a:rPr lang="en-US" sz="1800" b="1" dirty="0" smtClean="0"/>
              <a:t>    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8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APROPRIADA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 (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800" dirty="0" smtClean="0"/>
          </a:p>
          <a:p>
            <a:r>
              <a:rPr lang="pt-B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</a:t>
            </a:r>
            <a:r>
              <a:rPr lang="pt-BR" sz="1800" dirty="0" smtClean="0"/>
              <a:t>, A TRIBUTAÇÃO DA RENDA DO CAPITAL (JUROS) AFETA A OFERTA DE MERCADO E AFETA A DEMANDA DE RECURSOS DE POUPANÇA PERCEBIDA PELO POUPADOR E, ASSIM, AFETA O EQUILÍBRIO NO MERCADO </a:t>
            </a:r>
            <a:r>
              <a:rPr lang="pt-BR" sz="1800" dirty="0"/>
              <a:t>DE </a:t>
            </a:r>
            <a:r>
              <a:rPr lang="pt-BR" sz="1800" dirty="0" smtClean="0"/>
              <a:t>CAPITAIS, LEVANDO AOS EFEITOS SUBSTITUIÇÃO E O EXCESSO DE CARGA NO MERCADO DE CAPITAIS.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8036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ANÁLISE GRÁFICA DO IMPACTO DA TRIBUTAÇÃO DA RENDA NO MERCADO DE CAPITAIS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TRIBUTAÇÃO DA RENDA INTRODUZ  UMA CUNHA TRIBUTÁRIA ENTRE A NOVA TAXA DE JUROS DE MERCADO (“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E A TAXA DE JUROS LÍQUIDA (“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 APROPIADA PELO POUPADOR.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PORTANTO, </a:t>
            </a:r>
            <a:r>
              <a:rPr lang="en-US" sz="2000" u="sng" dirty="0" smtClean="0"/>
              <a:t>A TRIBUTAÇÃO DA RENDA DISTORCE AS DECISÕES DE POUPANÇA E INVESTIMENTO</a:t>
            </a:r>
            <a:r>
              <a:rPr lang="en-US" sz="2000" dirty="0" smtClean="0"/>
              <a:t>  E,  ASSIM, GERA EXCESSO DE CARGA NO MERCADO DE CAPITAIS, COMO DETERMINADA NA OFERTA COMPENSADA E NA DEMANDA DE MERCADO DE POUPANÇA. OU SEJA, O EXCESSO DE CARGA TOTAL CONSTITUI-SE DA SOMA  DO TRIÂNGULO (BCD), SOBRE A OFERTA COMPENSADA DE POUPANÇA, COM O TRIÂNGULO (AA’B), SOB A DEMANDA DE MERCADO DE POUPANÇA, COM A INCIDÊNCIA DA CARGA E DO EXCESSO DE CARGA TRIBUTÁRIA, PORTANTO, DEPENDENTE DAS ELASTICIDADES DA OFERTA COMPENSADA E DA DEMANDA DE POUPANÇA. ALÉM DISSO, A TRIBUTAÇÃO DA RENDA TAMBÉM GERA UMA DISTORÇÃO NO MERCADO DE TRABALHO, POIS TRIBUTA A RENDA (SALÁRIO) DERIVADA DO ESFORÇO DE TRABALHO.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JÁ NO CASO DE UM TRIBUTO SOBRE O CONSUMO</a:t>
            </a:r>
            <a:r>
              <a:rPr lang="en-US" sz="2000" dirty="0" smtClean="0"/>
              <a:t>, PORQUE O MESMO NÃO INCIDE SOBRE A POUPANÇA (MAS, SOMENTE SOBRE O CONSUMO), ELE NÃO INTRODUZ UMA CUNHA TRIBUTÁRIA ENTRE A TAXA DE JUROS DE MERCADO E A TAXA DE JUROS LÍQUIDA APROPIADA PELO POUPADOR NO MERCADO DE CAPITAIS E, ASSIM, NÃO PRODUZ EFEITOS SUBSTITUIÇÃO E NÃO GERA EXCESSO DE CARGA NO MERCADO DE CAPITAIS. NESTE CASO: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S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     D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D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PERCEBIDA</a:t>
            </a:r>
            <a:r>
              <a:rPr lang="en-US" sz="2000" dirty="0" smtClean="0"/>
              <a:t> 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A SUBSTITUIÇÃO DO IMPOSTO SOBRE A RENDA PELO IMPOSTO SOBRE O CONSUMO RESTAURA A EFICIÊNCIA NO MERCADO DE CAPITAIS E GERA UM GANHO DE BEM-ESTAR DE MAGNITUDE APROXIMADA DA ÁREA DO TRIÂNGULO [BCD  + AA´B] NA FIGURA ACIMA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TODAVIA, A TRIBUTAÇÃO DO CONSUMO IMPLICITAMENTE TRIBUTA A RENDA DERIVADA DO ESFORÇO DE TRABALHO E, COMO NECESSITA DE MAIOR ALÍQUOTA PARA GERAR MESMA RECEITA TRIBUTÁRIA QUE A TRIBUTAÇÃO DA RENDA, RESULTA QUE O IMPOSTO SOBRE O CONSUMO GERA UMA DISTORÇÃO MAIOR NO MERCADO DE TRABALHO DO QUE AQUELA PRODUZIDA PELA TRIBUTAÇÃO DA RENDA.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439652" y="1880828"/>
            <a:ext cx="25202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699792" y="3140968"/>
            <a:ext cx="352839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3059832" y="764704"/>
            <a:ext cx="3240360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3491880" y="1124744"/>
            <a:ext cx="3096344" cy="1728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012160" y="2267580"/>
            <a:ext cx="3096344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POUPANÇAS</a:t>
            </a:r>
            <a:r>
              <a:rPr lang="en-US" b="1" baseline="30000" dirty="0" smtClean="0"/>
              <a:t>MERCADO</a:t>
            </a:r>
            <a:r>
              <a:rPr lang="en-US" b="1" dirty="0" smtClean="0"/>
              <a:t> = </a:t>
            </a:r>
            <a:r>
              <a:rPr lang="en-US" b="1" dirty="0"/>
              <a:t>(</a:t>
            </a:r>
            <a:r>
              <a:rPr lang="en-US" b="1" dirty="0" err="1" smtClean="0"/>
              <a:t>PMg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 =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M</a:t>
            </a:r>
            <a:r>
              <a:rPr lang="en-US" b="1" dirty="0" smtClean="0"/>
              <a:t>)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588224" y="1052736"/>
            <a:ext cx="1665264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POUP.</a:t>
            </a:r>
            <a:r>
              <a:rPr lang="en-US" b="1" baseline="30000" dirty="0" smtClean="0"/>
              <a:t>COMPENSADA</a:t>
            </a:r>
            <a:r>
              <a:rPr lang="en-US" b="1" dirty="0" smtClean="0"/>
              <a:t> </a:t>
            </a:r>
            <a:endParaRPr lang="pt-BR" b="1" dirty="0"/>
          </a:p>
        </p:txBody>
      </p:sp>
      <p:cxnSp>
        <p:nvCxnSpPr>
          <p:cNvPr id="18" name="Conector reto 17"/>
          <p:cNvCxnSpPr/>
          <p:nvPr/>
        </p:nvCxnSpPr>
        <p:spPr>
          <a:xfrm rot="5400000">
            <a:off x="4535996" y="2528900"/>
            <a:ext cx="122413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699792" y="1916832"/>
            <a:ext cx="24482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4572000" y="1628800"/>
            <a:ext cx="27003" cy="151216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28" idx="2"/>
          </p:cNvCxnSpPr>
          <p:nvPr/>
        </p:nvCxnSpPr>
        <p:spPr>
          <a:xfrm flipH="1">
            <a:off x="2699792" y="1628800"/>
            <a:ext cx="1854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 flipV="1">
            <a:off x="2699792" y="2564904"/>
            <a:ext cx="1885709" cy="464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4391888" y="12594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5004048" y="1628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409522" y="226758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189622" y="1268760"/>
            <a:ext cx="58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</a:t>
            </a:r>
            <a:r>
              <a:rPr lang="en-US" b="1" baseline="-25000" dirty="0" err="1" smtClean="0"/>
              <a:t>M</a:t>
            </a:r>
            <a:r>
              <a:rPr lang="en-US" b="1" baseline="-25000" dirty="0" smtClean="0"/>
              <a:t>(1)</a:t>
            </a:r>
            <a:endParaRPr lang="pt-BR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391421" y="1700808"/>
            <a:ext cx="1308371" cy="36933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</a:t>
            </a:r>
            <a:r>
              <a:rPr lang="en-US" b="1" baseline="-25000" dirty="0" err="1" smtClean="0"/>
              <a:t>M</a:t>
            </a:r>
            <a:r>
              <a:rPr lang="en-US" b="1" baseline="-25000" dirty="0" smtClean="0"/>
              <a:t>(0)</a:t>
            </a:r>
            <a:r>
              <a:rPr lang="en-US" b="1" dirty="0" smtClean="0"/>
              <a:t> =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líq</a:t>
            </a:r>
            <a:r>
              <a:rPr lang="en-US" b="1" baseline="-25000" dirty="0" smtClean="0"/>
              <a:t>.(0)</a:t>
            </a:r>
            <a:r>
              <a:rPr lang="en-US" b="1" dirty="0" smtClean="0"/>
              <a:t> 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117454" y="2204864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</a:t>
            </a:r>
            <a:r>
              <a:rPr lang="en-US" b="1" baseline="-25000" dirty="0" err="1" smtClean="0"/>
              <a:t>LÍQ</a:t>
            </a:r>
            <a:r>
              <a:rPr lang="en-US" b="1" baseline="-25000" dirty="0" smtClean="0"/>
              <a:t>(1)</a:t>
            </a:r>
            <a:endParaRPr lang="pt-BR" b="1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2771800" y="1628800"/>
            <a:ext cx="2474750" cy="12868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220072" y="2699628"/>
            <a:ext cx="2905795" cy="36933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POUPANÇA</a:t>
            </a:r>
            <a:r>
              <a:rPr lang="en-US" b="1" baseline="30000" dirty="0" smtClean="0"/>
              <a:t>PERCEBIDA</a:t>
            </a:r>
            <a:r>
              <a:rPr lang="en-US" b="1" dirty="0" smtClean="0"/>
              <a:t> </a:t>
            </a:r>
            <a:r>
              <a:rPr lang="en-US" b="1" dirty="0" smtClean="0"/>
              <a:t>=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M</a:t>
            </a:r>
            <a:r>
              <a:rPr lang="en-US" b="1" dirty="0" smtClean="0"/>
              <a:t> (1 – </a:t>
            </a:r>
            <a:r>
              <a:rPr lang="en-US" b="1" dirty="0" err="1" smtClean="0"/>
              <a:t>t</a:t>
            </a:r>
            <a:r>
              <a:rPr lang="en-US" b="1" baseline="-25000" dirty="0" err="1"/>
              <a:t>Y</a:t>
            </a:r>
            <a:r>
              <a:rPr lang="en-US" b="1" dirty="0" smtClean="0"/>
              <a:t>)</a:t>
            </a:r>
            <a:endParaRPr lang="pt-BR" b="1" dirty="0"/>
          </a:p>
        </p:txBody>
      </p:sp>
      <p:sp>
        <p:nvSpPr>
          <p:cNvPr id="2" name="Chave esquerda 1"/>
          <p:cNvSpPr/>
          <p:nvPr/>
        </p:nvSpPr>
        <p:spPr>
          <a:xfrm>
            <a:off x="611560" y="1453426"/>
            <a:ext cx="1505894" cy="100811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 rot="16200000">
            <a:off x="-650459" y="1592657"/>
            <a:ext cx="2162259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CUNHA TRIBUTÁRIA: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B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B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=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.r</a:t>
            </a:r>
            <a:r>
              <a:rPr lang="pt-B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4175956" y="910462"/>
            <a:ext cx="1836204" cy="21584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580112" y="404664"/>
            <a:ext cx="2145396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</a:t>
            </a:r>
            <a:r>
              <a:rPr lang="en-US" sz="1400" b="1" baseline="-25000" dirty="0" smtClean="0"/>
              <a:t>LÍQ.</a:t>
            </a:r>
            <a:r>
              <a:rPr lang="en-US" sz="1400" b="1" baseline="30000" dirty="0" smtClean="0"/>
              <a:t>REQUERIDA</a:t>
            </a:r>
            <a:r>
              <a:rPr lang="en-US" sz="1400" b="1" dirty="0" smtClean="0"/>
              <a:t>  =  S</a:t>
            </a:r>
            <a:r>
              <a:rPr lang="en-US" sz="1400" b="1" baseline="-25000" dirty="0" smtClean="0"/>
              <a:t>POUP.</a:t>
            </a:r>
            <a:r>
              <a:rPr lang="en-US" sz="1400" b="1" baseline="30000" dirty="0" smtClean="0"/>
              <a:t>MERC.</a:t>
            </a:r>
            <a:r>
              <a:rPr lang="en-US" sz="1400" b="1" dirty="0" smtClean="0"/>
              <a:t> , </a:t>
            </a:r>
          </a:p>
          <a:p>
            <a:r>
              <a:rPr lang="en-US" sz="1400" b="1" dirty="0" smtClean="0"/>
              <a:t>SOB  </a:t>
            </a:r>
            <a:r>
              <a:rPr lang="en-US" sz="1400" b="1" dirty="0" err="1" smtClean="0"/>
              <a:t>t</a:t>
            </a:r>
            <a:r>
              <a:rPr lang="en-US" sz="1400" b="1" baseline="-25000" dirty="0" err="1" smtClean="0"/>
              <a:t>Y</a:t>
            </a:r>
            <a:r>
              <a:rPr lang="en-US" sz="1400" b="1" dirty="0" smtClean="0"/>
              <a:t> = 0</a:t>
            </a:r>
            <a:endParaRPr lang="pt-BR" sz="1400" dirty="0"/>
          </a:p>
        </p:txBody>
      </p:sp>
      <p:cxnSp>
        <p:nvCxnSpPr>
          <p:cNvPr id="15" name="Conector reto 14"/>
          <p:cNvCxnSpPr/>
          <p:nvPr/>
        </p:nvCxnSpPr>
        <p:spPr>
          <a:xfrm flipH="1">
            <a:off x="3753434" y="722313"/>
            <a:ext cx="1538646" cy="191459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3153229" y="260648"/>
            <a:ext cx="235487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POUP.</a:t>
            </a:r>
            <a:r>
              <a:rPr lang="en-US" sz="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MERC.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</a:t>
            </a:r>
            <a:r>
              <a:rPr lang="en-US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/(1 –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 </a:t>
            </a:r>
          </a:p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 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0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851920" y="23395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3851920" y="1628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4355976" y="1691516"/>
            <a:ext cx="37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7" name="Conector reto 46"/>
          <p:cNvCxnSpPr/>
          <p:nvPr/>
        </p:nvCxnSpPr>
        <p:spPr>
          <a:xfrm flipH="1" flipV="1">
            <a:off x="4000358" y="1885474"/>
            <a:ext cx="8818" cy="67943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ta para baixo 7"/>
          <p:cNvSpPr/>
          <p:nvPr/>
        </p:nvSpPr>
        <p:spPr>
          <a:xfrm rot="1676761">
            <a:off x="3102150" y="1017931"/>
            <a:ext cx="447923" cy="809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Seta para baixo 21"/>
          <p:cNvSpPr/>
          <p:nvPr/>
        </p:nvSpPr>
        <p:spPr>
          <a:xfrm rot="7497310">
            <a:off x="5113018" y="855901"/>
            <a:ext cx="389489" cy="644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17985927">
            <a:off x="2890124" y="1232927"/>
            <a:ext cx="932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“MODO 2”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ixaDeTexto 25"/>
          <p:cNvSpPr txBox="1"/>
          <p:nvPr/>
        </p:nvSpPr>
        <p:spPr>
          <a:xfrm rot="2189474">
            <a:off x="4848255" y="1095131"/>
            <a:ext cx="960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“MODO 1”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TRIBUTAÇÃO DO CONSUMO E A EFICIÊNCIA NO MERCADO DE TRABALHO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OS GANHOS DE EFICIÊNCIA NO MERCADO DE CAPITAIS COM TRIBUTAÇÃO DO CONSUMO DEVEM SER CONTRABALANÇADOS COM PERDAS ADICIONAIS DE EFICIÊNCIA GERADAS EM OUTROS MERCADOS, COMO NO MERCADO DE TRABALHO.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PERDAS DE EFICIÊNCIA ADICIONAIS GERADAS NO MERCADO DE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COM A TRIBUTAÇÃO DO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 (AO INVÉS DA TRIBUTAÇÃO DA RENDA),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 É, EM RELAÇÃO ÀQUELAS DERIVADAS NA TRIBUTAÇÃO DA RENDA,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OCORREM PORQUE AS ALÍQUOTAS DE TRIBUTAÇÃO DO CONSUMO DEVEM SER MAIS ELEVADAS DO QUE NA TRIBUTAÇÃO DA RENDA, PARA GERAR MESMA RECEITA TRIBUTÁRIA.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ALÍQUOTAS MAIS ELEVADAS, POR OUTRO LADO, GERAM PERDAS DE EFICIÊNCIA ADICIONAIS MAIS QUE PROPORCIONALMENTE ELEVADAS, RESULTANTES DE UMA DISTORÇÃO MAIOR NA ESCOLHA ENTRE ESFORÇO DE TRABALHO E LAZER.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2000" u="sng" dirty="0"/>
              <a:t>COM BASE NO EXEMPLO ANTERIOR</a:t>
            </a:r>
            <a:r>
              <a:rPr lang="en-US" sz="2000" dirty="0"/>
              <a:t>, </a:t>
            </a:r>
            <a:r>
              <a:rPr lang="en-US" sz="2000" dirty="0" smtClean="0"/>
              <a:t>A </a:t>
            </a:r>
            <a:r>
              <a:rPr lang="en-US" sz="2000" dirty="0"/>
              <a:t>ALÍQUOTA DE IMPOSTO SOBRE O CONSUMO </a:t>
            </a:r>
            <a:r>
              <a:rPr lang="en-US" sz="2000" dirty="0" smtClean="0"/>
              <a:t>DEVERIA SER MAIOR EM </a:t>
            </a:r>
            <a:r>
              <a:rPr lang="en-US" sz="2000" dirty="0"/>
              <a:t>125% </a:t>
            </a:r>
            <a:r>
              <a:rPr lang="en-US" sz="2000" dirty="0" smtClean="0"/>
              <a:t>DO QUE A </a:t>
            </a:r>
            <a:r>
              <a:rPr lang="en-US" sz="2000" dirty="0"/>
              <a:t>ALÍQUOTA DO IMPOSTO SOBRE A RENDA PARA </a:t>
            </a:r>
            <a:r>
              <a:rPr lang="en-US" sz="2000" dirty="0" smtClean="0"/>
              <a:t>QUE PUDESSE GERAR </a:t>
            </a:r>
            <a:r>
              <a:rPr lang="en-US" sz="2000" dirty="0"/>
              <a:t>MESMA </a:t>
            </a:r>
            <a:r>
              <a:rPr lang="en-US" sz="2000" dirty="0" smtClean="0"/>
              <a:t>RECEITA, POIS VIMOS QUE SOB TRIBUTAÇÃO EQUIVALENTE: “</a:t>
            </a:r>
            <a:r>
              <a:rPr lang="en-US" sz="2000" dirty="0"/>
              <a:t>1,25. </a:t>
            </a:r>
            <a:r>
              <a:rPr lang="en-US" sz="2000" dirty="0" err="1"/>
              <a:t>t</a:t>
            </a:r>
            <a:r>
              <a:rPr lang="en-US" sz="2000" baseline="-25000" dirty="0" err="1"/>
              <a:t>Y</a:t>
            </a:r>
            <a:r>
              <a:rPr lang="en-US" sz="2000" dirty="0"/>
              <a:t> = </a:t>
            </a:r>
            <a:r>
              <a:rPr lang="en-US" sz="2000" dirty="0" err="1"/>
              <a:t>t</a:t>
            </a:r>
            <a:r>
              <a:rPr lang="en-US" sz="2000" baseline="-25000" dirty="0" err="1"/>
              <a:t>C</a:t>
            </a:r>
            <a:r>
              <a:rPr lang="en-US" sz="2000" dirty="0"/>
              <a:t> </a:t>
            </a:r>
            <a:r>
              <a:rPr lang="en-US" sz="2000" dirty="0" smtClean="0"/>
              <a:t>”. </a:t>
            </a:r>
            <a:r>
              <a:rPr lang="en-US" sz="2000" b="1" u="sng" dirty="0" smtClean="0"/>
              <a:t>ISTO </a:t>
            </a:r>
            <a:r>
              <a:rPr lang="en-US" sz="2000" b="1" u="sng" dirty="0"/>
              <a:t>SIGNIFICA QUE NO MERCADO DE TRABALHO A TRIBUTAÇÃO IMPLÍCITA DO SALÁRIO SERÁ 25% MAIOR COM UM IMPOSTO SOBRE O </a:t>
            </a:r>
            <a:r>
              <a:rPr lang="en-US" sz="2000" b="1" u="sng" dirty="0" smtClean="0"/>
              <a:t>CONSUMO</a:t>
            </a:r>
            <a:r>
              <a:rPr lang="en-US" sz="2000" b="1" dirty="0" smtClean="0"/>
              <a:t>:</a:t>
            </a:r>
            <a:endParaRPr lang="en-US" sz="2000" dirty="0"/>
          </a:p>
          <a:p>
            <a:pPr algn="just"/>
            <a:r>
              <a:rPr lang="en-US" sz="2000" dirty="0" smtClean="0"/>
              <a:t>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 TRIBUTAÇÃO DA RENDA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Y = (RENDA TRABALHO + RENDA CAPITAL) =  (W.L  +  </a:t>
            </a:r>
            <a:r>
              <a:rPr lang="en-US" sz="2000" dirty="0" err="1" smtClean="0"/>
              <a:t>r.B</a:t>
            </a:r>
            <a:r>
              <a:rPr lang="en-US" sz="2000" dirty="0" smtClean="0"/>
              <a:t>)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PORTANTO: 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err="1" smtClean="0"/>
              <a:t>.Y</a:t>
            </a:r>
            <a:r>
              <a:rPr lang="en-US" sz="2000" b="1" dirty="0" smtClean="0"/>
              <a:t>  =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.(W.L + </a:t>
            </a:r>
            <a:r>
              <a:rPr lang="en-US" sz="2000" b="1" dirty="0" err="1" smtClean="0"/>
              <a:t>r.B</a:t>
            </a:r>
            <a:r>
              <a:rPr lang="en-US" sz="2000" b="1" dirty="0" smtClean="0"/>
              <a:t>)  =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err="1" smtClean="0"/>
              <a:t>.W.L</a:t>
            </a:r>
            <a:r>
              <a:rPr lang="en-US" sz="2000" b="1" dirty="0" smtClean="0"/>
              <a:t>  +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err="1" smtClean="0"/>
              <a:t>.r.B</a:t>
            </a:r>
            <a:endParaRPr lang="en-US" sz="2000" b="1" dirty="0" smtClean="0"/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dirty="0" smtClean="0"/>
              <a:t>OU SEJA, </a:t>
            </a:r>
            <a:r>
              <a:rPr lang="en-US" sz="2000" u="sng" dirty="0" smtClean="0"/>
              <a:t>A TRIBUTAÇÃO DA RENDA DO TRABALHO SERÁ</a:t>
            </a:r>
            <a:r>
              <a:rPr lang="en-US" sz="2000" dirty="0" smtClean="0"/>
              <a:t>: </a:t>
            </a:r>
            <a:r>
              <a:rPr lang="en-US" sz="2000" b="1" dirty="0"/>
              <a:t>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 err="1"/>
              <a:t>.W.L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u="sng" dirty="0" smtClean="0"/>
              <a:t>DE MODO QUE</a:t>
            </a:r>
            <a:r>
              <a:rPr lang="en-US" sz="2000" dirty="0" smtClean="0"/>
              <a:t>: </a:t>
            </a:r>
            <a:r>
              <a:rPr lang="en-US" sz="2000" b="1" dirty="0" smtClean="0"/>
              <a:t>    W</a:t>
            </a:r>
            <a:r>
              <a:rPr lang="en-US" sz="2000" b="1" baseline="-25000" dirty="0" smtClean="0"/>
              <a:t>LÍQ.</a:t>
            </a:r>
            <a:r>
              <a:rPr lang="en-US" sz="2000" b="1" baseline="30000" dirty="0" smtClean="0"/>
              <a:t>RECEBIDO</a:t>
            </a:r>
            <a:r>
              <a:rPr lang="en-US" sz="2000" b="1" dirty="0" smtClean="0"/>
              <a:t> </a:t>
            </a:r>
            <a:r>
              <a:rPr lang="en-US" sz="2000" b="1" dirty="0"/>
              <a:t>= 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).</a:t>
            </a:r>
            <a:r>
              <a:rPr lang="en-US" sz="2000" b="1" dirty="0"/>
              <a:t>W</a:t>
            </a:r>
            <a:r>
              <a:rPr lang="en-US" sz="2000" b="1" baseline="-25000" dirty="0"/>
              <a:t>PAGO</a:t>
            </a:r>
            <a:r>
              <a:rPr lang="en-US" sz="2000" b="1" dirty="0"/>
              <a:t> = 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).</a:t>
            </a:r>
            <a:r>
              <a:rPr lang="en-US" sz="2000" b="1" dirty="0" err="1" smtClean="0"/>
              <a:t>PMg</a:t>
            </a:r>
            <a:r>
              <a:rPr lang="en-US" sz="2000" b="1" baseline="-25000" dirty="0" err="1" smtClean="0"/>
              <a:t>L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 </a:t>
            </a:r>
            <a:endParaRPr lang="en-US" sz="2000" b="1" baseline="-25000" dirty="0" smtClean="0"/>
          </a:p>
          <a:p>
            <a:pPr algn="just"/>
            <a:r>
              <a:rPr lang="en-US" sz="2000" b="1" dirty="0" smtClean="0"/>
              <a:t>            </a:t>
            </a:r>
            <a:r>
              <a:rPr lang="en-US" sz="2000" b="1" u="sng" dirty="0" smtClean="0"/>
              <a:t>PORTANTO, EM TERMOS DA OFERTA DE TRABALHO, TEM-SE QUE SOB TRIBUTAÇÃO, A OFERTA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b="1" u="sng" dirty="0" smtClean="0"/>
              <a:t>DE MERCADO DEVE SER ACRESCIDA DA TRIBUTAÇÃO PARA QUE, DEDUZIDA DA MESMA,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b="1" u="sng" dirty="0" smtClean="0"/>
              <a:t>RESULTE NA OFERTA REQUERIDA PELO TRABALHADOR PARA UM DADO NÍVEL DE TRABALHO 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REQUERIDA </a:t>
            </a:r>
            <a:r>
              <a:rPr lang="en-US" sz="2000" b="1" dirty="0" smtClean="0"/>
              <a:t> = S</a:t>
            </a:r>
            <a:r>
              <a:rPr lang="en-US" sz="2000" b="1" baseline="-25000" dirty="0" smtClean="0"/>
              <a:t>L</a:t>
            </a:r>
            <a:r>
              <a:rPr lang="en-US" sz="2000" b="1" dirty="0" smtClean="0"/>
              <a:t>(W</a:t>
            </a:r>
            <a:r>
              <a:rPr lang="en-US" sz="2000" b="1" baseline="-25000" dirty="0" smtClean="0"/>
              <a:t>LÍQ.</a:t>
            </a:r>
            <a:r>
              <a:rPr lang="en-US" sz="2000" b="1" baseline="30000" dirty="0" smtClean="0"/>
              <a:t>RECEBIDO</a:t>
            </a:r>
            <a:r>
              <a:rPr lang="en-US" sz="2000" b="1" dirty="0" smtClean="0"/>
              <a:t>) = 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).S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MERCADO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b="1" dirty="0" smtClean="0"/>
              <a:t>          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b="1" u="sng" dirty="0" smtClean="0"/>
              <a:t>DE MODO QUE</a:t>
            </a:r>
            <a:r>
              <a:rPr lang="en-US" sz="2000" b="1" dirty="0" smtClean="0"/>
              <a:t>:    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MERCADO</a:t>
            </a:r>
            <a:r>
              <a:rPr lang="en-US" sz="2000" b="1" dirty="0" smtClean="0"/>
              <a:t>  =  [S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REQUERIDO</a:t>
            </a:r>
            <a:r>
              <a:rPr lang="en-US" sz="2000" b="1" dirty="0" smtClean="0"/>
              <a:t>/(1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)]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 TRIBUTAÇÃO DO CONSUMO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Y  =  (W.L  +  </a:t>
            </a:r>
            <a:r>
              <a:rPr lang="en-US" sz="2000" dirty="0" err="1" smtClean="0"/>
              <a:t>r.B</a:t>
            </a:r>
            <a:r>
              <a:rPr lang="en-US" sz="2000" dirty="0" smtClean="0"/>
              <a:t>)  =  (C  +  S)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CONSUMO ABRANGENTE:  (Y – S)  =  (W.L + </a:t>
            </a:r>
            <a:r>
              <a:rPr lang="en-US" sz="2000" dirty="0" err="1" smtClean="0"/>
              <a:t>r.B</a:t>
            </a:r>
            <a:r>
              <a:rPr lang="en-US" sz="2000" dirty="0" smtClean="0"/>
              <a:t>)  –  S  =  C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POR SIMPLIFICAÇÃO, SEJA RENDA JUROS = POUPANÇA:  </a:t>
            </a:r>
            <a:r>
              <a:rPr lang="en-US" sz="2000" dirty="0" err="1" smtClean="0"/>
              <a:t>r.B</a:t>
            </a:r>
            <a:r>
              <a:rPr lang="en-US" sz="2000" dirty="0" smtClean="0"/>
              <a:t> = S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ENTÃO:  (Y  -  S)  =  W.L  =  C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PORTANTO, </a:t>
            </a:r>
            <a:r>
              <a:rPr lang="en-US" sz="2000" u="sng" dirty="0" smtClean="0"/>
              <a:t>A TRIBUTAÇÃO DO CONSUMO  IMPLICA  EM</a:t>
            </a:r>
            <a:r>
              <a:rPr lang="en-US" sz="2000" dirty="0" smtClean="0"/>
              <a:t>: 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err="1" smtClean="0"/>
              <a:t>.C</a:t>
            </a:r>
            <a:r>
              <a:rPr lang="en-US" sz="2000" b="1" dirty="0" smtClean="0"/>
              <a:t>  =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err="1" smtClean="0"/>
              <a:t>.W.L</a:t>
            </a:r>
            <a:endParaRPr lang="en-US" sz="2000" b="1" dirty="0" smtClean="0"/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E COMO </a:t>
            </a:r>
            <a:r>
              <a:rPr lang="en-US" sz="2000" b="1" dirty="0"/>
              <a:t>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  = 1,25.t</a:t>
            </a:r>
            <a:r>
              <a:rPr lang="en-US" sz="2000" b="1" baseline="-25000" dirty="0" smtClean="0"/>
              <a:t>Y</a:t>
            </a:r>
            <a:r>
              <a:rPr lang="en-US" sz="2000" b="1" dirty="0" smtClean="0"/>
              <a:t>” RESULTA QUE:  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err="1" smtClean="0"/>
              <a:t>.W.L</a:t>
            </a:r>
            <a:r>
              <a:rPr lang="en-US" sz="2000" b="1" dirty="0" smtClean="0"/>
              <a:t>  =  1,25.</a:t>
            </a:r>
            <a:r>
              <a:rPr lang="en-US" sz="2000" b="1" dirty="0"/>
              <a:t>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err="1" smtClean="0"/>
              <a:t>.W.L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</a:t>
            </a:r>
            <a:r>
              <a:rPr lang="en-US" sz="2000" u="sng" dirty="0" smtClean="0"/>
              <a:t>OU </a:t>
            </a:r>
            <a:r>
              <a:rPr lang="en-US" sz="2000" u="sng" dirty="0"/>
              <a:t>SEJA, O SALÁRIO LÍQUIDO APROPRIADO </a:t>
            </a:r>
            <a:r>
              <a:rPr lang="en-US" sz="2000" u="sng" dirty="0" smtClean="0"/>
              <a:t>E PERCEBIDO PELO TRABALHADOR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u="sng" dirty="0" smtClean="0"/>
              <a:t>SERÁ</a:t>
            </a:r>
            <a:r>
              <a:rPr lang="en-US" sz="2000" dirty="0" smtClean="0"/>
              <a:t>:                </a:t>
            </a:r>
            <a:r>
              <a:rPr lang="en-US" sz="2000" b="1" dirty="0" smtClean="0"/>
              <a:t>W</a:t>
            </a:r>
            <a:r>
              <a:rPr lang="en-US" sz="2000" b="1" baseline="-25000" dirty="0" smtClean="0"/>
              <a:t>LÍQ.</a:t>
            </a:r>
            <a:r>
              <a:rPr lang="en-US" sz="2000" b="1" baseline="30000" dirty="0" smtClean="0"/>
              <a:t>RECEBIDO</a:t>
            </a:r>
            <a:r>
              <a:rPr lang="en-US" sz="2000" b="1" dirty="0" smtClean="0"/>
              <a:t> </a:t>
            </a:r>
            <a:r>
              <a:rPr lang="en-US" sz="2000" b="1" dirty="0"/>
              <a:t>= (1 –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C</a:t>
            </a:r>
            <a:r>
              <a:rPr lang="en-US" sz="2000" b="1" dirty="0"/>
              <a:t>).W</a:t>
            </a:r>
            <a:r>
              <a:rPr lang="en-US" sz="2000" b="1" baseline="-25000" dirty="0"/>
              <a:t>PAGO</a:t>
            </a:r>
            <a:r>
              <a:rPr lang="en-US" sz="2000" b="1" dirty="0"/>
              <a:t> = (1 –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C</a:t>
            </a:r>
            <a:r>
              <a:rPr lang="en-US" sz="2000" b="1" dirty="0"/>
              <a:t>).</a:t>
            </a:r>
            <a:r>
              <a:rPr lang="en-US" sz="2000" b="1" dirty="0" err="1" smtClean="0"/>
              <a:t>PMg</a:t>
            </a:r>
            <a:r>
              <a:rPr lang="en-US" sz="2000" b="1" baseline="-25000" dirty="0" err="1" smtClean="0"/>
              <a:t>L</a:t>
            </a:r>
            <a:endParaRPr lang="en-US" sz="2000" b="1" baseline="-25000" dirty="0" smtClean="0"/>
          </a:p>
          <a:p>
            <a:pPr marL="0" indent="0" algn="just">
              <a:buNone/>
            </a:pPr>
            <a:r>
              <a:rPr lang="en-US" sz="2000" b="1" dirty="0"/>
              <a:t>  </a:t>
            </a:r>
            <a:r>
              <a:rPr lang="en-US" sz="2000" b="1" dirty="0" smtClean="0"/>
              <a:t>                </a:t>
            </a:r>
            <a:r>
              <a:rPr lang="en-US" sz="2000" b="1" u="sng" dirty="0" smtClean="0"/>
              <a:t>DE MODO QUE</a:t>
            </a:r>
            <a:r>
              <a:rPr lang="en-US" sz="2000" b="1" dirty="0" smtClean="0"/>
              <a:t>:  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REQUERIDA </a:t>
            </a:r>
            <a:r>
              <a:rPr lang="en-US" sz="2000" b="1" dirty="0" smtClean="0"/>
              <a:t> </a:t>
            </a:r>
            <a:r>
              <a:rPr lang="en-US" sz="2000" b="1" dirty="0"/>
              <a:t>= S</a:t>
            </a:r>
            <a:r>
              <a:rPr lang="en-US" sz="2000" b="1" baseline="-25000" dirty="0"/>
              <a:t>L</a:t>
            </a:r>
            <a:r>
              <a:rPr lang="en-US" sz="2000" b="1" dirty="0"/>
              <a:t>(W</a:t>
            </a:r>
            <a:r>
              <a:rPr lang="en-US" sz="2000" b="1" baseline="-25000" dirty="0"/>
              <a:t>LÍQ.</a:t>
            </a:r>
            <a:r>
              <a:rPr lang="en-US" sz="2000" b="1" baseline="30000" dirty="0"/>
              <a:t>RECEBIDO</a:t>
            </a:r>
            <a:r>
              <a:rPr lang="en-US" sz="2000" b="1" dirty="0"/>
              <a:t>) = 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).S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MERCADO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dirty="0" smtClean="0"/>
              <a:t>                  </a:t>
            </a:r>
            <a:r>
              <a:rPr lang="en-US" sz="2000" b="1" u="sng" dirty="0" smtClean="0"/>
              <a:t>E, PORTANTO</a:t>
            </a:r>
            <a:r>
              <a:rPr lang="en-US" sz="2000" b="1" dirty="0" smtClean="0"/>
              <a:t>:      S</a:t>
            </a:r>
            <a:r>
              <a:rPr lang="en-US" sz="2000" b="1" baseline="-25000" dirty="0" smtClean="0"/>
              <a:t>L</a:t>
            </a:r>
            <a:r>
              <a:rPr lang="en-US" sz="2000" b="1" baseline="30000" dirty="0" smtClean="0"/>
              <a:t>MERCADO</a:t>
            </a:r>
            <a:r>
              <a:rPr lang="en-US" sz="2000" b="1" dirty="0" smtClean="0"/>
              <a:t>  </a:t>
            </a:r>
            <a:r>
              <a:rPr lang="en-US" sz="2000" b="1" dirty="0"/>
              <a:t>=  [S</a:t>
            </a:r>
            <a:r>
              <a:rPr lang="en-US" sz="2000" b="1" baseline="-25000" dirty="0"/>
              <a:t>L</a:t>
            </a:r>
            <a:r>
              <a:rPr lang="en-US" sz="2000" b="1" baseline="30000" dirty="0"/>
              <a:t>REQUERIDO</a:t>
            </a:r>
            <a:r>
              <a:rPr lang="en-US" sz="2000" b="1" dirty="0"/>
              <a:t>/(1 –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)],    ONDE</a:t>
            </a:r>
            <a:r>
              <a:rPr lang="en-US" sz="2000" b="1" dirty="0"/>
              <a:t>: 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  </a:t>
            </a:r>
            <a:r>
              <a:rPr lang="en-US" sz="2000" b="1" dirty="0"/>
              <a:t>=  </a:t>
            </a:r>
            <a:r>
              <a:rPr lang="en-US" sz="2000" b="1" dirty="0" smtClean="0"/>
              <a:t>1,25.t</a:t>
            </a:r>
            <a:r>
              <a:rPr lang="en-US" sz="2000" b="1" baseline="-25000" dirty="0" smtClean="0"/>
              <a:t>y</a:t>
            </a:r>
            <a:endParaRPr lang="en-US" sz="2000" b="1" dirty="0" smtClean="0"/>
          </a:p>
          <a:p>
            <a:pPr marL="0" indent="0" algn="just"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76117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19050">
            <a:solidFill>
              <a:schemeClr val="tx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 DA TRIBUTAÇÃO SOBRE O CONSUMO NO MERCADO DE TRABALHO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1600" b="1" dirty="0" smtClean="0"/>
              <a:t>O EXCESSO DE CARGA COM O IMPOSTO SOBRE A RENDA </a:t>
            </a:r>
            <a:r>
              <a:rPr lang="en-US" sz="1600" dirty="0" smtClean="0"/>
              <a:t>CORRESPONDE SOBRE A OFERTA COMPENSADA DE TRABALHO AO TRIÂNGULO (CDE), MAIS O TRIÂNGULO (BB’C) SOB A DEMANDA DE MERCADO DE TRABALHO.</a:t>
            </a:r>
          </a:p>
          <a:p>
            <a:pPr algn="just">
              <a:buNone/>
            </a:pPr>
            <a:endParaRPr lang="en-US" sz="1600" dirty="0"/>
          </a:p>
          <a:p>
            <a:pPr algn="just">
              <a:buNone/>
            </a:pPr>
            <a:r>
              <a:rPr lang="en-US" sz="1600" dirty="0" smtClean="0"/>
              <a:t>      </a:t>
            </a:r>
            <a:r>
              <a:rPr lang="en-US" sz="1600" b="1" dirty="0" smtClean="0"/>
              <a:t>O EXCESSO DE CARGA COM IMPOSTO (EQUIVALENTE) SOBRE O CONSUMO</a:t>
            </a:r>
            <a:r>
              <a:rPr lang="en-US" sz="1600" dirty="0" smtClean="0"/>
              <a:t> CORRESPONDE SOBRE </a:t>
            </a:r>
            <a:r>
              <a:rPr lang="en-US" sz="1600" dirty="0"/>
              <a:t>A OFERTA COMPENSADA DE TRABALHO AO TRIÂNGULO (</a:t>
            </a:r>
            <a:r>
              <a:rPr lang="en-US" sz="1600" dirty="0" smtClean="0"/>
              <a:t>CFG), </a:t>
            </a:r>
            <a:r>
              <a:rPr lang="en-US" sz="1600" dirty="0"/>
              <a:t>MAIS O TRIÂNGULO </a:t>
            </a:r>
            <a:r>
              <a:rPr lang="en-US" sz="1600" dirty="0" smtClean="0"/>
              <a:t>(AA’C</a:t>
            </a:r>
            <a:r>
              <a:rPr lang="en-US" sz="1600" dirty="0"/>
              <a:t>) SOB A DEMANDA DE MERCADO DE TRABALHO.</a:t>
            </a:r>
            <a:endParaRPr lang="en-US" sz="1600" dirty="0" smtClean="0"/>
          </a:p>
          <a:p>
            <a:pPr algn="just">
              <a:buNone/>
            </a:pPr>
            <a:endParaRPr lang="en-US" sz="1600" dirty="0"/>
          </a:p>
          <a:p>
            <a:pPr algn="just">
              <a:buNone/>
            </a:pPr>
            <a:r>
              <a:rPr lang="en-US" sz="1600" dirty="0" smtClean="0"/>
              <a:t>     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SUBSTITUIÇÃO DO IMPOSTO SOBRE A RENDA PELO IMPOSTO SOBRE O CONSUMO AUMENTA O EXCESSO DE CARGA NO MERCADO DE TRABALHO PELA SOMA DO TRAPÉZIO (ABA’B’) COM O TRAPÉZIO (DFGE)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763688" y="405458"/>
            <a:ext cx="794" cy="40316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764482" y="4437112"/>
            <a:ext cx="525579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419872" y="692696"/>
            <a:ext cx="3024336" cy="24482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2771800" y="1268760"/>
            <a:ext cx="3888432" cy="2304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420589" y="2915652"/>
            <a:ext cx="2687915" cy="36933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/>
              <a:t>L</a:t>
            </a:r>
            <a:r>
              <a:rPr lang="en-US" b="1" baseline="30000" dirty="0" smtClean="0"/>
              <a:t>MERC.</a:t>
            </a:r>
            <a:r>
              <a:rPr lang="en-US" b="1" dirty="0" smtClean="0"/>
              <a:t> = D</a:t>
            </a:r>
            <a:r>
              <a:rPr lang="en-US" b="1" baseline="-25000" dirty="0" smtClean="0"/>
              <a:t>L</a:t>
            </a:r>
            <a:r>
              <a:rPr lang="en-US" b="1" dirty="0" smtClean="0"/>
              <a:t>(</a:t>
            </a:r>
            <a:r>
              <a:rPr lang="en-US" b="1" dirty="0" err="1" smtClean="0"/>
              <a:t>PMg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= W</a:t>
            </a:r>
            <a:r>
              <a:rPr lang="en-US" b="1" baseline="30000" dirty="0" smtClean="0"/>
              <a:t>PAGO</a:t>
            </a:r>
            <a:r>
              <a:rPr lang="en-US" b="1" dirty="0" smtClean="0"/>
              <a:t>)</a:t>
            </a:r>
            <a:endParaRPr lang="pt-BR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660232" y="1124744"/>
            <a:ext cx="1300292" cy="36933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baseline="-25000" dirty="0" smtClean="0"/>
              <a:t>L</a:t>
            </a:r>
            <a:r>
              <a:rPr lang="en-US" b="1" baseline="30000" dirty="0" smtClean="0"/>
              <a:t>COMPENSADO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572000" y="14754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pt-BR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833554" y="169151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pt-BR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004048" y="18355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347132" y="18355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pt-BR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313468" y="233958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048165" y="3429000"/>
            <a:ext cx="3060340" cy="3693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L</a:t>
            </a:r>
            <a:r>
              <a:rPr lang="en-US" b="1" baseline="30000" dirty="0" smtClean="0"/>
              <a:t>PERCEB.</a:t>
            </a:r>
            <a:r>
              <a:rPr lang="en-US" b="1" dirty="0" smtClean="0"/>
              <a:t> = </a:t>
            </a:r>
            <a:r>
              <a:rPr lang="en-US" b="1" dirty="0" err="1" smtClean="0"/>
              <a:t>PMg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 (1 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); 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&gt; 0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652120" y="4005064"/>
            <a:ext cx="3451962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r>
              <a:rPr lang="en-US" b="1" baseline="-25000" dirty="0" smtClean="0"/>
              <a:t>L</a:t>
            </a:r>
            <a:r>
              <a:rPr lang="en-US" b="1" baseline="30000" dirty="0" smtClean="0"/>
              <a:t>PERCEB.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err="1" smtClean="0"/>
              <a:t>PMg</a:t>
            </a:r>
            <a:r>
              <a:rPr lang="en-US" b="1" baseline="-25000" dirty="0" err="1" smtClean="0"/>
              <a:t>L</a:t>
            </a:r>
            <a:r>
              <a:rPr lang="en-US" b="1" dirty="0" smtClean="0"/>
              <a:t> (1 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); 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 &gt; </a:t>
            </a:r>
            <a:r>
              <a:rPr lang="en-US" b="1" dirty="0" err="1"/>
              <a:t>t</a:t>
            </a:r>
            <a:r>
              <a:rPr lang="en-US" b="1" baseline="-25000" dirty="0" err="1"/>
              <a:t>Y</a:t>
            </a:r>
            <a:r>
              <a:rPr lang="en-US" b="1" dirty="0"/>
              <a:t> </a:t>
            </a:r>
            <a:r>
              <a:rPr lang="en-US" b="1" dirty="0" smtClean="0"/>
              <a:t>&gt; 0</a:t>
            </a:r>
            <a:endParaRPr lang="pt-BR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-36512" y="2071881"/>
            <a:ext cx="1777923" cy="276999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W</a:t>
            </a:r>
            <a:r>
              <a:rPr lang="en-US" sz="1200" b="1" baseline="-25000" dirty="0" smtClean="0"/>
              <a:t>(SEM TRIB.)</a:t>
            </a:r>
            <a:r>
              <a:rPr lang="en-US" sz="1200" b="1" baseline="30000" dirty="0" smtClean="0"/>
              <a:t>PAGO</a:t>
            </a:r>
            <a:r>
              <a:rPr lang="en-US" sz="1200" b="1" dirty="0" smtClean="0"/>
              <a:t> = W</a:t>
            </a:r>
            <a:r>
              <a:rPr lang="en-US" sz="1200" b="1" baseline="30000" dirty="0" smtClean="0"/>
              <a:t>RECEBIDO</a:t>
            </a:r>
            <a:endParaRPr lang="pt-BR" sz="1200" b="1" baseline="-250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872997" y="1772816"/>
            <a:ext cx="96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(COM Ty)</a:t>
            </a:r>
            <a:r>
              <a:rPr lang="en-US" sz="1200" b="1" baseline="30000" dirty="0" smtClean="0"/>
              <a:t>PAGO</a:t>
            </a:r>
            <a:endParaRPr lang="pt-BR" sz="1200" b="1" baseline="-250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883512" y="1556792"/>
            <a:ext cx="952184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(COM </a:t>
            </a:r>
            <a:r>
              <a:rPr lang="en-US" sz="1200" b="1" baseline="-25000" dirty="0" err="1" smtClean="0"/>
              <a:t>Tc</a:t>
            </a:r>
            <a:r>
              <a:rPr lang="en-US" sz="1200" b="1" baseline="-25000" dirty="0" smtClean="0"/>
              <a:t>)</a:t>
            </a:r>
            <a:r>
              <a:rPr lang="en-US" sz="1200" b="1" baseline="30000" dirty="0" smtClean="0"/>
              <a:t>PAGO</a:t>
            </a:r>
            <a:endParaRPr lang="pt-BR" sz="1200" b="1" baseline="-250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16258" y="2359913"/>
            <a:ext cx="1147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</a:t>
            </a:r>
            <a:r>
              <a:rPr lang="en-US" sz="1200" b="1" baseline="-25000" dirty="0" smtClean="0"/>
              <a:t>(COM Ty)</a:t>
            </a:r>
            <a:r>
              <a:rPr lang="en-US" sz="1200" b="1" baseline="30000" dirty="0" smtClean="0"/>
              <a:t>RECEBIDO</a:t>
            </a:r>
            <a:endParaRPr lang="pt-BR" sz="12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626774" y="2935977"/>
            <a:ext cx="1136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</a:t>
            </a:r>
            <a:r>
              <a:rPr lang="en-US" sz="1200" b="1" baseline="-25000" dirty="0"/>
              <a:t>(COM </a:t>
            </a:r>
            <a:r>
              <a:rPr lang="en-US" sz="1200" b="1" baseline="-25000" dirty="0" err="1" smtClean="0"/>
              <a:t>Tc</a:t>
            </a:r>
            <a:r>
              <a:rPr lang="en-US" sz="1200" b="1" baseline="-25000" dirty="0" smtClean="0"/>
              <a:t>)</a:t>
            </a:r>
            <a:r>
              <a:rPr lang="en-US" sz="1200" b="1" baseline="30000" dirty="0" smtClean="0"/>
              <a:t>RECEBIDO</a:t>
            </a:r>
            <a:endParaRPr lang="pt-BR" sz="1200" b="1" dirty="0"/>
          </a:p>
        </p:txBody>
      </p:sp>
      <p:cxnSp>
        <p:nvCxnSpPr>
          <p:cNvPr id="6" name="Conector reto 5"/>
          <p:cNvCxnSpPr/>
          <p:nvPr/>
        </p:nvCxnSpPr>
        <p:spPr>
          <a:xfrm flipV="1">
            <a:off x="4265920" y="692696"/>
            <a:ext cx="1602224" cy="3312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5879985" y="404664"/>
            <a:ext cx="2796471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MERC.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S</a:t>
            </a:r>
            <a:r>
              <a:rPr lang="pt-BR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</a:t>
            </a:r>
            <a:r>
              <a:rPr lang="pt-B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</a:t>
            </a:r>
            <a:r>
              <a:rPr lang="en-US" sz="1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RECEBIDO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,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SOB: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</a:t>
            </a:r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2" name="CaixaDeTexto 1"/>
          <p:cNvSpPr txBox="1"/>
          <p:nvPr/>
        </p:nvSpPr>
        <p:spPr>
          <a:xfrm rot="2221684">
            <a:off x="4095319" y="256824"/>
            <a:ext cx="157677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</a:t>
            </a:r>
            <a:r>
              <a:rPr lang="pt-BR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</a:t>
            </a:r>
            <a:r>
              <a:rPr lang="pt-BR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REQ.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/(1-t</a:t>
            </a:r>
            <a:r>
              <a:rPr lang="pt-BR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</a:t>
            </a:r>
          </a:p>
          <a:p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  </a:t>
            </a:r>
            <a:r>
              <a:rPr lang="pt-BR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1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0</a:t>
            </a:r>
            <a:endParaRPr lang="pt-BR" sz="1200" dirty="0"/>
          </a:p>
        </p:txBody>
      </p:sp>
      <p:sp>
        <p:nvSpPr>
          <p:cNvPr id="24" name="CaixaDeTexto 23"/>
          <p:cNvSpPr txBox="1"/>
          <p:nvPr/>
        </p:nvSpPr>
        <p:spPr>
          <a:xfrm rot="2346997">
            <a:off x="3600937" y="648964"/>
            <a:ext cx="157838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1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MERC.</a:t>
            </a: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[S</a:t>
            </a:r>
            <a:r>
              <a:rPr lang="pt-BR" sz="12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1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REQ.</a:t>
            </a: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/(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1-t</a:t>
            </a:r>
            <a:r>
              <a:rPr lang="pt-BR" sz="1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)],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 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1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pt-BR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1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pt-BR" sz="1200" dirty="0"/>
          </a:p>
        </p:txBody>
      </p:sp>
      <p:cxnSp>
        <p:nvCxnSpPr>
          <p:cNvPr id="35" name="Conector reto 34"/>
          <p:cNvCxnSpPr/>
          <p:nvPr/>
        </p:nvCxnSpPr>
        <p:spPr>
          <a:xfrm>
            <a:off x="5188683" y="2118047"/>
            <a:ext cx="31389" cy="231906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>
            <a:off x="3059832" y="1124744"/>
            <a:ext cx="3168352" cy="23762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4974548" y="1957482"/>
            <a:ext cx="0" cy="247963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1764482" y="2533546"/>
            <a:ext cx="321006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>
            <a:off x="3995936" y="1143908"/>
            <a:ext cx="1368152" cy="28611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2843808" y="1628800"/>
            <a:ext cx="3240360" cy="24482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752020" y="1835532"/>
            <a:ext cx="18002" cy="26015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H="1">
            <a:off x="1764483" y="3050958"/>
            <a:ext cx="3005539" cy="1800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>
            <a:off x="3703482" y="1556792"/>
            <a:ext cx="1152928" cy="23135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73"/>
          <p:cNvSpPr txBox="1"/>
          <p:nvPr/>
        </p:nvSpPr>
        <p:spPr>
          <a:xfrm>
            <a:off x="3419872" y="27716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3449372" y="18448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Conector reto 76"/>
          <p:cNvCxnSpPr/>
          <p:nvPr/>
        </p:nvCxnSpPr>
        <p:spPr>
          <a:xfrm flipH="1" flipV="1">
            <a:off x="1764483" y="2118047"/>
            <a:ext cx="3424200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 flipH="1">
            <a:off x="1763688" y="1957482"/>
            <a:ext cx="318159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 flipH="1">
            <a:off x="1764483" y="1772816"/>
            <a:ext cx="293348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4572000" y="1916832"/>
            <a:ext cx="37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A’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4846252" y="1938318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B’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8" name="Conector reto 87"/>
          <p:cNvCxnSpPr/>
          <p:nvPr/>
        </p:nvCxnSpPr>
        <p:spPr>
          <a:xfrm flipV="1">
            <a:off x="3632191" y="2118047"/>
            <a:ext cx="0" cy="9329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 flipV="1">
            <a:off x="4499992" y="2101498"/>
            <a:ext cx="0" cy="42275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ixaDeTexto 95"/>
          <p:cNvSpPr txBox="1"/>
          <p:nvPr/>
        </p:nvSpPr>
        <p:spPr>
          <a:xfrm>
            <a:off x="4665366" y="28529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CaixaDeTexto 96"/>
          <p:cNvSpPr txBox="1"/>
          <p:nvPr/>
        </p:nvSpPr>
        <p:spPr>
          <a:xfrm>
            <a:off x="4876582" y="234888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B”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NUMA ANÁLISE SOBRE A CONVENIÊNCIA OU NÃO DE SE SUBSTITUIR O IMPOSTO SOBRE A RENDA POR UM IMPOSTO SOBRE O CONSUMO É PRECISO COMPARAR OS EFEITOS NO MERCADO DE CAPITAIS EM RELAÇÃO AOS EFEITOS NO MERCADO DE TRABALHO: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O GANHO DE EFICIÊNCIA OBTIDO COM TRIBUTAÇÃO DO CONSUMO PELA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REMOÇÃO DO EXCESSO DE CARGA NO MERCADO DE CAPITAIS DEVE SER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COMPARADO À PERDA ADICIONAL DE EFICIÊNCIA GERADA NO MERCADO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DE TRABALHO, DEVIDO À NECESSIDADE  DE ALÍQUOTAS MAIS ELEVADAS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TRIBUTAÇÃO SOBRE O CONSUMO PARA GERAR A MESMA RECEITA.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MESMO QUE A OFERTA DE TRABALHO SEJA (TOTALMENTE) INELÁSTICA, 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MAIOR TRIBUTAÇÃO IMPLÍCITA DO SALÁRIO, A QUAL OCORRE DEVIDO </a:t>
            </a:r>
            <a:r>
              <a:rPr lang="en-US" sz="2000" dirty="0"/>
              <a:t>À</a:t>
            </a:r>
            <a:r>
              <a:rPr lang="en-US" sz="2000" dirty="0" smtClean="0"/>
              <a:t> MAIOR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ALÍQUOTA DE TRIBUTAÇÃO DO CONSUMO, RESULTA EM MAIOR GERAÇÃO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DE EXCESSO DE CARGA, POIS O MESMO ESTÁ ASSOCIADO SOMENTE AO EFEITO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SUBSTITUIÇÃO NA OFERTA DE TRABALHO, ISTO É, ESTÁ ASSOCIADO À OFERTA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DE TRABALHO COMPENSADA E QUE É SEMPRE POSITIVAMENTE INCLINADA (I.E.,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NÃO É INELÁSTICA). E, A MAIOR ALÍQUOTA DE TRIBUTAÇÃO REQUERIDA NA TRIBUTAÇÃO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DO CONSUMO PODE IMPLICAR EM AUMENTO SUBSTANCIAL DO EXCESSO DE CARGA, POIS,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COMO VIMOS, O MESMO DEPENDE DO QUADRADO DAS ALÍQUOTAS DE IMPOSTO.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FINALMENTE, QUANTO À INCIDÊNCIA DA CARGA TRIBUTÁRIA, SOB O SUPOSTO DE QUE A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OFERTA DE TRABALHO É INELÁSTICA, A PARCELA DO TRIBUTO QUE PODE SER DESLOCADA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PARA OUTROS É RELATIVAMENTE PEQUENA.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TRIBUTAÇÃO DE CONSUMO</a:t>
            </a:r>
            <a:endParaRPr lang="pt-B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b="1" dirty="0" smtClean="0"/>
              <a:t>(1) </a:t>
            </a:r>
            <a:r>
              <a:rPr lang="en-US" sz="2000" b="1" u="sng" dirty="0" smtClean="0"/>
              <a:t>TRIBUTOS SOBRE VENDAS AO CONSUMIDOR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SÃO TRIBUTOS AD VALOREM QUE INCIDEM SOBRE SOMENTE VENDAS  NO ESTÁGIO FINAL  DE VENDAS AO CONSUMIDOR E SÃO COLETADOS PELOS ESTABELECIMENTOS DE COMÉRCIO. CASO SE DECIDA POR TRIBUTOS SOBRE VENDAS DIFERENCIADOS ENTRE MERCADORIAS, A REGRA DE RAMSEY PROVÊ UMA BASE PARA O ESTABELECIMENTO DAS ALÍQUOTAS DIFERENCIADAS, OU SEJA, DO PONTO DE VISTA DA EFICIÊNCIA A TRIBUTAÇÃO DEVE SER PROPORCIONALMENTE MAIOR NAS MERCADORIAS DE DEMANDA MAIS INELÁSTICA. POR OUTRO LADO, DO PONTO DE VISTA DA EQUIDADE A TRIBUTAÇÃO DEVE SER MENOR EM MERCADORIAS DE DEMANDA DOS MAIS POBRES, MESMO QUE SEJAM INELÁSTICAS.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(2)</a:t>
            </a:r>
            <a:r>
              <a:rPr lang="en-US" sz="2000" dirty="0" smtClean="0"/>
              <a:t> </a:t>
            </a:r>
            <a:r>
              <a:rPr lang="en-US" sz="2000" b="1" u="sng" dirty="0" smtClean="0"/>
              <a:t>TRIBUTOS DE VENDAS SELETIVOS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SÃO TRIBUTOS QUE INCIDEM SOBRE VENDAS FINAIS DE CERTOS TIPOS DE  BENS, A EXEMPLO DE CIGARROS, BEBIDAS, ETC…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 smtClean="0"/>
              <a:t>(3)</a:t>
            </a:r>
            <a:r>
              <a:rPr lang="en-US" sz="2000" dirty="0" smtClean="0"/>
              <a:t> </a:t>
            </a:r>
            <a:r>
              <a:rPr lang="en-US" sz="2000" b="1" u="sng" dirty="0" smtClean="0"/>
              <a:t>TRIBUTOS DE VENDAS (TRANSAÇÃO) CUMULATIVOS</a:t>
            </a:r>
            <a:r>
              <a:rPr lang="en-US" sz="2000" b="1" dirty="0" smtClean="0"/>
              <a:t>:</a:t>
            </a:r>
          </a:p>
          <a:p>
            <a:pPr algn="just"/>
            <a:r>
              <a:rPr lang="en-US" sz="2000" dirty="0" smtClean="0"/>
              <a:t>             SÃO TRIBUTOS DE VENDAS AD VALOREM DE MÚLTIPLOS ESTÁGIOS, OS QUAIS INCIDEM A CERTA TAXA FIXA SOBRE TRANSAÇÕES (VENDAS) EM TODOS OS ESTÁGIOS DE LINHA DE PRODUÇÃO DE CERTO BEM.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A TAXA EFETIVA DESTE TRIBUTO NO ESTÁGIO FINAL DE DETERMINADO BEM DEPENDE DO NÚMERO DE ESTÁGIOS DE PRODUÇÃO NECESSÁRIOS À PRODUÇÃO DO MESMO.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ESSE TIPO DE TRIBUTO É EXTREMAMENTE PRODUTIVO EM TERMOS DE ARRECADAÇÃO, GERANDO UM ELEVADO RENDIMENTO TRIBUTÁRIO ESTÁVEL À UMA BAIXA ALÍQUOTA DE IMPOSTO, O QUE, POR SUA VEZ, DESINCENTIVA A EVASÃO FISCAL A CADA ESTÁGIO DE PRODUÇÃO.            </a:t>
            </a: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/>
              <a:t>(4) </a:t>
            </a:r>
            <a:r>
              <a:rPr lang="en-US" sz="2000" b="1" u="sng" dirty="0" smtClean="0"/>
              <a:t>IMPOSTO SOBRE O VALOR ADICIONADO (“IVA”)</a:t>
            </a:r>
            <a:r>
              <a:rPr lang="en-US" sz="2000" b="1" dirty="0" smtClean="0"/>
              <a:t>: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 CONSISTE NUM IMPOSTO GERAL QUE INCIDE SOBRE O VALOR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ADICIONADO NOS VÁRIOS ESTÁGIOS DE PRODUÇÃO DE DETERMINADO BEM.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  O “IVA” É SIMPLESMENTE UM IMPOSTO DE VENDAS DE MULTI-ESTÁGIO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QUE ISENTA A COMPRA DE INSUMOS INTERMEDIÁRIOS DA BASE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TRIBUTÁRIA EM CADA ESTÁGIO DE PRODUÇÃO.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                 POR EXEMPLO, A MESMA RECEITA TRIBUTÁRIA PODE SER ALCANÇADA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TRIBUTANDO EM 20% A VENDA DO PÃO (FINAL) AO CONSUMIDOR, OU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TRIBUTANDO A CADA ESTÁGIO (AGRICULTOR, MOINHO, PANIFICADORA)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EM  20%  O VALOR ADICIONADO DO ESTÁGIO. EM ESSÊNCIA, UM “IVA” É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UMA FORMA ALTERNATIVA DE COLETA DE UM IMPOSTO SOBRE VENDA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DE BEM FINAL.</a:t>
            </a:r>
            <a:endParaRPr lang="pt-B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/>
              <a:t>AGRICULTURA: (ESTÁGIO 1)</a:t>
            </a:r>
          </a:p>
          <a:p>
            <a:r>
              <a:rPr lang="en-US" sz="2000" dirty="0" smtClean="0"/>
              <a:t>                  VALOR DA PRODUÇÃO =  [W1 + ∏1]  =  P1    (1 UNIDADE DE TRIGO)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“IVA” DEVIDO  NA VENDA:   t.P1  =  t.(W1 + ∏1)</a:t>
            </a:r>
          </a:p>
          <a:p>
            <a:endParaRPr lang="en-US" sz="2000" dirty="0"/>
          </a:p>
          <a:p>
            <a:r>
              <a:rPr lang="en-US" sz="2000" b="1" dirty="0" smtClean="0"/>
              <a:t>MOINHO: (ESTÁGIO 2)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VALOR DA PRODUÇÃO = [P1 + W2 + ∏2] = P2    (1 UNIDADE DE FARINHA)</a:t>
            </a:r>
          </a:p>
          <a:p>
            <a:r>
              <a:rPr lang="en-US" sz="2000" dirty="0" smtClean="0"/>
              <a:t>                   “IVA” DEVIDO  NA VENDA: (t.P2 -  t.P1)  =  t.(W2 + ∏2)</a:t>
            </a:r>
          </a:p>
          <a:p>
            <a:endParaRPr lang="en-US" sz="2000" dirty="0"/>
          </a:p>
          <a:p>
            <a:r>
              <a:rPr lang="en-US" sz="2000" b="1" dirty="0" smtClean="0"/>
              <a:t>PANIFICADORA: (ESTÁGIO 3)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VALOR DA PRODUÇÃO = [P2 + W3 + ∏3]  =  P3    (1 UNIDADE DE PÃO)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“IVA” DEVIDO  NA VENDA: (t.P3 -  t.P2)  =  t.(W3 + ∏3) </a:t>
            </a:r>
          </a:p>
          <a:p>
            <a:endParaRPr lang="en-US" sz="2000" dirty="0"/>
          </a:p>
          <a:p>
            <a:r>
              <a:rPr lang="en-US" sz="2000" b="1" u="sng" dirty="0" smtClean="0"/>
              <a:t>IMPOSTO SOBRE VENDA DE BEM FINAL = “IVA” A CADA ESTÁGIO DE PRODUÇÃO: </a:t>
            </a:r>
          </a:p>
          <a:p>
            <a:pPr marL="0" indent="0">
              <a:buNone/>
            </a:pPr>
            <a:r>
              <a:rPr lang="en-US" sz="2000" b="1" dirty="0" smtClean="0"/>
              <a:t>         </a:t>
            </a:r>
            <a:r>
              <a:rPr lang="en-US" sz="1800" dirty="0" smtClean="0"/>
              <a:t>P3 </a:t>
            </a:r>
            <a:r>
              <a:rPr lang="en-US" sz="1800" dirty="0"/>
              <a:t>= [P2 + W3 + ∏3</a:t>
            </a:r>
            <a:r>
              <a:rPr lang="en-US" sz="1800" dirty="0" smtClean="0"/>
              <a:t>] = [(P1 </a:t>
            </a:r>
            <a:r>
              <a:rPr lang="en-US" sz="1800" dirty="0"/>
              <a:t>+ W2 + ∏</a:t>
            </a:r>
            <a:r>
              <a:rPr lang="en-US" sz="1800" dirty="0" smtClean="0"/>
              <a:t>2) </a:t>
            </a:r>
            <a:r>
              <a:rPr lang="en-US" sz="1800" dirty="0"/>
              <a:t>+ W3 + ∏3]</a:t>
            </a:r>
            <a:r>
              <a:rPr lang="en-US" sz="1800" dirty="0" smtClean="0"/>
              <a:t> = [(W1 </a:t>
            </a:r>
            <a:r>
              <a:rPr lang="en-US" sz="1800" dirty="0"/>
              <a:t>+ ∏</a:t>
            </a:r>
            <a:r>
              <a:rPr lang="en-US" sz="18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+ </a:t>
            </a:r>
            <a:r>
              <a:rPr lang="en-US" sz="1800" dirty="0"/>
              <a:t>W2 + ∏</a:t>
            </a:r>
            <a:r>
              <a:rPr lang="en-US" sz="1800" dirty="0" smtClean="0"/>
              <a:t>2 </a:t>
            </a:r>
            <a:r>
              <a:rPr lang="en-US" sz="1800" dirty="0"/>
              <a:t>+ W3 + ∏3</a:t>
            </a:r>
            <a:r>
              <a:rPr lang="en-US" sz="1800" dirty="0" smtClean="0"/>
              <a:t>]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r>
              <a:rPr lang="en-US" sz="2000" b="1" dirty="0" smtClean="0"/>
              <a:t> </a:t>
            </a:r>
            <a:r>
              <a:rPr lang="en-US" sz="2000" u="sng" dirty="0" smtClean="0"/>
              <a:t>PORTANTO</a:t>
            </a:r>
            <a:r>
              <a:rPr lang="en-US" sz="2000" dirty="0" smtClean="0"/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t.P3   =   t.[(W1 + ∏1)  + (W2 + ∏2)  + (W3 + ∏3)]</a:t>
            </a:r>
            <a:endParaRPr lang="pt-BR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DIFERENTES TIPOS DE “IVA” SÃO CLASSIFICADOS DE ACORDO COM O MODO PELO QUAL ELES SE APLICAM À COMPRA DE BENS DE CAPITAL PELA FIRMA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/>
          </a:p>
          <a:p>
            <a:r>
              <a:rPr lang="en-US" sz="2000" b="1" dirty="0" smtClean="0"/>
              <a:t>(A)</a:t>
            </a:r>
            <a:r>
              <a:rPr lang="en-US" sz="2000" dirty="0" smtClean="0"/>
              <a:t> </a:t>
            </a:r>
            <a:r>
              <a:rPr lang="en-US" sz="2000" u="sng" dirty="0" smtClean="0"/>
              <a:t>“IVA” TIPO PRODUTO</a:t>
            </a:r>
            <a:r>
              <a:rPr lang="en-US" sz="2000" dirty="0" smtClean="0"/>
              <a:t>: NÃO PERMITE A DEDUÇÃO DA BASE TRIBUTÁRIA</a:t>
            </a:r>
            <a:r>
              <a:rPr lang="en-US" sz="2000" dirty="0"/>
              <a:t> </a:t>
            </a:r>
            <a:r>
              <a:rPr lang="en-US" sz="2000" dirty="0" smtClean="0"/>
              <a:t>DAS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COMPRAS DE NOVOS BENS DE CAPITAL PELA FIRMA E NEM PERMITE AS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DEDUÇÕES DE AMORTIZAÇÃO DE COMPRAS ANTERIORES DE BENS DE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CAPITAL </a:t>
            </a:r>
          </a:p>
          <a:p>
            <a:endParaRPr lang="en-US" sz="2000" dirty="0"/>
          </a:p>
          <a:p>
            <a:r>
              <a:rPr lang="en-US" sz="2000" b="1" dirty="0" smtClean="0"/>
              <a:t>(B)</a:t>
            </a:r>
            <a:r>
              <a:rPr lang="en-US" sz="2000" dirty="0" smtClean="0"/>
              <a:t> </a:t>
            </a:r>
            <a:r>
              <a:rPr lang="en-US" sz="2000" u="sng" dirty="0" smtClean="0"/>
              <a:t>“IVA” TIPO RENDA</a:t>
            </a:r>
            <a:r>
              <a:rPr lang="en-US" sz="2000" dirty="0" smtClean="0"/>
              <a:t>: NÃO PERMITE DEDUÇÕES DAS COMPRAS DE NOVOS BENS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DE CAPITAL NO ANO DA COMPRA, MAS PERMITE DEDUÇÕES DA DEPRECIAÇÃO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RELATIVAS A COMPRAS ANTIGAS DE BENS DE CAPITAL. PORTANTO, A BASE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DESTE IMPOSTO “IVA” É A MESMA QUE UM IMPOSTO PROPORCIONAL SOBRE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A RENDA.</a:t>
            </a:r>
          </a:p>
          <a:p>
            <a:endParaRPr lang="en-US" sz="2000" dirty="0"/>
          </a:p>
          <a:p>
            <a:r>
              <a:rPr lang="en-US" sz="2000" b="1" dirty="0" smtClean="0"/>
              <a:t>(C)</a:t>
            </a:r>
            <a:r>
              <a:rPr lang="en-US" sz="2000" dirty="0" smtClean="0"/>
              <a:t> </a:t>
            </a:r>
            <a:r>
              <a:rPr lang="en-US" sz="2000" u="sng" dirty="0" smtClean="0"/>
              <a:t>“IVA” TIPO CONSUMO</a:t>
            </a:r>
            <a:r>
              <a:rPr lang="en-US" sz="2000" dirty="0" smtClean="0"/>
              <a:t>: PERMITE COMPLETA DEDUÇÃO DE COMPRAS DE BENS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DE CAPITAL NO ANO DA COMPRA DO MESMO. PORTANTO, A BASE DESTE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IMPOSTO “IVA” É A MESMA QUE UM IMPOSTO GERAL SOBRE CONSUMO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[“Y = (C + I), ONDE: Y = V.A., PORTANTO (V.A. – I) = C”]. A MAIORIA DOS PAÍSES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QUE UTILIZAM “IVA”, UTILIZAM  O “IVA”TIPO CONSUMO.</a:t>
            </a:r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8964488" cy="70609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TRIBUTAÇÃO DO CONSUMO VERSUS TRIBUTAÇÃO DA RENDA</a:t>
            </a:r>
            <a:endParaRPr lang="pt-B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EXISTE MUITA INSATISFAÇÃO COM O ATUAL SISTEMA TRIBUTÁRIO, COM A TRIBUTAÇÃO DA RENDA SENDO A PRINCIPAL BASE TRIBUTÁRIA. MUITOS ANALISTAS PROPÕEM UMA MUDANÇA PARA OUTRA BASE TRIBUTÁRIA, MENOS DISTORCIVA. A PRINCIPAL CRÍTICA À TRIBUTAÇÃO DA RENDA É QUE ELA GERA SIGNIFICATIVOS DESINCENTIVOS (INEFICIÊNCIAS) NO MERCADO DE TRABALHO E NO  MERCADO DE CAPITAIS. </a:t>
            </a:r>
          </a:p>
          <a:p>
            <a:pPr algn="just"/>
            <a:endParaRPr lang="en-US" dirty="0" smtClean="0"/>
          </a:p>
          <a:p>
            <a:pPr algn="just"/>
            <a:r>
              <a:rPr lang="en-US" u="sng" dirty="0" smtClean="0"/>
              <a:t>UMA IDÉIA RECORRENTE</a:t>
            </a:r>
            <a:r>
              <a:rPr lang="en-US" dirty="0" smtClean="0"/>
              <a:t> CONSISTE EM ADOTAR UM</a:t>
            </a:r>
            <a:r>
              <a:rPr lang="en-US" b="1" dirty="0" smtClean="0"/>
              <a:t> IMPOSTO GERAL SOBRE O CONSUMO</a:t>
            </a:r>
            <a:r>
              <a:rPr lang="en-US" dirty="0" smtClean="0"/>
              <a:t>. NESTE CASO </a:t>
            </a:r>
            <a:r>
              <a:rPr lang="en-US" b="1" dirty="0" smtClean="0"/>
              <a:t>A BASE SERIA O VALOR DOS BENS FINAIS VENDIDOS A DETERMINADA PESSOA. A SUA PRINCIPAL QUALIDADE É QUE MINIMIZA (OU ELIMINA) A DISTORÇÃO (</a:t>
            </a:r>
            <a:r>
              <a:rPr lang="en-US" b="1" dirty="0"/>
              <a:t>INEFICIÊNCIA) NO MERCADO DE CAPITAIS </a:t>
            </a:r>
            <a:r>
              <a:rPr lang="en-US" b="1" dirty="0" smtClean="0"/>
              <a:t>E, </a:t>
            </a:r>
            <a:r>
              <a:rPr lang="en-US" b="1" dirty="0"/>
              <a:t>POR </a:t>
            </a:r>
            <a:r>
              <a:rPr lang="en-US" b="1" dirty="0" smtClean="0"/>
              <a:t>ISSO, É FAVORÁVEL À ATIVIDADE DE POUPANÇA/INVESTIMENTO E, PORTANTO, À ACUMULAÇÃO DE CAPITAL E AUMENTO DA PRODUTIVIDADE NA ECONOMIA.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                OU SEJA,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BASE TRIBUTÁRIA SERIA O CONSUMO EFETIVO DE  </a:t>
            </a:r>
          </a:p>
          <a:p>
            <a:pPr algn="just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DETERMINADA PESSOA, AO INVÉS DO CONSUMO POTENCIAL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                COMO IMPLICITAMENTE É O CASO </a:t>
            </a:r>
            <a:r>
              <a:rPr lang="en-US" dirty="0"/>
              <a:t>N</a:t>
            </a:r>
            <a:r>
              <a:rPr lang="en-US" dirty="0" smtClean="0"/>
              <a:t>O IMPOSTO SOBRE A RENDA (ABRANGENTE). </a:t>
            </a:r>
          </a:p>
          <a:p>
            <a:pPr algn="just"/>
            <a:endParaRPr lang="en-US" b="1" u="sng" dirty="0" smtClean="0"/>
          </a:p>
          <a:p>
            <a:pPr algn="just"/>
            <a:r>
              <a:rPr lang="en-US" b="1" u="sng" dirty="0" smtClean="0"/>
              <a:t>ALGUMAS VANTAGENS ATRIBUÍDAS AO IMPOSTO SOBRE O CONSUMO EM RELAÇÃO  À TRIBUTAÇÃO DA RENDA SÃO AS SEGUINTES</a:t>
            </a:r>
            <a:r>
              <a:rPr lang="en-US" b="1" dirty="0" smtClean="0"/>
              <a:t>:</a:t>
            </a:r>
          </a:p>
          <a:p>
            <a:pPr algn="just"/>
            <a:r>
              <a:rPr lang="en-US" dirty="0" smtClean="0"/>
              <a:t>                 # A TRIBUTAÇÃO DO CONSUMO REFLETE MELHOR A CAPACIDADE DE </a:t>
            </a:r>
          </a:p>
          <a:p>
            <a:pPr algn="just"/>
            <a:r>
              <a:rPr lang="en-US" dirty="0" smtClean="0"/>
              <a:t>                    PAGAMENTO.</a:t>
            </a:r>
          </a:p>
          <a:p>
            <a:pPr algn="just"/>
            <a:r>
              <a:rPr lang="en-US" dirty="0" smtClean="0"/>
              <a:t>                 # A TRIBUTAÇÃO DO CONSUMO ENCORAJA A POUPANÇA E O </a:t>
            </a:r>
          </a:p>
          <a:p>
            <a:pPr algn="just"/>
            <a:r>
              <a:rPr lang="en-US" dirty="0" smtClean="0"/>
              <a:t>                     INVESTIMENTO.</a:t>
            </a:r>
          </a:p>
          <a:p>
            <a:pPr algn="just"/>
            <a:r>
              <a:rPr lang="en-US" dirty="0" smtClean="0"/>
              <a:t>                 # A TRIBUTAÇÃO DA RENDA ABRANGENTE TEM PERDAS DE EFICIÊNCIA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            ELEVADAS POR IMPLICAR EM TRIBUTAR A POUPANÇA E O INVESTIMENTO E </a:t>
            </a:r>
          </a:p>
          <a:p>
            <a:pPr algn="just"/>
            <a:r>
              <a:rPr lang="en-US" dirty="0" smtClean="0"/>
              <a:t>                     DESINCENTIVAR  O ESFORÇO DE TRABALHO.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EXPLICITAÇÃO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“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CONSUMO”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000" b="1" dirty="0" smtClean="0"/>
          </a:p>
          <a:p>
            <a:r>
              <a:rPr lang="en-US" sz="2000" b="1" dirty="0" smtClean="0"/>
              <a:t>BASE DO IVA (“CONSUMO”) =  VALOR ADICIONADO – COMPRAS DE NOVOS BENS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                           DE CAPITAL</a:t>
            </a:r>
            <a:endParaRPr lang="en-US" sz="2000" b="1" dirty="0"/>
          </a:p>
          <a:p>
            <a:r>
              <a:rPr lang="en-US" sz="2000" u="sng" dirty="0" smtClean="0"/>
              <a:t>PORTANTO, O IMPOSTO </a:t>
            </a:r>
            <a:r>
              <a:rPr lang="en-US" sz="2000" u="sng" dirty="0"/>
              <a:t>DEVIDO </a:t>
            </a:r>
            <a:r>
              <a:rPr lang="en-US" sz="2000" u="sng" dirty="0" smtClean="0"/>
              <a:t>SERÁ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IMPOSTO DEVIDO = t.(VA – NOVOS BK) = t.(VA – Iv)</a:t>
            </a:r>
            <a:endParaRPr lang="en-US" sz="2000" b="1" dirty="0" smtClean="0"/>
          </a:p>
          <a:p>
            <a:r>
              <a:rPr lang="en-US" sz="2000" b="1" dirty="0" smtClean="0"/>
              <a:t>IMPOSTO </a:t>
            </a:r>
            <a:r>
              <a:rPr lang="en-US" sz="2000" b="1" dirty="0"/>
              <a:t>DEVIDO = t.[VALOR ADICIONADO – INVESTIMENTO DE CAPITAL</a:t>
            </a:r>
            <a:r>
              <a:rPr lang="en-US" sz="2000" b="1" dirty="0" smtClean="0"/>
              <a:t>]</a:t>
            </a:r>
          </a:p>
          <a:p>
            <a:r>
              <a:rPr lang="en-US" sz="2200" u="sng" dirty="0"/>
              <a:t>OU SEJA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000" b="1" dirty="0"/>
              <a:t>IMPOSTO DEVIDO = </a:t>
            </a:r>
            <a:r>
              <a:rPr lang="en-US" sz="3000" b="1" dirty="0"/>
              <a:t>[</a:t>
            </a:r>
            <a:r>
              <a:rPr lang="en-US" sz="2000" b="1" dirty="0"/>
              <a:t>t.(VALOR DE VENDAS)  - t.(VALOR DE COMPRAS </a:t>
            </a:r>
            <a:r>
              <a:rPr lang="en-US" sz="2000" b="1" dirty="0" smtClean="0"/>
              <a:t> INTERMEDIÁRIAS)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                                                            -  </a:t>
            </a:r>
            <a:r>
              <a:rPr lang="en-US" sz="2000" b="1" dirty="0"/>
              <a:t>t.(Iv EM </a:t>
            </a:r>
            <a:r>
              <a:rPr lang="en-US" sz="2000" b="1" dirty="0" smtClean="0"/>
              <a:t>NOVOSBK)</a:t>
            </a:r>
            <a:r>
              <a:rPr lang="en-US" sz="3000" b="1" dirty="0" smtClean="0"/>
              <a:t>]</a:t>
            </a:r>
            <a:endParaRPr lang="en-US" sz="3000" u="sng" dirty="0" smtClean="0"/>
          </a:p>
          <a:p>
            <a:endParaRPr lang="en-US" sz="1500" b="1" dirty="0" smtClean="0"/>
          </a:p>
          <a:p>
            <a:pPr marL="0" indent="0">
              <a:buNone/>
            </a:pPr>
            <a:endParaRPr lang="en-US" sz="1400" b="1" dirty="0"/>
          </a:p>
          <a:p>
            <a:endParaRPr lang="en-US" sz="1400" b="1" dirty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EQUIVALÊNCIA ENTRE IVA (CONSUMO) E O IMPOSTO GERAL SOBRE CONSUMO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Y = (C + S) = (C + I)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</a:t>
            </a:r>
            <a:r>
              <a:rPr lang="en-US" sz="2000" u="sng" dirty="0" smtClean="0"/>
              <a:t>PORTANTO</a:t>
            </a:r>
            <a:r>
              <a:rPr lang="en-US" sz="2000" dirty="0" smtClean="0"/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(Y – S) = C  = (Y – I)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dirty="0" smtClean="0"/>
              <a:t>E COMO:</a:t>
            </a:r>
            <a:r>
              <a:rPr lang="en-US" sz="2000" b="1" dirty="0" smtClean="0"/>
              <a:t>  Y = VA (AGREGADO DA ECONOMIA)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  <a:r>
              <a:rPr lang="en-US" sz="2000" u="sng" dirty="0" smtClean="0"/>
              <a:t>RESULTA QUE</a:t>
            </a:r>
            <a:r>
              <a:rPr lang="en-US" sz="2000" dirty="0" smtClean="0"/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t.(VA – I)  = </a:t>
            </a:r>
            <a:r>
              <a:rPr lang="en-US" sz="2000" b="1" dirty="0" err="1" smtClean="0"/>
              <a:t>t.C</a:t>
            </a:r>
            <a:endParaRPr lang="en-US" sz="2000" b="1" dirty="0" smtClean="0"/>
          </a:p>
          <a:p>
            <a:r>
              <a:rPr lang="en-US" sz="2000" b="1" dirty="0" smtClean="0"/>
              <a:t>             </a:t>
            </a:r>
            <a:r>
              <a:rPr lang="en-US" sz="2000" u="sng" dirty="0" smtClean="0"/>
              <a:t>OU SEJA</a:t>
            </a:r>
            <a:r>
              <a:rPr lang="en-US" sz="2000" dirty="0" smtClean="0"/>
              <a:t>: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IMPOSTO IVA TIPO CONSUMO = IMPOSTO SOBRE CONSUMO (ABRANGENTE)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sz="2000" dirty="0" smtClean="0"/>
              <a:t> </a:t>
            </a:r>
            <a:endParaRPr lang="en-US" sz="2000" b="1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58946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2000" dirty="0"/>
              <a:t> </a:t>
            </a:r>
            <a:r>
              <a:rPr lang="en-US" sz="2000" b="1" u="sng" dirty="0"/>
              <a:t>ADMINISTRAÇÃO DO “IVA”</a:t>
            </a:r>
            <a:r>
              <a:rPr lang="en-US" sz="2000" b="1" dirty="0"/>
              <a:t>:</a:t>
            </a:r>
          </a:p>
          <a:p>
            <a:endParaRPr lang="en-US" sz="2000" dirty="0"/>
          </a:p>
          <a:p>
            <a:r>
              <a:rPr lang="en-US" sz="2000" dirty="0"/>
              <a:t> A ADMINISTRAÇÃO DO “IVA” NÃO REQUER QUE AS FIRMAS CALCULEM O VALOR ADICIONADO.</a:t>
            </a:r>
          </a:p>
          <a:p>
            <a:endParaRPr lang="en-US" sz="2000" dirty="0"/>
          </a:p>
          <a:p>
            <a:r>
              <a:rPr lang="en-US" sz="2000" dirty="0"/>
              <a:t>TODAS AS TRANSAÇÕES SÃO TRIBUTADAS À MESMA TAXA PROPORCIONAL, INDEPENDENTEMENTE SE SÃO TRANSAÇÕES INTERMEDIÁRIAS OU FINAIS.</a:t>
            </a:r>
          </a:p>
          <a:p>
            <a:endParaRPr lang="en-US" sz="2000" dirty="0"/>
          </a:p>
          <a:p>
            <a:r>
              <a:rPr lang="en-US" sz="2000" dirty="0"/>
              <a:t>AOS CONTRIBUINTES (FIRMAS) É PERMITIDO  DEDUZIR OS IMPOSTOS PAGOS NAS COMPRAS INTERMEDIÁRIAS DA COLETA DE TRIBUTOS DE SUAS VENDAS.</a:t>
            </a:r>
          </a:p>
          <a:p>
            <a:endParaRPr lang="en-US" sz="2000" dirty="0"/>
          </a:p>
          <a:p>
            <a:r>
              <a:rPr lang="en-US" sz="2000" dirty="0"/>
              <a:t>PORTANTO, ÀS FIRMAS É REQUERIDO SIMPLESMENTE QUE MANTENHAM REGISTRO SOBRE VENDAS E COMPRAS PARA CADA </a:t>
            </a:r>
            <a:r>
              <a:rPr lang="en-US" sz="2000" dirty="0" smtClean="0"/>
              <a:t>PERÍODO/ESTÁGIO </a:t>
            </a:r>
            <a:r>
              <a:rPr lang="en-US" sz="2000" dirty="0"/>
              <a:t>TRIBUTÁRIO.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93898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HYMAN, DAVID – PUBLIC FINANCE, 8TH. EDE., 2005, CAP.16</a:t>
            </a:r>
          </a:p>
          <a:p>
            <a:endParaRPr lang="pt-BR" dirty="0"/>
          </a:p>
          <a:p>
            <a:r>
              <a:rPr lang="pt-BR" dirty="0" smtClean="0"/>
              <a:t>ROSEN, HARVEY – PUBLIC FINANCE, 7TH. ED., 2005, CAP.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010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EQUIVALÊNCIA ENTRE A TRIBUTAÇÃO DO CONSUMO E A TRIBUTAÇÃO DA RENDA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/>
          </a:p>
          <a:p>
            <a:r>
              <a:rPr lang="en-US" sz="2000" dirty="0" smtClean="0"/>
              <a:t>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</a:t>
            </a:r>
            <a:r>
              <a:rPr lang="en-US" sz="2000" dirty="0" smtClean="0"/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TRIBUTO GERAL (PROPORCIONAL) SOBRE O CONSUMO É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EQUIVALENTE A UM IMPOSTO SOBRE A RENDA QUE PERMITA QUE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A POUPANÇA  SEJA EXCLUÍDA DA BASE TRIBUTÁRIA: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</a:t>
            </a:r>
            <a:r>
              <a:rPr lang="en-US" sz="2000" b="1" u="sng" dirty="0" smtClean="0"/>
              <a:t>RENDA  =  ALOCAÇÕES DA RENDA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Y     =   C  +  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(Y  -  S)   =   C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r>
              <a:rPr lang="en-US" sz="2000" u="sng" dirty="0" smtClean="0"/>
              <a:t>PORTANTO, A TRIBUTAÇÃO DO CONSUMO EQUIVALE À TRIBUTAÇÃO DA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r>
              <a:rPr lang="en-US" sz="2000" u="sng" dirty="0" smtClean="0"/>
              <a:t>RENDA, MAS COM EXCLUSÃO DA POUPANÇA DA BASE TRIBUTÁRIA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  -  S).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(C).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,     ONDE: 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ALÍQUOTA DO IMPOSTO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         PROPORCIONAL SOBRE CONSUMO</a:t>
            </a:r>
          </a:p>
          <a:p>
            <a:endParaRPr lang="en-US" sz="2000" dirty="0"/>
          </a:p>
          <a:p>
            <a:r>
              <a:rPr lang="en-US" sz="2000" dirty="0" smtClean="0"/>
              <a:t>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 UMA TRIBUTAÇÃO  UNIFORME (PROPORCIONAL)  DE  TODOS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TIPOS DE DISPÊNDIO EQUIVALE À TRIBUTAÇÃO DA RENDA:</a:t>
            </a:r>
          </a:p>
          <a:p>
            <a:endParaRPr lang="en-US" sz="2000" dirty="0"/>
          </a:p>
          <a:p>
            <a:r>
              <a:rPr lang="en-US" sz="2000" dirty="0" smtClean="0"/>
              <a:t>                           </a:t>
            </a:r>
            <a:r>
              <a:rPr lang="en-US" sz="2000" b="1" u="sng" dirty="0" smtClean="0"/>
              <a:t>RENDA  =  DISPÊNDIO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Y       =  C  +  I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</a:t>
            </a:r>
            <a:r>
              <a:rPr lang="en-US" sz="2000" b="1" dirty="0" smtClean="0"/>
              <a:t>(Y).t   =  (C  +  I).t 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 A POSSIBILIDADE DE UM IMPOSTO SOBRE O CONSUMO SER UMA TRIBUTAÇÃO DIRETA COMO O É O IMPOSTO SOBRE A RENDA?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RESP.:   SIM.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NESTE CASO A TRIBUTAÇÃO DO CONSUMO ENVOLVERIA UMA DECLARAÇÃO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ANUAL DE DESPESAS DE CONSUMO, SIMILAR À DECLARAÇÃO ANUAL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RENDA.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ESSA TRIBUTAÇÃO  DIRETA  SOBRE O CONSUMO TAMBÉM PERMITIRIA UMA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TRIBUTAÇÃO PROGRESSIVA SIMILAR À TRIBUTAÇÃO PROGRESSIVA DA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RENDA.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O CONSUMO TRIBUTÁVEL TAMBÉM PODERIA SER CALCULADO A PARTIR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DOS DADOS DE RENDA, EXCLUINDO-SE A PARCELA DA RENDA QUE É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POUPADA AO INVÉS DE GASTA.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TODAVIA, A IMPLEMENTAÇÃO DE UM IMPOSTO GERAL DIRETO SOBRE 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CONSUMO ENFRENTA VÁRIOS PROBLEMA GRAVES E, PORTANTO, NÃO É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MUITO FACTÍVEL.</a:t>
            </a:r>
          </a:p>
          <a:p>
            <a:endParaRPr lang="en-US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ARGUMENTOS DE KALDOR EM FAVOR DA TRIBUTAÇÃO DO CONSUMO SÃO OS SEGUINTES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O CONSUMO É UM INDICADOR MELHOR DA CAPACIDADE DE PAGAMENTO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DO QUE  A RENDA.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TRIBUTAR A RENDA IMPLICITAMENTE TAMBÉM IMPLICA EM TRIBUTAR 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POUPANÇA, POIS</a:t>
            </a:r>
            <a:r>
              <a:rPr lang="en-US" sz="2000" dirty="0"/>
              <a:t>:</a:t>
            </a:r>
            <a:r>
              <a:rPr lang="en-US" sz="2000" dirty="0" smtClean="0"/>
              <a:t> “(Y).t = (C + S).t”. TODAVIA, A POUPANÇA ENVOLVE UM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SACRIFÍCIO DO CONSUMO CORRENTE  E, ASSIM, A DESPEITO DE ELA AUMENTAR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O CONSUMO FUTURO, NÃO RESULTARIA EM AUMENTO DO BEM-ESTAR NO PERÍODO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CORRENTE SE A UTILIDADE SÓ LEVAR EM CONTA O CONSUMO DO PERÍODO CORRENTE.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ENTRETANTO, SE A UTILIDADE FOR DE NATUREZA INTERTEMPORAL (“I.E., LEVANDO EM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CONTA O PERÍODO CORRENTE E FUTURO”), O MAIOR CONSUMO FUTURO AUMENTA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A UTILIDADE TOTAL.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O ATO DE POUPANÇA, ENTRETANTO, ADICIONA AO ESTOQUE DE CAPITAL DO PAÍS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E ASSIM BENEFICIA TODOS, NA MEDIDA EM QUE PERMITE O AUMENTO DO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CONSUMO FUTURO DE TODOS (AUMENTO GERAL DE PRODUTIVIDADE 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PRODUTO).  OU SEJA, HÁ EXTERNALIDADES NA POUPANÇA E O BENEFÍCIO SOCIAL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DA POUPANÇA EXCEDE O BENEFÍCIO PRIVADO DO CONSUMO, NA MEDIDA EM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QUE ADICIONA AO ESTOQUE DE CAPITAL DO PAÍS E AUMENTA A PRODUTIVIDADE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TOTAL DOS FATORES.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          </a:t>
            </a:r>
            <a:r>
              <a:rPr lang="en-US" sz="2000" b="1" u="sng" dirty="0" smtClean="0"/>
              <a:t>PORTANTO, A TRIBUTAÇÃO DEVE ENCORRAJAR  E NÃO DESENCORRAJAR A POUPANÇA</a:t>
            </a:r>
            <a:r>
              <a:rPr lang="en-US" sz="2000" b="1" dirty="0" smtClean="0"/>
              <a:t>.</a:t>
            </a:r>
            <a:endParaRPr lang="en-US" sz="2000" b="1" u="sng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EM NÍVEL INDIVIDUAL, AS PESSOAS OBTÉM BENEFÍCIO DIRETO (BEM ESTAR)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SUAS POUPANÇAS SOMENTE QUANDO LIQUIDAM SEUS ATIVOS-RIQUEZA,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ACUMULADOS COM AS POUPANÇAS PASSADAS, PARA GASTAR EM CONSUMO. ISTO É,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SE VISUALIZARMOS O CONSUMO COMO SENDO DETERMINADO (PELO MENOS NUM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GRAU MAIOR) PELA RENDA CORRENTE E NÃO PELA RENDA FUTURA.  </a:t>
            </a: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000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INTERTEMPORAIS EM FAVOR DA TRIBUTAÇÃO SOBRE O CONSUMO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dirty="0" smtClean="0"/>
              <a:t>A RENDA INTERTEMPORAL DEPENDE DA RENDA TRABALHO AO LONGO DA VIDA MAIS A DOTAÇÃO DE CAPITAL (RIQUEZA).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AUMENTO DA DOTAÇÃO DE CAPITAL (RIQUEZA), POR OUTRO LADO, ESTÁ ASSOCIADO À ATIVIDADE DE POUPANÇA  E IMPLICA EM AUMENTO DA RENDA CAPITAL AO LONGO DA VIDA.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   QUANDO A CAPACIDADE ECONÔMICA DE PAGAMENTO É DEFINIDA EM TERMOS DE HABILIDADES PESSOAIS (CAPITAL HUMANO; RENDA TRABALHO) E DE CAPITAL FÍSICO (RIQUEZA), </a:t>
            </a:r>
            <a:r>
              <a:rPr lang="en-US" sz="2000" b="1" dirty="0" smtClean="0"/>
              <a:t>UM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 SOBRE A RENDA</a:t>
            </a: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 RELATIVAMENTE MAIS POUPADORES DO QUE AQUELES QUE CONSOMEM IMEDIATAMENTE TUDO O QUE GANHAM.</a:t>
            </a:r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r>
              <a:rPr lang="en-US" sz="2000" dirty="0" smtClean="0"/>
              <a:t>    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POIS, A TRIBUTAÇÃO DA RENDA RESULTA EM DUPLA TRIBUTAÇÃO DE POUPANÇAS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A POUPANÇA É TRIBUTADA IMPLICITAMENTE NA RENDA CORRENTE E TAMBÉM </a:t>
            </a: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É TRIBUTADA NA RENDA FUTURA ACRESCIDA COMO RENDA DE CAPITAL (“JUROS”) </a:t>
            </a:r>
          </a:p>
          <a:p>
            <a:pPr algn="just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SOBRE AS POUPANÇAS EFETUADAS.</a:t>
            </a:r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 SENDO,  A TRIBUTAÇÃO DO CONSUMO EVITA A DISCRIMINAÇÃO CONTRA OS POUPADORES, AO ISENTAR AS POUPANÇAS (E RIQUEZA ACUMULADA) E A RENDA CAPITAL DE TRIBUTAÇÃO ATÉ O MOMENTO EM QUE ELAS FORAM LIQUIDADAS PARA PROPÓSITOS DE CONSUMO.</a:t>
            </a:r>
          </a:p>
          <a:p>
            <a:pPr algn="just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ENTRETANTO, HÁ UM ASPECTO PROBLEMÁTICO (E IMPORTANTE) NA TRIBUTAÇÃO DO CONSUMO, MAS QUE AINDA NÃO RESOLVIDO: ELE CONSISTE DO FATO DE QUE O CONSUMO, POR TAMBÉM REFLETIR A RENDA PERMANENTE, RESULTA QUE SUA TRIBUTAÇÃO TAMBÉM ENVOLVE IMPLICITAMENTE A TRIBUTAÇÃO DE RENDA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FUTURA AINDA NÃO APROPRIADA E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ASSIM, IMPLICITAMENTE ENVOLVE A TRIBUTAÇÃO DO INVESTIMENTO/POUPANÇA FUTUROS. PORTANTO, ESSA TRIBUTAÇÃO TAMBÉM PODE DESENCORAJAR INVESTIMENTO/POUPANÇA FUTUROS, OS QUAIS SÃO NECESSÁRIOS  AO CRESCIMENTO DA RENDA.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DETERMINAÇÃO DE UMA BASE DE CONSUMO ABRANGENTE:</a:t>
            </a:r>
            <a:endParaRPr lang="en-US" sz="2000" dirty="0" smtClean="0"/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UMA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RENDA ABRANGENTE É DEFINIDA</a:t>
            </a:r>
            <a:r>
              <a:rPr lang="en-US" sz="2000" b="1" dirty="0" smtClean="0"/>
              <a:t> </a:t>
            </a:r>
            <a:r>
              <a:rPr lang="en-US" sz="2000" dirty="0" smtClean="0"/>
              <a:t>COMO A SOMA ANUAL DE CONSUMO E AUMENTO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DE RIQUEZA (I.E., POUPANÇA): </a:t>
            </a:r>
          </a:p>
          <a:p>
            <a:pPr algn="just"/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ABRANG.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C  +  ∆W”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</a:t>
            </a:r>
            <a:r>
              <a:rPr lang="en-US" sz="2000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ABRANGENTE DE CONSUMO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SIMPLESMENTE EXCLUI QUALQUER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ALTERAÇÃO DA RIQUEZA LÍQUIDA (“S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∆W”) DA BASE TRIBUTÁVEL, ISTO É, 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SERIA UMA TRIBUTAÇÃO DA RENDA COM EXCLUSÃO DO VALOR DA POUPANÇA 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TOTAL, A QUAL  DEVE INCLUIR TODOS OS GANHOS/PERDAS DE CAPITAL, SEJAM 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ELES APROPRIADOS OU NÃO: </a:t>
            </a:r>
          </a:p>
          <a:p>
            <a:pPr algn="just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“C  =  (Y  –  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TOT.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)”.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</a:t>
            </a:r>
            <a:r>
              <a:rPr lang="en-US" sz="2000" u="sng" dirty="0" smtClean="0"/>
              <a:t>UMA DIFERENÇA IMPORTANTE ENTRE UM IMPOSTO SOBRE A RENDA E  UM IMPOSTO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u="sng" dirty="0" smtClean="0"/>
              <a:t>SOBRE DISPÊNDIOS (“CONSUMO”) RESIDE NO TRATAMENTO DE EMPRÉSTIMOS TOMADOS</a:t>
            </a:r>
            <a:r>
              <a:rPr lang="en-US" sz="2000" dirty="0" smtClean="0"/>
              <a:t>: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     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</a:t>
            </a:r>
            <a:r>
              <a:rPr lang="en-US" sz="2000" b="1" u="sng" dirty="0" smtClean="0"/>
              <a:t>SOB TRIBUTAÇÃO DO CONSUMO</a:t>
            </a:r>
            <a:r>
              <a:rPr lang="en-US" sz="2000" dirty="0" smtClean="0"/>
              <a:t>, OS EMPRÉSTIMOS TOMADOS  SÃO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TRIBUTADOS TODA VEZ QUE SÃO UTILIZADOS EM DESPESAS  DE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CONSUMO.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                     </a:t>
            </a:r>
            <a:r>
              <a:rPr lang="en-US" sz="2000" b="1" u="sng" dirty="0" smtClean="0"/>
              <a:t>SOB TRIBUTAÇÃO DA RENDA</a:t>
            </a:r>
            <a:r>
              <a:rPr lang="en-US" sz="2000" dirty="0" smtClean="0"/>
              <a:t>, OS EMPRÉSTIMOS TOMADOS NÃO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SÃO ADICIONADOS À RENDA DO CONTRIBUTINTE  E, EM ALGUNS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PAÍSES, OS PAGAMENTOS DE JUROS SÃO DEDUZIDOS DA RENDA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      TRIBUTÁVEL.</a:t>
            </a:r>
          </a:p>
          <a:p>
            <a:endParaRPr lang="en-US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DETERMINAÇÃO DE UM IMPOSTO ABRANGENTE SOBRE CONSUMO QUE SEJA  EQUIVALENTE A  IMPOSTO ABRANGENTE SOBRE A RENDA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b="1" dirty="0"/>
          </a:p>
          <a:p>
            <a:r>
              <a:rPr lang="en-US" sz="2000" dirty="0" smtClean="0"/>
              <a:t>SUPONHA QUE TAXA DE POUPANÇA SEJA = 20%</a:t>
            </a:r>
          </a:p>
          <a:p>
            <a:r>
              <a:rPr lang="en-US" sz="2000" u="sng" dirty="0" smtClean="0"/>
              <a:t>ENTÃO</a:t>
            </a:r>
            <a:r>
              <a:rPr lang="en-US" sz="2000" dirty="0" smtClean="0"/>
              <a:t>:</a:t>
            </a:r>
            <a:r>
              <a:rPr lang="en-US" sz="2000" b="1" dirty="0" smtClean="0"/>
              <a:t>     SOB: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S = 0,2.Y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0,8.Y</a:t>
            </a:r>
          </a:p>
          <a:p>
            <a:endParaRPr lang="en-US" sz="2000" b="1" dirty="0"/>
          </a:p>
          <a:p>
            <a:r>
              <a:rPr lang="en-US" sz="2000" u="sng" dirty="0" smtClean="0"/>
              <a:t>E RESULTA NA SEGUINTE  EQUIVALÊNCIA DE ARRECADAÇÃO</a:t>
            </a:r>
            <a:r>
              <a:rPr lang="en-US" sz="2000" dirty="0" smtClean="0"/>
              <a:t>:</a:t>
            </a:r>
            <a:r>
              <a:rPr lang="en-US" sz="2000" b="1" dirty="0" smtClean="0"/>
              <a:t>  </a:t>
            </a:r>
          </a:p>
          <a:p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.Y  =  REC. TRIBUTÁRIA  =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.C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                            </a:t>
            </a:r>
            <a:r>
              <a:rPr lang="en-US" sz="2000" u="sng" dirty="0" smtClean="0"/>
              <a:t>OU SEJA</a:t>
            </a:r>
            <a:r>
              <a:rPr lang="en-US" sz="2000" dirty="0" smtClean="0"/>
              <a:t>:</a:t>
            </a:r>
            <a:r>
              <a:rPr lang="en-US" sz="2000" b="1" dirty="0" smtClean="0"/>
              <a:t>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.Y  =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.(0,8.Y)</a:t>
            </a:r>
          </a:p>
          <a:p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</a:t>
            </a:r>
            <a:r>
              <a:rPr lang="en-US" sz="2000" u="sng" dirty="0" smtClean="0"/>
              <a:t>PORTANTO, SOB TRIBUTAÇÃO EQUIVALENTE</a:t>
            </a:r>
            <a:r>
              <a:rPr lang="en-US" sz="2000" dirty="0" smtClean="0"/>
              <a:t>:</a:t>
            </a:r>
            <a:r>
              <a:rPr lang="en-US" sz="2000" b="1" dirty="0" smtClean="0"/>
              <a:t>  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1,25.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6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600" b="1" dirty="0" smtClean="0"/>
              <a:t> </a:t>
            </a:r>
          </a:p>
          <a:p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smtClean="0"/>
              <a:t>                       </a:t>
            </a:r>
          </a:p>
          <a:p>
            <a:pPr algn="just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DO PONTO DE VISTA DA OBTENÇÃO DE RECEITA TRIBUTÁRIA, A SUBSTITUIÇÃO DO IMPOSTO SOBRE A RENDA POR IMPOSTO SOBRE O CONSUMO IMPLICA EM ELEVAÇÃO DAS ALÍQUOTAS TRIBUTÁRIAS (POIS, A BASE TRIBUTÁRIA  DO CONSUMO É MENOR PELO MONTANTE DA POUPANÇA).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</a:t>
            </a:r>
          </a:p>
          <a:p>
            <a:endParaRPr lang="en-US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 O IMPACTO DA MAIS ELEVADA ALÍQUOTA REQUERIDA NO SISTEMA TRIBUTÁRIO BASEADO NA TRIBUTAÇÃO DO CONSUMO SOBRE O EXCESSO DE CARGA EM POUPANÇA E MERCADOS DE CAPITAIS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/>
          </a:p>
          <a:p>
            <a:r>
              <a:rPr lang="en-US" sz="2000" dirty="0" smtClean="0"/>
              <a:t>       </a:t>
            </a:r>
            <a:r>
              <a:rPr lang="en-US" sz="2000" b="1" dirty="0" smtClean="0"/>
              <a:t>A ALÍQUOTA MAIS ELEVADA REQUERIDA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TRIBUTAÇÃO SOBRE O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</a:t>
            </a:r>
            <a:r>
              <a:rPr lang="en-US" sz="2000" b="1" dirty="0" smtClean="0"/>
              <a:t> NÃO TEM CONSEQUÊNCIA SOBRE O MERCADO DE CAPITAIS,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PORQUE A RENDA JUROS NÃO É TRIBUTÁVEL SOB ESSE TIPO DE TRIBUTO E, PORTANTO,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NÃO GERA EFEITO SUBSTITUIÇÃO E EXCESSO DE CARGA NESSE MERCADO.</a:t>
            </a:r>
          </a:p>
          <a:p>
            <a:endParaRPr lang="en-US" sz="2000" dirty="0"/>
          </a:p>
          <a:p>
            <a:r>
              <a:rPr lang="en-US" sz="2000" dirty="0" smtClean="0"/>
              <a:t>    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CONSUMO NÃO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 UM EXCESSO DE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CARGA NAS ESCOLHAS ENTRE CONSUMO PRESENTE E FUTURO (“POUPANÇA”).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      </a:t>
            </a:r>
            <a:r>
              <a:rPr lang="en-US" sz="2200" b="1" dirty="0" smtClean="0"/>
              <a:t>MUITO </a:t>
            </a:r>
            <a:r>
              <a:rPr lang="en-US" sz="2200" b="1" dirty="0"/>
              <a:t>DIFERENTE, TODAVIA, É O QUE </a:t>
            </a:r>
            <a:r>
              <a:rPr lang="en-US" sz="2200" b="1" dirty="0" smtClean="0"/>
              <a:t>OCORRE </a:t>
            </a:r>
            <a:r>
              <a:rPr lang="en-US" sz="2200" b="1" dirty="0"/>
              <a:t>COM UM </a:t>
            </a:r>
            <a:r>
              <a:rPr lang="en-US" sz="2200" b="1" dirty="0" smtClean="0"/>
              <a:t>I</a:t>
            </a: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MPOSTO SOBRE A RENDA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200" b="1" dirty="0" smtClean="0"/>
              <a:t> POIS O </a:t>
            </a:r>
          </a:p>
          <a:p>
            <a:r>
              <a:rPr lang="en-US" sz="2200" b="1" dirty="0"/>
              <a:t> </a:t>
            </a:r>
            <a:r>
              <a:rPr lang="en-US" sz="2200" b="1" dirty="0" smtClean="0"/>
              <a:t>       MESMO TRIBUTA A RENDA JUROS E, ASSIM, GERA EFEITO SUBSTITUIÇÃO E INTRODUZ UM </a:t>
            </a:r>
          </a:p>
          <a:p>
            <a:r>
              <a:rPr lang="en-US" sz="2200" b="1" dirty="0"/>
              <a:t> </a:t>
            </a:r>
            <a:r>
              <a:rPr lang="en-US" sz="2200" b="1" dirty="0" smtClean="0"/>
              <a:t>       EXCESSO DE CARGA NO MERCADO DE CAPITAIS</a:t>
            </a:r>
            <a:r>
              <a:rPr lang="en-US" sz="2000" b="1" dirty="0" smtClean="0"/>
              <a:t>: </a:t>
            </a:r>
          </a:p>
          <a:p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</a:t>
            </a:r>
            <a:r>
              <a:rPr lang="en-US" sz="2000" dirty="0" smtClean="0"/>
              <a:t> SEJA:  </a:t>
            </a:r>
            <a:r>
              <a:rPr lang="en-US" sz="2000" b="1" dirty="0" smtClean="0"/>
              <a:t>Y </a:t>
            </a:r>
            <a:r>
              <a:rPr lang="en-US" sz="2000" b="1" dirty="0"/>
              <a:t>= </a:t>
            </a:r>
            <a:r>
              <a:rPr lang="en-US" sz="2000" b="1" dirty="0" smtClean="0"/>
              <a:t> [</a:t>
            </a:r>
            <a:r>
              <a:rPr lang="en-US" sz="2000" b="1" dirty="0"/>
              <a:t>W.L + </a:t>
            </a:r>
            <a:r>
              <a:rPr lang="en-US" sz="2000" b="1" dirty="0" err="1"/>
              <a:t>r.B</a:t>
            </a:r>
            <a:r>
              <a:rPr lang="en-US" sz="2000" b="1" dirty="0" smtClean="0"/>
              <a:t>]  </a:t>
            </a:r>
            <a:r>
              <a:rPr lang="en-US" sz="2000" b="1" dirty="0"/>
              <a:t>= </a:t>
            </a:r>
            <a:r>
              <a:rPr lang="en-US" sz="2000" b="1" dirty="0" smtClean="0"/>
              <a:t> [</a:t>
            </a:r>
            <a:r>
              <a:rPr lang="en-US" sz="2000" b="1" dirty="0"/>
              <a:t>C + S</a:t>
            </a:r>
            <a:r>
              <a:rPr lang="en-US" sz="2000" b="1" dirty="0" smtClean="0"/>
              <a:t>]  =  </a:t>
            </a:r>
            <a:r>
              <a:rPr lang="en-US" sz="2000" b="1" dirty="0"/>
              <a:t>[(∑P</a:t>
            </a:r>
            <a:r>
              <a:rPr lang="en-US" sz="2000" b="1" baseline="-25000" dirty="0"/>
              <a:t>i</a:t>
            </a:r>
            <a:r>
              <a:rPr lang="en-US" sz="2000" b="1" dirty="0"/>
              <a:t> .Q</a:t>
            </a:r>
            <a:r>
              <a:rPr lang="en-US" sz="2000" b="1" baseline="-25000" dirty="0"/>
              <a:t>i</a:t>
            </a:r>
            <a:r>
              <a:rPr lang="en-US" sz="2000" b="1" dirty="0"/>
              <a:t> ) + S]</a:t>
            </a:r>
            <a:r>
              <a:rPr lang="en-US" sz="2000" dirty="0"/>
              <a:t>,  </a:t>
            </a:r>
          </a:p>
          <a:p>
            <a:pPr algn="ctr"/>
            <a:r>
              <a:rPr lang="en-US" sz="2000" dirty="0"/>
              <a:t>                            </a:t>
            </a:r>
            <a:r>
              <a:rPr lang="en-US" sz="2000" u="sng" dirty="0" smtClean="0"/>
              <a:t>ONDE</a:t>
            </a:r>
            <a:r>
              <a:rPr lang="en-US" sz="2000" dirty="0"/>
              <a:t>: </a:t>
            </a:r>
            <a:r>
              <a:rPr lang="en-US" sz="2000" dirty="0" smtClean="0"/>
              <a:t> W </a:t>
            </a:r>
            <a:r>
              <a:rPr lang="en-US" sz="2000" dirty="0"/>
              <a:t>= SALÁRIO</a:t>
            </a:r>
            <a:r>
              <a:rPr lang="en-US" sz="2000" dirty="0" smtClean="0"/>
              <a:t>;  </a:t>
            </a:r>
            <a:r>
              <a:rPr lang="en-US" sz="2000" dirty="0"/>
              <a:t>L = TRABALHO</a:t>
            </a:r>
            <a:r>
              <a:rPr lang="en-US" sz="2000" dirty="0" smtClean="0"/>
              <a:t>;  </a:t>
            </a:r>
            <a:r>
              <a:rPr lang="en-US" sz="2000" dirty="0"/>
              <a:t>B = TÍTULOS;</a:t>
            </a:r>
          </a:p>
          <a:p>
            <a:pPr algn="ctr"/>
            <a:r>
              <a:rPr lang="en-US" sz="2000" dirty="0"/>
              <a:t>                                                        </a:t>
            </a:r>
            <a:r>
              <a:rPr lang="en-US" sz="2000" dirty="0" smtClean="0"/>
              <a:t>r </a:t>
            </a:r>
            <a:r>
              <a:rPr lang="en-US" sz="2000" dirty="0"/>
              <a:t>= TAXA DE JUROS; </a:t>
            </a:r>
            <a:r>
              <a:rPr lang="en-US" sz="2000" dirty="0" smtClean="0"/>
              <a:t> (</a:t>
            </a:r>
            <a:r>
              <a:rPr lang="en-US" sz="2000" dirty="0"/>
              <a:t>∑P</a:t>
            </a:r>
            <a:r>
              <a:rPr lang="en-US" sz="2000" baseline="-25000" dirty="0"/>
              <a:t>i</a:t>
            </a:r>
            <a:r>
              <a:rPr lang="en-US" sz="2000" dirty="0"/>
              <a:t> .Q</a:t>
            </a:r>
            <a:r>
              <a:rPr lang="en-US" sz="2000" baseline="-25000" dirty="0"/>
              <a:t>i</a:t>
            </a:r>
            <a:r>
              <a:rPr lang="en-US" sz="2000" dirty="0"/>
              <a:t> ) = </a:t>
            </a:r>
            <a:r>
              <a:rPr lang="en-US" sz="2000" dirty="0" smtClean="0"/>
              <a:t>C = CONSUMO </a:t>
            </a:r>
            <a:r>
              <a:rPr lang="en-US" sz="2000" dirty="0"/>
              <a:t>DE </a:t>
            </a:r>
            <a:r>
              <a:rPr lang="en-US" sz="2000" dirty="0" smtClean="0"/>
              <a:t>BENS E SERVIÇOS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            </a:t>
            </a:r>
            <a:r>
              <a:rPr lang="en-US" sz="2000" dirty="0" smtClean="0"/>
              <a:t>PORTANTO</a:t>
            </a:r>
            <a:r>
              <a:rPr lang="en-US" sz="2000" dirty="0"/>
              <a:t>: </a:t>
            </a:r>
            <a:r>
              <a:rPr lang="en-US" sz="2000" dirty="0" smtClean="0"/>
              <a:t> 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 </a:t>
            </a:r>
            <a:r>
              <a:rPr lang="en-US" sz="2000" b="1" dirty="0"/>
              <a:t>.</a:t>
            </a:r>
            <a:r>
              <a:rPr lang="en-US" sz="2000" b="1" dirty="0" smtClean="0"/>
              <a:t>Y </a:t>
            </a:r>
            <a:r>
              <a:rPr lang="en-US" sz="2000" dirty="0" smtClean="0"/>
              <a:t> =  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/>
              <a:t> .[W.L + </a:t>
            </a:r>
            <a:r>
              <a:rPr lang="en-US" sz="2000" b="1" dirty="0" err="1"/>
              <a:t>r.B</a:t>
            </a:r>
            <a:r>
              <a:rPr lang="en-US" sz="2000" b="1" dirty="0"/>
              <a:t>] </a:t>
            </a:r>
            <a:r>
              <a:rPr lang="en-US" sz="2000" b="1" dirty="0" smtClean="0"/>
              <a:t> =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/>
              <a:t>.(W.L) +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/>
              <a:t>.(</a:t>
            </a:r>
            <a:r>
              <a:rPr lang="en-US" sz="2000" b="1" dirty="0" err="1"/>
              <a:t>r.B</a:t>
            </a:r>
            <a:r>
              <a:rPr lang="en-US" sz="2000" b="1" dirty="0"/>
              <a:t>)</a:t>
            </a:r>
            <a:r>
              <a:rPr lang="en-US" sz="2000" b="1" dirty="0" smtClean="0"/>
              <a:t>  = 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/>
              <a:t> </a:t>
            </a:r>
            <a:r>
              <a:rPr lang="en-US" sz="2000" b="1" dirty="0" smtClean="0"/>
              <a:t>.</a:t>
            </a:r>
            <a:r>
              <a:rPr lang="en-US" sz="2000" b="1" dirty="0"/>
              <a:t> [C + S</a:t>
            </a:r>
            <a:r>
              <a:rPr lang="en-US" sz="2000" b="1" dirty="0" smtClean="0"/>
              <a:t>]</a:t>
            </a:r>
          </a:p>
          <a:p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=  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/>
              <a:t> . [C + S]</a:t>
            </a:r>
            <a:r>
              <a:rPr lang="en-US" sz="2000" b="1" dirty="0" smtClean="0"/>
              <a:t> =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 </a:t>
            </a:r>
            <a:r>
              <a:rPr lang="en-US" sz="2000" b="1" dirty="0"/>
              <a:t>.[(∑P</a:t>
            </a:r>
            <a:r>
              <a:rPr lang="en-US" sz="2000" b="1" baseline="-25000" dirty="0"/>
              <a:t>i</a:t>
            </a:r>
            <a:r>
              <a:rPr lang="en-US" sz="2000" b="1" dirty="0"/>
              <a:t> .Q</a:t>
            </a:r>
            <a:r>
              <a:rPr lang="en-US" sz="2000" b="1" baseline="-25000" dirty="0"/>
              <a:t>i</a:t>
            </a:r>
            <a:r>
              <a:rPr lang="en-US" sz="2000" b="1" dirty="0"/>
              <a:t> ) + S] </a:t>
            </a:r>
            <a:r>
              <a:rPr lang="en-US" sz="2000" b="1" dirty="0" smtClean="0"/>
              <a:t> =  </a:t>
            </a:r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 </a:t>
            </a:r>
            <a:r>
              <a:rPr lang="en-US" sz="2000" b="1" dirty="0"/>
              <a:t>. (∑P</a:t>
            </a:r>
            <a:r>
              <a:rPr lang="en-US" sz="2000" b="1" baseline="-25000" dirty="0"/>
              <a:t>i</a:t>
            </a:r>
            <a:r>
              <a:rPr lang="en-US" sz="2000" b="1" dirty="0"/>
              <a:t> .Q</a:t>
            </a:r>
            <a:r>
              <a:rPr lang="en-US" sz="2000" b="1" baseline="-25000" dirty="0"/>
              <a:t>i</a:t>
            </a:r>
            <a:r>
              <a:rPr lang="en-US" sz="2000" b="1" dirty="0"/>
              <a:t> )  +  </a:t>
            </a:r>
            <a:r>
              <a:rPr lang="en-US" sz="2000" b="1" dirty="0" err="1"/>
              <a:t>t</a:t>
            </a:r>
            <a:r>
              <a:rPr lang="en-US" sz="2000" b="1" baseline="-25000" dirty="0" err="1"/>
              <a:t>Y</a:t>
            </a:r>
            <a:r>
              <a:rPr lang="en-US" sz="2000" b="1" dirty="0"/>
              <a:t> .</a:t>
            </a:r>
            <a:r>
              <a:rPr lang="en-US" sz="2000" b="1" dirty="0" smtClean="0"/>
              <a:t>S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dirty="0"/>
              <a:t>                 </a:t>
            </a:r>
            <a:r>
              <a:rPr lang="en-US" sz="2000" dirty="0" smtClean="0"/>
              <a:t>OU SEJA:</a:t>
            </a:r>
            <a:r>
              <a:rPr lang="en-US" sz="2000" dirty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A </a:t>
            </a:r>
            <a:r>
              <a:rPr lang="en-US" sz="2000" b="1" dirty="0"/>
              <a:t>POUPANÇA LÍQUIDA </a:t>
            </a:r>
            <a:r>
              <a:rPr lang="en-US" sz="2000" b="1" dirty="0" smtClean="0"/>
              <a:t>REQUERIDA PELO POUPADOR SERÁ</a:t>
            </a:r>
            <a:r>
              <a:rPr lang="en-US" sz="2000" b="1" dirty="0"/>
              <a:t>: </a:t>
            </a:r>
            <a:r>
              <a:rPr lang="en-US" sz="2000" b="1" dirty="0" smtClean="0"/>
              <a:t>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REQUERIDA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S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 smtClean="0"/>
          </a:p>
          <a:p>
            <a:r>
              <a:rPr lang="en-US" sz="2000" b="1" dirty="0" smtClean="0"/>
              <a:t>                                     E A RENDA JUROS APROPRIADA PELO POUPADOR SERÁ:</a:t>
            </a:r>
            <a:r>
              <a:rPr lang="en-US" sz="2000" dirty="0" smtClean="0"/>
              <a:t>     </a:t>
            </a: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R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APROPRIADO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R</a:t>
            </a:r>
            <a:r>
              <a:rPr lang="en-US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LÍQ.</a:t>
            </a:r>
            <a:r>
              <a:rPr lang="en-US" sz="2000" b="1" dirty="0" smtClean="0"/>
              <a:t>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(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MERCADO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).B</a:t>
            </a:r>
          </a:p>
          <a:p>
            <a:r>
              <a:rPr lang="en-US" sz="2000" b="1" dirty="0"/>
              <a:t>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4885</Words>
  <Application>Microsoft Office PowerPoint</Application>
  <PresentationFormat>Apresentação na tela (4:3)</PresentationFormat>
  <Paragraphs>441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TRIBUTAÇÃO DO CONSUMO E TRIBUTAÇÃO DE VENDAS </vt:lpstr>
      <vt:lpstr>(I) TRIBUTAÇÃO DO CONSUMO VERSUS TRIBUTAÇÃO DA RENDA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(II) TIPOS DE TRIBUTAÇÃO DE CONSUMO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TRIBUTACÃO DO CONSUMO E TRIBUTACÃO DE VENDAS (TRANSACÕES)</dc:title>
  <dc:creator>sbender</dc:creator>
  <cp:lastModifiedBy>Siegfried Bender</cp:lastModifiedBy>
  <cp:revision>232</cp:revision>
  <dcterms:created xsi:type="dcterms:W3CDTF">2010-10-22T13:14:26Z</dcterms:created>
  <dcterms:modified xsi:type="dcterms:W3CDTF">2011-05-31T07:31:01Z</dcterms:modified>
</cp:coreProperties>
</file>