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1" r:id="rId3"/>
    <p:sldId id="264" r:id="rId4"/>
    <p:sldId id="273" r:id="rId5"/>
    <p:sldId id="275" r:id="rId6"/>
    <p:sldId id="280" r:id="rId7"/>
    <p:sldId id="276" r:id="rId8"/>
    <p:sldId id="269" r:id="rId9"/>
    <p:sldId id="281" r:id="rId10"/>
    <p:sldId id="282" r:id="rId11"/>
    <p:sldId id="271" r:id="rId12"/>
    <p:sldId id="283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CBD"/>
    <a:srgbClr val="FF7400"/>
    <a:srgbClr val="E12356"/>
    <a:srgbClr val="7634FD"/>
    <a:srgbClr val="FF80F1"/>
    <a:srgbClr val="17AC3C"/>
    <a:srgbClr val="2C3B8B"/>
    <a:srgbClr val="14586B"/>
    <a:srgbClr val="8C1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1"/>
    <p:restoredTop sz="93021"/>
  </p:normalViewPr>
  <p:slideViewPr>
    <p:cSldViewPr snapToGrid="0" snapToObjects="1">
      <p:cViewPr varScale="1">
        <p:scale>
          <a:sx n="98" d="100"/>
          <a:sy n="98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4" d="100"/>
          <a:sy n="164" d="100"/>
        </p:scale>
        <p:origin x="67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7F56C-54ED-494D-BFE2-B20C95BBAB8C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14C50-B5F9-214F-A336-8CD533FF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04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2BD77-E8A8-B945-85FA-1E376BF8FA23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E697F-555B-8D43-B04D-89201D797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207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57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02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5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23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8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02015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4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728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323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54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48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9655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324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10650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75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43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8800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1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5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List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1 column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0882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50432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5648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73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430802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01193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50149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55693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02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23493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46889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agraph 1col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1 column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6" y="1829076"/>
            <a:ext cx="9094304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0">
              <a:spcBef>
                <a:spcPts val="1000"/>
              </a:spcBef>
              <a:buClr>
                <a:srgbClr val="14586B"/>
              </a:buClr>
              <a:buNone/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4586B"/>
              </a:buClr>
              <a:defRPr sz="24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435487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7400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7400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2646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7400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7400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6369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17AC3C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17AC3C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17AC3C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3722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17AC3C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17AC3C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0663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80F1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FF80F1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FF80F1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7318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F80F1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FF80F1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8428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E12356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E12356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E12356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85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8"/>
            <a:ext cx="2502223" cy="2042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4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2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E12356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E12356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872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-List 2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4EBCBD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buClr>
                <a:srgbClr val="4EBCBD"/>
              </a:buCl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4EBCBD"/>
              </a:buClr>
              <a:buNone/>
              <a:defRPr sz="3600" b="1" i="0" baseline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2298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List 2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Bullet-List 2 columns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887818" y="1829076"/>
            <a:ext cx="4465982" cy="4351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4EBCBD"/>
              </a:buClr>
              <a:defRPr sz="36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2pPr>
            <a:lvl3pPr marL="540000" indent="-180000">
              <a:spcBef>
                <a:spcPts val="1000"/>
              </a:spcBef>
              <a:buClr>
                <a:srgbClr val="4EBCBD"/>
              </a:buClr>
              <a:buFont typeface="Arial" charset="0"/>
              <a:buChar char="•"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6514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88449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0828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391450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8030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2034099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021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8925" y="738614"/>
            <a:ext cx="6109239" cy="240065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Presentation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3" y="917627"/>
            <a:ext cx="2502223" cy="2042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18" y="4667794"/>
            <a:ext cx="1620345" cy="12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20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1612350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col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charset="0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alibri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57304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agraph 3col White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Paragraph-Text 3 columns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436166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8034132" y="1868557"/>
            <a:ext cx="3319668" cy="12788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436166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34132" y="3319670"/>
            <a:ext cx="3319668" cy="2860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0"/>
            <a:r>
              <a:rPr lang="en-US" dirty="0"/>
              <a:t>Click to edit sub-header style</a:t>
            </a:r>
          </a:p>
          <a:p>
            <a:pPr lvl="2"/>
            <a:r>
              <a:rPr lang="en-US" dirty="0"/>
              <a:t>Click to edit paragraph text style</a:t>
            </a:r>
          </a:p>
        </p:txBody>
      </p:sp>
    </p:spTree>
    <p:extLst>
      <p:ext uri="{BB962C8B-B14F-4D97-AF65-F5344CB8AC3E}">
        <p14:creationId xmlns:p14="http://schemas.microsoft.com/office/powerpoint/2010/main" val="673607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ColorBG - 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3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7400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9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B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46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</p:spTree>
    <p:extLst>
      <p:ext uri="{BB962C8B-B14F-4D97-AF65-F5344CB8AC3E}">
        <p14:creationId xmlns:p14="http://schemas.microsoft.com/office/powerpoint/2010/main" val="1847978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C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11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FF80F1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91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D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8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1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2062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354452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8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olorBG - 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37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White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tx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Table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847850"/>
            <a:ext cx="10515600" cy="4470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45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-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26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ndscape + Quote/Capti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1" y="1868557"/>
            <a:ext cx="10515598" cy="461656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489357"/>
            <a:ext cx="4465982" cy="184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59497" y="367174"/>
            <a:ext cx="44659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0504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ndscape + Quote/Capti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1" y="365125"/>
            <a:ext cx="10515598" cy="461656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259497" y="4650194"/>
            <a:ext cx="4465982" cy="18414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59497" y="4528011"/>
            <a:ext cx="44659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53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quare + Quote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6000" y="365125"/>
            <a:ext cx="6120000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034132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034132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1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quare + Quote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6000" y="365125"/>
            <a:ext cx="6120000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38200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38200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69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Righ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87818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520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Lef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838200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2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7634F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36312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icture Portrait + Quot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/>
          </p:nvPr>
        </p:nvSpPr>
        <p:spPr>
          <a:xfrm>
            <a:off x="838200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87818" y="365125"/>
            <a:ext cx="4465982" cy="612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aseline="0">
                <a:latin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436166" y="3319670"/>
            <a:ext cx="3319668" cy="2758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95 Black" charset="0"/>
                <a:cs typeface="Avenir LT Std 95 Black" charset="0"/>
              </a:defRPr>
            </a:lvl1pPr>
            <a:lvl2pPr marL="0" indent="-270000">
              <a:spcBef>
                <a:spcPts val="1000"/>
              </a:spcBef>
              <a:buClr>
                <a:srgbClr val="FCCA0F"/>
              </a:buClr>
              <a:defRPr sz="3200" b="0" i="0">
                <a:solidFill>
                  <a:schemeClr val="bg1"/>
                </a:solidFill>
                <a:latin typeface="Avenir LT Std 65 Medium" charset="0"/>
                <a:ea typeface="Avenir LT Std 65 Medium" charset="0"/>
                <a:cs typeface="Avenir LT Std 65 Medium" charset="0"/>
              </a:defRPr>
            </a:lvl2pPr>
            <a:lvl3pPr marL="0" indent="0">
              <a:spcBef>
                <a:spcPts val="1000"/>
              </a:spcBef>
              <a:buClr>
                <a:srgbClr val="FCCA0F"/>
              </a:buClr>
              <a:buNone/>
              <a:defRPr sz="2800" b="0" i="0" baseline="0">
                <a:solidFill>
                  <a:schemeClr val="tx1"/>
                </a:solidFill>
                <a:uFill>
                  <a:solidFill>
                    <a:srgbClr val="17AC3C"/>
                  </a:solidFill>
                </a:uFill>
                <a:latin typeface="+mj-lt"/>
                <a:ea typeface="Avenir LT Std 65 Medium" charset="0"/>
                <a:cs typeface="Avenir LT Std 65 Medium" charset="0"/>
              </a:defRPr>
            </a:lvl3pPr>
            <a:lvl4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4pPr>
            <a:lvl5pPr>
              <a:defRPr b="0" i="0">
                <a:latin typeface="Avenir LT Std 65 Medium" charset="0"/>
                <a:ea typeface="Avenir LT Std 65 Medium" charset="0"/>
                <a:cs typeface="Avenir LT Std 65 Medium" charset="0"/>
              </a:defRPr>
            </a:lvl5pPr>
          </a:lstStyle>
          <a:p>
            <a:pPr lvl="2"/>
            <a:r>
              <a:rPr lang="en-US" dirty="0"/>
              <a:t>”Quote or caption to echo with the picture…”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436166" y="3197488"/>
            <a:ext cx="33196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02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er Insights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050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er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E12356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205948" y="3591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978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er Results">
    <p:bg>
      <p:bgPr>
        <a:blipFill dpi="0" rotWithShape="1">
          <a:blip r:embed="rId2">
            <a:lum/>
          </a:blip>
          <a:srcRect/>
          <a:stretch>
            <a:fillRect t="-13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-1205948" y="3591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917534"/>
            <a:ext cx="3932237" cy="240065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defRPr sz="5200" b="0" i="0" u="sng" baseline="0">
                <a:solidFill>
                  <a:schemeClr val="bg1"/>
                </a:solidFill>
                <a:uFill>
                  <a:solidFill>
                    <a:srgbClr val="7634F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Side Paragraph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917534"/>
            <a:ext cx="4750905" cy="54388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0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3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2062" y="365125"/>
            <a:ext cx="4501738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4EBCBD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B-Word</a:t>
            </a:r>
            <a:br>
              <a:rPr lang="en-US" dirty="0"/>
            </a:br>
            <a:r>
              <a:rPr lang="en-US" dirty="0"/>
              <a:t>L-Word</a:t>
            </a:r>
          </a:p>
        </p:txBody>
      </p:sp>
    </p:spTree>
    <p:extLst>
      <p:ext uri="{BB962C8B-B14F-4D97-AF65-F5344CB8AC3E}">
        <p14:creationId xmlns:p14="http://schemas.microsoft.com/office/powerpoint/2010/main" val="102053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Short Copy 6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202015" y="365125"/>
            <a:ext cx="5406625" cy="132556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5200" b="0" i="0" u="sng" baseline="0">
                <a:solidFill>
                  <a:schemeClr val="bg1"/>
                </a:solidFill>
                <a:uFill>
                  <a:solidFill>
                    <a:srgbClr val="14586B"/>
                  </a:solidFill>
                </a:uFill>
                <a:latin typeface="Calibri" charset="0"/>
                <a:ea typeface="Avenir LT Std 65 Medium" charset="0"/>
                <a:cs typeface="Avenir LT Std 65 Medium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2016" y="2034690"/>
            <a:ext cx="5406625" cy="43216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800" b="0" i="0" baseline="0">
                <a:solidFill>
                  <a:schemeClr val="bg1"/>
                </a:solidFill>
                <a:latin typeface="Calibri" charset="0"/>
                <a:ea typeface="Avenir LT Std 65 Medium" charset="0"/>
                <a:cs typeface="Avenir LT Std 65 Medium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55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7" r:id="rId2"/>
    <p:sldLayoutId id="2147483728" r:id="rId3"/>
    <p:sldLayoutId id="2147483731" r:id="rId4"/>
    <p:sldLayoutId id="2147483730" r:id="rId5"/>
    <p:sldLayoutId id="2147483696" r:id="rId6"/>
    <p:sldLayoutId id="2147483697" r:id="rId7"/>
    <p:sldLayoutId id="2147483698" r:id="rId8"/>
    <p:sldLayoutId id="2147483691" r:id="rId9"/>
    <p:sldLayoutId id="2147483732" r:id="rId10"/>
    <p:sldLayoutId id="2147483693" r:id="rId11"/>
    <p:sldLayoutId id="2147483733" r:id="rId12"/>
    <p:sldLayoutId id="2147483650" r:id="rId13"/>
    <p:sldLayoutId id="2147483674" r:id="rId14"/>
    <p:sldLayoutId id="2147483667" r:id="rId15"/>
    <p:sldLayoutId id="2147483707" r:id="rId16"/>
    <p:sldLayoutId id="2147483668" r:id="rId17"/>
    <p:sldLayoutId id="2147483709" r:id="rId18"/>
    <p:sldLayoutId id="2147483669" r:id="rId19"/>
    <p:sldLayoutId id="2147483708" r:id="rId20"/>
    <p:sldLayoutId id="2147483670" r:id="rId21"/>
    <p:sldLayoutId id="2147483710" r:id="rId22"/>
    <p:sldLayoutId id="2147483651" r:id="rId23"/>
    <p:sldLayoutId id="2147483675" r:id="rId24"/>
    <p:sldLayoutId id="2147483663" r:id="rId25"/>
    <p:sldLayoutId id="2147483712" r:id="rId26"/>
    <p:sldLayoutId id="2147483671" r:id="rId27"/>
    <p:sldLayoutId id="2147483711" r:id="rId28"/>
    <p:sldLayoutId id="2147483672" r:id="rId29"/>
    <p:sldLayoutId id="2147483713" r:id="rId30"/>
    <p:sldLayoutId id="2147483673" r:id="rId31"/>
    <p:sldLayoutId id="2147483714" r:id="rId32"/>
    <p:sldLayoutId id="2147483652" r:id="rId33"/>
    <p:sldLayoutId id="2147483676" r:id="rId34"/>
    <p:sldLayoutId id="2147483664" r:id="rId35"/>
    <p:sldLayoutId id="2147483715" r:id="rId36"/>
    <p:sldLayoutId id="2147483677" r:id="rId37"/>
    <p:sldLayoutId id="2147483716" r:id="rId38"/>
    <p:sldLayoutId id="2147483678" r:id="rId39"/>
    <p:sldLayoutId id="2147483717" r:id="rId40"/>
    <p:sldLayoutId id="2147483679" r:id="rId41"/>
    <p:sldLayoutId id="2147483718" r:id="rId42"/>
    <p:sldLayoutId id="2147483665" r:id="rId43"/>
    <p:sldLayoutId id="2147483654" r:id="rId44"/>
    <p:sldLayoutId id="2147483680" r:id="rId45"/>
    <p:sldLayoutId id="2147483719" r:id="rId46"/>
    <p:sldLayoutId id="2147483681" r:id="rId47"/>
    <p:sldLayoutId id="2147483720" r:id="rId48"/>
    <p:sldLayoutId id="2147483682" r:id="rId49"/>
    <p:sldLayoutId id="2147483721" r:id="rId50"/>
    <p:sldLayoutId id="2147483683" r:id="rId51"/>
    <p:sldLayoutId id="2147483722" r:id="rId52"/>
    <p:sldLayoutId id="2147483734" r:id="rId53"/>
    <p:sldLayoutId id="2147483666" r:id="rId54"/>
    <p:sldLayoutId id="2147483685" r:id="rId55"/>
    <p:sldLayoutId id="2147483723" r:id="rId56"/>
    <p:sldLayoutId id="2147483686" r:id="rId57"/>
    <p:sldLayoutId id="2147483724" r:id="rId58"/>
    <p:sldLayoutId id="2147483687" r:id="rId59"/>
    <p:sldLayoutId id="2147483725" r:id="rId60"/>
    <p:sldLayoutId id="2147483688" r:id="rId61"/>
    <p:sldLayoutId id="2147483726" r:id="rId62"/>
    <p:sldLayoutId id="2147483657" r:id="rId63"/>
    <p:sldLayoutId id="2147483700" r:id="rId64"/>
    <p:sldLayoutId id="2147483704" r:id="rId65"/>
    <p:sldLayoutId id="2147483703" r:id="rId66"/>
    <p:sldLayoutId id="2147483702" r:id="rId67"/>
    <p:sldLayoutId id="2147483701" r:id="rId68"/>
    <p:sldLayoutId id="2147483705" r:id="rId69"/>
    <p:sldLayoutId id="2147483706" r:id="rId70"/>
    <p:sldLayoutId id="2147483656" r:id="rId71"/>
    <p:sldLayoutId id="2147483660" r:id="rId72"/>
    <p:sldLayoutId id="2147483661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sng" kern="120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200" b="1" i="0" kern="1200">
          <a:solidFill>
            <a:schemeClr val="tx1"/>
          </a:solidFill>
          <a:latin typeface="Avenir LT Std 95 Black" charset="0"/>
          <a:ea typeface="Avenir LT Std 95 Black" charset="0"/>
          <a:cs typeface="Avenir LT Std 95 Black" charset="0"/>
        </a:defRPr>
      </a:lvl1pPr>
      <a:lvl2pPr marL="0" indent="-2700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b="0" i="0" kern="1200" baseline="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1" i="0" kern="1200" baseline="0">
          <a:solidFill>
            <a:schemeClr val="tx1"/>
          </a:solidFill>
          <a:latin typeface="Avenir LT Std 95 Black" charset="0"/>
          <a:ea typeface="Avenir LT Std 95 Black" charset="0"/>
          <a:cs typeface="Avenir LT Std 95 Black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0" i="0" kern="1200" baseline="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0" i="0" kern="1200">
          <a:solidFill>
            <a:schemeClr val="tx1"/>
          </a:solidFill>
          <a:latin typeface="Avenir LT Std 65 Medium" charset="0"/>
          <a:ea typeface="Avenir LT Std 65 Medium" charset="0"/>
          <a:cs typeface="Avenir LT Std 65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1FFCC0-8C82-4914-83D3-2EA32208B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70"/>
          <a:stretch/>
        </p:blipFill>
        <p:spPr>
          <a:xfrm>
            <a:off x="286378" y="3050722"/>
            <a:ext cx="3658668" cy="169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925" y="738614"/>
            <a:ext cx="6109239" cy="2400657"/>
          </a:xfrm>
        </p:spPr>
        <p:txBody>
          <a:bodyPr/>
          <a:lstStyle/>
          <a:p>
            <a:r>
              <a:rPr lang="en-US" u="none" dirty="0"/>
              <a:t>Certificate in EMI Skills</a:t>
            </a:r>
            <a:br>
              <a:rPr lang="en-US" u="none" dirty="0"/>
            </a:br>
            <a:r>
              <a:rPr lang="en-US" u="none" dirty="0"/>
              <a:t>Module 1 Part 3</a:t>
            </a:r>
            <a:br>
              <a:rPr lang="en-US" u="none" dirty="0"/>
            </a:br>
            <a:r>
              <a:rPr lang="en-US" u="none" dirty="0"/>
              <a:t>Language for Lectures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799" y="4740812"/>
            <a:ext cx="4582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Luciana Carvalho Fonseca &amp; John Corbett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460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8A00AC-7CA0-4808-BBCA-2543AAEDA6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5326" y="1829076"/>
            <a:ext cx="6220153" cy="4351338"/>
          </a:xfrm>
        </p:spPr>
        <p:txBody>
          <a:bodyPr/>
          <a:lstStyle/>
          <a:p>
            <a:r>
              <a:rPr lang="pt-BR" dirty="0" err="1"/>
              <a:t>Answers</a:t>
            </a:r>
            <a:endParaRPr lang="pt-BR" dirty="0"/>
          </a:p>
          <a:p>
            <a:r>
              <a:rPr lang="pt-BR" dirty="0"/>
              <a:t>1. B</a:t>
            </a:r>
          </a:p>
          <a:p>
            <a:r>
              <a:rPr lang="pt-BR" dirty="0"/>
              <a:t>2. F</a:t>
            </a:r>
          </a:p>
          <a:p>
            <a:r>
              <a:rPr lang="pt-BR" dirty="0"/>
              <a:t>3. D</a:t>
            </a:r>
          </a:p>
          <a:p>
            <a:r>
              <a:rPr lang="pt-BR" dirty="0"/>
              <a:t>4. E</a:t>
            </a:r>
          </a:p>
          <a:p>
            <a:r>
              <a:rPr lang="pt-BR" dirty="0"/>
              <a:t>5. A</a:t>
            </a:r>
          </a:p>
          <a:p>
            <a:r>
              <a:rPr lang="pt-BR" dirty="0"/>
              <a:t>6. C</a:t>
            </a:r>
          </a:p>
          <a:p>
            <a:endParaRPr lang="pt-BR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3A9E4E-4B07-4091-B990-5706AD07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Activity</a:t>
            </a:r>
            <a:r>
              <a:rPr lang="pt-BR" dirty="0"/>
              <a:t> 2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E28B44-304B-49EB-8CA1-6D72EA186CA5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6888163" y="2140956"/>
            <a:ext cx="4798511" cy="4004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FB3A1-A528-4A95-A730-B3D19F7D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707" y="2101837"/>
            <a:ext cx="3450635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19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A8A95-FCEC-42B3-BC33-E346C48B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365125"/>
            <a:ext cx="6990347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Activity 3: Write a conclusion for this introduction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BA43E6-DB8D-44AD-85F6-58AB2D2B7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853" y="1792705"/>
            <a:ext cx="6605336" cy="494497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GB" dirty="0"/>
              <a:t>Good morning everyone! I’m glad to see you all</a:t>
            </a:r>
          </a:p>
          <a:p>
            <a:pPr algn="just"/>
            <a:r>
              <a:rPr lang="en-GB" dirty="0"/>
              <a:t>here today!</a:t>
            </a:r>
          </a:p>
          <a:p>
            <a:pPr algn="just"/>
            <a:r>
              <a:rPr lang="en-GB" dirty="0"/>
              <a:t>To get you to think about the topic, I’d like you to</a:t>
            </a:r>
          </a:p>
          <a:p>
            <a:pPr algn="just"/>
            <a:r>
              <a:rPr lang="en-GB" dirty="0"/>
              <a:t>close your eyes for a moment and think about a</a:t>
            </a:r>
          </a:p>
          <a:p>
            <a:pPr algn="just"/>
            <a:r>
              <a:rPr lang="en-GB" dirty="0"/>
              <a:t>lecturer you had at college or university. What</a:t>
            </a:r>
          </a:p>
          <a:p>
            <a:pPr algn="just"/>
            <a:r>
              <a:rPr lang="en-GB" dirty="0"/>
              <a:t>was it that made their lectures effective? OK,</a:t>
            </a:r>
          </a:p>
          <a:p>
            <a:pPr algn="just"/>
            <a:r>
              <a:rPr lang="en-GB" dirty="0"/>
              <a:t>you can open your eyes! And that’s today’s topic:</a:t>
            </a:r>
          </a:p>
          <a:p>
            <a:pPr algn="just"/>
            <a:r>
              <a:rPr lang="en-GB" dirty="0"/>
              <a:t>How to give effective lectures.</a:t>
            </a:r>
          </a:p>
          <a:p>
            <a:pPr algn="just"/>
            <a:r>
              <a:rPr lang="en-GB" dirty="0"/>
              <a:t>By the end of this lecture you will be able to</a:t>
            </a:r>
          </a:p>
          <a:p>
            <a:pPr algn="just"/>
            <a:r>
              <a:rPr lang="en-GB" dirty="0"/>
              <a:t>identify three key features of effective lectures</a:t>
            </a:r>
          </a:p>
          <a:p>
            <a:pPr algn="just"/>
            <a:r>
              <a:rPr lang="en-GB" dirty="0"/>
              <a:t>and understand how they help to make your</a:t>
            </a:r>
          </a:p>
          <a:p>
            <a:pPr algn="just"/>
            <a:r>
              <a:rPr lang="en-GB" dirty="0"/>
              <a:t>lectures clearer and easier for your students to</a:t>
            </a:r>
          </a:p>
          <a:p>
            <a:pPr algn="just"/>
            <a:r>
              <a:rPr lang="en-GB" dirty="0"/>
              <a:t>follow.</a:t>
            </a:r>
          </a:p>
        </p:txBody>
      </p:sp>
    </p:spTree>
    <p:extLst>
      <p:ext uri="{BB962C8B-B14F-4D97-AF65-F5344CB8AC3E}">
        <p14:creationId xmlns:p14="http://schemas.microsoft.com/office/powerpoint/2010/main" val="3970694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72769E-6E09-41CA-9E93-9D11AFE9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Wrapping</a:t>
            </a:r>
            <a:r>
              <a:rPr lang="pt-BR" dirty="0"/>
              <a:t> </a:t>
            </a:r>
            <a:r>
              <a:rPr lang="pt-BR" dirty="0" err="1"/>
              <a:t>up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D072F-CDF2-4F96-AF0D-A7D7E069E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Take-home messages: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Key words and phrases help listeners to navigate your lectures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Openings and conclusions are important places to indicate the key structure and content of the lecture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Pay attention to signalling vocabulary, and make sure it is clearly pronounced!</a:t>
            </a:r>
          </a:p>
        </p:txBody>
      </p:sp>
    </p:spTree>
    <p:extLst>
      <p:ext uri="{BB962C8B-B14F-4D97-AF65-F5344CB8AC3E}">
        <p14:creationId xmlns:p14="http://schemas.microsoft.com/office/powerpoint/2010/main" val="4208448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011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CAE Cert in EMI Skills</a:t>
            </a:r>
            <a:br>
              <a:rPr lang="en-US" sz="4000" dirty="0"/>
            </a:br>
            <a:r>
              <a:rPr lang="en-US" sz="4000" dirty="0"/>
              <a:t>EMI@USP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3AEBD-FF11-48A9-B6AE-C9BF7B4A53B0}"/>
              </a:ext>
            </a:extLst>
          </p:cNvPr>
          <p:cNvSpPr txBox="1"/>
          <p:nvPr/>
        </p:nvSpPr>
        <p:spPr>
          <a:xfrm>
            <a:off x="749030" y="1865786"/>
            <a:ext cx="2966936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Next session: Signposting</a:t>
            </a:r>
          </a:p>
        </p:txBody>
      </p:sp>
    </p:spTree>
    <p:extLst>
      <p:ext uri="{BB962C8B-B14F-4D97-AF65-F5344CB8AC3E}">
        <p14:creationId xmlns:p14="http://schemas.microsoft.com/office/powerpoint/2010/main" val="60494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Session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To focus on aspects of cohesion in introductions and conclusions of lectures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To improve use of stress to highlight key words</a:t>
            </a:r>
          </a:p>
        </p:txBody>
      </p:sp>
    </p:spTree>
    <p:extLst>
      <p:ext uri="{BB962C8B-B14F-4D97-AF65-F5344CB8AC3E}">
        <p14:creationId xmlns:p14="http://schemas.microsoft.com/office/powerpoint/2010/main" val="239655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C34A-C6C4-4090-9366-9DBAB24F75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93541" y="1916349"/>
            <a:ext cx="10060259" cy="4264065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GB" dirty="0"/>
              <a:t>Form groups of three.</a:t>
            </a:r>
          </a:p>
          <a:p>
            <a:pPr marL="742950" indent="-742950">
              <a:buAutoNum type="arabicPeriod"/>
            </a:pPr>
            <a:r>
              <a:rPr lang="en-GB" dirty="0"/>
              <a:t>Read a transcript of an introduction &amp; conclusion to a lecture.</a:t>
            </a:r>
          </a:p>
          <a:p>
            <a:pPr marL="742950" indent="-742950">
              <a:buAutoNum type="arabicPeriod"/>
            </a:pPr>
            <a:r>
              <a:rPr lang="en-GB" dirty="0"/>
              <a:t>Identify missing words and phrases that help signal the structure of the lesson (aspects of cohesion).</a:t>
            </a:r>
          </a:p>
          <a:p>
            <a:pPr marL="742950" indent="-742950">
              <a:buAutoNum type="arabicPeriod"/>
            </a:pPr>
            <a:r>
              <a:rPr lang="en-GB" dirty="0"/>
              <a:t>How would you stress the words in the missing phrases</a:t>
            </a:r>
            <a:r>
              <a:rPr lang="pt-BR" dirty="0"/>
              <a:t>?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82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7B0E7C-1023-44ED-8EDF-3712B2D8911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29793" t="33493" r="44517" b="9113"/>
          <a:stretch/>
        </p:blipFill>
        <p:spPr>
          <a:xfrm>
            <a:off x="4066161" y="1215956"/>
            <a:ext cx="4377447" cy="550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7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C34A-C6C4-4090-9366-9DBAB24F75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143" y="1393371"/>
            <a:ext cx="10700657" cy="4787043"/>
          </a:xfrm>
        </p:spPr>
        <p:txBody>
          <a:bodyPr/>
          <a:lstStyle/>
          <a:p>
            <a:pPr algn="ctr"/>
            <a:r>
              <a:rPr lang="en-GB" b="0" dirty="0"/>
              <a:t>Possible answers</a:t>
            </a:r>
          </a:p>
          <a:p>
            <a:pPr algn="ctr"/>
            <a:endParaRPr lang="en-GB" b="0" i="1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9D040-F61B-4562-895B-2A353E235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12" t="47151" r="31470" b="17872"/>
          <a:stretch/>
        </p:blipFill>
        <p:spPr>
          <a:xfrm>
            <a:off x="2120630" y="2192858"/>
            <a:ext cx="2918298" cy="4247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41656-57B1-4ECD-93B8-C3DC7A54F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439" y="1985152"/>
            <a:ext cx="3707720" cy="46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3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C34A-C6C4-4090-9366-9DBAB24F75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143" y="1393371"/>
            <a:ext cx="10700657" cy="4787043"/>
          </a:xfrm>
        </p:spPr>
        <p:txBody>
          <a:bodyPr/>
          <a:lstStyle/>
          <a:p>
            <a:pPr algn="ctr"/>
            <a:r>
              <a:rPr lang="en-GB" b="0" dirty="0"/>
              <a:t>Answers</a:t>
            </a:r>
          </a:p>
          <a:p>
            <a:r>
              <a:rPr lang="en-GB" sz="2800" b="0" dirty="0"/>
              <a:t>1.H</a:t>
            </a:r>
          </a:p>
          <a:p>
            <a:r>
              <a:rPr lang="en-GB" sz="2800" b="0" dirty="0"/>
              <a:t>2. I</a:t>
            </a:r>
          </a:p>
          <a:p>
            <a:r>
              <a:rPr lang="en-GB" sz="2800" b="0" dirty="0"/>
              <a:t>3. E</a:t>
            </a:r>
          </a:p>
          <a:p>
            <a:r>
              <a:rPr lang="en-GB" sz="2800" b="0" dirty="0"/>
              <a:t>4. C</a:t>
            </a:r>
          </a:p>
          <a:p>
            <a:r>
              <a:rPr lang="en-GB" sz="2800" b="0" dirty="0"/>
              <a:t>5. G</a:t>
            </a:r>
          </a:p>
          <a:p>
            <a:r>
              <a:rPr lang="en-GB" sz="2800" b="0" dirty="0"/>
              <a:t>6. F</a:t>
            </a:r>
          </a:p>
          <a:p>
            <a:r>
              <a:rPr lang="en-GB" sz="2800" b="0" dirty="0"/>
              <a:t>7. D</a:t>
            </a:r>
          </a:p>
          <a:p>
            <a:r>
              <a:rPr lang="en-GB" sz="2800" b="0" dirty="0"/>
              <a:t>8. B</a:t>
            </a:r>
          </a:p>
          <a:p>
            <a:r>
              <a:rPr lang="en-GB" sz="2800" b="0" dirty="0"/>
              <a:t>9. A</a:t>
            </a:r>
          </a:p>
          <a:p>
            <a:pPr algn="ctr"/>
            <a:endParaRPr lang="en-GB" b="0" i="1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9D040-F61B-4562-895B-2A353E235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12" t="47151" r="32415" b="17872"/>
          <a:stretch/>
        </p:blipFill>
        <p:spPr>
          <a:xfrm>
            <a:off x="2335438" y="2163989"/>
            <a:ext cx="2714296" cy="4247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41656-57B1-4ECD-93B8-C3DC7A54F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842" y="1956283"/>
            <a:ext cx="3707720" cy="46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2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39EBA-F7A5-4A99-9273-58AD96F5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C34A-C6C4-4090-9366-9DBAB24F75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143" y="1393371"/>
            <a:ext cx="10700657" cy="4787043"/>
          </a:xfrm>
        </p:spPr>
        <p:txBody>
          <a:bodyPr/>
          <a:lstStyle/>
          <a:p>
            <a:r>
              <a:rPr lang="pt-BR" dirty="0"/>
              <a:t>Use some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language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draft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opening</a:t>
            </a:r>
            <a:r>
              <a:rPr lang="pt-BR" dirty="0"/>
              <a:t> for a </a:t>
            </a:r>
            <a:r>
              <a:rPr lang="pt-BR" dirty="0" err="1"/>
              <a:t>lecture</a:t>
            </a:r>
            <a:r>
              <a:rPr lang="pt-BR" dirty="0"/>
              <a:t> in </a:t>
            </a:r>
            <a:r>
              <a:rPr lang="pt-BR" dirty="0" err="1"/>
              <a:t>your</a:t>
            </a:r>
            <a:r>
              <a:rPr lang="pt-BR" dirty="0"/>
              <a:t> </a:t>
            </a:r>
            <a:r>
              <a:rPr lang="pt-BR" dirty="0" err="1"/>
              <a:t>disciplinary</a:t>
            </a:r>
            <a:r>
              <a:rPr lang="pt-BR" dirty="0"/>
              <a:t> </a:t>
            </a:r>
            <a:r>
              <a:rPr lang="pt-BR" dirty="0" err="1"/>
              <a:t>area</a:t>
            </a:r>
            <a:r>
              <a:rPr lang="pt-BR" dirty="0"/>
              <a:t>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228A5-F48F-4A83-B272-4C48E7756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"/>
          <a:stretch/>
        </p:blipFill>
        <p:spPr>
          <a:xfrm>
            <a:off x="5019472" y="2481407"/>
            <a:ext cx="2627558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DFBFE-422A-43E1-BCF9-EA7419FFF4C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382486" y="1295400"/>
            <a:ext cx="10276113" cy="5197475"/>
          </a:xfrm>
        </p:spPr>
        <p:txBody>
          <a:bodyPr/>
          <a:lstStyle/>
          <a:p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B49A96-77D6-48F2-8754-737CEE53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EDD57-72AD-40E8-81A7-B4AD7BB72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0" t="25418" r="44232" b="37461"/>
          <a:stretch/>
        </p:blipFill>
        <p:spPr>
          <a:xfrm>
            <a:off x="2731166" y="1295400"/>
            <a:ext cx="6417529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DFBFE-422A-43E1-BCF9-EA7419FFF4C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382486" y="1295400"/>
            <a:ext cx="10276113" cy="5197475"/>
          </a:xfrm>
        </p:spPr>
        <p:txBody>
          <a:bodyPr/>
          <a:lstStyle/>
          <a:p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B49A96-77D6-48F2-8754-737CEE53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Activity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EDD57-72AD-40E8-81A7-B4AD7BB72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0" t="25418" r="44232" b="37461"/>
          <a:stretch/>
        </p:blipFill>
        <p:spPr>
          <a:xfrm>
            <a:off x="5088670" y="1414755"/>
            <a:ext cx="6417529" cy="5354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4EA19-C919-472D-827F-AEBDDA297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93" t="31471" r="32195" b="42885"/>
          <a:stretch/>
        </p:blipFill>
        <p:spPr>
          <a:xfrm>
            <a:off x="685801" y="1816768"/>
            <a:ext cx="3453062" cy="40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80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tter Learning 1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4EBBBC"/>
      </a:accent1>
      <a:accent2>
        <a:srgbClr val="FE7400"/>
      </a:accent2>
      <a:accent3>
        <a:srgbClr val="FF80F0"/>
      </a:accent3>
      <a:accent4>
        <a:srgbClr val="E02356"/>
      </a:accent4>
      <a:accent5>
        <a:srgbClr val="047FEB"/>
      </a:accent5>
      <a:accent6>
        <a:srgbClr val="17AB3C"/>
      </a:accent6>
      <a:hlink>
        <a:srgbClr val="358BBA"/>
      </a:hlink>
      <a:folHlink>
        <a:srgbClr val="8C1A4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rez_Template_06_16-Proof2" id="{3E3B1E45-CE1D-7245-9C86-6FF166D4DD57}" vid="{68AB6F2D-A480-F349-BE95-89BA1D2A97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BL_Prez_Template_06_16-Proof3[1]</Template>
  <TotalTime>114</TotalTime>
  <Words>332</Words>
  <Application>Microsoft Office PowerPoint</Application>
  <PresentationFormat>Widescreen</PresentationFormat>
  <Paragraphs>59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Avenir LT Std 65 Medium</vt:lpstr>
      <vt:lpstr>Avenir LT Std 95 Black</vt:lpstr>
      <vt:lpstr>Arial</vt:lpstr>
      <vt:lpstr>Calibri</vt:lpstr>
      <vt:lpstr>Office Theme</vt:lpstr>
      <vt:lpstr>Certificate in EMI Skills Module 1 Part 3 Language for Lectures</vt:lpstr>
      <vt:lpstr>Session outcomes</vt:lpstr>
      <vt:lpstr>Activity 1</vt:lpstr>
      <vt:lpstr>Activity 1</vt:lpstr>
      <vt:lpstr>Activity 1</vt:lpstr>
      <vt:lpstr>Activity 1</vt:lpstr>
      <vt:lpstr>Activity 1</vt:lpstr>
      <vt:lpstr>Activity 2</vt:lpstr>
      <vt:lpstr>Activity 2</vt:lpstr>
      <vt:lpstr>Activity 2</vt:lpstr>
      <vt:lpstr>Activity 3: Write a conclusion for this introduction</vt:lpstr>
      <vt:lpstr>Wrapping up</vt:lpstr>
      <vt:lpstr>CAE Cert in EMI Skills EMI@USP</vt:lpstr>
    </vt:vector>
  </TitlesOfParts>
  <Company>Cambridge University Press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Leonardo Gluskoski</dc:creator>
  <cp:lastModifiedBy>John Corbett</cp:lastModifiedBy>
  <cp:revision>19</cp:revision>
  <dcterms:created xsi:type="dcterms:W3CDTF">2016-10-21T12:25:38Z</dcterms:created>
  <dcterms:modified xsi:type="dcterms:W3CDTF">2019-10-04T20:12:02Z</dcterms:modified>
</cp:coreProperties>
</file>