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70" r:id="rId8"/>
    <p:sldId id="261" r:id="rId9"/>
    <p:sldId id="262" r:id="rId10"/>
    <p:sldId id="263" r:id="rId11"/>
    <p:sldId id="264" r:id="rId12"/>
    <p:sldId id="265" r:id="rId13"/>
    <p:sldId id="266" r:id="rId14"/>
    <p:sldId id="267" r:id="rId15"/>
    <p:sldId id="268" r:id="rId16"/>
    <p:sldId id="271" r:id="rId17"/>
    <p:sldId id="272" r:id="rId18"/>
    <p:sldId id="273"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94638" autoAdjust="0"/>
  </p:normalViewPr>
  <p:slideViewPr>
    <p:cSldViewPr>
      <p:cViewPr>
        <p:scale>
          <a:sx n="130" d="100"/>
          <a:sy n="130" d="100"/>
        </p:scale>
        <p:origin x="-7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pt-B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pt-BR"/>
          </a:p>
        </p:txBody>
      </p:sp>
      <p:sp>
        <p:nvSpPr>
          <p:cNvPr id="4" name="Segnaposto data 3"/>
          <p:cNvSpPr>
            <a:spLocks noGrp="1"/>
          </p:cNvSpPr>
          <p:nvPr>
            <p:ph type="dt" sz="half" idx="10"/>
          </p:nvPr>
        </p:nvSpPr>
        <p:spPr/>
        <p:txBody>
          <a:bodyPr/>
          <a:lstStyle/>
          <a:p>
            <a:fld id="{14D093FD-512F-4708-9A91-81D20EF5BF3E}" type="datetimeFigureOut">
              <a:rPr lang="pt-BR" smtClean="0"/>
              <a:pPr/>
              <a:t>22/08/2013</a:t>
            </a:fld>
            <a:endParaRPr lang="pt-BR"/>
          </a:p>
        </p:txBody>
      </p:sp>
      <p:sp>
        <p:nvSpPr>
          <p:cNvPr id="5" name="Segnaposto piè di pagina 4"/>
          <p:cNvSpPr>
            <a:spLocks noGrp="1"/>
          </p:cNvSpPr>
          <p:nvPr>
            <p:ph type="ftr" sz="quarter" idx="11"/>
          </p:nvPr>
        </p:nvSpPr>
        <p:spPr/>
        <p:txBody>
          <a:bodyPr/>
          <a:lstStyle/>
          <a:p>
            <a:endParaRPr lang="pt-BR"/>
          </a:p>
        </p:txBody>
      </p:sp>
      <p:sp>
        <p:nvSpPr>
          <p:cNvPr id="6" name="Segnaposto numero diapositiva 5"/>
          <p:cNvSpPr>
            <a:spLocks noGrp="1"/>
          </p:cNvSpPr>
          <p:nvPr>
            <p:ph type="sldNum" sz="quarter" idx="12"/>
          </p:nvPr>
        </p:nvSpPr>
        <p:spPr/>
        <p:txBody>
          <a:bodyPr/>
          <a:lstStyle/>
          <a:p>
            <a:fld id="{D0BF04A9-90E5-48C9-8B41-1C246A7D172A}" type="slidenum">
              <a:rPr lang="pt-BR" smtClean="0"/>
              <a:pPr/>
              <a:t>‹N›</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pt-BR"/>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pt-BR"/>
          </a:p>
        </p:txBody>
      </p:sp>
      <p:sp>
        <p:nvSpPr>
          <p:cNvPr id="4" name="Segnaposto data 3"/>
          <p:cNvSpPr>
            <a:spLocks noGrp="1"/>
          </p:cNvSpPr>
          <p:nvPr>
            <p:ph type="dt" sz="half" idx="10"/>
          </p:nvPr>
        </p:nvSpPr>
        <p:spPr/>
        <p:txBody>
          <a:bodyPr/>
          <a:lstStyle/>
          <a:p>
            <a:fld id="{14D093FD-512F-4708-9A91-81D20EF5BF3E}" type="datetimeFigureOut">
              <a:rPr lang="pt-BR" smtClean="0"/>
              <a:pPr/>
              <a:t>22/08/2013</a:t>
            </a:fld>
            <a:endParaRPr lang="pt-BR"/>
          </a:p>
        </p:txBody>
      </p:sp>
      <p:sp>
        <p:nvSpPr>
          <p:cNvPr id="5" name="Segnaposto piè di pagina 4"/>
          <p:cNvSpPr>
            <a:spLocks noGrp="1"/>
          </p:cNvSpPr>
          <p:nvPr>
            <p:ph type="ftr" sz="quarter" idx="11"/>
          </p:nvPr>
        </p:nvSpPr>
        <p:spPr/>
        <p:txBody>
          <a:bodyPr/>
          <a:lstStyle/>
          <a:p>
            <a:endParaRPr lang="pt-BR"/>
          </a:p>
        </p:txBody>
      </p:sp>
      <p:sp>
        <p:nvSpPr>
          <p:cNvPr id="6" name="Segnaposto numero diapositiva 5"/>
          <p:cNvSpPr>
            <a:spLocks noGrp="1"/>
          </p:cNvSpPr>
          <p:nvPr>
            <p:ph type="sldNum" sz="quarter" idx="12"/>
          </p:nvPr>
        </p:nvSpPr>
        <p:spPr/>
        <p:txBody>
          <a:bodyPr/>
          <a:lstStyle/>
          <a:p>
            <a:fld id="{D0BF04A9-90E5-48C9-8B41-1C246A7D172A}" type="slidenum">
              <a:rPr lang="pt-BR" smtClean="0"/>
              <a:pPr/>
              <a:t>‹N›</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pt-B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pt-BR"/>
          </a:p>
        </p:txBody>
      </p:sp>
      <p:sp>
        <p:nvSpPr>
          <p:cNvPr id="4" name="Segnaposto data 3"/>
          <p:cNvSpPr>
            <a:spLocks noGrp="1"/>
          </p:cNvSpPr>
          <p:nvPr>
            <p:ph type="dt" sz="half" idx="10"/>
          </p:nvPr>
        </p:nvSpPr>
        <p:spPr/>
        <p:txBody>
          <a:bodyPr/>
          <a:lstStyle/>
          <a:p>
            <a:fld id="{14D093FD-512F-4708-9A91-81D20EF5BF3E}" type="datetimeFigureOut">
              <a:rPr lang="pt-BR" smtClean="0"/>
              <a:pPr/>
              <a:t>22/08/2013</a:t>
            </a:fld>
            <a:endParaRPr lang="pt-BR"/>
          </a:p>
        </p:txBody>
      </p:sp>
      <p:sp>
        <p:nvSpPr>
          <p:cNvPr id="5" name="Segnaposto piè di pagina 4"/>
          <p:cNvSpPr>
            <a:spLocks noGrp="1"/>
          </p:cNvSpPr>
          <p:nvPr>
            <p:ph type="ftr" sz="quarter" idx="11"/>
          </p:nvPr>
        </p:nvSpPr>
        <p:spPr/>
        <p:txBody>
          <a:bodyPr/>
          <a:lstStyle/>
          <a:p>
            <a:endParaRPr lang="pt-BR"/>
          </a:p>
        </p:txBody>
      </p:sp>
      <p:sp>
        <p:nvSpPr>
          <p:cNvPr id="6" name="Segnaposto numero diapositiva 5"/>
          <p:cNvSpPr>
            <a:spLocks noGrp="1"/>
          </p:cNvSpPr>
          <p:nvPr>
            <p:ph type="sldNum" sz="quarter" idx="12"/>
          </p:nvPr>
        </p:nvSpPr>
        <p:spPr/>
        <p:txBody>
          <a:bodyPr/>
          <a:lstStyle/>
          <a:p>
            <a:fld id="{D0BF04A9-90E5-48C9-8B41-1C246A7D172A}" type="slidenum">
              <a:rPr lang="pt-BR" smtClean="0"/>
              <a:pPr/>
              <a:t>‹N›</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pt-BR"/>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pt-BR"/>
          </a:p>
        </p:txBody>
      </p:sp>
      <p:sp>
        <p:nvSpPr>
          <p:cNvPr id="4" name="Segnaposto data 3"/>
          <p:cNvSpPr>
            <a:spLocks noGrp="1"/>
          </p:cNvSpPr>
          <p:nvPr>
            <p:ph type="dt" sz="half" idx="10"/>
          </p:nvPr>
        </p:nvSpPr>
        <p:spPr/>
        <p:txBody>
          <a:bodyPr/>
          <a:lstStyle/>
          <a:p>
            <a:fld id="{14D093FD-512F-4708-9A91-81D20EF5BF3E}" type="datetimeFigureOut">
              <a:rPr lang="pt-BR" smtClean="0"/>
              <a:pPr/>
              <a:t>22/08/2013</a:t>
            </a:fld>
            <a:endParaRPr lang="pt-BR"/>
          </a:p>
        </p:txBody>
      </p:sp>
      <p:sp>
        <p:nvSpPr>
          <p:cNvPr id="5" name="Segnaposto piè di pagina 4"/>
          <p:cNvSpPr>
            <a:spLocks noGrp="1"/>
          </p:cNvSpPr>
          <p:nvPr>
            <p:ph type="ftr" sz="quarter" idx="11"/>
          </p:nvPr>
        </p:nvSpPr>
        <p:spPr/>
        <p:txBody>
          <a:bodyPr/>
          <a:lstStyle/>
          <a:p>
            <a:endParaRPr lang="pt-BR"/>
          </a:p>
        </p:txBody>
      </p:sp>
      <p:sp>
        <p:nvSpPr>
          <p:cNvPr id="6" name="Segnaposto numero diapositiva 5"/>
          <p:cNvSpPr>
            <a:spLocks noGrp="1"/>
          </p:cNvSpPr>
          <p:nvPr>
            <p:ph type="sldNum" sz="quarter" idx="12"/>
          </p:nvPr>
        </p:nvSpPr>
        <p:spPr/>
        <p:txBody>
          <a:bodyPr/>
          <a:lstStyle/>
          <a:p>
            <a:fld id="{D0BF04A9-90E5-48C9-8B41-1C246A7D172A}" type="slidenum">
              <a:rPr lang="pt-BR" smtClean="0"/>
              <a:pPr/>
              <a:t>‹N›</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pt-B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4D093FD-512F-4708-9A91-81D20EF5BF3E}" type="datetimeFigureOut">
              <a:rPr lang="pt-BR" smtClean="0"/>
              <a:pPr/>
              <a:t>22/08/2013</a:t>
            </a:fld>
            <a:endParaRPr lang="pt-BR"/>
          </a:p>
        </p:txBody>
      </p:sp>
      <p:sp>
        <p:nvSpPr>
          <p:cNvPr id="5" name="Segnaposto piè di pagina 4"/>
          <p:cNvSpPr>
            <a:spLocks noGrp="1"/>
          </p:cNvSpPr>
          <p:nvPr>
            <p:ph type="ftr" sz="quarter" idx="11"/>
          </p:nvPr>
        </p:nvSpPr>
        <p:spPr/>
        <p:txBody>
          <a:bodyPr/>
          <a:lstStyle/>
          <a:p>
            <a:endParaRPr lang="pt-BR"/>
          </a:p>
        </p:txBody>
      </p:sp>
      <p:sp>
        <p:nvSpPr>
          <p:cNvPr id="6" name="Segnaposto numero diapositiva 5"/>
          <p:cNvSpPr>
            <a:spLocks noGrp="1"/>
          </p:cNvSpPr>
          <p:nvPr>
            <p:ph type="sldNum" sz="quarter" idx="12"/>
          </p:nvPr>
        </p:nvSpPr>
        <p:spPr/>
        <p:txBody>
          <a:bodyPr/>
          <a:lstStyle/>
          <a:p>
            <a:fld id="{D0BF04A9-90E5-48C9-8B41-1C246A7D172A}" type="slidenum">
              <a:rPr lang="pt-BR" smtClean="0"/>
              <a:pPr/>
              <a:t>‹N›</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pt-B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pt-B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pt-BR"/>
          </a:p>
        </p:txBody>
      </p:sp>
      <p:sp>
        <p:nvSpPr>
          <p:cNvPr id="5" name="Segnaposto data 4"/>
          <p:cNvSpPr>
            <a:spLocks noGrp="1"/>
          </p:cNvSpPr>
          <p:nvPr>
            <p:ph type="dt" sz="half" idx="10"/>
          </p:nvPr>
        </p:nvSpPr>
        <p:spPr/>
        <p:txBody>
          <a:bodyPr/>
          <a:lstStyle/>
          <a:p>
            <a:fld id="{14D093FD-512F-4708-9A91-81D20EF5BF3E}" type="datetimeFigureOut">
              <a:rPr lang="pt-BR" smtClean="0"/>
              <a:pPr/>
              <a:t>22/08/2013</a:t>
            </a:fld>
            <a:endParaRPr lang="pt-BR"/>
          </a:p>
        </p:txBody>
      </p:sp>
      <p:sp>
        <p:nvSpPr>
          <p:cNvPr id="6" name="Segnaposto piè di pagina 5"/>
          <p:cNvSpPr>
            <a:spLocks noGrp="1"/>
          </p:cNvSpPr>
          <p:nvPr>
            <p:ph type="ftr" sz="quarter" idx="11"/>
          </p:nvPr>
        </p:nvSpPr>
        <p:spPr/>
        <p:txBody>
          <a:bodyPr/>
          <a:lstStyle/>
          <a:p>
            <a:endParaRPr lang="pt-BR"/>
          </a:p>
        </p:txBody>
      </p:sp>
      <p:sp>
        <p:nvSpPr>
          <p:cNvPr id="7" name="Segnaposto numero diapositiva 6"/>
          <p:cNvSpPr>
            <a:spLocks noGrp="1"/>
          </p:cNvSpPr>
          <p:nvPr>
            <p:ph type="sldNum" sz="quarter" idx="12"/>
          </p:nvPr>
        </p:nvSpPr>
        <p:spPr/>
        <p:txBody>
          <a:bodyPr/>
          <a:lstStyle/>
          <a:p>
            <a:fld id="{D0BF04A9-90E5-48C9-8B41-1C246A7D172A}" type="slidenum">
              <a:rPr lang="pt-BR" smtClean="0"/>
              <a:pPr/>
              <a:t>‹N›</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pt-B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pt-B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pt-BR"/>
          </a:p>
        </p:txBody>
      </p:sp>
      <p:sp>
        <p:nvSpPr>
          <p:cNvPr id="7" name="Segnaposto data 6"/>
          <p:cNvSpPr>
            <a:spLocks noGrp="1"/>
          </p:cNvSpPr>
          <p:nvPr>
            <p:ph type="dt" sz="half" idx="10"/>
          </p:nvPr>
        </p:nvSpPr>
        <p:spPr/>
        <p:txBody>
          <a:bodyPr/>
          <a:lstStyle/>
          <a:p>
            <a:fld id="{14D093FD-512F-4708-9A91-81D20EF5BF3E}" type="datetimeFigureOut">
              <a:rPr lang="pt-BR" smtClean="0"/>
              <a:pPr/>
              <a:t>22/08/2013</a:t>
            </a:fld>
            <a:endParaRPr lang="pt-BR"/>
          </a:p>
        </p:txBody>
      </p:sp>
      <p:sp>
        <p:nvSpPr>
          <p:cNvPr id="8" name="Segnaposto piè di pagina 7"/>
          <p:cNvSpPr>
            <a:spLocks noGrp="1"/>
          </p:cNvSpPr>
          <p:nvPr>
            <p:ph type="ftr" sz="quarter" idx="11"/>
          </p:nvPr>
        </p:nvSpPr>
        <p:spPr/>
        <p:txBody>
          <a:bodyPr/>
          <a:lstStyle/>
          <a:p>
            <a:endParaRPr lang="pt-BR"/>
          </a:p>
        </p:txBody>
      </p:sp>
      <p:sp>
        <p:nvSpPr>
          <p:cNvPr id="9" name="Segnaposto numero diapositiva 8"/>
          <p:cNvSpPr>
            <a:spLocks noGrp="1"/>
          </p:cNvSpPr>
          <p:nvPr>
            <p:ph type="sldNum" sz="quarter" idx="12"/>
          </p:nvPr>
        </p:nvSpPr>
        <p:spPr/>
        <p:txBody>
          <a:bodyPr/>
          <a:lstStyle/>
          <a:p>
            <a:fld id="{D0BF04A9-90E5-48C9-8B41-1C246A7D172A}" type="slidenum">
              <a:rPr lang="pt-BR" smtClean="0"/>
              <a:pPr/>
              <a:t>‹N›</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pt-BR"/>
          </a:p>
        </p:txBody>
      </p:sp>
      <p:sp>
        <p:nvSpPr>
          <p:cNvPr id="3" name="Segnaposto data 2"/>
          <p:cNvSpPr>
            <a:spLocks noGrp="1"/>
          </p:cNvSpPr>
          <p:nvPr>
            <p:ph type="dt" sz="half" idx="10"/>
          </p:nvPr>
        </p:nvSpPr>
        <p:spPr/>
        <p:txBody>
          <a:bodyPr/>
          <a:lstStyle/>
          <a:p>
            <a:fld id="{14D093FD-512F-4708-9A91-81D20EF5BF3E}" type="datetimeFigureOut">
              <a:rPr lang="pt-BR" smtClean="0"/>
              <a:pPr/>
              <a:t>22/08/2013</a:t>
            </a:fld>
            <a:endParaRPr lang="pt-BR"/>
          </a:p>
        </p:txBody>
      </p:sp>
      <p:sp>
        <p:nvSpPr>
          <p:cNvPr id="4" name="Segnaposto piè di pagina 3"/>
          <p:cNvSpPr>
            <a:spLocks noGrp="1"/>
          </p:cNvSpPr>
          <p:nvPr>
            <p:ph type="ftr" sz="quarter" idx="11"/>
          </p:nvPr>
        </p:nvSpPr>
        <p:spPr/>
        <p:txBody>
          <a:bodyPr/>
          <a:lstStyle/>
          <a:p>
            <a:endParaRPr lang="pt-BR"/>
          </a:p>
        </p:txBody>
      </p:sp>
      <p:sp>
        <p:nvSpPr>
          <p:cNvPr id="5" name="Segnaposto numero diapositiva 4"/>
          <p:cNvSpPr>
            <a:spLocks noGrp="1"/>
          </p:cNvSpPr>
          <p:nvPr>
            <p:ph type="sldNum" sz="quarter" idx="12"/>
          </p:nvPr>
        </p:nvSpPr>
        <p:spPr/>
        <p:txBody>
          <a:bodyPr/>
          <a:lstStyle/>
          <a:p>
            <a:fld id="{D0BF04A9-90E5-48C9-8B41-1C246A7D172A}" type="slidenum">
              <a:rPr lang="pt-BR" smtClean="0"/>
              <a:pPr/>
              <a:t>‹N›</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4D093FD-512F-4708-9A91-81D20EF5BF3E}" type="datetimeFigureOut">
              <a:rPr lang="pt-BR" smtClean="0"/>
              <a:pPr/>
              <a:t>22/08/2013</a:t>
            </a:fld>
            <a:endParaRPr lang="pt-BR"/>
          </a:p>
        </p:txBody>
      </p:sp>
      <p:sp>
        <p:nvSpPr>
          <p:cNvPr id="3" name="Segnaposto piè di pagina 2"/>
          <p:cNvSpPr>
            <a:spLocks noGrp="1"/>
          </p:cNvSpPr>
          <p:nvPr>
            <p:ph type="ftr" sz="quarter" idx="11"/>
          </p:nvPr>
        </p:nvSpPr>
        <p:spPr/>
        <p:txBody>
          <a:bodyPr/>
          <a:lstStyle/>
          <a:p>
            <a:endParaRPr lang="pt-BR"/>
          </a:p>
        </p:txBody>
      </p:sp>
      <p:sp>
        <p:nvSpPr>
          <p:cNvPr id="4" name="Segnaposto numero diapositiva 3"/>
          <p:cNvSpPr>
            <a:spLocks noGrp="1"/>
          </p:cNvSpPr>
          <p:nvPr>
            <p:ph type="sldNum" sz="quarter" idx="12"/>
          </p:nvPr>
        </p:nvSpPr>
        <p:spPr/>
        <p:txBody>
          <a:bodyPr/>
          <a:lstStyle/>
          <a:p>
            <a:fld id="{D0BF04A9-90E5-48C9-8B41-1C246A7D172A}" type="slidenum">
              <a:rPr lang="pt-BR" smtClean="0"/>
              <a:pPr/>
              <a:t>‹N›</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pt-B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pt-B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4D093FD-512F-4708-9A91-81D20EF5BF3E}" type="datetimeFigureOut">
              <a:rPr lang="pt-BR" smtClean="0"/>
              <a:pPr/>
              <a:t>22/08/2013</a:t>
            </a:fld>
            <a:endParaRPr lang="pt-BR"/>
          </a:p>
        </p:txBody>
      </p:sp>
      <p:sp>
        <p:nvSpPr>
          <p:cNvPr id="6" name="Segnaposto piè di pagina 5"/>
          <p:cNvSpPr>
            <a:spLocks noGrp="1"/>
          </p:cNvSpPr>
          <p:nvPr>
            <p:ph type="ftr" sz="quarter" idx="11"/>
          </p:nvPr>
        </p:nvSpPr>
        <p:spPr/>
        <p:txBody>
          <a:bodyPr/>
          <a:lstStyle/>
          <a:p>
            <a:endParaRPr lang="pt-BR"/>
          </a:p>
        </p:txBody>
      </p:sp>
      <p:sp>
        <p:nvSpPr>
          <p:cNvPr id="7" name="Segnaposto numero diapositiva 6"/>
          <p:cNvSpPr>
            <a:spLocks noGrp="1"/>
          </p:cNvSpPr>
          <p:nvPr>
            <p:ph type="sldNum" sz="quarter" idx="12"/>
          </p:nvPr>
        </p:nvSpPr>
        <p:spPr/>
        <p:txBody>
          <a:bodyPr/>
          <a:lstStyle/>
          <a:p>
            <a:fld id="{D0BF04A9-90E5-48C9-8B41-1C246A7D172A}" type="slidenum">
              <a:rPr lang="pt-BR" smtClean="0"/>
              <a:pPr/>
              <a:t>‹N›</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pt-B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4D093FD-512F-4708-9A91-81D20EF5BF3E}" type="datetimeFigureOut">
              <a:rPr lang="pt-BR" smtClean="0"/>
              <a:pPr/>
              <a:t>22/08/2013</a:t>
            </a:fld>
            <a:endParaRPr lang="pt-BR"/>
          </a:p>
        </p:txBody>
      </p:sp>
      <p:sp>
        <p:nvSpPr>
          <p:cNvPr id="6" name="Segnaposto piè di pagina 5"/>
          <p:cNvSpPr>
            <a:spLocks noGrp="1"/>
          </p:cNvSpPr>
          <p:nvPr>
            <p:ph type="ftr" sz="quarter" idx="11"/>
          </p:nvPr>
        </p:nvSpPr>
        <p:spPr/>
        <p:txBody>
          <a:bodyPr/>
          <a:lstStyle/>
          <a:p>
            <a:endParaRPr lang="pt-BR"/>
          </a:p>
        </p:txBody>
      </p:sp>
      <p:sp>
        <p:nvSpPr>
          <p:cNvPr id="7" name="Segnaposto numero diapositiva 6"/>
          <p:cNvSpPr>
            <a:spLocks noGrp="1"/>
          </p:cNvSpPr>
          <p:nvPr>
            <p:ph type="sldNum" sz="quarter" idx="12"/>
          </p:nvPr>
        </p:nvSpPr>
        <p:spPr/>
        <p:txBody>
          <a:bodyPr/>
          <a:lstStyle/>
          <a:p>
            <a:fld id="{D0BF04A9-90E5-48C9-8B41-1C246A7D172A}" type="slidenum">
              <a:rPr lang="pt-BR" smtClean="0"/>
              <a:pPr/>
              <a:t>‹N›</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2000">
              <a:schemeClr val="accent3">
                <a:lumMod val="40000"/>
                <a:lumOff val="60000"/>
              </a:schemeClr>
            </a:gs>
            <a:gs pos="93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pt-B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pt-B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093FD-512F-4708-9A91-81D20EF5BF3E}" type="datetimeFigureOut">
              <a:rPr lang="pt-BR" smtClean="0"/>
              <a:pPr/>
              <a:t>22/08/2013</a:t>
            </a:fld>
            <a:endParaRPr lang="pt-B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F04A9-90E5-48C9-8B41-1C246A7D172A}" type="slidenum">
              <a:rPr lang="pt-BR" smtClean="0"/>
              <a:pPr/>
              <a:t>‹N›</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flipH="1">
            <a:off x="1187624" y="188640"/>
            <a:ext cx="7200800" cy="4739759"/>
          </a:xfrm>
          <a:prstGeom prst="rect">
            <a:avLst/>
          </a:prstGeom>
          <a:noFill/>
        </p:spPr>
        <p:txBody>
          <a:bodyPr wrap="square" rtlCol="0">
            <a:spAutoFit/>
          </a:bodyPr>
          <a:lstStyle/>
          <a:p>
            <a:pPr marL="457200" indent="-457200" algn="ctr"/>
            <a:r>
              <a:rPr lang="pt-BR" sz="1600" b="1" dirty="0">
                <a:solidFill>
                  <a:schemeClr val="tx1">
                    <a:lumMod val="95000"/>
                    <a:lumOff val="5000"/>
                  </a:schemeClr>
                </a:solidFill>
                <a:latin typeface="Times New Roman" pitchFamily="18" charset="0"/>
                <a:cs typeface="Times New Roman" pitchFamily="18" charset="0"/>
              </a:rPr>
              <a:t>EVOLUÇÃO HISTÓRICA DA </a:t>
            </a:r>
            <a:r>
              <a:rPr lang="pt-BR" sz="1600" b="1" dirty="0" smtClean="0">
                <a:solidFill>
                  <a:schemeClr val="tx1">
                    <a:lumMod val="95000"/>
                    <a:lumOff val="5000"/>
                  </a:schemeClr>
                </a:solidFill>
                <a:latin typeface="Times New Roman" pitchFamily="18" charset="0"/>
                <a:cs typeface="Times New Roman" pitchFamily="18" charset="0"/>
              </a:rPr>
              <a:t> ARBITRAGEM</a:t>
            </a:r>
          </a:p>
          <a:p>
            <a:pPr marL="457200" indent="-457200" algn="just"/>
            <a:endParaRPr lang="it-IT" b="1" dirty="0" smtClean="0">
              <a:solidFill>
                <a:schemeClr val="tx1">
                  <a:lumMod val="95000"/>
                  <a:lumOff val="5000"/>
                </a:schemeClr>
              </a:solidFill>
              <a:latin typeface="Times New Roman" pitchFamily="18" charset="0"/>
              <a:cs typeface="Times New Roman" pitchFamily="18" charset="0"/>
            </a:endParaRPr>
          </a:p>
          <a:p>
            <a:pPr marL="457200" indent="-457200" algn="just"/>
            <a:endParaRPr lang="it-IT" b="1" dirty="0">
              <a:solidFill>
                <a:schemeClr val="tx1">
                  <a:lumMod val="95000"/>
                  <a:lumOff val="5000"/>
                </a:schemeClr>
              </a:solidFill>
              <a:latin typeface="Times New Roman" pitchFamily="18" charset="0"/>
              <a:cs typeface="Times New Roman" pitchFamily="18" charset="0"/>
            </a:endParaRPr>
          </a:p>
          <a:p>
            <a:pPr marL="457200" indent="-457200" algn="just">
              <a:buFont typeface="Arial" pitchFamily="34" charset="0"/>
              <a:buChar char="•"/>
            </a:pPr>
            <a:r>
              <a:rPr lang="pt-BR" dirty="0" smtClean="0">
                <a:latin typeface="Times New Roman" pitchFamily="18" charset="0"/>
                <a:cs typeface="Times New Roman" pitchFamily="18" charset="0"/>
              </a:rPr>
              <a:t>Tratamento normativo da arbitragem depende de uma premissa</a:t>
            </a: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sistemática: </a:t>
            </a:r>
            <a:r>
              <a:rPr lang="pt-BR" dirty="0">
                <a:latin typeface="Times New Roman" pitchFamily="18" charset="0"/>
                <a:cs typeface="Times New Roman" pitchFamily="18" charset="0"/>
              </a:rPr>
              <a:t>a relacão entre o Estado e os </a:t>
            </a:r>
            <a:r>
              <a:rPr lang="pt-BR" dirty="0" smtClean="0">
                <a:latin typeface="Times New Roman" pitchFamily="18" charset="0"/>
                <a:cs typeface="Times New Roman" pitchFamily="18" charset="0"/>
              </a:rPr>
              <a:t>cidadãos. </a:t>
            </a:r>
          </a:p>
          <a:p>
            <a:pPr marL="457200" indent="-457200">
              <a:buFont typeface="Arial" pitchFamily="34" charset="0"/>
              <a:buChar char="•"/>
            </a:pPr>
            <a:endParaRPr lang="pt-BR" dirty="0" smtClean="0">
              <a:latin typeface="Times New Roman" pitchFamily="18" charset="0"/>
              <a:cs typeface="Times New Roman" pitchFamily="18" charset="0"/>
            </a:endParaRPr>
          </a:p>
          <a:p>
            <a:pPr marL="457200" indent="-457200" algn="just">
              <a:buFont typeface="Arial" pitchFamily="34" charset="0"/>
              <a:buChar char="•"/>
            </a:pPr>
            <a:r>
              <a:rPr lang="pt-BR" dirty="0" smtClean="0">
                <a:latin typeface="Times New Roman" pitchFamily="18" charset="0"/>
                <a:cs typeface="Times New Roman" pitchFamily="18" charset="0"/>
              </a:rPr>
              <a:t>Estado </a:t>
            </a:r>
            <a:r>
              <a:rPr lang="pt-BR" dirty="0">
                <a:latin typeface="Times New Roman" pitchFamily="18" charset="0"/>
                <a:cs typeface="Times New Roman" pitchFamily="18" charset="0"/>
              </a:rPr>
              <a:t>autoritário e centralizador </a:t>
            </a:r>
            <a:r>
              <a:rPr lang="pt-BR" dirty="0" smtClean="0">
                <a:latin typeface="Times New Roman" pitchFamily="18" charset="0"/>
                <a:cs typeface="Times New Roman" pitchFamily="18" charset="0"/>
              </a:rPr>
              <a:t>vs. Estado </a:t>
            </a:r>
            <a:r>
              <a:rPr lang="pt-BR" dirty="0">
                <a:latin typeface="Times New Roman" pitchFamily="18" charset="0"/>
                <a:cs typeface="Times New Roman" pitchFamily="18" charset="0"/>
              </a:rPr>
              <a:t>democrático e </a:t>
            </a:r>
            <a:r>
              <a:rPr lang="pt-BR" dirty="0" smtClean="0">
                <a:latin typeface="Times New Roman" pitchFamily="18" charset="0"/>
                <a:cs typeface="Times New Roman" pitchFamily="18" charset="0"/>
              </a:rPr>
              <a:t>pluralista: sufocamento da arbitragem e monopolio estatual de jurisdição vs. participação dos cidadãos na justiça.</a:t>
            </a:r>
          </a:p>
          <a:p>
            <a:pPr marL="457200" indent="-457200">
              <a:buFont typeface="Arial" pitchFamily="34" charset="0"/>
              <a:buChar char="•"/>
            </a:pPr>
            <a:endParaRPr lang="pt-BR" dirty="0" smtClean="0">
              <a:latin typeface="Times New Roman" pitchFamily="18" charset="0"/>
              <a:cs typeface="Times New Roman" pitchFamily="18" charset="0"/>
            </a:endParaRPr>
          </a:p>
          <a:p>
            <a:pPr marL="457200" indent="-457200" algn="just">
              <a:buFont typeface="Arial" pitchFamily="34" charset="0"/>
              <a:buChar char="•"/>
            </a:pPr>
            <a:r>
              <a:rPr lang="pt-BR" dirty="0">
                <a:latin typeface="Times New Roman" pitchFamily="18" charset="0"/>
                <a:cs typeface="Times New Roman" pitchFamily="18" charset="0"/>
              </a:rPr>
              <a:t>O</a:t>
            </a:r>
            <a:r>
              <a:rPr lang="pt-BR" dirty="0" smtClean="0">
                <a:latin typeface="Times New Roman" pitchFamily="18" charset="0"/>
                <a:cs typeface="Times New Roman" pitchFamily="18" charset="0"/>
              </a:rPr>
              <a:t>scilação </a:t>
            </a:r>
            <a:r>
              <a:rPr lang="pt-BR" dirty="0">
                <a:latin typeface="Times New Roman" pitchFamily="18" charset="0"/>
                <a:cs typeface="Times New Roman" pitchFamily="18" charset="0"/>
              </a:rPr>
              <a:t>constante entre uma máxima aproximação e um máximo afastamento da </a:t>
            </a:r>
            <a:r>
              <a:rPr lang="pt-BR" dirty="0" smtClean="0">
                <a:latin typeface="Times New Roman" pitchFamily="18" charset="0"/>
                <a:cs typeface="Times New Roman" pitchFamily="18" charset="0"/>
              </a:rPr>
              <a:t>jurisdição (Giovanni Verde).</a:t>
            </a:r>
          </a:p>
          <a:p>
            <a:pPr marL="457200" indent="-457200" algn="just">
              <a:buFont typeface="Arial" pitchFamily="34" charset="0"/>
              <a:buChar char="•"/>
            </a:pPr>
            <a:endParaRPr lang="pt-BR" dirty="0" smtClean="0">
              <a:latin typeface="Times New Roman" pitchFamily="18" charset="0"/>
              <a:cs typeface="Times New Roman" pitchFamily="18" charset="0"/>
            </a:endParaRPr>
          </a:p>
          <a:p>
            <a:pPr marL="457200" indent="-457200" algn="just">
              <a:buFont typeface="Arial" pitchFamily="34" charset="0"/>
              <a:buChar char="•"/>
            </a:pPr>
            <a:r>
              <a:rPr lang="pt-BR" dirty="0">
                <a:latin typeface="Times New Roman" pitchFamily="18" charset="0"/>
                <a:cs typeface="Times New Roman" pitchFamily="18" charset="0"/>
              </a:rPr>
              <a:t>A</a:t>
            </a: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história da arbitragem é </a:t>
            </a:r>
            <a:r>
              <a:rPr lang="pt-BR" dirty="0" smtClean="0">
                <a:latin typeface="Times New Roman" pitchFamily="18" charset="0"/>
                <a:cs typeface="Times New Roman" pitchFamily="18" charset="0"/>
              </a:rPr>
              <a:t>a historia da tensão </a:t>
            </a:r>
            <a:r>
              <a:rPr lang="pt-BR" dirty="0">
                <a:latin typeface="Times New Roman" pitchFamily="18" charset="0"/>
                <a:cs typeface="Times New Roman" pitchFamily="18" charset="0"/>
              </a:rPr>
              <a:t>entre autoridade e liberdade numa determinata época </a:t>
            </a:r>
            <a:r>
              <a:rPr lang="pt-BR" dirty="0" smtClean="0">
                <a:latin typeface="Times New Roman" pitchFamily="18" charset="0"/>
                <a:cs typeface="Times New Roman" pitchFamily="18" charset="0"/>
              </a:rPr>
              <a:t>(Carmine Punzi).</a:t>
            </a:r>
          </a:p>
          <a:p>
            <a:pPr marL="457200" indent="-457200" algn="just">
              <a:buFont typeface="Arial" pitchFamily="34" charset="0"/>
              <a:buChar char="•"/>
            </a:pPr>
            <a:endParaRPr lang="it-IT" b="1" dirty="0">
              <a:solidFill>
                <a:schemeClr val="tx1">
                  <a:lumMod val="95000"/>
                  <a:lumOff val="5000"/>
                </a:schemeClr>
              </a:solidFill>
              <a:latin typeface="Times New Roman" pitchFamily="18" charset="0"/>
              <a:cs typeface="Times New Roman" pitchFamily="18" charset="0"/>
            </a:endParaRPr>
          </a:p>
          <a:p>
            <a:pPr marL="457200" indent="-457200"/>
            <a:endParaRPr lang="pt-B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83568" y="260648"/>
            <a:ext cx="8064896" cy="7140997"/>
          </a:xfrm>
          <a:prstGeom prst="rect">
            <a:avLst/>
          </a:prstGeom>
        </p:spPr>
        <p:txBody>
          <a:bodyPr wrap="square">
            <a:spAutoFit/>
          </a:bodyPr>
          <a:lstStyle/>
          <a:p>
            <a:pPr algn="ctr"/>
            <a:r>
              <a:rPr lang="pt-BR" sz="2200" b="1" dirty="0">
                <a:latin typeface="Times New Roman" pitchFamily="18" charset="0"/>
                <a:cs typeface="Times New Roman" pitchFamily="18" charset="0"/>
              </a:rPr>
              <a:t>As disposições normativas </a:t>
            </a:r>
            <a:r>
              <a:rPr lang="pt-BR" sz="2200" b="1" dirty="0" smtClean="0">
                <a:latin typeface="Times New Roman" pitchFamily="18" charset="0"/>
                <a:cs typeface="Times New Roman" pitchFamily="18" charset="0"/>
              </a:rPr>
              <a:t>para prestigiar </a:t>
            </a:r>
            <a:r>
              <a:rPr lang="pt-BR" sz="2200" b="1" dirty="0">
                <a:latin typeface="Times New Roman" pitchFamily="18" charset="0"/>
                <a:cs typeface="Times New Roman" pitchFamily="18" charset="0"/>
              </a:rPr>
              <a:t>a </a:t>
            </a:r>
            <a:r>
              <a:rPr lang="pt-BR" sz="2200" b="1" dirty="0" smtClean="0">
                <a:latin typeface="Times New Roman" pitchFamily="18" charset="0"/>
                <a:cs typeface="Times New Roman" pitchFamily="18" charset="0"/>
              </a:rPr>
              <a:t>arbitragem</a:t>
            </a:r>
            <a:endParaRPr lang="pt-BR" b="1" u="sng" dirty="0" smtClean="0">
              <a:latin typeface="Times New Roman" pitchFamily="18" charset="0"/>
              <a:cs typeface="Times New Roman" pitchFamily="18" charset="0"/>
            </a:endParaRPr>
          </a:p>
          <a:p>
            <a:r>
              <a:rPr lang="pt-BR" b="1" u="sng" dirty="0" smtClean="0">
                <a:latin typeface="Times New Roman" pitchFamily="18" charset="0"/>
                <a:cs typeface="Times New Roman" pitchFamily="18" charset="0"/>
              </a:rPr>
              <a:t>A </a:t>
            </a:r>
            <a:r>
              <a:rPr lang="pt-BR" b="1" u="sng" dirty="0">
                <a:latin typeface="Times New Roman" pitchFamily="18" charset="0"/>
                <a:cs typeface="Times New Roman" pitchFamily="18" charset="0"/>
              </a:rPr>
              <a:t>convenção de arbitragem</a:t>
            </a:r>
            <a:r>
              <a:rPr lang="pt-BR" u="sng" dirty="0">
                <a:latin typeface="Times New Roman" pitchFamily="18" charset="0"/>
                <a:cs typeface="Times New Roman" pitchFamily="18" charset="0"/>
              </a:rPr>
              <a:t>:</a:t>
            </a:r>
            <a:r>
              <a:rPr lang="pt-BR" dirty="0">
                <a:latin typeface="Times New Roman" pitchFamily="18" charset="0"/>
                <a:cs typeface="Times New Roman" pitchFamily="18" charset="0"/>
              </a:rPr>
              <a:t> </a:t>
            </a:r>
            <a:endParaRPr lang="pt-BR" dirty="0" smtClean="0">
              <a:latin typeface="Times New Roman" pitchFamily="18" charset="0"/>
              <a:cs typeface="Times New Roman" pitchFamily="18" charset="0"/>
            </a:endParaRP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a </a:t>
            </a:r>
            <a:r>
              <a:rPr lang="pt-BR" dirty="0">
                <a:latin typeface="Times New Roman" pitchFamily="18" charset="0"/>
                <a:cs typeface="Times New Roman" pitchFamily="18" charset="0"/>
              </a:rPr>
              <a:t>admissibilidade normativa da cláusula compromissória (art. 3 LAB </a:t>
            </a:r>
            <a:r>
              <a:rPr lang="pt-BR" dirty="0" smtClean="0">
                <a:latin typeface="Times New Roman" pitchFamily="18" charset="0"/>
                <a:cs typeface="Times New Roman" pitchFamily="18" charset="0"/>
              </a:rPr>
              <a:t>1996; art. 1442 CPC fr.; art. 808 CPC It.);</a:t>
            </a: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o </a:t>
            </a:r>
            <a:r>
              <a:rPr lang="pt-BR" dirty="0">
                <a:latin typeface="Times New Roman" pitchFamily="18" charset="0"/>
                <a:cs typeface="Times New Roman" pitchFamily="18" charset="0"/>
              </a:rPr>
              <a:t>princípio da autonomia da cláusula compromissória (art. 807 CPC It.; art. 8 LAB; art. 1447 </a:t>
            </a:r>
            <a:r>
              <a:rPr lang="pt-BR" dirty="0" smtClean="0">
                <a:latin typeface="Times New Roman" pitchFamily="18" charset="0"/>
                <a:cs typeface="Times New Roman" pitchFamily="18" charset="0"/>
              </a:rPr>
              <a:t>CPC Fr. que prefere </a:t>
            </a:r>
            <a:r>
              <a:rPr lang="pt-BR" dirty="0">
                <a:latin typeface="Times New Roman" pitchFamily="18" charset="0"/>
                <a:cs typeface="Times New Roman" pitchFamily="18" charset="0"/>
              </a:rPr>
              <a:t>adotar o termo de “indepedência</a:t>
            </a:r>
            <a:r>
              <a:rPr lang="pt-BR" dirty="0" smtClean="0">
                <a:latin typeface="Times New Roman" pitchFamily="18" charset="0"/>
                <a:cs typeface="Times New Roman" pitchFamily="18" charset="0"/>
              </a:rPr>
              <a:t>”); </a:t>
            </a:r>
          </a:p>
          <a:p>
            <a:pPr algn="just">
              <a:buFont typeface="Arial" pitchFamily="34" charset="0"/>
              <a:buChar char="•"/>
            </a:pPr>
            <a:r>
              <a:rPr lang="pt-BR" dirty="0" smtClean="0">
                <a:latin typeface="Times New Roman" pitchFamily="18" charset="0"/>
                <a:cs typeface="Times New Roman" pitchFamily="18" charset="0"/>
              </a:rPr>
              <a:t> a </a:t>
            </a:r>
            <a:r>
              <a:rPr lang="pt-BR" dirty="0">
                <a:latin typeface="Times New Roman" pitchFamily="18" charset="0"/>
                <a:cs typeface="Times New Roman" pitchFamily="18" charset="0"/>
              </a:rPr>
              <a:t>validade da cláusula compromissória </a:t>
            </a:r>
            <a:r>
              <a:rPr lang="pt-BR" dirty="0" smtClean="0">
                <a:latin typeface="Times New Roman" pitchFamily="18" charset="0"/>
                <a:cs typeface="Times New Roman" pitchFamily="18" charset="0"/>
              </a:rPr>
              <a:t>vazia </a:t>
            </a:r>
            <a:r>
              <a:rPr lang="pt-BR" dirty="0">
                <a:latin typeface="Times New Roman" pitchFamily="18" charset="0"/>
                <a:cs typeface="Times New Roman" pitchFamily="18" charset="0"/>
              </a:rPr>
              <a:t>(art. 809, comma 3, CPC It. depois 1994; art. 7, § 4, LAB; art. 1442 CPC Fr. depois 2011</a:t>
            </a:r>
            <a:r>
              <a:rPr lang="pt-BR" dirty="0" smtClean="0">
                <a:latin typeface="Times New Roman" pitchFamily="18" charset="0"/>
                <a:cs typeface="Times New Roman" pitchFamily="18" charset="0"/>
              </a:rPr>
              <a:t>); </a:t>
            </a:r>
            <a:endParaRPr lang="pt-BR" dirty="0">
              <a:latin typeface="Times New Roman" pitchFamily="18" charset="0"/>
              <a:cs typeface="Times New Roman" pitchFamily="18" charset="0"/>
            </a:endParaRPr>
          </a:p>
          <a:p>
            <a:pPr algn="just">
              <a:buFont typeface="Arial" pitchFamily="34" charset="0"/>
              <a:buChar char="•"/>
            </a:pPr>
            <a:r>
              <a:rPr lang="pt-BR" dirty="0" smtClean="0">
                <a:latin typeface="Times New Roman" pitchFamily="18" charset="0"/>
                <a:cs typeface="Times New Roman" pitchFamily="18" charset="0"/>
              </a:rPr>
              <a:t> a </a:t>
            </a:r>
            <a:r>
              <a:rPr lang="pt-BR" dirty="0">
                <a:latin typeface="Times New Roman" pitchFamily="18" charset="0"/>
                <a:cs typeface="Times New Roman" pitchFamily="18" charset="0"/>
              </a:rPr>
              <a:t>interpretação ampla e abragente da </a:t>
            </a:r>
            <a:r>
              <a:rPr lang="pt-BR" dirty="0" smtClean="0">
                <a:latin typeface="Times New Roman" pitchFamily="18" charset="0"/>
                <a:cs typeface="Times New Roman" pitchFamily="18" charset="0"/>
              </a:rPr>
              <a:t>convenção de arbitragem (808 </a:t>
            </a:r>
            <a:r>
              <a:rPr lang="pt-BR" dirty="0">
                <a:latin typeface="Times New Roman" pitchFamily="18" charset="0"/>
                <a:cs typeface="Times New Roman" pitchFamily="18" charset="0"/>
              </a:rPr>
              <a:t>quinques CPC it. depois </a:t>
            </a:r>
            <a:r>
              <a:rPr lang="pt-BR" dirty="0" smtClean="0">
                <a:latin typeface="Times New Roman" pitchFamily="18" charset="0"/>
                <a:cs typeface="Times New Roman" pitchFamily="18" charset="0"/>
              </a:rPr>
              <a:t>2006: “na dúvida a convenção de arbitragem se interpreta no sentido de que a competência arbitral se estende a todas as controvérsias que derivem do contrato ou da relação a que a convenção se refere”);  critério defendido na doutrina brasileira (Carmona e Dinamarco);</a:t>
            </a: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a </a:t>
            </a:r>
            <a:r>
              <a:rPr lang="pt-BR" dirty="0">
                <a:latin typeface="Times New Roman" pitchFamily="18" charset="0"/>
                <a:cs typeface="Times New Roman" pitchFamily="18" charset="0"/>
              </a:rPr>
              <a:t>prevalência da arbitragem </a:t>
            </a:r>
            <a:r>
              <a:rPr lang="pt-BR" dirty="0" smtClean="0">
                <a:latin typeface="Times New Roman" pitchFamily="18" charset="0"/>
                <a:cs typeface="Times New Roman" pitchFamily="18" charset="0"/>
              </a:rPr>
              <a:t>ritual </a:t>
            </a:r>
            <a:r>
              <a:rPr lang="pt-BR" dirty="0">
                <a:latin typeface="Times New Roman" pitchFamily="18" charset="0"/>
                <a:cs typeface="Times New Roman" pitchFamily="18" charset="0"/>
              </a:rPr>
              <a:t>em caso de </a:t>
            </a:r>
            <a:r>
              <a:rPr lang="pt-BR" dirty="0" smtClean="0">
                <a:latin typeface="Times New Roman" pitchFamily="18" charset="0"/>
                <a:cs typeface="Times New Roman" pitchFamily="18" charset="0"/>
              </a:rPr>
              <a:t>dúvida (art</a:t>
            </a:r>
            <a:r>
              <a:rPr lang="pt-BR" dirty="0">
                <a:latin typeface="Times New Roman" pitchFamily="18" charset="0"/>
                <a:cs typeface="Times New Roman" pitchFamily="18" charset="0"/>
              </a:rPr>
              <a:t>. 808 ter CPC It. depois 2006); </a:t>
            </a:r>
            <a:endParaRPr lang="pt-BR" dirty="0" smtClean="0">
              <a:latin typeface="Times New Roman" pitchFamily="18" charset="0"/>
              <a:cs typeface="Times New Roman" pitchFamily="18" charset="0"/>
            </a:endParaRPr>
          </a:p>
          <a:p>
            <a:pPr algn="just">
              <a:buFont typeface="Arial" pitchFamily="34" charset="0"/>
              <a:buChar char="•"/>
            </a:pPr>
            <a:r>
              <a:rPr lang="pt-BR" dirty="0" smtClean="0">
                <a:latin typeface="Times New Roman" pitchFamily="18" charset="0"/>
                <a:cs typeface="Times New Roman" pitchFamily="18" charset="0"/>
              </a:rPr>
              <a:t> a </a:t>
            </a:r>
            <a:r>
              <a:rPr lang="pt-BR" dirty="0">
                <a:latin typeface="Times New Roman" pitchFamily="18" charset="0"/>
                <a:cs typeface="Times New Roman" pitchFamily="18" charset="0"/>
              </a:rPr>
              <a:t>expansão do âmbito da arbitrabilide objetiva </a:t>
            </a:r>
            <a:r>
              <a:rPr lang="pt-BR" dirty="0" smtClean="0">
                <a:latin typeface="Times New Roman" pitchFamily="18" charset="0"/>
                <a:cs typeface="Times New Roman" pitchFamily="18" charset="0"/>
              </a:rPr>
              <a:t>(art</a:t>
            </a:r>
            <a:r>
              <a:rPr lang="pt-BR" dirty="0">
                <a:latin typeface="Times New Roman" pitchFamily="18" charset="0"/>
                <a:cs typeface="Times New Roman" pitchFamily="18" charset="0"/>
              </a:rPr>
              <a:t>. 808 bis </a:t>
            </a:r>
            <a:r>
              <a:rPr lang="pt-BR" dirty="0" smtClean="0">
                <a:latin typeface="Times New Roman" pitchFamily="18" charset="0"/>
                <a:cs typeface="Times New Roman" pitchFamily="18" charset="0"/>
              </a:rPr>
              <a:t>CPC possibilidade de submeter controvérsias futuras em matérias não contratuais); </a:t>
            </a:r>
          </a:p>
          <a:p>
            <a:pPr>
              <a:buFont typeface="Arial" pitchFamily="34" charset="0"/>
              <a:buChar char="•"/>
            </a:pPr>
            <a:r>
              <a:rPr lang="pt-BR" dirty="0" smtClean="0">
                <a:latin typeface="Times New Roman" pitchFamily="18" charset="0"/>
                <a:cs typeface="Times New Roman" pitchFamily="18" charset="0"/>
              </a:rPr>
              <a:t> a </a:t>
            </a:r>
            <a:r>
              <a:rPr lang="pt-BR" dirty="0">
                <a:latin typeface="Times New Roman" pitchFamily="18" charset="0"/>
                <a:cs typeface="Times New Roman" pitchFamily="18" charset="0"/>
              </a:rPr>
              <a:t>vinculação automatica à cláusula compromissória aos novos </a:t>
            </a:r>
            <a:r>
              <a:rPr lang="pt-BR" dirty="0" smtClean="0">
                <a:latin typeface="Times New Roman" pitchFamily="18" charset="0"/>
                <a:cs typeface="Times New Roman" pitchFamily="18" charset="0"/>
              </a:rPr>
              <a:t>sócios; </a:t>
            </a: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a vinculação </a:t>
            </a:r>
            <a:r>
              <a:rPr lang="pt-BR" dirty="0">
                <a:latin typeface="Times New Roman" pitchFamily="18" charset="0"/>
                <a:cs typeface="Times New Roman" pitchFamily="18" charset="0"/>
              </a:rPr>
              <a:t>automatica à cláusula </a:t>
            </a:r>
            <a:r>
              <a:rPr lang="pt-BR" dirty="0" smtClean="0">
                <a:latin typeface="Times New Roman" pitchFamily="18" charset="0"/>
                <a:cs typeface="Times New Roman" pitchFamily="18" charset="0"/>
              </a:rPr>
              <a:t>aos </a:t>
            </a:r>
            <a:r>
              <a:rPr lang="pt-BR" dirty="0">
                <a:latin typeface="Times New Roman" pitchFamily="18" charset="0"/>
                <a:cs typeface="Times New Roman" pitchFamily="18" charset="0"/>
              </a:rPr>
              <a:t>administradores, liquidantes e </a:t>
            </a:r>
            <a:r>
              <a:rPr lang="pt-BR" dirty="0" smtClean="0">
                <a:latin typeface="Times New Roman" pitchFamily="18" charset="0"/>
                <a:cs typeface="Times New Roman" pitchFamily="18" charset="0"/>
              </a:rPr>
              <a:t>sindicos </a:t>
            </a:r>
            <a:r>
              <a:rPr lang="pt-BR" dirty="0">
                <a:latin typeface="Times New Roman" pitchFamily="18" charset="0"/>
                <a:cs typeface="Times New Roman" pitchFamily="18" charset="0"/>
              </a:rPr>
              <a:t>(art. 34, commi 3 e 4, D. Lgs. n. 5/2003 It</a:t>
            </a:r>
            <a:r>
              <a:rPr lang="pt-BR" dirty="0" smtClean="0">
                <a:latin typeface="Times New Roman" pitchFamily="18" charset="0"/>
                <a:cs typeface="Times New Roman" pitchFamily="18" charset="0"/>
              </a:rPr>
              <a:t>.); </a:t>
            </a: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a </a:t>
            </a:r>
            <a:r>
              <a:rPr lang="pt-BR" dirty="0">
                <a:latin typeface="Times New Roman" pitchFamily="18" charset="0"/>
                <a:cs typeface="Times New Roman" pitchFamily="18" charset="0"/>
              </a:rPr>
              <a:t>aprovação da cláusula durante a vida da sociedade por uma maioria </a:t>
            </a:r>
            <a:r>
              <a:rPr lang="pt-BR" dirty="0" smtClean="0">
                <a:latin typeface="Times New Roman" pitchFamily="18" charset="0"/>
                <a:cs typeface="Times New Roman" pitchFamily="18" charset="0"/>
              </a:rPr>
              <a:t>qualificada </a:t>
            </a:r>
            <a:r>
              <a:rPr lang="pt-BR" dirty="0">
                <a:latin typeface="Times New Roman" pitchFamily="18" charset="0"/>
                <a:cs typeface="Times New Roman" pitchFamily="18" charset="0"/>
              </a:rPr>
              <a:t>(art. 34, comma 6, D. Lgs. n. 5/2003 It</a:t>
            </a:r>
            <a:r>
              <a:rPr lang="pt-BR" dirty="0" smtClean="0">
                <a:latin typeface="Times New Roman" pitchFamily="18" charset="0"/>
                <a:cs typeface="Times New Roman" pitchFamily="18" charset="0"/>
              </a:rPr>
              <a:t>.), com direito de recesso por a minoridade.  </a:t>
            </a:r>
            <a:endParaRPr lang="pt-BR" dirty="0">
              <a:latin typeface="Times New Roman" pitchFamily="18" charset="0"/>
              <a:cs typeface="Times New Roman" pitchFamily="18" charset="0"/>
            </a:endParaRPr>
          </a:p>
          <a:p>
            <a:endParaRPr lang="pt-BR" sz="2200" b="1" dirty="0" smtClean="0"/>
          </a:p>
          <a:p>
            <a:endParaRPr lang="pt-BR" sz="2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95536" y="708666"/>
            <a:ext cx="7762211"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pt-BR" sz="2200" b="1" i="0" u="sng"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Os árbitros:</a:t>
            </a:r>
            <a:r>
              <a:rPr kumimoji="0" lang="pt-BR" sz="2200"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22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pt-BR" dirty="0" smtClean="0">
                <a:solidFill>
                  <a:schemeClr val="tx1">
                    <a:lumMod val="95000"/>
                    <a:lumOff val="5000"/>
                  </a:schemeClr>
                </a:solidFill>
                <a:latin typeface="Times New Roman" pitchFamily="18" charset="0"/>
                <a:ea typeface="Calibri" pitchFamily="34" charset="0"/>
                <a:cs typeface="Times New Roman" pitchFamily="18"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possibilidade pelos estrangeiros de aceitar o cargo de árbitro (art. 812 CPC It. depois 1983);</a:t>
            </a:r>
            <a:r>
              <a:rPr kumimoji="0" lang="pt-BR" b="0" i="0" u="none" strike="noStrike" cap="none" normalizeH="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endParaRPr lang="pt-BR" dirty="0" smtClean="0">
              <a:solidFill>
                <a:schemeClr val="tx1">
                  <a:lumMod val="95000"/>
                  <a:lumOff val="5000"/>
                </a:schemeClr>
              </a:solidFill>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p>
          <a:p>
            <a:pPr lvl="0" algn="just" eaLnBrk="0" fontAlgn="base" hangingPunct="0">
              <a:spcBef>
                <a:spcPct val="0"/>
              </a:spcBef>
              <a:spcAft>
                <a:spcPct val="0"/>
              </a:spcAft>
              <a:buFont typeface="Arial" pitchFamily="34" charset="0"/>
              <a:buChar char="•"/>
            </a:pPr>
            <a:r>
              <a:rPr lang="pt-BR" dirty="0" smtClean="0">
                <a:solidFill>
                  <a:schemeClr val="tx1">
                    <a:lumMod val="95000"/>
                    <a:lumOff val="5000"/>
                  </a:schemeClr>
                </a:solidFill>
                <a:latin typeface="Times New Roman" pitchFamily="18" charset="0"/>
                <a:ea typeface="Calibri" pitchFamily="34" charset="0"/>
                <a:cs typeface="Times New Roman" pitchFamily="18"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regras da nomeação na arbitragem multiparte:</a:t>
            </a:r>
            <a:r>
              <a:rPr kumimoji="0" lang="pt-BR" b="0" i="0" u="none" strike="noStrike" cap="none" normalizeH="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r>
              <a:rPr lang="pt-BR" dirty="0" smtClean="0">
                <a:latin typeface="Times New Roman" pitchFamily="18" charset="0"/>
                <a:cs typeface="Times New Roman" pitchFamily="18" charset="0"/>
              </a:rPr>
              <a:t>imposição da nomeação por um terceiro</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(art. 816 quater CPC It. depois 2006, art. 34, comma 2, D.Lgs n. 5/2003 It.; art. 1453 CPC Fr. depois 2011);</a:t>
            </a:r>
            <a:r>
              <a:rPr kumimoji="0" lang="pt-BR" b="0" i="0" u="none" strike="noStrike" cap="none" normalizeH="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lang="pt-BR" dirty="0" smtClean="0">
              <a:solidFill>
                <a:schemeClr val="tx1">
                  <a:lumMod val="95000"/>
                  <a:lumOff val="5000"/>
                </a:schemeClr>
              </a:solidFill>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pt-BR" b="0" i="0" u="none" strike="noStrike" cap="none" normalizeH="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criação do juiz de apoio </a:t>
            </a:r>
            <a:r>
              <a:rPr lang="pt-BR" dirty="0" smtClean="0">
                <a:solidFill>
                  <a:schemeClr val="tx1">
                    <a:lumMod val="95000"/>
                    <a:lumOff val="5000"/>
                  </a:schemeClr>
                </a:solidFill>
                <a:latin typeface="Times New Roman" pitchFamily="18" charset="0"/>
                <a:ea typeface="Calibri" pitchFamily="34" charset="0"/>
                <a:cs typeface="Times New Roman" pitchFamily="18" charset="0"/>
              </a:rPr>
              <a:t>pela</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reforma francesa de 2011 (</a:t>
            </a:r>
            <a:r>
              <a:rPr kumimoji="0" lang="pt-BR" b="0" i="1"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juge d’appui</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a:t>
            </a:r>
            <a:r>
              <a:rPr kumimoji="0" lang="pt-BR" b="0" i="0" u="none" strike="noStrike" cap="none" normalizeH="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lang="pt-BR" dirty="0" smtClean="0">
              <a:solidFill>
                <a:schemeClr val="tx1">
                  <a:lumMod val="95000"/>
                  <a:lumOff val="5000"/>
                </a:schemeClr>
              </a:solidFill>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pt-BR" b="0" i="0" u="none" strike="noStrike" cap="none" normalizeH="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outorga aos árbitros do poder de decretar medidas cautelares (art. </a:t>
            </a:r>
            <a:r>
              <a:rPr kumimoji="0" lang="pt-B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22, § 4, LAB; art. 1468 CPC Fr. depois 2011; art. 35, comma 5, D. Lgs. n. 5/2003 It., apesar da vedação</a:t>
            </a:r>
            <a:r>
              <a:rPr kumimoji="0" lang="pt-B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do art. 818 CPC It.</a:t>
            </a:r>
            <a:r>
              <a:rPr kumimoji="0" lang="pt-B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pt-B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07504" y="40850"/>
            <a:ext cx="8748464"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pt-BR" sz="2200" b="1" i="0" u="sng"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Procedimento arbitral:</a:t>
            </a:r>
            <a:endParaRPr lang="pt-BR" sz="2200" dirty="0">
              <a:solidFill>
                <a:schemeClr val="tx1">
                  <a:lumMod val="95000"/>
                  <a:lumOff val="5000"/>
                </a:schemeClr>
              </a:solidFill>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pt-BR" sz="2200" dirty="0">
              <a:solidFill>
                <a:schemeClr val="tx1">
                  <a:lumMod val="95000"/>
                  <a:lumOff val="5000"/>
                </a:schemeClr>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pt-BR" sz="2200" b="0" i="0" u="none" strike="noStrike" cap="none" normalizeH="0" dirty="0" smtClean="0">
                <a:ln>
                  <a:noFill/>
                </a:ln>
                <a:solidFill>
                  <a:schemeClr val="tx1">
                    <a:lumMod val="95000"/>
                    <a:lumOff val="5000"/>
                  </a:schemeClr>
                </a:solidFill>
                <a:effectLst/>
                <a:latin typeface="Arial" pitchFamily="34" charset="0"/>
                <a:ea typeface="Calibri" pitchFamily="34" charset="0"/>
                <a:cs typeface="Arial" pitchFamily="34"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reconhecimento normativo da regra Kompetenz-Kompetenz (art. 8, § 2, LAB; art. 1465 CPC Fr; art. 817 CPC It.);</a:t>
            </a:r>
            <a:endParaRPr lang="pt-BR" dirty="0">
              <a:solidFill>
                <a:schemeClr val="tx1">
                  <a:lumMod val="95000"/>
                  <a:lumOff val="5000"/>
                </a:schemeClr>
              </a:solidFill>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pt-BR" b="0" i="0" u="none" strike="noStrike" cap="none" normalizeH="0" dirty="0" smtClean="0">
                <a:ln>
                  <a:noFill/>
                </a:ln>
                <a:solidFill>
                  <a:schemeClr val="tx1">
                    <a:lumMod val="95000"/>
                    <a:lumOff val="5000"/>
                  </a:schemeClr>
                </a:solidFill>
                <a:effectLst/>
                <a:latin typeface="Arial" pitchFamily="34" charset="0"/>
                <a:ea typeface="Calibri" pitchFamily="34" charset="0"/>
                <a:cs typeface="Arial" pitchFamily="34"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regra da prioridade cronologica dos árbitros na avaliação da competência arbitral (art. 1448 CPC Fr.);</a:t>
            </a:r>
            <a:endParaRPr kumimoji="0" lang="pt-BR"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pt-BR" dirty="0">
                <a:solidFill>
                  <a:schemeClr val="tx1">
                    <a:lumMod val="95000"/>
                    <a:lumOff val="5000"/>
                  </a:schemeClr>
                </a:solidFill>
                <a:latin typeface="Times New Roman" pitchFamily="18" charset="0"/>
                <a:ea typeface="Calibri" pitchFamily="34" charset="0"/>
                <a:cs typeface="Times New Roman" pitchFamily="18"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independência do procedimento arbitral em face do processo estatal: a supressão da regra italiana da vis atrativa (art. 819 ter CPC It.: </a:t>
            </a:r>
            <a:r>
              <a:rPr lang="pt-BR" dirty="0" smtClean="0">
                <a:latin typeface="Times New Roman" pitchFamily="18" charset="0"/>
                <a:cs typeface="Times New Roman" pitchFamily="18" charset="0"/>
              </a:rPr>
              <a:t>o processo arbitral e o processo estatal podem ocorrer paralelamente, sem que a conexão das causas imponha a reunião num único processo</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flexibilidade do procedimento arbitral, no respeito dos princípios do devido processo legal (art. 21 LAB; art. 816 bis CPC It.; art. 1467 CPC Fr.);</a:t>
            </a:r>
            <a:endParaRPr lang="pt-BR" dirty="0">
              <a:solidFill>
                <a:schemeClr val="tx1">
                  <a:lumMod val="95000"/>
                  <a:lumOff val="5000"/>
                </a:schemeClr>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pt-BR" b="0" i="0" u="none" strike="noStrike" cap="none" normalizeH="0" dirty="0" smtClean="0">
                <a:ln>
                  <a:noFill/>
                </a:ln>
                <a:solidFill>
                  <a:schemeClr val="tx1">
                    <a:lumMod val="95000"/>
                    <a:lumOff val="5000"/>
                  </a:schemeClr>
                </a:solidFill>
                <a:effectLst/>
                <a:latin typeface="Arial" pitchFamily="34" charset="0"/>
                <a:ea typeface="Calibri" pitchFamily="34" charset="0"/>
                <a:cs typeface="Arial" pitchFamily="34"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mecanismo preclusivo durante o processo arbitral para sanar rapidamente os vícios (art. 20 LAB; art. 829 CPC It. depois 2006; art. 1466 CPC Fr. depois 2011);  </a:t>
            </a:r>
            <a:endParaRPr lang="pt-BR" dirty="0">
              <a:solidFill>
                <a:schemeClr val="tx1">
                  <a:lumMod val="95000"/>
                  <a:lumOff val="5000"/>
                </a:schemeClr>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pt-BR" b="0" i="0" u="none" strike="noStrike" cap="none" normalizeH="0" dirty="0" smtClean="0">
                <a:ln>
                  <a:noFill/>
                </a:ln>
                <a:solidFill>
                  <a:schemeClr val="tx1">
                    <a:lumMod val="95000"/>
                    <a:lumOff val="5000"/>
                  </a:schemeClr>
                </a:solidFill>
                <a:effectLst/>
                <a:latin typeface="Arial" pitchFamily="34" charset="0"/>
                <a:ea typeface="Calibri" pitchFamily="34" charset="0"/>
                <a:cs typeface="Arial" pitchFamily="34"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o princípio de celeridade e lealdade no procedimento arbitral (art. 1464, alinéa 3, CPC Fr. depois 2011);</a:t>
            </a:r>
            <a:endParaRPr lang="pt-BR" dirty="0">
              <a:solidFill>
                <a:schemeClr val="tx1">
                  <a:lumMod val="95000"/>
                  <a:lumOff val="5000"/>
                </a:schemeClr>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pt-BR" b="0" i="0" u="none" strike="noStrike" cap="none" normalizeH="0" dirty="0" smtClean="0">
                <a:ln>
                  <a:noFill/>
                </a:ln>
                <a:solidFill>
                  <a:schemeClr val="tx1">
                    <a:lumMod val="95000"/>
                    <a:lumOff val="5000"/>
                  </a:schemeClr>
                </a:solidFill>
                <a:effectLst/>
                <a:latin typeface="Arial" pitchFamily="34" charset="0"/>
                <a:ea typeface="Calibri" pitchFamily="34" charset="0"/>
                <a:cs typeface="Arial" pitchFamily="34"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intervenção de terceiros (art. 816 quinques CPC It.; art. 35, comma 2, D. Lgs. n. 5/2003); </a:t>
            </a:r>
            <a:endParaRPr lang="pt-BR" dirty="0">
              <a:solidFill>
                <a:schemeClr val="tx1">
                  <a:lumMod val="95000"/>
                  <a:lumOff val="5000"/>
                </a:schemeClr>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pt-BR" b="0" i="0" u="none" strike="noStrike" cap="none" normalizeH="0" dirty="0" smtClean="0">
                <a:ln>
                  <a:noFill/>
                </a:ln>
                <a:solidFill>
                  <a:schemeClr val="tx1">
                    <a:lumMod val="95000"/>
                    <a:lumOff val="5000"/>
                  </a:schemeClr>
                </a:solidFill>
                <a:effectLst/>
                <a:latin typeface="Arial" pitchFamily="34" charset="0"/>
                <a:ea typeface="Calibri" pitchFamily="34" charset="0"/>
                <a:cs typeface="Arial" pitchFamily="34" charset="0"/>
              </a:rPr>
              <a:t>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Auxilio do juiz togado na fase istrutória (art. 22, § 2, LAB; art. 816 ter CPC It.; art. 1467 CPC Fr.) </a:t>
            </a:r>
            <a:endParaRPr kumimoji="0" lang="pt-BR"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14902" y="476672"/>
            <a:ext cx="8280920" cy="5201424"/>
          </a:xfrm>
          <a:prstGeom prst="rect">
            <a:avLst/>
          </a:prstGeom>
          <a:noFill/>
        </p:spPr>
        <p:txBody>
          <a:bodyPr wrap="square" rtlCol="0">
            <a:spAutoFit/>
          </a:bodyPr>
          <a:lstStyle/>
          <a:p>
            <a:pPr algn="just"/>
            <a:r>
              <a:rPr lang="pt-BR" sz="2200" b="1" u="sng" dirty="0">
                <a:latin typeface="Times New Roman" pitchFamily="18" charset="0"/>
                <a:cs typeface="Times New Roman" pitchFamily="18" charset="0"/>
              </a:rPr>
              <a:t>Sentença arbitral e seu controle jurisdicional</a:t>
            </a:r>
            <a:r>
              <a:rPr lang="pt-BR" sz="2200" u="sng" dirty="0" smtClean="0">
                <a:latin typeface="Times New Roman" pitchFamily="18" charset="0"/>
                <a:cs typeface="Times New Roman" pitchFamily="18" charset="0"/>
              </a:rPr>
              <a:t>: fortalecimento da decisação dos árbitros.</a:t>
            </a:r>
          </a:p>
          <a:p>
            <a:r>
              <a:rPr lang="pt-BR" dirty="0" smtClean="0">
                <a:latin typeface="Times New Roman" pitchFamily="18" charset="0"/>
                <a:cs typeface="Times New Roman" pitchFamily="18" charset="0"/>
              </a:rPr>
              <a:t> </a:t>
            </a: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outorga </a:t>
            </a:r>
            <a:r>
              <a:rPr lang="pt-BR" dirty="0">
                <a:latin typeface="Times New Roman" pitchFamily="18" charset="0"/>
                <a:cs typeface="Times New Roman" pitchFamily="18" charset="0"/>
              </a:rPr>
              <a:t>de uma eficácia autonoma à sentença arbitral e supressão da regra da homologação obrigatória (art. 18 e 31 LAB; art. 823 CPC It. versão 1983 e 1994, art. 824-bis versão 2006; art. 1476 CPC Fr. versão 1980-1981, art. 1484 versão 2011) e do sistema da dupla </a:t>
            </a:r>
            <a:r>
              <a:rPr lang="pt-BR" dirty="0" smtClean="0">
                <a:latin typeface="Times New Roman" pitchFamily="18" charset="0"/>
                <a:cs typeface="Times New Roman" pitchFamily="18" charset="0"/>
              </a:rPr>
              <a:t>homologação para </a:t>
            </a:r>
            <a:r>
              <a:rPr lang="pt-BR" dirty="0">
                <a:latin typeface="Times New Roman" pitchFamily="18" charset="0"/>
                <a:cs typeface="Times New Roman" pitchFamily="18" charset="0"/>
              </a:rPr>
              <a:t>as sentenças arbitrais estrangeiras</a:t>
            </a:r>
            <a:r>
              <a:rPr lang="pt-BR" dirty="0" smtClean="0">
                <a:latin typeface="Times New Roman" pitchFamily="18" charset="0"/>
                <a:cs typeface="Times New Roman" pitchFamily="18" charset="0"/>
              </a:rPr>
              <a:t>;  </a:t>
            </a:r>
            <a:endParaRPr lang="pt-BR" dirty="0">
              <a:latin typeface="Times New Roman" pitchFamily="18" charset="0"/>
              <a:cs typeface="Times New Roman" pitchFamily="18" charset="0"/>
            </a:endParaRP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sentença </a:t>
            </a:r>
            <a:r>
              <a:rPr lang="pt-BR" dirty="0">
                <a:latin typeface="Times New Roman" pitchFamily="18" charset="0"/>
                <a:cs typeface="Times New Roman" pitchFamily="18" charset="0"/>
              </a:rPr>
              <a:t>arbitral como título executivo (art. 31 LAB, leis espanhola, portuguesa, dinamarca e austriaca); </a:t>
            </a: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supressão </a:t>
            </a:r>
            <a:r>
              <a:rPr lang="pt-BR" dirty="0">
                <a:latin typeface="Times New Roman" pitchFamily="18" charset="0"/>
                <a:cs typeface="Times New Roman" pitchFamily="18" charset="0"/>
              </a:rPr>
              <a:t>da apelação contra a sentença arbitral e cabimento só de uma ação de fundamentação vinculada, a ação </a:t>
            </a:r>
            <a:r>
              <a:rPr lang="pt-BR" dirty="0" smtClean="0">
                <a:latin typeface="Times New Roman" pitchFamily="18" charset="0"/>
                <a:cs typeface="Times New Roman" pitchFamily="18" charset="0"/>
              </a:rPr>
              <a:t>anulatória;  </a:t>
            </a: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inversão </a:t>
            </a:r>
            <a:r>
              <a:rPr lang="pt-BR" dirty="0">
                <a:latin typeface="Times New Roman" pitchFamily="18" charset="0"/>
                <a:cs typeface="Times New Roman" pitchFamily="18" charset="0"/>
              </a:rPr>
              <a:t>da regra do cabimento dos meios </a:t>
            </a:r>
            <a:r>
              <a:rPr lang="pt-BR" dirty="0" smtClean="0">
                <a:latin typeface="Times New Roman" pitchFamily="18" charset="0"/>
                <a:cs typeface="Times New Roman" pitchFamily="18" charset="0"/>
              </a:rPr>
              <a:t>ordinários de impugnação </a:t>
            </a:r>
            <a:r>
              <a:rPr lang="pt-BR" dirty="0">
                <a:latin typeface="Times New Roman" pitchFamily="18" charset="0"/>
                <a:cs typeface="Times New Roman" pitchFamily="18" charset="0"/>
              </a:rPr>
              <a:t>na França em matéria de arbitragem interna (art. 1489 e 1491); </a:t>
            </a:r>
            <a:endParaRPr lang="pt-BR" dirty="0" smtClean="0">
              <a:latin typeface="Times New Roman" pitchFamily="18" charset="0"/>
              <a:cs typeface="Times New Roman" pitchFamily="18" charset="0"/>
            </a:endParaRP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admissibilidade </a:t>
            </a:r>
            <a:r>
              <a:rPr lang="pt-BR" dirty="0">
                <a:latin typeface="Times New Roman" pitchFamily="18" charset="0"/>
                <a:cs typeface="Times New Roman" pitchFamily="18" charset="0"/>
              </a:rPr>
              <a:t>de uma renuncia prêvia à ação anulatória (art. 1522 CPC Fr. depois </a:t>
            </a:r>
            <a:r>
              <a:rPr lang="pt-BR" dirty="0" smtClean="0">
                <a:latin typeface="Times New Roman" pitchFamily="18" charset="0"/>
                <a:cs typeface="Times New Roman" pitchFamily="18" charset="0"/>
              </a:rPr>
              <a:t>2011); </a:t>
            </a: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regra </a:t>
            </a:r>
            <a:r>
              <a:rPr lang="pt-BR" dirty="0">
                <a:latin typeface="Times New Roman" pitchFamily="18" charset="0"/>
                <a:cs typeface="Times New Roman" pitchFamily="18" charset="0"/>
              </a:rPr>
              <a:t>da anulação parcial da sentença quando o vício incidir somente sobre uma parte do </a:t>
            </a:r>
            <a:r>
              <a:rPr lang="pt-BR" dirty="0" smtClean="0">
                <a:latin typeface="Times New Roman" pitchFamily="18" charset="0"/>
                <a:cs typeface="Times New Roman" pitchFamily="18" charset="0"/>
              </a:rPr>
              <a:t>ato destacável </a:t>
            </a:r>
            <a:r>
              <a:rPr lang="pt-BR" dirty="0">
                <a:latin typeface="Times New Roman" pitchFamily="18" charset="0"/>
                <a:cs typeface="Times New Roman" pitchFamily="18" charset="0"/>
              </a:rPr>
              <a:t>(art. 830 CPC It. depois 1994). </a:t>
            </a:r>
          </a:p>
          <a:p>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23528" y="332656"/>
            <a:ext cx="8568952" cy="6678751"/>
          </a:xfrm>
          <a:prstGeom prst="rect">
            <a:avLst/>
          </a:prstGeom>
          <a:noFill/>
        </p:spPr>
        <p:txBody>
          <a:bodyPr wrap="square" rtlCol="0">
            <a:spAutoFit/>
          </a:bodyPr>
          <a:lstStyle/>
          <a:p>
            <a:r>
              <a:rPr lang="pt-BR" b="1" u="sng" dirty="0">
                <a:latin typeface="Times New Roman" pitchFamily="18" charset="0"/>
                <a:cs typeface="Times New Roman" pitchFamily="18" charset="0"/>
              </a:rPr>
              <a:t>Opiniões dos </a:t>
            </a:r>
            <a:r>
              <a:rPr lang="pt-BR" b="1" u="sng" dirty="0" smtClean="0">
                <a:latin typeface="Times New Roman" pitchFamily="18" charset="0"/>
                <a:cs typeface="Times New Roman" pitchFamily="18" charset="0"/>
              </a:rPr>
              <a:t>estudiosos </a:t>
            </a:r>
            <a:r>
              <a:rPr lang="pt-BR" b="1" u="sng" dirty="0">
                <a:latin typeface="Times New Roman" pitchFamily="18" charset="0"/>
                <a:cs typeface="Times New Roman" pitchFamily="18" charset="0"/>
              </a:rPr>
              <a:t>e da </a:t>
            </a:r>
            <a:r>
              <a:rPr lang="pt-BR" b="1" u="sng" dirty="0" smtClean="0">
                <a:latin typeface="Times New Roman" pitchFamily="18" charset="0"/>
                <a:cs typeface="Times New Roman" pitchFamily="18" charset="0"/>
              </a:rPr>
              <a:t>jurisprudência: </a:t>
            </a:r>
            <a:endParaRPr lang="pt-BR" b="1" u="sng" dirty="0">
              <a:latin typeface="Times New Roman" pitchFamily="18" charset="0"/>
              <a:cs typeface="Times New Roman" pitchFamily="18" charset="0"/>
            </a:endParaRPr>
          </a:p>
          <a:p>
            <a:pPr algn="just">
              <a:buFont typeface="Arial" pitchFamily="34" charset="0"/>
              <a:buChar char="•"/>
            </a:pPr>
            <a:r>
              <a:rPr lang="pt-BR" dirty="0" smtClean="0">
                <a:latin typeface="Times New Roman" pitchFamily="18" charset="0"/>
                <a:cs typeface="Times New Roman" pitchFamily="18" charset="0"/>
              </a:rPr>
              <a:t> WALD</a:t>
            </a:r>
            <a:r>
              <a:rPr lang="pt-BR" dirty="0">
                <a:latin typeface="Times New Roman" pitchFamily="18" charset="0"/>
                <a:cs typeface="Times New Roman" pitchFamily="18" charset="0"/>
              </a:rPr>
              <a:t>, </a:t>
            </a:r>
            <a:r>
              <a:rPr lang="pt-BR" i="1" dirty="0">
                <a:latin typeface="Times New Roman" pitchFamily="18" charset="0"/>
                <a:cs typeface="Times New Roman" pitchFamily="18" charset="0"/>
              </a:rPr>
              <a:t>Maturidade e originalidade da arbitragem no direito brasileiro</a:t>
            </a:r>
            <a:r>
              <a:rPr lang="pt-BR" dirty="0">
                <a:latin typeface="Times New Roman" pitchFamily="18" charset="0"/>
                <a:cs typeface="Times New Roman" pitchFamily="18" charset="0"/>
              </a:rPr>
              <a:t>, in </a:t>
            </a:r>
            <a:r>
              <a:rPr lang="pt-BR" i="1" dirty="0">
                <a:latin typeface="Times New Roman" pitchFamily="18" charset="0"/>
                <a:cs typeface="Times New Roman" pitchFamily="18" charset="0"/>
              </a:rPr>
              <a:t>Aspectos da Arbitragem Institucional</a:t>
            </a: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2008: um verdadeiro imperativo vinculado ao desenvolvimento da arbitragem; CARMONA</a:t>
            </a:r>
            <a:r>
              <a:rPr lang="pt-BR" dirty="0">
                <a:latin typeface="Times New Roman" pitchFamily="18" charset="0"/>
                <a:cs typeface="Times New Roman" pitchFamily="18" charset="0"/>
              </a:rPr>
              <a:t>, A Arbitragem como Meio Adequado de Resolução de </a:t>
            </a:r>
            <a:r>
              <a:rPr lang="pt-BR" dirty="0" smtClean="0">
                <a:latin typeface="Times New Roman" pitchFamily="18" charset="0"/>
                <a:cs typeface="Times New Roman" pitchFamily="18" charset="0"/>
              </a:rPr>
              <a:t>Litígios, 2009; CLAY, Liberté</a:t>
            </a:r>
            <a:r>
              <a:rPr lang="pt-BR" dirty="0">
                <a:latin typeface="Times New Roman" pitchFamily="18" charset="0"/>
                <a:cs typeface="Times New Roman" pitchFamily="18" charset="0"/>
              </a:rPr>
              <a:t>, Egalité, Efficacité: La devise du nouveau droit français de </a:t>
            </a:r>
            <a:r>
              <a:rPr lang="pt-BR" dirty="0" smtClean="0">
                <a:latin typeface="Times New Roman" pitchFamily="18" charset="0"/>
                <a:cs typeface="Times New Roman" pitchFamily="18" charset="0"/>
              </a:rPr>
              <a:t>l’arbitrage; Corte </a:t>
            </a:r>
            <a:r>
              <a:rPr lang="pt-BR" dirty="0">
                <a:latin typeface="Times New Roman" pitchFamily="18" charset="0"/>
                <a:cs typeface="Times New Roman" pitchFamily="18" charset="0"/>
              </a:rPr>
              <a:t>de Cassação francesa, 1 julho </a:t>
            </a:r>
            <a:r>
              <a:rPr lang="pt-BR" dirty="0" smtClean="0">
                <a:latin typeface="Times New Roman" pitchFamily="18" charset="0"/>
                <a:cs typeface="Times New Roman" pitchFamily="18" charset="0"/>
              </a:rPr>
              <a:t>2006: “</a:t>
            </a:r>
            <a:r>
              <a:rPr lang="pt-BR" i="1" dirty="0" smtClean="0">
                <a:latin typeface="Times New Roman" pitchFamily="18" charset="0"/>
                <a:cs typeface="Times New Roman" pitchFamily="18" charset="0"/>
              </a:rPr>
              <a:t>favoriser </a:t>
            </a:r>
            <a:r>
              <a:rPr lang="pt-BR" i="1" dirty="0">
                <a:latin typeface="Times New Roman" pitchFamily="18" charset="0"/>
                <a:cs typeface="Times New Roman" pitchFamily="18" charset="0"/>
              </a:rPr>
              <a:t>au maximum l’efficacité de l’arbitrag</a:t>
            </a:r>
            <a:r>
              <a:rPr lang="pt-BR" dirty="0">
                <a:latin typeface="Times New Roman" pitchFamily="18" charset="0"/>
                <a:cs typeface="Times New Roman" pitchFamily="18" charset="0"/>
              </a:rPr>
              <a:t>e”. </a:t>
            </a:r>
            <a:endParaRPr lang="pt-BR" dirty="0" smtClean="0">
              <a:latin typeface="Times New Roman" pitchFamily="18" charset="0"/>
              <a:cs typeface="Times New Roman" pitchFamily="18" charset="0"/>
            </a:endParaRPr>
          </a:p>
          <a:p>
            <a:pPr>
              <a:buFont typeface="Arial" pitchFamily="34" charset="0"/>
              <a:buChar char="•"/>
            </a:pPr>
            <a:endParaRPr lang="it-IT" dirty="0">
              <a:latin typeface="Times New Roman" pitchFamily="18" charset="0"/>
              <a:cs typeface="Times New Roman" pitchFamily="18" charset="0"/>
            </a:endParaRPr>
          </a:p>
          <a:p>
            <a:r>
              <a:rPr lang="pt-BR" b="1" u="sng" dirty="0">
                <a:latin typeface="Times New Roman" pitchFamily="18" charset="0"/>
                <a:cs typeface="Times New Roman" pitchFamily="18" charset="0"/>
              </a:rPr>
              <a:t>Motivos </a:t>
            </a:r>
            <a:r>
              <a:rPr lang="pt-BR" b="1" u="sng" dirty="0" smtClean="0">
                <a:latin typeface="Times New Roman" pitchFamily="18" charset="0"/>
                <a:cs typeface="Times New Roman" pitchFamily="18" charset="0"/>
              </a:rPr>
              <a:t>do </a:t>
            </a:r>
            <a:r>
              <a:rPr lang="pt-BR" b="1" u="sng" dirty="0">
                <a:latin typeface="Times New Roman" pitchFamily="18" charset="0"/>
                <a:cs typeface="Times New Roman" pitchFamily="18" charset="0"/>
              </a:rPr>
              <a:t>favor arbitral: </a:t>
            </a:r>
          </a:p>
          <a:p>
            <a:pPr algn="just">
              <a:buFont typeface="Arial" pitchFamily="34" charset="0"/>
              <a:buChar char="•"/>
            </a:pPr>
            <a:r>
              <a:rPr lang="pt-BR" dirty="0" smtClean="0">
                <a:latin typeface="Times New Roman" pitchFamily="18" charset="0"/>
                <a:cs typeface="Times New Roman" pitchFamily="18" charset="0"/>
              </a:rPr>
              <a:t> a </a:t>
            </a:r>
            <a:r>
              <a:rPr lang="pt-BR" dirty="0">
                <a:latin typeface="Times New Roman" pitchFamily="18" charset="0"/>
                <a:cs typeface="Times New Roman" pitchFamily="18" charset="0"/>
              </a:rPr>
              <a:t>globalização e o desenvolvimento do comercio </a:t>
            </a:r>
            <a:r>
              <a:rPr lang="pt-BR" dirty="0" smtClean="0">
                <a:latin typeface="Times New Roman" pitchFamily="18" charset="0"/>
                <a:cs typeface="Times New Roman" pitchFamily="18" charset="0"/>
              </a:rPr>
              <a:t>internacional; </a:t>
            </a: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a </a:t>
            </a:r>
            <a:r>
              <a:rPr lang="pt-BR" dirty="0">
                <a:latin typeface="Times New Roman" pitchFamily="18" charset="0"/>
                <a:cs typeface="Times New Roman" pitchFamily="18" charset="0"/>
              </a:rPr>
              <a:t>busca dos Estados de adotar um tratamento normativo que favorize o desenvolvimento das arbitragens internacionais no próprio território: “</a:t>
            </a:r>
            <a:r>
              <a:rPr lang="pt-BR" i="1" dirty="0">
                <a:latin typeface="Times New Roman" pitchFamily="18" charset="0"/>
                <a:cs typeface="Times New Roman" pitchFamily="18" charset="0"/>
              </a:rPr>
              <a:t>l’accueil de procédures arbitrales sur son territoire génère en soi une activité économique</a:t>
            </a: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(SERAGLINI </a:t>
            </a:r>
            <a:r>
              <a:rPr lang="pt-BR" dirty="0">
                <a:latin typeface="Times New Roman" pitchFamily="18" charset="0"/>
                <a:cs typeface="Times New Roman" pitchFamily="18" charset="0"/>
              </a:rPr>
              <a:t>e </a:t>
            </a:r>
            <a:r>
              <a:rPr lang="pt-BR" cap="all" dirty="0" smtClean="0">
                <a:latin typeface="Times New Roman" pitchFamily="18" charset="0"/>
                <a:cs typeface="Times New Roman" pitchFamily="18" charset="0"/>
              </a:rPr>
              <a:t>Ortsheidt</a:t>
            </a:r>
            <a:r>
              <a:rPr lang="pt-BR" dirty="0" smtClean="0">
                <a:latin typeface="Times New Roman" pitchFamily="18" charset="0"/>
                <a:cs typeface="Times New Roman" pitchFamily="18" charset="0"/>
              </a:rPr>
              <a:t>); </a:t>
            </a:r>
          </a:p>
          <a:p>
            <a:pPr algn="jus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os </a:t>
            </a:r>
            <a:r>
              <a:rPr lang="pt-BR" dirty="0">
                <a:latin typeface="Times New Roman" pitchFamily="18" charset="0"/>
                <a:cs typeface="Times New Roman" pitchFamily="18" charset="0"/>
              </a:rPr>
              <a:t>membros das várias comissões nacionais de reforma da Lei de arbitragem são geralmente árbitros, professores </a:t>
            </a:r>
            <a:r>
              <a:rPr lang="pt-BR" dirty="0" smtClean="0">
                <a:latin typeface="Times New Roman" pitchFamily="18" charset="0"/>
                <a:cs typeface="Times New Roman" pitchFamily="18" charset="0"/>
              </a:rPr>
              <a:t>do direito e estudiosos </a:t>
            </a:r>
            <a:r>
              <a:rPr lang="pt-BR" dirty="0">
                <a:latin typeface="Times New Roman" pitchFamily="18" charset="0"/>
                <a:cs typeface="Times New Roman" pitchFamily="18" charset="0"/>
              </a:rPr>
              <a:t>do </a:t>
            </a:r>
            <a:r>
              <a:rPr lang="pt-BR" dirty="0" smtClean="0">
                <a:latin typeface="Times New Roman" pitchFamily="18" charset="0"/>
                <a:cs typeface="Times New Roman" pitchFamily="18" charset="0"/>
              </a:rPr>
              <a:t>istituto.  </a:t>
            </a:r>
          </a:p>
          <a:p>
            <a:pPr algn="just">
              <a:buFont typeface="Arial" pitchFamily="34" charset="0"/>
              <a:buChar char="•"/>
            </a:pPr>
            <a:endParaRPr lang="it-IT" dirty="0" smtClean="0">
              <a:latin typeface="Times New Roman" pitchFamily="18" charset="0"/>
              <a:cs typeface="Times New Roman" pitchFamily="18" charset="0"/>
            </a:endParaRPr>
          </a:p>
          <a:p>
            <a:pPr algn="just">
              <a:buFont typeface="Arial" pitchFamily="34" charset="0"/>
              <a:buChar char="•"/>
            </a:pPr>
            <a:r>
              <a:rPr lang="it-IT" sz="1600" dirty="0" smtClean="0">
                <a:latin typeface="Times New Roman" pitchFamily="18" charset="0"/>
                <a:cs typeface="Times New Roman" pitchFamily="18" charset="0"/>
              </a:rPr>
              <a:t> </a:t>
            </a:r>
            <a:r>
              <a:rPr lang="it-IT" b="1" u="sng" dirty="0" err="1" smtClean="0">
                <a:latin typeface="Times New Roman" pitchFamily="18" charset="0"/>
                <a:cs typeface="Times New Roman" pitchFamily="18" charset="0"/>
              </a:rPr>
              <a:t>Sobre</a:t>
            </a:r>
            <a:r>
              <a:rPr lang="it-IT" b="1" u="sng" dirty="0" smtClean="0">
                <a:latin typeface="Times New Roman" pitchFamily="18" charset="0"/>
                <a:cs typeface="Times New Roman" pitchFamily="18" charset="0"/>
              </a:rPr>
              <a:t> a </a:t>
            </a:r>
            <a:r>
              <a:rPr lang="it-IT" b="1" u="sng" dirty="0" err="1" smtClean="0">
                <a:latin typeface="Times New Roman" pitchFamily="18" charset="0"/>
                <a:cs typeface="Times New Roman" pitchFamily="18" charset="0"/>
              </a:rPr>
              <a:t>importância</a:t>
            </a:r>
            <a:r>
              <a:rPr lang="it-IT" b="1" u="sng" dirty="0" smtClean="0">
                <a:latin typeface="Times New Roman" pitchFamily="18" charset="0"/>
                <a:cs typeface="Times New Roman" pitchFamily="18" charset="0"/>
              </a:rPr>
              <a:t> de </a:t>
            </a:r>
            <a:r>
              <a:rPr lang="it-IT" b="1" u="sng" dirty="0" err="1" smtClean="0">
                <a:latin typeface="Times New Roman" pitchFamily="18" charset="0"/>
                <a:cs typeface="Times New Roman" pitchFamily="18" charset="0"/>
              </a:rPr>
              <a:t>fazer</a:t>
            </a:r>
            <a:r>
              <a:rPr lang="it-IT" b="1" u="sng" dirty="0" smtClean="0">
                <a:latin typeface="Times New Roman" pitchFamily="18" charset="0"/>
                <a:cs typeface="Times New Roman" pitchFamily="18" charset="0"/>
              </a:rPr>
              <a:t> </a:t>
            </a:r>
            <a:r>
              <a:rPr lang="it-IT" b="1" u="sng" dirty="0" err="1" smtClean="0">
                <a:latin typeface="Times New Roman" pitchFamily="18" charset="0"/>
                <a:cs typeface="Times New Roman" pitchFamily="18" charset="0"/>
              </a:rPr>
              <a:t>uma</a:t>
            </a:r>
            <a:r>
              <a:rPr lang="it-IT" b="1" u="sng" dirty="0" smtClean="0">
                <a:latin typeface="Times New Roman" pitchFamily="18" charset="0"/>
                <a:cs typeface="Times New Roman" pitchFamily="18" charset="0"/>
              </a:rPr>
              <a:t> </a:t>
            </a:r>
            <a:r>
              <a:rPr lang="it-IT" b="1" u="sng" dirty="0" err="1" smtClean="0">
                <a:latin typeface="Times New Roman" pitchFamily="18" charset="0"/>
                <a:cs typeface="Times New Roman" pitchFamily="18" charset="0"/>
              </a:rPr>
              <a:t>investação</a:t>
            </a:r>
            <a:r>
              <a:rPr lang="it-IT" b="1" u="sng" dirty="0" smtClean="0">
                <a:latin typeface="Times New Roman" pitchFamily="18" charset="0"/>
                <a:cs typeface="Times New Roman" pitchFamily="18" charset="0"/>
              </a:rPr>
              <a:t> </a:t>
            </a:r>
            <a:r>
              <a:rPr lang="it-IT" b="1" u="sng" dirty="0" err="1" smtClean="0">
                <a:latin typeface="Times New Roman" pitchFamily="18" charset="0"/>
                <a:cs typeface="Times New Roman" pitchFamily="18" charset="0"/>
              </a:rPr>
              <a:t>histórica</a:t>
            </a:r>
            <a:r>
              <a:rPr lang="it-IT" sz="1600" dirty="0" smtClean="0">
                <a:latin typeface="Times New Roman" pitchFamily="18" charset="0"/>
                <a:cs typeface="Times New Roman" pitchFamily="18" charset="0"/>
              </a:rPr>
              <a:t>: LIEBMAN, Qualche osservazione sullo studio della storia del processo civile, in </a:t>
            </a:r>
            <a:r>
              <a:rPr lang="it-IT" sz="1600" i="1" dirty="0" smtClean="0">
                <a:latin typeface="Times New Roman" pitchFamily="18" charset="0"/>
                <a:cs typeface="Times New Roman" pitchFamily="18" charset="0"/>
              </a:rPr>
              <a:t>Problemi del processo civile</a:t>
            </a:r>
            <a:r>
              <a:rPr lang="it-IT" sz="1600" dirty="0" smtClean="0">
                <a:latin typeface="Times New Roman" pitchFamily="18" charset="0"/>
                <a:cs typeface="Times New Roman" pitchFamily="18" charset="0"/>
              </a:rPr>
              <a:t>, Napoli, 1962, p. 479 ss., spec. p. 482, «</a:t>
            </a:r>
            <a:r>
              <a:rPr lang="it-IT" sz="1600" i="1" dirty="0" smtClean="0">
                <a:latin typeface="Times New Roman" pitchFamily="18" charset="0"/>
                <a:cs typeface="Times New Roman" pitchFamily="18" charset="0"/>
              </a:rPr>
              <a:t>la ricerca storica (meglio ancora se condotta con metodo comparativo e se estesa anche al diritto anglosassone), dà respiro ai nostri studi e ci fa pensare oltre la lettera morta del testo legale, nell’intima natura degli istituti e ci preserva da due opposti pericoli, egualmente perniciosi, quello della gretta esegesi e quello dell’arbitraria fantasia delle costruzioni concettuali</a:t>
            </a:r>
            <a:r>
              <a:rPr lang="it-IT" sz="1600" dirty="0" smtClean="0">
                <a:latin typeface="Times New Roman" pitchFamily="18" charset="0"/>
                <a:cs typeface="Times New Roman" pitchFamily="18" charset="0"/>
              </a:rPr>
              <a:t>». </a:t>
            </a:r>
            <a:endParaRPr lang="pt-BR" sz="1600" dirty="0" smtClean="0">
              <a:latin typeface="Times New Roman" pitchFamily="18" charset="0"/>
              <a:cs typeface="Times New Roman" pitchFamily="18" charset="0"/>
            </a:endParaRPr>
          </a:p>
          <a:p>
            <a:pPr algn="just">
              <a:buFont typeface="Arial" pitchFamily="34" charset="0"/>
              <a:buChar char="•"/>
            </a:pPr>
            <a:endParaRPr lang="pt-BR" dirty="0">
              <a:latin typeface="Times New Roman" pitchFamily="18" charset="0"/>
              <a:cs typeface="Times New Roman" pitchFamily="18" charset="0"/>
            </a:endParaRPr>
          </a:p>
          <a:p>
            <a:pPr>
              <a:buFont typeface="Arial" pitchFamily="34" charset="0"/>
              <a:buChar char="•"/>
            </a:pP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0"/>
            <a:ext cx="7848872" cy="6463308"/>
          </a:xfrm>
          <a:prstGeom prst="rect">
            <a:avLst/>
          </a:prstGeom>
          <a:noFill/>
        </p:spPr>
        <p:txBody>
          <a:bodyPr wrap="square" rtlCol="0">
            <a:spAutoFit/>
          </a:bodyPr>
          <a:lstStyle/>
          <a:p>
            <a:r>
              <a:rPr lang="it-IT" sz="2200" b="1" dirty="0" smtClean="0">
                <a:latin typeface="Times New Roman" pitchFamily="18" charset="0"/>
                <a:cs typeface="Times New Roman" pitchFamily="18" charset="0"/>
              </a:rPr>
              <a:t>Bibliografia </a:t>
            </a:r>
            <a:r>
              <a:rPr lang="it-IT" sz="2200" b="1" dirty="0" err="1" smtClean="0">
                <a:latin typeface="Times New Roman" pitchFamily="18" charset="0"/>
                <a:cs typeface="Times New Roman" pitchFamily="18" charset="0"/>
              </a:rPr>
              <a:t>sugerida</a:t>
            </a:r>
            <a:r>
              <a:rPr lang="it-IT" sz="2200" b="1" dirty="0" smtClean="0">
                <a:latin typeface="Times New Roman" pitchFamily="18" charset="0"/>
                <a:cs typeface="Times New Roman" pitchFamily="18" charset="0"/>
              </a:rPr>
              <a:t>:</a:t>
            </a:r>
          </a:p>
          <a:p>
            <a:pPr algn="just">
              <a:buFont typeface="Arial" pitchFamily="34" charset="0"/>
              <a:buChar char="•"/>
            </a:pPr>
            <a:r>
              <a:rPr lang="pt-BR" sz="1400" dirty="0" smtClean="0">
                <a:latin typeface="Times New Roman" pitchFamily="18" charset="0"/>
                <a:cs typeface="Times New Roman" pitchFamily="18" charset="0"/>
              </a:rPr>
              <a:t> WALD</a:t>
            </a:r>
            <a:r>
              <a:rPr lang="pt-BR" sz="1400" dirty="0">
                <a:latin typeface="Times New Roman" pitchFamily="18" charset="0"/>
                <a:cs typeface="Times New Roman" pitchFamily="18" charset="0"/>
              </a:rPr>
              <a:t>, L’évolution récente de l’arbitrage en Amérique Latine, in </a:t>
            </a:r>
            <a:r>
              <a:rPr lang="pt-BR" sz="1400" i="1" dirty="0">
                <a:latin typeface="Times New Roman" pitchFamily="18" charset="0"/>
                <a:cs typeface="Times New Roman" pitchFamily="18" charset="0"/>
              </a:rPr>
              <a:t>L’arbitrage en Françe et en Amérique Latine à l’aube du XXI siècle</a:t>
            </a:r>
            <a:r>
              <a:rPr lang="pt-BR" sz="1400" dirty="0">
                <a:latin typeface="Times New Roman" pitchFamily="18" charset="0"/>
                <a:cs typeface="Times New Roman" pitchFamily="18" charset="0"/>
              </a:rPr>
              <a:t>, Paris, 2008, p. </a:t>
            </a:r>
            <a:r>
              <a:rPr lang="pt-BR" sz="1400" dirty="0" smtClean="0">
                <a:latin typeface="Times New Roman" pitchFamily="18" charset="0"/>
                <a:cs typeface="Times New Roman" pitchFamily="18" charset="0"/>
              </a:rPr>
              <a:t>217 ss.;</a:t>
            </a:r>
            <a:endParaRPr lang="pt-BR" sz="1400" dirty="0">
              <a:latin typeface="Times New Roman" pitchFamily="18" charset="0"/>
              <a:cs typeface="Times New Roman" pitchFamily="18" charset="0"/>
            </a:endParaRPr>
          </a:p>
          <a:p>
            <a:pPr algn="just">
              <a:buFont typeface="Arial" pitchFamily="34" charset="0"/>
              <a:buChar char="•"/>
            </a:pPr>
            <a:r>
              <a:rPr lang="it-IT" sz="1400" b="1" dirty="0" smtClean="0">
                <a:latin typeface="Times New Roman" pitchFamily="18" charset="0"/>
                <a:cs typeface="Times New Roman" pitchFamily="18" charset="0"/>
              </a:rPr>
              <a:t> </a:t>
            </a:r>
            <a:r>
              <a:rPr lang="it-IT" sz="1400" dirty="0">
                <a:latin typeface="Times New Roman" pitchFamily="18" charset="0"/>
                <a:cs typeface="Times New Roman" pitchFamily="18" charset="0"/>
              </a:rPr>
              <a:t>LIEBMAN, Qualche osservazione sullo studio della storia del processo civile, in </a:t>
            </a:r>
            <a:r>
              <a:rPr lang="it-IT" sz="1400" i="1" dirty="0">
                <a:latin typeface="Times New Roman" pitchFamily="18" charset="0"/>
                <a:cs typeface="Times New Roman" pitchFamily="18" charset="0"/>
              </a:rPr>
              <a:t>Problemi del processo civile</a:t>
            </a:r>
            <a:r>
              <a:rPr lang="it-IT" sz="1400" dirty="0">
                <a:latin typeface="Times New Roman" pitchFamily="18" charset="0"/>
                <a:cs typeface="Times New Roman" pitchFamily="18" charset="0"/>
              </a:rPr>
              <a:t>, Napoli, 1962, p. 479 </a:t>
            </a:r>
            <a:r>
              <a:rPr lang="it-IT" sz="1400" dirty="0" smtClean="0">
                <a:latin typeface="Times New Roman" pitchFamily="18" charset="0"/>
                <a:cs typeface="Times New Roman" pitchFamily="18" charset="0"/>
              </a:rPr>
              <a:t>ss</a:t>
            </a:r>
            <a:r>
              <a:rPr lang="it-IT" sz="1400" dirty="0">
                <a:latin typeface="Times New Roman" pitchFamily="18" charset="0"/>
                <a:cs typeface="Times New Roman" pitchFamily="18" charset="0"/>
              </a:rPr>
              <a:t>;</a:t>
            </a:r>
            <a:endParaRPr lang="it-IT" sz="1400" dirty="0" smtClean="0">
              <a:latin typeface="Times New Roman" pitchFamily="18" charset="0"/>
              <a:cs typeface="Times New Roman" pitchFamily="18" charset="0"/>
            </a:endParaRPr>
          </a:p>
          <a:p>
            <a:pPr>
              <a:buFont typeface="Arial" pitchFamily="34" charset="0"/>
              <a:buChar char="•"/>
            </a:pPr>
            <a:r>
              <a:rPr lang="pt-BR" sz="1400" dirty="0">
                <a:latin typeface="Times New Roman" pitchFamily="18" charset="0"/>
                <a:cs typeface="Times New Roman" pitchFamily="18" charset="0"/>
              </a:rPr>
              <a:t>PUNZI, L’arbitrato nel diritto italiano, in </a:t>
            </a:r>
            <a:r>
              <a:rPr lang="pt-BR" sz="1400" i="1" dirty="0">
                <a:latin typeface="Times New Roman" pitchFamily="18" charset="0"/>
                <a:cs typeface="Times New Roman" pitchFamily="18" charset="0"/>
              </a:rPr>
              <a:t>Riv. dir. comm.</a:t>
            </a:r>
            <a:r>
              <a:rPr lang="pt-BR" sz="1400" dirty="0">
                <a:latin typeface="Times New Roman" pitchFamily="18" charset="0"/>
                <a:cs typeface="Times New Roman" pitchFamily="18" charset="0"/>
              </a:rPr>
              <a:t>, 1973, I, p. 327 ss</a:t>
            </a:r>
            <a:r>
              <a:rPr lang="pt-BR" sz="1400" dirty="0" smtClean="0">
                <a:latin typeface="Times New Roman" pitchFamily="18" charset="0"/>
                <a:cs typeface="Times New Roman" pitchFamily="18" charset="0"/>
              </a:rPr>
              <a:t>.;</a:t>
            </a:r>
          </a:p>
          <a:p>
            <a:pPr>
              <a:buFont typeface="Arial" pitchFamily="34" charset="0"/>
              <a:buChar char="•"/>
            </a:pPr>
            <a:r>
              <a:rPr lang="pt-BR" sz="1400" dirty="0">
                <a:latin typeface="Times New Roman" pitchFamily="18" charset="0"/>
                <a:cs typeface="Times New Roman" pitchFamily="18" charset="0"/>
              </a:rPr>
              <a:t>VERDE, L’arbitrato e la giurisdizione ordinaria, in AA.VV., </a:t>
            </a:r>
            <a:r>
              <a:rPr lang="pt-BR" sz="1400" i="1" dirty="0">
                <a:latin typeface="Times New Roman" pitchFamily="18" charset="0"/>
                <a:cs typeface="Times New Roman" pitchFamily="18" charset="0"/>
              </a:rPr>
              <a:t>Diritto dell’arbitrato</a:t>
            </a:r>
            <a:r>
              <a:rPr lang="pt-BR" sz="1400" dirty="0">
                <a:latin typeface="Times New Roman" pitchFamily="18" charset="0"/>
                <a:cs typeface="Times New Roman" pitchFamily="18" charset="0"/>
              </a:rPr>
              <a:t>, 3° ed., </a:t>
            </a:r>
            <a:r>
              <a:rPr lang="pt-BR" sz="1400" dirty="0" smtClean="0">
                <a:latin typeface="Times New Roman" pitchFamily="18" charset="0"/>
                <a:cs typeface="Times New Roman" pitchFamily="18" charset="0"/>
              </a:rPr>
              <a:t>Torino</a:t>
            </a:r>
            <a:r>
              <a:rPr lang="pt-BR" sz="1400" dirty="0">
                <a:latin typeface="Times New Roman" pitchFamily="18" charset="0"/>
                <a:cs typeface="Times New Roman" pitchFamily="18" charset="0"/>
              </a:rPr>
              <a:t>, 2005, p. </a:t>
            </a:r>
            <a:r>
              <a:rPr lang="pt-BR" sz="1400" dirty="0" smtClean="0">
                <a:latin typeface="Times New Roman" pitchFamily="18" charset="0"/>
                <a:cs typeface="Times New Roman" pitchFamily="18" charset="0"/>
              </a:rPr>
              <a:t>1 ss.; </a:t>
            </a:r>
          </a:p>
          <a:p>
            <a:pPr>
              <a:buFont typeface="Arial" pitchFamily="34" charset="0"/>
              <a:buChar char="•"/>
            </a:pPr>
            <a:r>
              <a:rPr lang="it-IT" sz="1400" dirty="0">
                <a:latin typeface="Times New Roman" pitchFamily="18" charset="0"/>
                <a:cs typeface="Times New Roman" pitchFamily="18" charset="0"/>
              </a:rPr>
              <a:t>SATTA, </a:t>
            </a:r>
            <a:r>
              <a:rPr lang="it-IT" sz="1400" i="1" dirty="0">
                <a:latin typeface="Times New Roman" pitchFamily="18" charset="0"/>
                <a:cs typeface="Times New Roman" pitchFamily="18" charset="0"/>
              </a:rPr>
              <a:t>Meditazioni sull’arbitrato</a:t>
            </a:r>
            <a:r>
              <a:rPr lang="it-IT" sz="1400" dirty="0">
                <a:latin typeface="Times New Roman" pitchFamily="18" charset="0"/>
                <a:cs typeface="Times New Roman" pitchFamily="18" charset="0"/>
              </a:rPr>
              <a:t>, </a:t>
            </a:r>
            <a:r>
              <a:rPr lang="it-IT" sz="1400" dirty="0" smtClean="0">
                <a:latin typeface="Times New Roman" pitchFamily="18" charset="0"/>
                <a:cs typeface="Times New Roman" pitchFamily="18" charset="0"/>
              </a:rPr>
              <a:t>in </a:t>
            </a:r>
            <a:r>
              <a:rPr lang="it-IT" sz="1400" i="1" dirty="0">
                <a:latin typeface="Times New Roman" pitchFamily="18" charset="0"/>
                <a:cs typeface="Times New Roman" pitchFamily="18" charset="0"/>
              </a:rPr>
              <a:t>Quaderni di diritto processuale civile</a:t>
            </a:r>
            <a:r>
              <a:rPr lang="it-IT" sz="1400" dirty="0">
                <a:latin typeface="Times New Roman" pitchFamily="18" charset="0"/>
                <a:cs typeface="Times New Roman" pitchFamily="18" charset="0"/>
              </a:rPr>
              <a:t>, </a:t>
            </a:r>
            <a:r>
              <a:rPr lang="it-IT" sz="1400" dirty="0" err="1">
                <a:latin typeface="Times New Roman" pitchFamily="18" charset="0"/>
                <a:cs typeface="Times New Roman" pitchFamily="18" charset="0"/>
              </a:rPr>
              <a:t>III</a:t>
            </a:r>
            <a:r>
              <a:rPr lang="it-IT" sz="1400" dirty="0">
                <a:latin typeface="Times New Roman" pitchFamily="18" charset="0"/>
                <a:cs typeface="Times New Roman" pitchFamily="18" charset="0"/>
              </a:rPr>
              <a:t>, Padova, 1970, p. 3 ss</a:t>
            </a:r>
            <a:r>
              <a:rPr lang="it-IT" sz="1400" dirty="0" smtClean="0">
                <a:latin typeface="Times New Roman" pitchFamily="18" charset="0"/>
                <a:cs typeface="Times New Roman" pitchFamily="18" charset="0"/>
              </a:rPr>
              <a:t>.;</a:t>
            </a:r>
          </a:p>
          <a:p>
            <a:pPr>
              <a:buFont typeface="Arial" pitchFamily="34" charset="0"/>
              <a:buChar char="•"/>
            </a:pPr>
            <a:r>
              <a:rPr lang="pt-BR" sz="1400" dirty="0">
                <a:latin typeface="Times New Roman" pitchFamily="18" charset="0"/>
                <a:cs typeface="Times New Roman" pitchFamily="18" charset="0"/>
              </a:rPr>
              <a:t>LOQUIN, Arbitrage, Aperçu historique, Aperçu de droit comparé, in </a:t>
            </a:r>
            <a:r>
              <a:rPr lang="pt-BR" sz="1400" i="1" dirty="0">
                <a:latin typeface="Times New Roman" pitchFamily="18" charset="0"/>
                <a:cs typeface="Times New Roman" pitchFamily="18" charset="0"/>
              </a:rPr>
              <a:t>JurisClasseur</a:t>
            </a:r>
            <a:r>
              <a:rPr lang="pt-BR" sz="1400" dirty="0">
                <a:latin typeface="Times New Roman" pitchFamily="18" charset="0"/>
                <a:cs typeface="Times New Roman" pitchFamily="18" charset="0"/>
              </a:rPr>
              <a:t>, Procédure civile, Fasc. 1010, Paris, </a:t>
            </a:r>
            <a:r>
              <a:rPr lang="pt-BR" sz="1400" dirty="0" smtClean="0">
                <a:latin typeface="Times New Roman" pitchFamily="18" charset="0"/>
                <a:cs typeface="Times New Roman" pitchFamily="18" charset="0"/>
              </a:rPr>
              <a:t>2013; </a:t>
            </a:r>
          </a:p>
          <a:p>
            <a:pPr>
              <a:buFont typeface="Arial" pitchFamily="34" charset="0"/>
              <a:buChar char="•"/>
            </a:pPr>
            <a:r>
              <a:rPr lang="pt-BR" sz="1400" cap="all" dirty="0">
                <a:latin typeface="Times New Roman" pitchFamily="18" charset="0"/>
                <a:cs typeface="Times New Roman" pitchFamily="18" charset="0"/>
              </a:rPr>
              <a:t>Clère</a:t>
            </a:r>
            <a:r>
              <a:rPr lang="pt-BR" sz="1400" dirty="0">
                <a:latin typeface="Times New Roman" pitchFamily="18" charset="0"/>
                <a:cs typeface="Times New Roman" pitchFamily="18" charset="0"/>
              </a:rPr>
              <a:t>, L’arbitrage révolutionnaire: apogée et déclain d’une institution, in </a:t>
            </a:r>
            <a:r>
              <a:rPr lang="pt-BR" sz="1400" i="1" dirty="0">
                <a:latin typeface="Times New Roman" pitchFamily="18" charset="0"/>
                <a:cs typeface="Times New Roman" pitchFamily="18" charset="0"/>
              </a:rPr>
              <a:t>Revue de l’arbitrage</a:t>
            </a:r>
            <a:r>
              <a:rPr lang="pt-BR" sz="1400" dirty="0">
                <a:latin typeface="Times New Roman" pitchFamily="18" charset="0"/>
                <a:cs typeface="Times New Roman" pitchFamily="18" charset="0"/>
              </a:rPr>
              <a:t>, 1981, p. </a:t>
            </a:r>
            <a:r>
              <a:rPr lang="pt-BR" sz="1400" dirty="0" smtClean="0">
                <a:latin typeface="Times New Roman" pitchFamily="18" charset="0"/>
                <a:cs typeface="Times New Roman" pitchFamily="18" charset="0"/>
              </a:rPr>
              <a:t>3;</a:t>
            </a:r>
          </a:p>
          <a:p>
            <a:pPr>
              <a:buFont typeface="Arial" pitchFamily="34" charset="0"/>
              <a:buChar char="•"/>
            </a:pPr>
            <a:r>
              <a:rPr lang="pt-BR" sz="1400" dirty="0" smtClean="0">
                <a:latin typeface="Times New Roman" pitchFamily="18" charset="0"/>
                <a:cs typeface="Times New Roman" pitchFamily="18" charset="0"/>
              </a:rPr>
              <a:t>BONATO, </a:t>
            </a:r>
            <a:r>
              <a:rPr lang="pt-BR" sz="1400" i="1" dirty="0" smtClean="0">
                <a:latin typeface="Times New Roman" pitchFamily="18" charset="0"/>
                <a:cs typeface="Times New Roman" pitchFamily="18" charset="0"/>
              </a:rPr>
              <a:t>La natura e gli effetti del lodo arbitrale. Studio di diritto italiano e comparato</a:t>
            </a:r>
            <a:r>
              <a:rPr lang="pt-BR" sz="1400" dirty="0" smtClean="0">
                <a:latin typeface="Times New Roman" pitchFamily="18" charset="0"/>
                <a:cs typeface="Times New Roman" pitchFamily="18" charset="0"/>
              </a:rPr>
              <a:t>, Napoli, 2012. </a:t>
            </a:r>
          </a:p>
          <a:p>
            <a:pPr>
              <a:buFont typeface="Arial" pitchFamily="34" charset="0"/>
              <a:buChar char="•"/>
            </a:pPr>
            <a:r>
              <a:rPr lang="pt-BR" sz="1400" dirty="0">
                <a:latin typeface="Times New Roman" pitchFamily="18" charset="0"/>
                <a:cs typeface="Times New Roman" pitchFamily="18" charset="0"/>
              </a:rPr>
              <a:t>DAVID, </a:t>
            </a:r>
            <a:r>
              <a:rPr lang="pt-BR" sz="1400" i="1" dirty="0">
                <a:latin typeface="Times New Roman" pitchFamily="18" charset="0"/>
                <a:cs typeface="Times New Roman" pitchFamily="18" charset="0"/>
              </a:rPr>
              <a:t>Arbitrage du XIX e arbitrage du XX siècle</a:t>
            </a:r>
            <a:r>
              <a:rPr lang="pt-BR" sz="1400" dirty="0">
                <a:latin typeface="Times New Roman" pitchFamily="18" charset="0"/>
                <a:cs typeface="Times New Roman" pitchFamily="18" charset="0"/>
              </a:rPr>
              <a:t>, in AA.VV., </a:t>
            </a:r>
            <a:r>
              <a:rPr lang="pt-BR" sz="1400" i="1" dirty="0">
                <a:latin typeface="Times New Roman" pitchFamily="18" charset="0"/>
                <a:cs typeface="Times New Roman" pitchFamily="18" charset="0"/>
              </a:rPr>
              <a:t>Mélanges en l’honneur de René Savatier</a:t>
            </a:r>
            <a:r>
              <a:rPr lang="pt-BR" sz="1400" dirty="0">
                <a:latin typeface="Times New Roman" pitchFamily="18" charset="0"/>
                <a:cs typeface="Times New Roman" pitchFamily="18" charset="0"/>
              </a:rPr>
              <a:t>, Paris, 1965, p. 218 ss.; </a:t>
            </a:r>
            <a:endParaRPr lang="pt-BR" sz="1400" dirty="0" smtClean="0">
              <a:latin typeface="Times New Roman" pitchFamily="18" charset="0"/>
              <a:cs typeface="Times New Roman" pitchFamily="18" charset="0"/>
            </a:endParaRPr>
          </a:p>
          <a:p>
            <a:pPr>
              <a:buFont typeface="Arial" pitchFamily="34" charset="0"/>
              <a:buChar char="•"/>
            </a:pPr>
            <a:r>
              <a:rPr lang="pt-BR" sz="1400" dirty="0" smtClean="0">
                <a:latin typeface="Times New Roman" pitchFamily="18" charset="0"/>
                <a:cs typeface="Times New Roman" pitchFamily="18" charset="0"/>
              </a:rPr>
              <a:t>PUNZI</a:t>
            </a:r>
            <a:r>
              <a:rPr lang="pt-BR" sz="1400" dirty="0">
                <a:latin typeface="Times New Roman" pitchFamily="18" charset="0"/>
                <a:cs typeface="Times New Roman" pitchFamily="18" charset="0"/>
              </a:rPr>
              <a:t>, </a:t>
            </a:r>
            <a:r>
              <a:rPr lang="pt-BR" sz="1400" i="1" dirty="0">
                <a:latin typeface="Times New Roman" pitchFamily="18" charset="0"/>
                <a:cs typeface="Times New Roman" pitchFamily="18" charset="0"/>
              </a:rPr>
              <a:t>Disegno sistematico dell’arbitrato</a:t>
            </a:r>
            <a:r>
              <a:rPr lang="pt-BR" sz="1400" dirty="0">
                <a:latin typeface="Times New Roman" pitchFamily="18" charset="0"/>
                <a:cs typeface="Times New Roman" pitchFamily="18" charset="0"/>
              </a:rPr>
              <a:t>, 2° ed., I</a:t>
            </a:r>
            <a:r>
              <a:rPr lang="pt-BR" sz="1400" dirty="0" smtClean="0">
                <a:latin typeface="Times New Roman" pitchFamily="18" charset="0"/>
                <a:cs typeface="Times New Roman" pitchFamily="18" charset="0"/>
              </a:rPr>
              <a:t>, Padova, </a:t>
            </a:r>
            <a:r>
              <a:rPr lang="pt-BR" sz="1400" dirty="0">
                <a:latin typeface="Times New Roman" pitchFamily="18" charset="0"/>
                <a:cs typeface="Times New Roman" pitchFamily="18" charset="0"/>
              </a:rPr>
              <a:t>2012, p. 126 ss. </a:t>
            </a:r>
            <a:endParaRPr lang="pt-BR" sz="1400" dirty="0" smtClean="0">
              <a:latin typeface="Times New Roman" pitchFamily="18" charset="0"/>
              <a:cs typeface="Times New Roman" pitchFamily="18" charset="0"/>
            </a:endParaRPr>
          </a:p>
          <a:p>
            <a:pPr>
              <a:buFont typeface="Arial" pitchFamily="34" charset="0"/>
              <a:buChar char="•"/>
            </a:pPr>
            <a:r>
              <a:rPr lang="pt-BR" sz="1400" dirty="0">
                <a:latin typeface="Times New Roman" pitchFamily="18" charset="0"/>
                <a:cs typeface="Times New Roman" pitchFamily="18" charset="0"/>
              </a:rPr>
              <a:t>JARROSSON</a:t>
            </a:r>
            <a:r>
              <a:rPr lang="pt-BR" sz="1400" i="1" dirty="0">
                <a:latin typeface="Times New Roman" pitchFamily="18" charset="0"/>
                <a:cs typeface="Times New Roman" pitchFamily="18" charset="0"/>
              </a:rPr>
              <a:t>, </a:t>
            </a:r>
            <a:r>
              <a:rPr lang="pt-BR" sz="1400" dirty="0">
                <a:latin typeface="Times New Roman" pitchFamily="18" charset="0"/>
                <a:cs typeface="Times New Roman" pitchFamily="18" charset="0"/>
              </a:rPr>
              <a:t>La</a:t>
            </a:r>
            <a:r>
              <a:rPr lang="pt-BR" sz="1400" i="1" dirty="0">
                <a:latin typeface="Times New Roman" pitchFamily="18" charset="0"/>
                <a:cs typeface="Times New Roman" pitchFamily="18" charset="0"/>
              </a:rPr>
              <a:t> </a:t>
            </a:r>
            <a:r>
              <a:rPr lang="pt-BR" sz="1400" dirty="0">
                <a:latin typeface="Times New Roman" pitchFamily="18" charset="0"/>
                <a:cs typeface="Times New Roman" pitchFamily="18" charset="0"/>
              </a:rPr>
              <a:t>clause</a:t>
            </a:r>
            <a:r>
              <a:rPr lang="pt-BR" sz="1400" i="1" dirty="0">
                <a:latin typeface="Times New Roman" pitchFamily="18" charset="0"/>
                <a:cs typeface="Times New Roman" pitchFamily="18" charset="0"/>
              </a:rPr>
              <a:t> </a:t>
            </a:r>
            <a:r>
              <a:rPr lang="pt-BR" sz="1400" dirty="0">
                <a:latin typeface="Times New Roman" pitchFamily="18" charset="0"/>
                <a:cs typeface="Times New Roman" pitchFamily="18" charset="0"/>
              </a:rPr>
              <a:t>compromissoire, in </a:t>
            </a:r>
            <a:r>
              <a:rPr lang="pt-BR" sz="1400" i="1" dirty="0">
                <a:latin typeface="Times New Roman" pitchFamily="18" charset="0"/>
                <a:cs typeface="Times New Roman" pitchFamily="18" charset="0"/>
              </a:rPr>
              <a:t>Revue de l’arbitrage</a:t>
            </a:r>
            <a:r>
              <a:rPr lang="pt-BR" sz="1400" dirty="0">
                <a:latin typeface="Times New Roman" pitchFamily="18" charset="0"/>
                <a:cs typeface="Times New Roman" pitchFamily="18" charset="0"/>
              </a:rPr>
              <a:t>,</a:t>
            </a:r>
            <a:r>
              <a:rPr lang="pt-BR" sz="1400" i="1" dirty="0">
                <a:latin typeface="Times New Roman" pitchFamily="18" charset="0"/>
                <a:cs typeface="Times New Roman" pitchFamily="18" charset="0"/>
              </a:rPr>
              <a:t> </a:t>
            </a:r>
            <a:r>
              <a:rPr lang="pt-BR" sz="1400" dirty="0">
                <a:latin typeface="Times New Roman" pitchFamily="18" charset="0"/>
                <a:cs typeface="Times New Roman" pitchFamily="18" charset="0"/>
              </a:rPr>
              <a:t>1992, p.</a:t>
            </a:r>
            <a:r>
              <a:rPr lang="pt-BR" sz="1400" i="1" dirty="0">
                <a:latin typeface="Times New Roman" pitchFamily="18" charset="0"/>
                <a:cs typeface="Times New Roman" pitchFamily="18" charset="0"/>
              </a:rPr>
              <a:t> </a:t>
            </a:r>
            <a:r>
              <a:rPr lang="pt-BR" sz="1400" dirty="0" smtClean="0">
                <a:latin typeface="Times New Roman" pitchFamily="18" charset="0"/>
                <a:cs typeface="Times New Roman" pitchFamily="18" charset="0"/>
              </a:rPr>
              <a:t>263;</a:t>
            </a:r>
          </a:p>
          <a:p>
            <a:pPr>
              <a:buFont typeface="Arial" pitchFamily="34" charset="0"/>
              <a:buChar char="•"/>
            </a:pPr>
            <a:r>
              <a:rPr lang="pt-BR" sz="1400" dirty="0">
                <a:latin typeface="Times New Roman" pitchFamily="18" charset="0"/>
                <a:cs typeface="Times New Roman" pitchFamily="18" charset="0"/>
              </a:rPr>
              <a:t>MARANI, </a:t>
            </a:r>
            <a:r>
              <a:rPr lang="pt-BR" sz="1400" i="1" dirty="0">
                <a:latin typeface="Times New Roman" pitchFamily="18" charset="0"/>
                <a:cs typeface="Times New Roman" pitchFamily="18" charset="0"/>
              </a:rPr>
              <a:t>Aspetti negoziali e aspetti processuali dell’arbitrato</a:t>
            </a:r>
            <a:r>
              <a:rPr lang="pt-BR" sz="1400" dirty="0">
                <a:latin typeface="Times New Roman" pitchFamily="18" charset="0"/>
                <a:cs typeface="Times New Roman" pitchFamily="18" charset="0"/>
              </a:rPr>
              <a:t>, Milano, </a:t>
            </a:r>
            <a:r>
              <a:rPr lang="pt-BR" sz="1400" dirty="0" smtClean="0">
                <a:latin typeface="Times New Roman" pitchFamily="18" charset="0"/>
                <a:cs typeface="Times New Roman" pitchFamily="18" charset="0"/>
              </a:rPr>
              <a:t>1966;</a:t>
            </a:r>
            <a:endParaRPr lang="pt-BR" sz="1400" dirty="0">
              <a:latin typeface="Times New Roman" pitchFamily="18" charset="0"/>
              <a:cs typeface="Times New Roman" pitchFamily="18" charset="0"/>
            </a:endParaRPr>
          </a:p>
          <a:p>
            <a:pPr>
              <a:buFont typeface="Arial" pitchFamily="34" charset="0"/>
              <a:buChar char="•"/>
            </a:pPr>
            <a:r>
              <a:rPr lang="pt-BR" sz="1400" dirty="0">
                <a:latin typeface="Times New Roman" pitchFamily="18" charset="0"/>
                <a:cs typeface="Times New Roman" pitchFamily="18" charset="0"/>
              </a:rPr>
              <a:t>RUFFINI, </a:t>
            </a:r>
            <a:r>
              <a:rPr lang="pt-BR" sz="1400" i="1" dirty="0">
                <a:latin typeface="Times New Roman" pitchFamily="18" charset="0"/>
                <a:cs typeface="Times New Roman" pitchFamily="18" charset="0"/>
              </a:rPr>
              <a:t>La divisibilità del lodo arbitrale</a:t>
            </a:r>
            <a:r>
              <a:rPr lang="pt-BR" sz="1400" dirty="0">
                <a:latin typeface="Times New Roman" pitchFamily="18" charset="0"/>
                <a:cs typeface="Times New Roman" pitchFamily="18" charset="0"/>
              </a:rPr>
              <a:t>, Padova, </a:t>
            </a:r>
            <a:r>
              <a:rPr lang="pt-BR" sz="1400" dirty="0" smtClean="0">
                <a:latin typeface="Times New Roman" pitchFamily="18" charset="0"/>
                <a:cs typeface="Times New Roman" pitchFamily="18" charset="0"/>
              </a:rPr>
              <a:t>1993; </a:t>
            </a:r>
          </a:p>
          <a:p>
            <a:pPr algn="just">
              <a:buFont typeface="Arial" pitchFamily="34" charset="0"/>
              <a:buChar char="•"/>
            </a:pPr>
            <a:r>
              <a:rPr lang="it-IT" sz="1400" dirty="0">
                <a:latin typeface="Times New Roman" pitchFamily="18" charset="0"/>
                <a:cs typeface="Times New Roman" pitchFamily="18" charset="0"/>
              </a:rPr>
              <a:t>LEBOULANGER, La </a:t>
            </a:r>
            <a:r>
              <a:rPr lang="it-IT" sz="1400" dirty="0" err="1">
                <a:latin typeface="Times New Roman" pitchFamily="18" charset="0"/>
                <a:cs typeface="Times New Roman" pitchFamily="18" charset="0"/>
              </a:rPr>
              <a:t>notion</a:t>
            </a:r>
            <a:r>
              <a:rPr lang="it-IT" sz="1400" dirty="0">
                <a:latin typeface="Times New Roman" pitchFamily="18" charset="0"/>
                <a:cs typeface="Times New Roman" pitchFamily="18" charset="0"/>
              </a:rPr>
              <a:t> d’«</a:t>
            </a:r>
            <a:r>
              <a:rPr lang="it-IT" sz="1400" dirty="0" err="1">
                <a:latin typeface="Times New Roman" pitchFamily="18" charset="0"/>
                <a:cs typeface="Times New Roman" pitchFamily="18" charset="0"/>
              </a:rPr>
              <a:t>intérêts</a:t>
            </a:r>
            <a:r>
              <a:rPr lang="it-IT" sz="1400" dirty="0">
                <a:latin typeface="Times New Roman" pitchFamily="18" charset="0"/>
                <a:cs typeface="Times New Roman" pitchFamily="18" charset="0"/>
              </a:rPr>
              <a:t>» </a:t>
            </a:r>
            <a:r>
              <a:rPr lang="it-IT" sz="1400" dirty="0" err="1">
                <a:latin typeface="Times New Roman" pitchFamily="18" charset="0"/>
                <a:cs typeface="Times New Roman" pitchFamily="18" charset="0"/>
              </a:rPr>
              <a:t>du</a:t>
            </a:r>
            <a:r>
              <a:rPr lang="it-IT" sz="1400" dirty="0">
                <a:latin typeface="Times New Roman" pitchFamily="18" charset="0"/>
                <a:cs typeface="Times New Roman" pitchFamily="18" charset="0"/>
              </a:rPr>
              <a:t> </a:t>
            </a:r>
            <a:r>
              <a:rPr lang="it-IT" sz="1400" dirty="0" err="1">
                <a:latin typeface="Times New Roman" pitchFamily="18" charset="0"/>
                <a:cs typeface="Times New Roman" pitchFamily="18" charset="0"/>
              </a:rPr>
              <a:t>commerce</a:t>
            </a:r>
            <a:r>
              <a:rPr lang="it-IT" sz="1400" dirty="0">
                <a:latin typeface="Times New Roman" pitchFamily="18" charset="0"/>
                <a:cs typeface="Times New Roman" pitchFamily="18" charset="0"/>
              </a:rPr>
              <a:t> </a:t>
            </a:r>
            <a:r>
              <a:rPr lang="it-IT" sz="1400" dirty="0" err="1">
                <a:latin typeface="Times New Roman" pitchFamily="18" charset="0"/>
                <a:cs typeface="Times New Roman" pitchFamily="18" charset="0"/>
              </a:rPr>
              <a:t>international</a:t>
            </a:r>
            <a:r>
              <a:rPr lang="it-IT" sz="1400" dirty="0">
                <a:latin typeface="Times New Roman" pitchFamily="18" charset="0"/>
                <a:cs typeface="Times New Roman" pitchFamily="18" charset="0"/>
              </a:rPr>
              <a:t>, in </a:t>
            </a:r>
            <a:r>
              <a:rPr lang="it-IT" sz="1400" i="1" dirty="0" err="1">
                <a:latin typeface="Times New Roman" pitchFamily="18" charset="0"/>
                <a:cs typeface="Times New Roman" pitchFamily="18" charset="0"/>
              </a:rPr>
              <a:t>Revue</a:t>
            </a:r>
            <a:r>
              <a:rPr lang="it-IT" sz="1400" i="1" dirty="0">
                <a:latin typeface="Times New Roman" pitchFamily="18" charset="0"/>
                <a:cs typeface="Times New Roman" pitchFamily="18" charset="0"/>
              </a:rPr>
              <a:t> de l’</a:t>
            </a:r>
            <a:r>
              <a:rPr lang="it-IT" sz="1400" i="1" dirty="0" err="1">
                <a:latin typeface="Times New Roman" pitchFamily="18" charset="0"/>
                <a:cs typeface="Times New Roman" pitchFamily="18" charset="0"/>
              </a:rPr>
              <a:t>arbitrage</a:t>
            </a:r>
            <a:r>
              <a:rPr lang="it-IT" sz="1400" dirty="0">
                <a:latin typeface="Times New Roman" pitchFamily="18" charset="0"/>
                <a:cs typeface="Times New Roman" pitchFamily="18" charset="0"/>
              </a:rPr>
              <a:t>, 2005, p. 487 ss.</a:t>
            </a:r>
            <a:endParaRPr lang="pt-BR" sz="1400" dirty="0">
              <a:latin typeface="Times New Roman" pitchFamily="18" charset="0"/>
              <a:cs typeface="Times New Roman" pitchFamily="18" charset="0"/>
            </a:endParaRPr>
          </a:p>
          <a:p>
            <a:pPr>
              <a:buFont typeface="Arial" pitchFamily="34" charset="0"/>
              <a:buChar char="•"/>
            </a:pPr>
            <a:r>
              <a:rPr lang="pt-BR" sz="1400" dirty="0">
                <a:latin typeface="Times New Roman" pitchFamily="18" charset="0"/>
                <a:cs typeface="Times New Roman" pitchFamily="18" charset="0"/>
              </a:rPr>
              <a:t>PICARDI, </a:t>
            </a:r>
            <a:r>
              <a:rPr lang="pt-BR" sz="1400" i="1" dirty="0">
                <a:latin typeface="Times New Roman" pitchFamily="18" charset="0"/>
                <a:cs typeface="Times New Roman" pitchFamily="18" charset="0"/>
              </a:rPr>
              <a:t>La giurisdizione all’alba del terzo millennio</a:t>
            </a:r>
            <a:r>
              <a:rPr lang="pt-BR" sz="1400" dirty="0">
                <a:latin typeface="Times New Roman" pitchFamily="18" charset="0"/>
                <a:cs typeface="Times New Roman" pitchFamily="18" charset="0"/>
              </a:rPr>
              <a:t>, Milano, </a:t>
            </a:r>
            <a:r>
              <a:rPr lang="pt-BR" sz="1400" dirty="0" smtClean="0">
                <a:latin typeface="Times New Roman" pitchFamily="18" charset="0"/>
                <a:cs typeface="Times New Roman" pitchFamily="18" charset="0"/>
              </a:rPr>
              <a:t>2007; </a:t>
            </a:r>
          </a:p>
          <a:p>
            <a:pPr algn="just">
              <a:buFont typeface="Arial" pitchFamily="34" charset="0"/>
              <a:buChar char="•"/>
            </a:pPr>
            <a:r>
              <a:rPr lang="pt-BR" sz="1400" dirty="0">
                <a:latin typeface="Times New Roman" pitchFamily="18" charset="0"/>
                <a:cs typeface="Times New Roman" pitchFamily="18" charset="0"/>
              </a:rPr>
              <a:t>WALD, Maturidade e originalidade da arbitragem no direito brasileiro, in </a:t>
            </a:r>
            <a:r>
              <a:rPr lang="pt-BR" sz="1400" i="1" dirty="0">
                <a:latin typeface="Times New Roman" pitchFamily="18" charset="0"/>
                <a:cs typeface="Times New Roman" pitchFamily="18" charset="0"/>
              </a:rPr>
              <a:t>Aspectos da Arbitragem Institucional</a:t>
            </a:r>
            <a:r>
              <a:rPr lang="pt-BR" sz="1400" dirty="0">
                <a:latin typeface="Times New Roman" pitchFamily="18" charset="0"/>
                <a:cs typeface="Times New Roman" pitchFamily="18" charset="0"/>
              </a:rPr>
              <a:t>, 2008, p. </a:t>
            </a:r>
            <a:r>
              <a:rPr lang="pt-BR" sz="1400" dirty="0" smtClean="0">
                <a:latin typeface="Times New Roman" pitchFamily="18" charset="0"/>
                <a:cs typeface="Times New Roman" pitchFamily="18" charset="0"/>
              </a:rPr>
              <a:t>34; </a:t>
            </a:r>
          </a:p>
          <a:p>
            <a:pPr>
              <a:buFont typeface="Arial" pitchFamily="34" charset="0"/>
              <a:buChar char="•"/>
            </a:pPr>
            <a:r>
              <a:rPr lang="pt-BR" sz="1400" dirty="0" smtClean="0">
                <a:latin typeface="Times New Roman" pitchFamily="18" charset="0"/>
                <a:cs typeface="Times New Roman" pitchFamily="18" charset="0"/>
              </a:rPr>
              <a:t>CARMONA</a:t>
            </a:r>
            <a:r>
              <a:rPr lang="pt-BR" sz="1400" dirty="0">
                <a:latin typeface="Times New Roman" pitchFamily="18" charset="0"/>
                <a:cs typeface="Times New Roman" pitchFamily="18" charset="0"/>
              </a:rPr>
              <a:t>, A Arbitragem como Meio Adequado de Resolução de </a:t>
            </a:r>
            <a:r>
              <a:rPr lang="pt-BR" sz="1400" dirty="0" smtClean="0">
                <a:latin typeface="Times New Roman" pitchFamily="18" charset="0"/>
                <a:cs typeface="Times New Roman" pitchFamily="18" charset="0"/>
              </a:rPr>
              <a:t>Litígios.  </a:t>
            </a:r>
          </a:p>
          <a:p>
            <a:pPr>
              <a:buFont typeface="Arial" pitchFamily="34" charset="0"/>
              <a:buChar char="•"/>
            </a:pPr>
            <a:r>
              <a:rPr lang="pt-BR" sz="1400" dirty="0" smtClean="0">
                <a:latin typeface="Times New Roman" pitchFamily="18" charset="0"/>
                <a:cs typeface="Times New Roman" pitchFamily="18" charset="0"/>
              </a:rPr>
              <a:t>CLAY, </a:t>
            </a:r>
            <a:r>
              <a:rPr lang="pt-BR" sz="1400" dirty="0">
                <a:latin typeface="Times New Roman" pitchFamily="18" charset="0"/>
                <a:cs typeface="Times New Roman" pitchFamily="18" charset="0"/>
              </a:rPr>
              <a:t>“Liberté, Egalité, Efficacité: La devise du nouveau droit français de l’arbitrage”, </a:t>
            </a:r>
            <a:r>
              <a:rPr lang="pt-BR" sz="1400" dirty="0" smtClean="0">
                <a:latin typeface="Times New Roman" pitchFamily="18" charset="0"/>
                <a:cs typeface="Times New Roman" pitchFamily="18" charset="0"/>
              </a:rPr>
              <a:t>in </a:t>
            </a:r>
            <a:r>
              <a:rPr lang="pt-BR" sz="1400" i="1" dirty="0" smtClean="0">
                <a:latin typeface="Times New Roman" pitchFamily="18" charset="0"/>
                <a:cs typeface="Times New Roman" pitchFamily="18" charset="0"/>
              </a:rPr>
              <a:t>Journal </a:t>
            </a:r>
            <a:r>
              <a:rPr lang="pt-BR" sz="1400" i="1" dirty="0">
                <a:latin typeface="Times New Roman" pitchFamily="18" charset="0"/>
                <a:cs typeface="Times New Roman" pitchFamily="18" charset="0"/>
              </a:rPr>
              <a:t>de droit international</a:t>
            </a:r>
            <a:r>
              <a:rPr lang="pt-BR" sz="1400" dirty="0">
                <a:latin typeface="Times New Roman" pitchFamily="18" charset="0"/>
                <a:cs typeface="Times New Roman" pitchFamily="18" charset="0"/>
              </a:rPr>
              <a:t>, </a:t>
            </a:r>
            <a:r>
              <a:rPr lang="pt-BR" sz="1400" dirty="0" smtClean="0">
                <a:latin typeface="Times New Roman" pitchFamily="18" charset="0"/>
                <a:cs typeface="Times New Roman" pitchFamily="18" charset="0"/>
              </a:rPr>
              <a:t>2012.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276931"/>
            <a:ext cx="91440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Noção de arbitragem</a:t>
            </a:r>
          </a:p>
          <a:p>
            <a:pPr marL="0" marR="0" lvl="0" indent="0" algn="ctr" defTabSz="914400" rtl="0" eaLnBrk="1" fontAlgn="base" latinLnBrk="0" hangingPunct="1">
              <a:lnSpc>
                <a:spcPct val="100000"/>
              </a:lnSpc>
              <a:spcBef>
                <a:spcPct val="0"/>
              </a:spcBef>
              <a:spcAft>
                <a:spcPct val="0"/>
              </a:spcAft>
              <a:buClrTx/>
              <a:buSzTx/>
              <a:buFontTx/>
              <a:buNone/>
              <a:tabLst/>
            </a:pPr>
            <a:endParaRPr lang="pt-BR" sz="2200" b="1" dirty="0" smtClean="0">
              <a:latin typeface="Times New Roman" pitchFamily="18" charset="0"/>
              <a:ea typeface="Calibri" pitchFamily="34" charset="0"/>
              <a:cs typeface="Times New Roman" pitchFamily="18" charset="0"/>
            </a:endParaRPr>
          </a:p>
          <a:p>
            <a:pPr algn="just">
              <a:buFont typeface="Arial" pitchFamily="34" charset="0"/>
              <a:buChar char="•"/>
            </a:pPr>
            <a:r>
              <a:rPr lang="pt-BR" u="sng" dirty="0" smtClean="0">
                <a:latin typeface="Times New Roman" pitchFamily="18" charset="0"/>
                <a:cs typeface="Times New Roman" pitchFamily="18" charset="0"/>
              </a:rPr>
              <a:t> Charles Jarrosson</a:t>
            </a:r>
            <a:r>
              <a:rPr lang="pt-BR" dirty="0" smtClean="0">
                <a:latin typeface="Times New Roman" pitchFamily="18" charset="0"/>
                <a:cs typeface="Times New Roman" pitchFamily="18" charset="0"/>
              </a:rPr>
              <a:t>, </a:t>
            </a:r>
            <a:r>
              <a:rPr lang="pt-BR" i="1" dirty="0" smtClean="0">
                <a:latin typeface="Times New Roman" pitchFamily="18" charset="0"/>
                <a:cs typeface="Times New Roman" pitchFamily="18" charset="0"/>
              </a:rPr>
              <a:t>La notion d’arbitrage</a:t>
            </a:r>
            <a:r>
              <a:rPr lang="pt-BR" dirty="0" smtClean="0">
                <a:latin typeface="Times New Roman" pitchFamily="18" charset="0"/>
                <a:cs typeface="Times New Roman" pitchFamily="18" charset="0"/>
              </a:rPr>
              <a:t>, thèse Paris II, LGDJ, 1987, e a definição genérica e abragente: “A arbitragem é a instituição através da qual um terceiro resolve a controvérsia que opõe duas ou mais pessoas, exercendo a missão jurisdicional que lhe foi confiada por estas”. </a:t>
            </a:r>
          </a:p>
          <a:p>
            <a:pPr algn="just">
              <a:buFont typeface="Arial" pitchFamily="34" charset="0"/>
              <a:buChar char="•"/>
            </a:pPr>
            <a:r>
              <a:rPr lang="pt-BR" dirty="0" smtClean="0">
                <a:latin typeface="Times New Roman" pitchFamily="18" charset="0"/>
                <a:cs typeface="Times New Roman" pitchFamily="18" charset="0"/>
              </a:rPr>
              <a:t> </a:t>
            </a:r>
            <a:r>
              <a:rPr lang="pt-BR" u="sng" dirty="0" smtClean="0">
                <a:latin typeface="Times New Roman" pitchFamily="18" charset="0"/>
                <a:cs typeface="Times New Roman" pitchFamily="18" charset="0"/>
              </a:rPr>
              <a:t>Carlos Alberto Carmona</a:t>
            </a:r>
            <a:r>
              <a:rPr lang="pt-BR" dirty="0" smtClean="0">
                <a:latin typeface="Times New Roman" pitchFamily="18" charset="0"/>
                <a:cs typeface="Times New Roman" pitchFamily="18" charset="0"/>
              </a:rPr>
              <a:t>, </a:t>
            </a:r>
            <a:r>
              <a:rPr lang="pt-BR" i="1" dirty="0" smtClean="0">
                <a:latin typeface="Times New Roman" pitchFamily="18" charset="0"/>
                <a:cs typeface="Times New Roman" pitchFamily="18" charset="0"/>
              </a:rPr>
              <a:t>Arbitragem e processo</a:t>
            </a:r>
            <a:r>
              <a:rPr lang="pt-BR" dirty="0" smtClean="0">
                <a:latin typeface="Times New Roman" pitchFamily="18" charset="0"/>
                <a:cs typeface="Times New Roman" pitchFamily="18" charset="0"/>
              </a:rPr>
              <a:t>, São Paulo, 2009: “a arbitragem é uma tecnica para a solução de controvérsias através da intervenção de uma ou mais pessoas que recebem seus poderes de uma convenção privada, decidindo com base nesta convenção sem intervenção do Estado, sendo a decisão destinada a assumir eficácia de sentença judicial”.</a:t>
            </a:r>
          </a:p>
          <a:p>
            <a:pPr algn="just">
              <a:buFont typeface="Arial" pitchFamily="34" charset="0"/>
              <a:buChar char="•"/>
            </a:pPr>
            <a:r>
              <a:rPr lang="it-IT" dirty="0" smtClean="0">
                <a:latin typeface="Times New Roman" pitchFamily="18" charset="0"/>
                <a:cs typeface="Times New Roman" pitchFamily="18" charset="0"/>
              </a:rPr>
              <a:t> </a:t>
            </a:r>
            <a:r>
              <a:rPr lang="it-IT" u="sng" dirty="0" smtClean="0">
                <a:latin typeface="Times New Roman" pitchFamily="18" charset="0"/>
                <a:cs typeface="Times New Roman" pitchFamily="18" charset="0"/>
              </a:rPr>
              <a:t>Carmine </a:t>
            </a:r>
            <a:r>
              <a:rPr lang="it-IT" u="sng" dirty="0" err="1" smtClean="0">
                <a:latin typeface="Times New Roman" pitchFamily="18" charset="0"/>
                <a:cs typeface="Times New Roman" pitchFamily="18" charset="0"/>
              </a:rPr>
              <a:t>Punzi</a:t>
            </a:r>
            <a:r>
              <a:rPr lang="it-IT"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Il</a:t>
            </a:r>
            <a:r>
              <a:rPr lang="it-IT"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sistema del processo civile</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III</a:t>
            </a:r>
            <a:r>
              <a:rPr lang="it-IT" dirty="0" smtClean="0">
                <a:latin typeface="Times New Roman" pitchFamily="18" charset="0"/>
                <a:cs typeface="Times New Roman" pitchFamily="18" charset="0"/>
              </a:rPr>
              <a:t>, Padova, 2010, </a:t>
            </a:r>
            <a:r>
              <a:rPr lang="it-IT" dirty="0" err="1" smtClean="0">
                <a:latin typeface="Times New Roman" pitchFamily="18" charset="0"/>
                <a:cs typeface="Times New Roman" pitchFamily="18" charset="0"/>
              </a:rPr>
              <a:t>com</a:t>
            </a:r>
            <a:r>
              <a:rPr lang="it-IT" dirty="0" smtClean="0">
                <a:latin typeface="Times New Roman" pitchFamily="18" charset="0"/>
                <a:cs typeface="Times New Roman" pitchFamily="18" charset="0"/>
              </a:rPr>
              <a:t> a </a:t>
            </a:r>
            <a:r>
              <a:rPr lang="it-IT" dirty="0" err="1" smtClean="0">
                <a:latin typeface="Times New Roman" pitchFamily="18" charset="0"/>
                <a:cs typeface="Times New Roman" pitchFamily="18" charset="0"/>
              </a:rPr>
              <a:t>arbitragem</a:t>
            </a:r>
            <a:r>
              <a:rPr lang="it-IT"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le parti attribuiscono ad uno o più arbitri, giudici privati, il potere di giudicare e risolvere una controversia avente ad oggetto diritti disponibili attraverso una decisione vincolante, chiamata lodo, resa al termine di un processo </a:t>
            </a:r>
            <a:r>
              <a:rPr lang="it-IT" i="1" dirty="0" err="1" smtClean="0">
                <a:latin typeface="Times New Roman" pitchFamily="18" charset="0"/>
                <a:cs typeface="Times New Roman" pitchFamily="18" charset="0"/>
              </a:rPr>
              <a:t>svolgentesi</a:t>
            </a:r>
            <a:r>
              <a:rPr lang="it-IT" i="1" dirty="0" smtClean="0">
                <a:latin typeface="Times New Roman" pitchFamily="18" charset="0"/>
                <a:cs typeface="Times New Roman" pitchFamily="18" charset="0"/>
              </a:rPr>
              <a:t> con le garanzie del contraddittorio e della parità delle armi</a:t>
            </a:r>
            <a:r>
              <a:rPr lang="it-IT" dirty="0" smtClean="0">
                <a:latin typeface="Times New Roman" pitchFamily="18" charset="0"/>
                <a:cs typeface="Times New Roman" pitchFamily="18" charset="0"/>
              </a:rPr>
              <a:t>»; </a:t>
            </a:r>
            <a:endParaRPr lang="pt-BR" dirty="0" smtClean="0">
              <a:latin typeface="Times New Roman" pitchFamily="18" charset="0"/>
              <a:cs typeface="Times New Roman" pitchFamily="18" charset="0"/>
            </a:endParaRPr>
          </a:p>
          <a:p>
            <a:pPr algn="just">
              <a:buFont typeface="Arial" pitchFamily="34" charset="0"/>
              <a:buChar char="•"/>
            </a:pPr>
            <a:r>
              <a:rPr lang="it-IT" dirty="0" smtClean="0">
                <a:latin typeface="Times New Roman" pitchFamily="18" charset="0"/>
                <a:cs typeface="Times New Roman" pitchFamily="18" charset="0"/>
              </a:rPr>
              <a:t> </a:t>
            </a:r>
            <a:r>
              <a:rPr lang="it-IT" u="sng" dirty="0" err="1" smtClean="0">
                <a:latin typeface="Times New Roman" pitchFamily="18" charset="0"/>
                <a:cs typeface="Times New Roman" pitchFamily="18" charset="0"/>
              </a:rPr>
              <a:t>Crisanto</a:t>
            </a:r>
            <a:r>
              <a:rPr lang="it-IT" u="sng" dirty="0" smtClean="0">
                <a:latin typeface="Times New Roman" pitchFamily="18" charset="0"/>
                <a:cs typeface="Times New Roman" pitchFamily="18" charset="0"/>
              </a:rPr>
              <a:t> </a:t>
            </a:r>
            <a:r>
              <a:rPr lang="it-IT" u="sng" dirty="0" err="1" smtClean="0">
                <a:latin typeface="Times New Roman" pitchFamily="18" charset="0"/>
                <a:cs typeface="Times New Roman" pitchFamily="18" charset="0"/>
              </a:rPr>
              <a:t>Mandrioli</a:t>
            </a:r>
            <a:r>
              <a:rPr lang="it-IT"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Corso di diritto processuale civile</a:t>
            </a:r>
            <a:r>
              <a:rPr lang="it-IT" dirty="0" smtClean="0">
                <a:latin typeface="Times New Roman" pitchFamily="18" charset="0"/>
                <a:cs typeface="Times New Roman" pitchFamily="18" charset="0"/>
              </a:rPr>
              <a:t>,</a:t>
            </a:r>
            <a:r>
              <a:rPr lang="it-IT" i="1"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III</a:t>
            </a:r>
            <a:r>
              <a:rPr lang="it-IT" dirty="0" smtClean="0">
                <a:latin typeface="Times New Roman" pitchFamily="18" charset="0"/>
                <a:cs typeface="Times New Roman" pitchFamily="18" charset="0"/>
              </a:rPr>
              <a:t>, Torino, 2012, </a:t>
            </a:r>
            <a:r>
              <a:rPr lang="it-IT" dirty="0" err="1" smtClean="0">
                <a:latin typeface="Times New Roman" pitchFamily="18" charset="0"/>
                <a:cs typeface="Times New Roman" pitchFamily="18" charset="0"/>
              </a:rPr>
              <a:t>define</a:t>
            </a:r>
            <a:r>
              <a:rPr lang="it-IT" dirty="0" smtClean="0">
                <a:latin typeface="Times New Roman" pitchFamily="18" charset="0"/>
                <a:cs typeface="Times New Roman" pitchFamily="18" charset="0"/>
              </a:rPr>
              <a:t> a </a:t>
            </a:r>
            <a:r>
              <a:rPr lang="it-IT" dirty="0" err="1" smtClean="0">
                <a:latin typeface="Times New Roman" pitchFamily="18" charset="0"/>
                <a:cs typeface="Times New Roman" pitchFamily="18" charset="0"/>
              </a:rPr>
              <a:t>arbitragem</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como</a:t>
            </a:r>
            <a:r>
              <a:rPr lang="it-IT"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un giudizio privato, effettuato da soggetti che operano come giudici, pur essendo privi dei poteri </a:t>
            </a:r>
            <a:r>
              <a:rPr lang="it-IT" i="1" dirty="0" err="1" smtClean="0">
                <a:latin typeface="Times New Roman" pitchFamily="18" charset="0"/>
                <a:cs typeface="Times New Roman" pitchFamily="18" charset="0"/>
              </a:rPr>
              <a:t>autoritativi</a:t>
            </a:r>
            <a:r>
              <a:rPr lang="it-IT" i="1" dirty="0" smtClean="0">
                <a:latin typeface="Times New Roman" pitchFamily="18" charset="0"/>
                <a:cs typeface="Times New Roman" pitchFamily="18" charset="0"/>
              </a:rPr>
              <a:t> del giudice, ma provvisti soltanto di poteri conferiti contrattualmente; un giudizio che, d’altra parte, può dar luogo già per se stesso, all’efficacia piena che è propria della sentenza, anche se riferita al lodo</a:t>
            </a:r>
            <a:r>
              <a:rPr lang="it-IT" dirty="0" smtClean="0">
                <a:latin typeface="Times New Roman" pitchFamily="18" charset="0"/>
                <a:cs typeface="Times New Roman" pitchFamily="18" charset="0"/>
              </a:rPr>
              <a:t>».</a:t>
            </a:r>
            <a:endParaRPr lang="pt-BR" dirty="0" smtClean="0">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pt-BR" sz="2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rot="10800000" flipV="1">
            <a:off x="107504" y="87015"/>
            <a:ext cx="8928992"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pt-BR" sz="2200" b="1" dirty="0" smtClean="0">
                <a:latin typeface="Times New Roman" pitchFamily="18" charset="0"/>
                <a:ea typeface="Calibri" pitchFamily="34" charset="0"/>
                <a:cs typeface="Times New Roman" pitchFamily="18" charset="0"/>
              </a:rPr>
              <a:t>A arbitragem obrigatória, </a:t>
            </a:r>
            <a:r>
              <a:rPr lang="pt-BR" sz="2200" b="1" i="1" dirty="0" smtClean="0">
                <a:latin typeface="Times New Roman" pitchFamily="18" charset="0"/>
                <a:ea typeface="Calibri" pitchFamily="34" charset="0"/>
                <a:cs typeface="Times New Roman" pitchFamily="18" charset="0"/>
              </a:rPr>
              <a:t>arbitrato obbligatorio</a:t>
            </a:r>
            <a:r>
              <a:rPr lang="pt-BR" sz="2200" b="1" dirty="0" smtClean="0">
                <a:latin typeface="Times New Roman" pitchFamily="18" charset="0"/>
                <a:ea typeface="Calibri" pitchFamily="34" charset="0"/>
                <a:cs typeface="Times New Roman" pitchFamily="18" charset="0"/>
              </a:rPr>
              <a:t>, </a:t>
            </a:r>
            <a:r>
              <a:rPr lang="pt-BR" sz="2200" b="1" i="1" dirty="0" smtClean="0">
                <a:latin typeface="Times New Roman" pitchFamily="18" charset="0"/>
                <a:ea typeface="Calibri" pitchFamily="34" charset="0"/>
                <a:cs typeface="Times New Roman" pitchFamily="18" charset="0"/>
              </a:rPr>
              <a:t>arbitrage forcé</a:t>
            </a:r>
            <a:endParaRPr lang="pt-BR" sz="2200" b="1" dirty="0" smtClean="0">
              <a:latin typeface="Times New Roman" pitchFamily="18" charset="0"/>
              <a:ea typeface="Calibri" pitchFamily="34" charset="0"/>
              <a:cs typeface="Times New Roman" pitchFamily="18" charset="0"/>
            </a:endParaRPr>
          </a:p>
          <a:p>
            <a:pPr lvl="0" algn="just" fontAlgn="base">
              <a:spcBef>
                <a:spcPct val="0"/>
              </a:spcBef>
              <a:spcAft>
                <a:spcPct val="0"/>
              </a:spcAft>
            </a:pPr>
            <a:endParaRPr lang="pt-BR" sz="1600" dirty="0" smtClean="0">
              <a:latin typeface="Times New Roman" pitchFamily="18" charset="0"/>
              <a:ea typeface="Calibri" pitchFamily="34" charset="0"/>
              <a:cs typeface="Times New Roman" pitchFamily="18" charset="0"/>
            </a:endParaRPr>
          </a:p>
          <a:p>
            <a:pPr lvl="0" algn="just" fontAlgn="base">
              <a:spcBef>
                <a:spcPct val="0"/>
              </a:spcBef>
              <a:spcAft>
                <a:spcPct val="0"/>
              </a:spcAft>
            </a:pPr>
            <a:r>
              <a:rPr lang="pt-BR" sz="1600" dirty="0" smtClean="0">
                <a:latin typeface="Times New Roman" pitchFamily="18" charset="0"/>
                <a:ea typeface="Calibri" pitchFamily="34" charset="0"/>
                <a:cs typeface="Times New Roman" pitchFamily="18" charset="0"/>
              </a:rPr>
              <a:t>Qu</a:t>
            </a:r>
            <a:r>
              <a:rPr kumimoji="0" lang="pt-B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ando o recurso à solução arbitral é imposto pela lei.</a:t>
            </a:r>
            <a:r>
              <a:rPr kumimoji="0" lang="pt-BR" sz="16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p>
          <a:p>
            <a:pPr lvl="0" algn="just" fontAlgn="base">
              <a:spcBef>
                <a:spcPct val="0"/>
              </a:spcBef>
              <a:spcAft>
                <a:spcPct val="0"/>
              </a:spcAft>
            </a:pPr>
            <a:endParaRPr kumimoji="0" lang="pt-B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pt-B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pt-B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Brasil</a:t>
            </a:r>
            <a:r>
              <a:rPr kumimoji="0" lang="pt-B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 Código comercial de 1850 estabelecia que deveria ocorrer arbitragem nas causas entre os sócios. Em 1866, a Lei 1.350 suprimiu a arbitragem obrigatória. </a:t>
            </a:r>
            <a:r>
              <a:rPr lang="pt-BR" sz="1600" dirty="0" smtClean="0">
                <a:latin typeface="Times New Roman" pitchFamily="18" charset="0"/>
                <a:cs typeface="Times New Roman" pitchFamily="18" charset="0"/>
              </a:rPr>
              <a:t> </a:t>
            </a:r>
            <a:r>
              <a:rPr kumimoji="0" lang="pt-B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sistema brasileiro, a arbitragem pode ser unicamente voluntária e facultativa, todas as hipóteses de arbitragem obrigatória sendo incostitucionais, em razão da garantia da inafastabilidade do controle juridicional ou seja da proibição de excluir da apreciação judiciária as queixas por lesão ou ameaço a direitos (art. 5, inciso XXXV). </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pt-B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pt-B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 mesma maneira, </a:t>
            </a:r>
            <a:r>
              <a:rPr kumimoji="0" lang="pt-B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 Itália </a:t>
            </a:r>
            <a:r>
              <a:rPr kumimoji="0" lang="pt-B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arbitragem pode ser só voluntária:</a:t>
            </a:r>
            <a:r>
              <a:rPr kumimoji="0" lang="pt-BR" sz="16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it-IT"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Corte </a:t>
            </a:r>
            <a:r>
              <a:rPr kumimoji="0" lang="it-IT"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constitucional</a:t>
            </a:r>
            <a:r>
              <a:rPr kumimoji="0" lang="it-IT"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it-IT"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em</a:t>
            </a:r>
            <a:r>
              <a:rPr kumimoji="0" lang="it-IT"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1977 (sentenza n. 127) </a:t>
            </a:r>
            <a:r>
              <a:rPr kumimoji="0" lang="it-IT"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declarou</a:t>
            </a:r>
            <a:r>
              <a:rPr kumimoji="0" lang="it-IT"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it-IT"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que</a:t>
            </a:r>
            <a:r>
              <a:rPr kumimoji="0" lang="it-IT"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it-IT"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diritto di agire in giudizio per la tutela dei propri diritti e interessi legittimi deve potersi esercitare dinanzi agli organi giudiziari ordinari … il fondamento di qualsiasi arbitrato è da rinvenirsi nella libera scelta delle parti</a:t>
            </a:r>
            <a:r>
              <a:rPr kumimoji="0" lang="it-IT"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it-IT"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baseando-se</a:t>
            </a:r>
            <a:r>
              <a:rPr kumimoji="0" lang="it-IT"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it-IT"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nos</a:t>
            </a:r>
            <a:r>
              <a:rPr kumimoji="0" lang="it-IT"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art. 24 e 102 </a:t>
            </a:r>
            <a:r>
              <a:rPr kumimoji="0" lang="it-IT"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Constituição</a:t>
            </a:r>
            <a:r>
              <a:rPr kumimoji="0" lang="it-IT"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tabLst/>
            </a:pPr>
            <a:endParaRPr kumimoji="0" lang="pt-BR" sz="1600" b="0" i="0" u="none" strike="noStrike" cap="none" normalizeH="0" baseline="0" dirty="0" smtClean="0">
              <a:ln>
                <a:noFill/>
              </a:ln>
              <a:solidFill>
                <a:schemeClr val="tx1"/>
              </a:solidFill>
              <a:effectLst/>
              <a:latin typeface="Times New Roman" pitchFamily="18" charset="0"/>
              <a:cs typeface="Times New Roman" pitchFamily="18" charset="0"/>
            </a:endParaRPr>
          </a:p>
          <a:p>
            <a:pPr algn="just" eaLnBrk="0" fontAlgn="base" hangingPunct="0">
              <a:spcBef>
                <a:spcPct val="0"/>
              </a:spcBef>
              <a:spcAft>
                <a:spcPct val="0"/>
              </a:spcAft>
              <a:buFont typeface="Arial" pitchFamily="34" charset="0"/>
              <a:buChar char="•"/>
            </a:pPr>
            <a:r>
              <a:rPr kumimoji="0" lang="pt-B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Diferentemente </a:t>
            </a:r>
            <a:r>
              <a:rPr kumimoji="0" lang="pt-B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 França</a:t>
            </a:r>
            <a:r>
              <a:rPr kumimoji="0" lang="pt-B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existe um caso de arbitrage obrigatória: la Commission arbitrale des journalistes prevista pela lei du 29 março 1935 que tem competência resolver as disputas acerca da demissão de um jornalista com mais de quinze anos de trabalho. Segundo o Conseil Constitutionnel (14 maio 2012), essa arbitragem obrigatória é conforme à Constituição, na medida em que “</a:t>
            </a:r>
            <a:r>
              <a:rPr kumimoji="0" lang="pt-BR"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législateur a entendu prendre en compte la specificité de cette profession</a:t>
            </a:r>
            <a:r>
              <a:rPr kumimoji="0" lang="pt-B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pt-BR" sz="1600" dirty="0" smtClean="0">
                <a:latin typeface="Times New Roman" pitchFamily="18" charset="0"/>
                <a:cs typeface="Times New Roman" pitchFamily="18" charset="0"/>
              </a:rPr>
              <a:t>Todavia, salientam </a:t>
            </a:r>
            <a:r>
              <a:rPr lang="pt-BR" sz="1600" u="sng" dirty="0" smtClean="0">
                <a:latin typeface="Times New Roman" pitchFamily="18" charset="0"/>
                <a:cs typeface="Times New Roman" pitchFamily="18" charset="0"/>
              </a:rPr>
              <a:t>Jarrosson e Seraglini </a:t>
            </a:r>
            <a:r>
              <a:rPr lang="pt-BR" sz="1600" dirty="0" smtClean="0">
                <a:latin typeface="Times New Roman" pitchFamily="18" charset="0"/>
                <a:cs typeface="Times New Roman" pitchFamily="18" charset="0"/>
              </a:rPr>
              <a:t>(p. 15) que “</a:t>
            </a:r>
            <a:r>
              <a:rPr lang="pt-BR" sz="1600" i="1" dirty="0" smtClean="0">
                <a:latin typeface="Times New Roman" pitchFamily="18" charset="0"/>
                <a:cs typeface="Times New Roman" pitchFamily="18" charset="0"/>
              </a:rPr>
              <a:t>le caractère volontaire de l’arbitrage semble tant être de l’essence de l’institution que l’arbitrage forcé n’est pas de l’arbitrage et porte donc mal son nom ; ce serait plutôt une jurisdicion d’exception qui emprunte, de par la volonté du législateur, une partie de son régime à celui de l’arbitrage</a:t>
            </a:r>
            <a:r>
              <a:rPr lang="pt-BR" sz="1600" dirty="0" smtClean="0">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pt-B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rot="10800000" flipV="1">
            <a:off x="179512" y="425570"/>
            <a:ext cx="8568952"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Arbitragem</a:t>
            </a:r>
            <a:r>
              <a:rPr kumimoji="0" lang="it-IT"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 </a:t>
            </a:r>
            <a:r>
              <a:rPr kumimoji="0" lang="it-IT" sz="2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mecanismos</a:t>
            </a:r>
            <a:r>
              <a:rPr kumimoji="0" lang="it-IT"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it-IT" sz="2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vizinhos</a:t>
            </a:r>
            <a:endParaRPr kumimoji="0" lang="it-IT"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algn="just" fontAlgn="base">
              <a:spcBef>
                <a:spcPct val="0"/>
              </a:spcBef>
              <a:spcAft>
                <a:spcPct val="0"/>
              </a:spcAft>
            </a:pPr>
            <a:endParaRPr lang="pt-BR" sz="1600" b="1" u="sng" dirty="0" smtClean="0">
              <a:latin typeface="Times New Roman" pitchFamily="18" charset="0"/>
              <a:cs typeface="Times New Roman" pitchFamily="18" charset="0"/>
            </a:endParaRPr>
          </a:p>
          <a:p>
            <a:pPr algn="just" fontAlgn="base">
              <a:spcBef>
                <a:spcPct val="0"/>
              </a:spcBef>
              <a:spcAft>
                <a:spcPct val="0"/>
              </a:spcAft>
            </a:pPr>
            <a:r>
              <a:rPr lang="pt-BR" sz="1600" b="1" u="sng" dirty="0" smtClean="0">
                <a:latin typeface="Times New Roman" pitchFamily="18" charset="0"/>
                <a:cs typeface="Times New Roman" pitchFamily="18" charset="0"/>
              </a:rPr>
              <a:t>A eterocomposição</a:t>
            </a:r>
            <a:r>
              <a:rPr lang="pt-BR" sz="1600" dirty="0" smtClean="0">
                <a:latin typeface="Times New Roman" pitchFamily="18" charset="0"/>
                <a:cs typeface="Times New Roman" pitchFamily="18" charset="0"/>
              </a:rPr>
              <a:t> abrange os mecanismos de solução de conflitos em que participa um terceiro, impondo uma solução autoritativamente: a arbitragem e o processo estatal.</a:t>
            </a:r>
          </a:p>
          <a:p>
            <a:pPr algn="just" fontAlgn="base">
              <a:spcBef>
                <a:spcPct val="0"/>
              </a:spcBef>
              <a:spcAft>
                <a:spcPct val="0"/>
              </a:spcAft>
            </a:pPr>
            <a:endParaRPr lang="pt-BR" sz="1600" dirty="0" smtClean="0">
              <a:latin typeface="Times New Roman" pitchFamily="18" charset="0"/>
              <a:cs typeface="Times New Roman" pitchFamily="18" charset="0"/>
            </a:endParaRPr>
          </a:p>
          <a:p>
            <a:pPr algn="just"/>
            <a:r>
              <a:rPr lang="pt-BR" sz="1600" b="1" u="sng" dirty="0" smtClean="0">
                <a:latin typeface="Times New Roman" pitchFamily="18" charset="0"/>
                <a:cs typeface="Times New Roman" pitchFamily="18" charset="0"/>
              </a:rPr>
              <a:t>Meios de autocomposição</a:t>
            </a:r>
            <a:r>
              <a:rPr lang="pt-BR" sz="1600" dirty="0" smtClean="0">
                <a:latin typeface="Times New Roman" pitchFamily="18" charset="0"/>
                <a:cs typeface="Times New Roman" pitchFamily="18" charset="0"/>
              </a:rPr>
              <a:t>: a solução da lide é obtida a partir do consenso entre os sujeitos envolvidos no conflito, ou um deles unilaterlmente: a renuncia ao direito; o reconhecimento do pedido; a transação que se resolve concessões mútuas dos envolvidos constiste numa autocomposição bilateral. </a:t>
            </a:r>
            <a:r>
              <a:rPr lang="pt-BR" sz="1600" u="sng" dirty="0" smtClean="0">
                <a:latin typeface="Times New Roman" pitchFamily="18" charset="0"/>
                <a:cs typeface="Times New Roman" pitchFamily="18" charset="0"/>
              </a:rPr>
              <a:t>A conciliação</a:t>
            </a:r>
            <a:r>
              <a:rPr lang="pt-BR" sz="1600" dirty="0" smtClean="0">
                <a:latin typeface="Times New Roman" pitchFamily="18" charset="0"/>
                <a:cs typeface="Times New Roman" pitchFamily="18" charset="0"/>
              </a:rPr>
              <a:t> faz parte da autocomposição e consiste na intercessão de algum sujeito entre os litigantes, com vista a persuadi-los à autocomposição.</a:t>
            </a:r>
          </a:p>
          <a:p>
            <a:pPr algn="just"/>
            <a:endParaRPr lang="it-IT" sz="1600" dirty="0" smtClean="0">
              <a:latin typeface="Times New Roman" pitchFamily="18" charset="0"/>
              <a:cs typeface="Times New Roman" pitchFamily="18" charset="0"/>
            </a:endParaRPr>
          </a:p>
          <a:p>
            <a:pPr algn="just"/>
            <a:r>
              <a:rPr lang="pt-BR" sz="1600" b="1" u="sng" dirty="0" smtClean="0">
                <a:latin typeface="Times New Roman" pitchFamily="18" charset="0"/>
                <a:cs typeface="Times New Roman" pitchFamily="18" charset="0"/>
              </a:rPr>
              <a:t>O arbitramento </a:t>
            </a:r>
            <a:r>
              <a:rPr lang="pt-BR" sz="1600" dirty="0" smtClean="0">
                <a:latin typeface="Times New Roman" pitchFamily="18" charset="0"/>
                <a:cs typeface="Times New Roman" pitchFamily="18" charset="0"/>
              </a:rPr>
              <a:t>(</a:t>
            </a:r>
            <a:r>
              <a:rPr lang="pt-BR" sz="1600" i="1" dirty="0" smtClean="0">
                <a:latin typeface="Times New Roman" pitchFamily="18" charset="0"/>
                <a:cs typeface="Times New Roman" pitchFamily="18" charset="0"/>
              </a:rPr>
              <a:t>arbitraggio</a:t>
            </a:r>
            <a:r>
              <a:rPr lang="pt-BR" sz="1600" dirty="0" smtClean="0">
                <a:latin typeface="Times New Roman" pitchFamily="18" charset="0"/>
                <a:cs typeface="Times New Roman" pitchFamily="18" charset="0"/>
              </a:rPr>
              <a:t> ou </a:t>
            </a:r>
            <a:r>
              <a:rPr lang="pt-BR" sz="1600" i="1" dirty="0" smtClean="0">
                <a:latin typeface="Times New Roman" pitchFamily="18" charset="0"/>
                <a:cs typeface="Times New Roman" pitchFamily="18" charset="0"/>
              </a:rPr>
              <a:t>arbitrage</a:t>
            </a:r>
            <a:r>
              <a:rPr lang="pt-BR" sz="1600" dirty="0" smtClean="0">
                <a:latin typeface="Times New Roman" pitchFamily="18" charset="0"/>
                <a:cs typeface="Times New Roman" pitchFamily="18" charset="0"/>
              </a:rPr>
              <a:t> </a:t>
            </a:r>
            <a:r>
              <a:rPr lang="pt-BR" sz="1600" i="1" dirty="0" smtClean="0">
                <a:latin typeface="Times New Roman" pitchFamily="18" charset="0"/>
                <a:cs typeface="Times New Roman" pitchFamily="18" charset="0"/>
              </a:rPr>
              <a:t>contractuel</a:t>
            </a:r>
            <a:r>
              <a:rPr lang="pt-BR" sz="1600" dirty="0" smtClean="0">
                <a:latin typeface="Times New Roman" pitchFamily="18" charset="0"/>
                <a:cs typeface="Times New Roman" pitchFamily="18" charset="0"/>
              </a:rPr>
              <a:t>) é a atividade com a qual “um ou mais terceiros são chamados a integrar o conteúdo de um negócio que as partes não quiseram ou não puderam determinarm e isto com eficácia para elas vinculante com base na prévia aceitação, ou são chamados a integrar o contéudo de uma disposição de última vontade deixada incompleta pelo testador” (Vasetti).</a:t>
            </a:r>
          </a:p>
          <a:p>
            <a:pPr algn="just"/>
            <a:r>
              <a:rPr lang="pt-BR" sz="1600" dirty="0" smtClean="0">
                <a:latin typeface="Times New Roman" pitchFamily="18" charset="0"/>
                <a:cs typeface="Times New Roman" pitchFamily="18" charset="0"/>
              </a:rPr>
              <a:t> </a:t>
            </a:r>
          </a:p>
          <a:p>
            <a:pPr algn="just"/>
            <a:r>
              <a:rPr lang="pt-BR" sz="1600" dirty="0" smtClean="0">
                <a:latin typeface="Times New Roman" pitchFamily="18" charset="0"/>
                <a:cs typeface="Times New Roman" pitchFamily="18" charset="0"/>
              </a:rPr>
              <a:t>O </a:t>
            </a:r>
            <a:r>
              <a:rPr lang="pt-BR" sz="1600" b="1" u="sng" dirty="0" smtClean="0">
                <a:latin typeface="Times New Roman" pitchFamily="18" charset="0"/>
                <a:cs typeface="Times New Roman" pitchFamily="18" charset="0"/>
              </a:rPr>
              <a:t>peritagem ou perícia técnica</a:t>
            </a:r>
            <a:r>
              <a:rPr lang="pt-BR" sz="1600" dirty="0" smtClean="0">
                <a:latin typeface="Times New Roman" pitchFamily="18" charset="0"/>
                <a:cs typeface="Times New Roman" pitchFamily="18" charset="0"/>
              </a:rPr>
              <a:t>, </a:t>
            </a:r>
            <a:r>
              <a:rPr lang="pt-BR" sz="1600" i="1" dirty="0" smtClean="0">
                <a:latin typeface="Times New Roman" pitchFamily="18" charset="0"/>
                <a:cs typeface="Times New Roman" pitchFamily="18" charset="0"/>
              </a:rPr>
              <a:t>expertis</a:t>
            </a:r>
            <a:r>
              <a:rPr lang="pt-BR" sz="1600" dirty="0" smtClean="0">
                <a:latin typeface="Times New Roman" pitchFamily="18" charset="0"/>
                <a:cs typeface="Times New Roman" pitchFamily="18" charset="0"/>
              </a:rPr>
              <a:t> em francês e </a:t>
            </a:r>
            <a:r>
              <a:rPr lang="pt-BR" sz="1600" i="1" dirty="0" smtClean="0">
                <a:latin typeface="Times New Roman" pitchFamily="18" charset="0"/>
                <a:cs typeface="Times New Roman" pitchFamily="18" charset="0"/>
              </a:rPr>
              <a:t>perizia</a:t>
            </a:r>
            <a:r>
              <a:rPr lang="pt-BR" sz="1600" dirty="0" smtClean="0">
                <a:latin typeface="Times New Roman" pitchFamily="18" charset="0"/>
                <a:cs typeface="Times New Roman" pitchFamily="18" charset="0"/>
              </a:rPr>
              <a:t> </a:t>
            </a:r>
            <a:r>
              <a:rPr lang="pt-BR" sz="1600" i="1" dirty="0" smtClean="0">
                <a:latin typeface="Times New Roman" pitchFamily="18" charset="0"/>
                <a:cs typeface="Times New Roman" pitchFamily="18" charset="0"/>
              </a:rPr>
              <a:t>contrattuale</a:t>
            </a:r>
            <a:r>
              <a:rPr lang="pt-BR" sz="1600" dirty="0" smtClean="0">
                <a:latin typeface="Times New Roman" pitchFamily="18" charset="0"/>
                <a:cs typeface="Times New Roman" pitchFamily="18" charset="0"/>
              </a:rPr>
              <a:t> ou </a:t>
            </a:r>
            <a:r>
              <a:rPr lang="pt-BR" sz="1600" i="1" dirty="0" smtClean="0">
                <a:latin typeface="Times New Roman" pitchFamily="18" charset="0"/>
                <a:cs typeface="Times New Roman" pitchFamily="18" charset="0"/>
              </a:rPr>
              <a:t>perizia</a:t>
            </a:r>
            <a:r>
              <a:rPr lang="pt-BR" sz="1600" dirty="0" smtClean="0">
                <a:latin typeface="Times New Roman" pitchFamily="18" charset="0"/>
                <a:cs typeface="Times New Roman" pitchFamily="18" charset="0"/>
              </a:rPr>
              <a:t> </a:t>
            </a:r>
            <a:r>
              <a:rPr lang="pt-BR" sz="1600" i="1" dirty="0" smtClean="0">
                <a:latin typeface="Times New Roman" pitchFamily="18" charset="0"/>
                <a:cs typeface="Times New Roman" pitchFamily="18" charset="0"/>
              </a:rPr>
              <a:t>arbitrale</a:t>
            </a:r>
            <a:r>
              <a:rPr lang="pt-BR" sz="1600" dirty="0" smtClean="0">
                <a:latin typeface="Times New Roman" pitchFamily="18" charset="0"/>
                <a:cs typeface="Times New Roman" pitchFamily="18" charset="0"/>
              </a:rPr>
              <a:t> em italiano, com esse meio as partes devolvem a um terceiro a função de investigar um determinado “elemento da fattispecie controversa”, como as consequências decorrentes de um acidente, a qualidade de uma dada mercadoria ou de uma construção. Ao perito não se confia a solução de uma lide acerca de um direito subjetivo. A perícia técnica vincula as partes com relação aos fatos apurados.   </a:t>
            </a:r>
          </a:p>
          <a:p>
            <a:endParaRPr lang="pt-BR" sz="1600" dirty="0" smtClean="0"/>
          </a:p>
          <a:p>
            <a:pPr algn="just" fontAlgn="base">
              <a:spcBef>
                <a:spcPct val="0"/>
              </a:spcBef>
              <a:spcAft>
                <a:spcPct val="0"/>
              </a:spcAft>
            </a:pPr>
            <a:r>
              <a:rPr lang="pt-BR" sz="1600" dirty="0" smtClean="0">
                <a:latin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it-IT"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63651" y="404664"/>
            <a:ext cx="7920880" cy="4278094"/>
          </a:xfrm>
          <a:prstGeom prst="rect">
            <a:avLst/>
          </a:prstGeom>
          <a:noFill/>
        </p:spPr>
        <p:txBody>
          <a:bodyPr wrap="square" rtlCol="0">
            <a:spAutoFit/>
          </a:bodyPr>
          <a:lstStyle/>
          <a:p>
            <a:pPr algn="ctr"/>
            <a:r>
              <a:rPr lang="pt-BR" sz="2000" b="1" dirty="0" smtClean="0">
                <a:latin typeface="Times New Roman" pitchFamily="18" charset="0"/>
                <a:cs typeface="Times New Roman" pitchFamily="18" charset="0"/>
              </a:rPr>
              <a:t>Revolução francesa: a </a:t>
            </a:r>
            <a:r>
              <a:rPr lang="pt-BR" sz="2000" b="1" dirty="0">
                <a:latin typeface="Times New Roman" pitchFamily="18" charset="0"/>
                <a:cs typeface="Times New Roman" pitchFamily="18" charset="0"/>
              </a:rPr>
              <a:t>temporada de extremo </a:t>
            </a:r>
            <a:r>
              <a:rPr lang="pt-BR" sz="2000" b="1" dirty="0" smtClean="0">
                <a:latin typeface="Times New Roman" pitchFamily="18" charset="0"/>
                <a:cs typeface="Times New Roman" pitchFamily="18" charset="0"/>
              </a:rPr>
              <a:t>e </a:t>
            </a:r>
            <a:r>
              <a:rPr lang="pt-BR" sz="2000" b="1" dirty="0">
                <a:latin typeface="Times New Roman" pitchFamily="18" charset="0"/>
                <a:cs typeface="Times New Roman" pitchFamily="18" charset="0"/>
              </a:rPr>
              <a:t>artificial </a:t>
            </a:r>
            <a:r>
              <a:rPr lang="pt-BR" sz="2000" b="1" i="1" dirty="0">
                <a:latin typeface="Times New Roman" pitchFamily="18" charset="0"/>
                <a:cs typeface="Times New Roman" pitchFamily="18" charset="0"/>
              </a:rPr>
              <a:t>favor</a:t>
            </a:r>
            <a:r>
              <a:rPr lang="pt-BR" sz="2000" b="1" dirty="0">
                <a:latin typeface="Times New Roman" pitchFamily="18" charset="0"/>
                <a:cs typeface="Times New Roman" pitchFamily="18" charset="0"/>
              </a:rPr>
              <a:t> </a:t>
            </a:r>
            <a:r>
              <a:rPr lang="pt-BR" sz="2000" b="1" i="1" dirty="0" smtClean="0">
                <a:latin typeface="Times New Roman" pitchFamily="18" charset="0"/>
                <a:cs typeface="Times New Roman" pitchFamily="18" charset="0"/>
              </a:rPr>
              <a:t>arbitral</a:t>
            </a:r>
            <a:endParaRPr lang="pt-BR" sz="2000" b="1" i="1" dirty="0">
              <a:latin typeface="Times New Roman" pitchFamily="18" charset="0"/>
              <a:cs typeface="Times New Roman" pitchFamily="18" charset="0"/>
            </a:endParaRPr>
          </a:p>
          <a:p>
            <a:endParaRPr lang="it-IT" dirty="0" smtClean="0">
              <a:latin typeface="Times New Roman" pitchFamily="18" charset="0"/>
              <a:cs typeface="Times New Roman" pitchFamily="18" charset="0"/>
            </a:endParaRPr>
          </a:p>
          <a:p>
            <a:pPr algn="just">
              <a:buFont typeface="Arial" pitchFamily="34" charset="0"/>
              <a:buChar char="•"/>
            </a:pPr>
            <a:r>
              <a:rPr lang="it-IT" dirty="0">
                <a:latin typeface="Times New Roman" pitchFamily="18" charset="0"/>
                <a:cs typeface="Times New Roman" pitchFamily="18" charset="0"/>
              </a:rPr>
              <a:t> </a:t>
            </a:r>
            <a:r>
              <a:rPr lang="pt-BR" dirty="0" smtClean="0">
                <a:latin typeface="Times New Roman" pitchFamily="18" charset="0"/>
                <a:cs typeface="Times New Roman" pitchFamily="18" charset="0"/>
              </a:rPr>
              <a:t>A </a:t>
            </a:r>
            <a:r>
              <a:rPr lang="pt-BR" dirty="0">
                <a:latin typeface="Times New Roman" pitchFamily="18" charset="0"/>
                <a:cs typeface="Times New Roman" pitchFamily="18" charset="0"/>
              </a:rPr>
              <a:t>arbitragem </a:t>
            </a:r>
            <a:r>
              <a:rPr lang="pt-BR" dirty="0" smtClean="0">
                <a:latin typeface="Times New Roman" pitchFamily="18" charset="0"/>
                <a:cs typeface="Times New Roman" pitchFamily="18" charset="0"/>
              </a:rPr>
              <a:t>foi concebida como </a:t>
            </a:r>
            <a:r>
              <a:rPr lang="pt-BR" dirty="0">
                <a:latin typeface="Times New Roman" pitchFamily="18" charset="0"/>
                <a:cs typeface="Times New Roman" pitchFamily="18" charset="0"/>
              </a:rPr>
              <a:t>o </a:t>
            </a:r>
            <a:r>
              <a:rPr lang="pt-BR" b="1" dirty="0">
                <a:latin typeface="Times New Roman" pitchFamily="18" charset="0"/>
                <a:cs typeface="Times New Roman" pitchFamily="18" charset="0"/>
              </a:rPr>
              <a:t>meio mais razoável de solução das controvérsias </a:t>
            </a:r>
            <a:r>
              <a:rPr lang="pt-BR" dirty="0" smtClean="0">
                <a:latin typeface="Times New Roman" pitchFamily="18" charset="0"/>
                <a:cs typeface="Times New Roman" pitchFamily="18" charset="0"/>
              </a:rPr>
              <a:t>(decreto </a:t>
            </a:r>
            <a:r>
              <a:rPr lang="pt-BR" dirty="0">
                <a:latin typeface="Times New Roman" pitchFamily="18" charset="0"/>
                <a:cs typeface="Times New Roman" pitchFamily="18" charset="0"/>
              </a:rPr>
              <a:t>sobre a organização judicíaria de </a:t>
            </a:r>
            <a:r>
              <a:rPr lang="pt-BR" dirty="0" smtClean="0">
                <a:latin typeface="Times New Roman" pitchFamily="18" charset="0"/>
                <a:cs typeface="Times New Roman" pitchFamily="18" charset="0"/>
              </a:rPr>
              <a:t>1790). </a:t>
            </a:r>
          </a:p>
          <a:p>
            <a:pPr>
              <a:buFont typeface="Arial" pitchFamily="34" charset="0"/>
              <a:buChar char="•"/>
            </a:pPr>
            <a:endParaRPr lang="it-IT" dirty="0">
              <a:latin typeface="Times New Roman" pitchFamily="18" charset="0"/>
              <a:cs typeface="Times New Roman" pitchFamily="18" charset="0"/>
            </a:endParaRPr>
          </a:p>
          <a:p>
            <a:pPr algn="just">
              <a:buFont typeface="Arial" pitchFamily="34" charset="0"/>
              <a:buChar char="•"/>
            </a:pPr>
            <a:r>
              <a:rPr lang="it-IT" dirty="0">
                <a:latin typeface="Times New Roman" pitchFamily="18" charset="0"/>
                <a:cs typeface="Times New Roman" pitchFamily="18" charset="0"/>
              </a:rPr>
              <a:t> </a:t>
            </a:r>
            <a:r>
              <a:rPr lang="pt-BR" dirty="0" smtClean="0">
                <a:latin typeface="Times New Roman" pitchFamily="18" charset="0"/>
                <a:cs typeface="Times New Roman" pitchFamily="18" charset="0"/>
              </a:rPr>
              <a:t>A arbiragem foi </a:t>
            </a:r>
            <a:r>
              <a:rPr lang="pt-BR" b="1" dirty="0" smtClean="0">
                <a:latin typeface="Times New Roman" pitchFamily="18" charset="0"/>
                <a:cs typeface="Times New Roman" pitchFamily="18" charset="0"/>
              </a:rPr>
              <a:t>protegida </a:t>
            </a:r>
            <a:r>
              <a:rPr lang="pt-BR" b="1" dirty="0">
                <a:latin typeface="Times New Roman" pitchFamily="18" charset="0"/>
                <a:cs typeface="Times New Roman" pitchFamily="18" charset="0"/>
              </a:rPr>
              <a:t>em nível </a:t>
            </a:r>
            <a:r>
              <a:rPr lang="pt-BR" b="1" dirty="0" smtClean="0">
                <a:latin typeface="Times New Roman" pitchFamily="18" charset="0"/>
                <a:cs typeface="Times New Roman" pitchFamily="18" charset="0"/>
              </a:rPr>
              <a:t>constitucional</a:t>
            </a: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“O direito dos cidadãos de resolver definitivamente suas controvérsias pela via da arbitragem não pode ser prejudicado pelos atos do Poder Legislativo” </a:t>
            </a:r>
            <a:r>
              <a:rPr lang="pt-BR" dirty="0" smtClean="0">
                <a:latin typeface="Times New Roman" pitchFamily="18" charset="0"/>
                <a:cs typeface="Times New Roman" pitchFamily="18" charset="0"/>
              </a:rPr>
              <a:t>(artigo 5, título III, capítulo V, da Constituição de setembro de 1791). </a:t>
            </a:r>
          </a:p>
          <a:p>
            <a:pPr algn="just">
              <a:buFont typeface="Arial" pitchFamily="34" charset="0"/>
              <a:buChar char="•"/>
            </a:pPr>
            <a:endParaRPr lang="it-IT" dirty="0">
              <a:latin typeface="Times New Roman" pitchFamily="18" charset="0"/>
              <a:cs typeface="Times New Roman" pitchFamily="18" charset="0"/>
            </a:endParaRPr>
          </a:p>
          <a:p>
            <a:pPr algn="just">
              <a:buFont typeface="Arial" pitchFamily="34" charset="0"/>
              <a:buChar char="•"/>
            </a:pPr>
            <a:r>
              <a:rPr lang="pt-BR" dirty="0" smtClean="0">
                <a:latin typeface="Times New Roman" pitchFamily="18" charset="0"/>
                <a:cs typeface="Times New Roman" pitchFamily="18" charset="0"/>
              </a:rPr>
              <a:t> Florescerimento da </a:t>
            </a:r>
            <a:r>
              <a:rPr lang="pt-BR" dirty="0">
                <a:latin typeface="Times New Roman" pitchFamily="18" charset="0"/>
                <a:cs typeface="Times New Roman" pitchFamily="18" charset="0"/>
              </a:rPr>
              <a:t>arbitragem </a:t>
            </a:r>
            <a:r>
              <a:rPr lang="pt-BR" dirty="0" smtClean="0">
                <a:latin typeface="Times New Roman" pitchFamily="18" charset="0"/>
                <a:cs typeface="Times New Roman" pitchFamily="18" charset="0"/>
              </a:rPr>
              <a:t>obrigatória.</a:t>
            </a:r>
          </a:p>
          <a:p>
            <a:pPr algn="just">
              <a:buFont typeface="Arial" pitchFamily="34" charset="0"/>
              <a:buChar char="•"/>
            </a:pPr>
            <a:endParaRPr lang="pt-BR" dirty="0">
              <a:latin typeface="Times New Roman" pitchFamily="18" charset="0"/>
              <a:cs typeface="Times New Roman" pitchFamily="18" charset="0"/>
            </a:endParaRPr>
          </a:p>
          <a:p>
            <a:pPr algn="just">
              <a:buFont typeface="Arial" pitchFamily="34" charset="0"/>
              <a:buChar char="•"/>
            </a:pPr>
            <a:r>
              <a:rPr lang="pt-BR" dirty="0" smtClean="0">
                <a:latin typeface="Times New Roman" pitchFamily="18" charset="0"/>
                <a:cs typeface="Times New Roman" pitchFamily="18" charset="0"/>
              </a:rPr>
              <a:t> O </a:t>
            </a:r>
            <a:r>
              <a:rPr lang="pt-BR" dirty="0">
                <a:latin typeface="Times New Roman" pitchFamily="18" charset="0"/>
                <a:cs typeface="Times New Roman" pitchFamily="18" charset="0"/>
              </a:rPr>
              <a:t>escopo </a:t>
            </a:r>
            <a:r>
              <a:rPr lang="pt-BR" dirty="0" smtClean="0">
                <a:latin typeface="Times New Roman" pitchFamily="18" charset="0"/>
                <a:cs typeface="Times New Roman" pitchFamily="18" charset="0"/>
              </a:rPr>
              <a:t>pratíco dos revolucionários: </a:t>
            </a:r>
            <a:r>
              <a:rPr lang="pt-BR" dirty="0">
                <a:latin typeface="Times New Roman" pitchFamily="18" charset="0"/>
                <a:cs typeface="Times New Roman" pitchFamily="18" charset="0"/>
              </a:rPr>
              <a:t>subtrair a decisão de alguns </a:t>
            </a:r>
            <a:r>
              <a:rPr lang="pt-BR" dirty="0" smtClean="0">
                <a:latin typeface="Times New Roman" pitchFamily="18" charset="0"/>
                <a:cs typeface="Times New Roman" pitchFamily="18" charset="0"/>
              </a:rPr>
              <a:t>litígios dos </a:t>
            </a:r>
            <a:r>
              <a:rPr lang="pt-BR" dirty="0">
                <a:latin typeface="Times New Roman" pitchFamily="18" charset="0"/>
                <a:cs typeface="Times New Roman" pitchFamily="18" charset="0"/>
              </a:rPr>
              <a:t>juízes </a:t>
            </a:r>
            <a:r>
              <a:rPr lang="pt-BR" dirty="0" smtClean="0">
                <a:latin typeface="Times New Roman" pitchFamily="18" charset="0"/>
                <a:cs typeface="Times New Roman" pitchFamily="18" charset="0"/>
              </a:rPr>
              <a:t>públicos.   </a:t>
            </a:r>
          </a:p>
          <a:p>
            <a:pPr algn="just"/>
            <a:r>
              <a:rPr lang="pt-BR" dirty="0" smtClean="0">
                <a:latin typeface="Times New Roman" pitchFamily="18" charset="0"/>
                <a:cs typeface="Times New Roman" pitchFamily="18" charset="0"/>
              </a:rPr>
              <a:t> </a:t>
            </a:r>
            <a:endParaRPr lang="pt-B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271682"/>
            <a:ext cx="8482963"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pt-BR" sz="2200" b="1" dirty="0" smtClean="0">
                <a:solidFill>
                  <a:schemeClr val="tx1">
                    <a:lumMod val="95000"/>
                    <a:lumOff val="5000"/>
                  </a:schemeClr>
                </a:solidFill>
                <a:latin typeface="Times New Roman" pitchFamily="18" charset="0"/>
                <a:ea typeface="Calibri" pitchFamily="34" charset="0"/>
                <a:cs typeface="Times New Roman" pitchFamily="18" charset="0"/>
              </a:rPr>
              <a:t>A arbitragem no Código do Processo Civil francês de 1806 e nos Códigos do Processo Civil italianos de 1865 e 1940 </a:t>
            </a:r>
          </a:p>
          <a:p>
            <a:pPr lvl="0" fontAlgn="base">
              <a:spcBef>
                <a:spcPct val="0"/>
              </a:spcBef>
              <a:spcAft>
                <a:spcPct val="0"/>
              </a:spcAft>
            </a:pPr>
            <a:endParaRPr kumimoji="0" lang="pt-BR" sz="2200" b="1" i="0" u="none" strike="noStrike" cap="none" normalizeH="0" baseline="0" dirty="0">
              <a:ln>
                <a:noFill/>
              </a:ln>
              <a:solidFill>
                <a:schemeClr val="tx1">
                  <a:lumMod val="95000"/>
                  <a:lumOff val="5000"/>
                </a:schemeClr>
              </a:solidFill>
              <a:effectLst/>
              <a:latin typeface="Times New Roman" pitchFamily="18" charset="0"/>
              <a:ea typeface="Calibri" pitchFamily="34" charset="0"/>
              <a:cs typeface="Times New Roman" pitchFamily="18" charset="0"/>
            </a:endParaRPr>
          </a:p>
          <a:p>
            <a:pPr lvl="0" algn="just" fontAlgn="base">
              <a:spcBef>
                <a:spcPct val="0"/>
              </a:spcBef>
              <a:spcAft>
                <a:spcPct val="0"/>
              </a:spcAft>
              <a:buFont typeface="Arial" pitchFamily="34" charset="0"/>
              <a:buChar char="•"/>
            </a:pPr>
            <a:r>
              <a:rPr kumimoji="0" lang="pt-BR" sz="1200"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r>
              <a:rPr lang="pt-BR" dirty="0" smtClean="0">
                <a:solidFill>
                  <a:schemeClr val="tx1">
                    <a:lumMod val="95000"/>
                    <a:lumOff val="5000"/>
                  </a:schemeClr>
                </a:solidFill>
                <a:latin typeface="Times New Roman" pitchFamily="18" charset="0"/>
                <a:ea typeface="Calibri" pitchFamily="34" charset="0"/>
                <a:cs typeface="Times New Roman" pitchFamily="18" charset="0"/>
              </a:rPr>
              <a:t>O legislador </a:t>
            </a:r>
            <a:r>
              <a:rPr lang="pt-BR" dirty="0" smtClean="0">
                <a:latin typeface="Times New Roman" pitchFamily="18" charset="0"/>
                <a:cs typeface="Times New Roman" pitchFamily="18" charset="0"/>
              </a:rPr>
              <a:t>napoleônico </a:t>
            </a:r>
            <a:r>
              <a:rPr lang="pt-BR" dirty="0" smtClean="0">
                <a:solidFill>
                  <a:schemeClr val="tx1">
                    <a:lumMod val="95000"/>
                    <a:lumOff val="5000"/>
                  </a:schemeClr>
                </a:solidFill>
                <a:latin typeface="Times New Roman" pitchFamily="18" charset="0"/>
                <a:ea typeface="Calibri" pitchFamily="34" charset="0"/>
                <a:cs typeface="Times New Roman" pitchFamily="18" charset="0"/>
              </a:rPr>
              <a:t>adotou uma p</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ostura oposta à dos revolucionarios</a:t>
            </a:r>
            <a:r>
              <a:rPr lang="pt-BR" dirty="0" smtClean="0">
                <a:solidFill>
                  <a:schemeClr val="tx1">
                    <a:lumMod val="95000"/>
                    <a:lumOff val="5000"/>
                  </a:schemeClr>
                </a:solidFill>
                <a:latin typeface="Times New Roman" pitchFamily="18" charset="0"/>
                <a:ea typeface="Calibri" pitchFamily="34" charset="0"/>
                <a:cs typeface="Times New Roman" pitchFamily="18" charset="0"/>
              </a:rPr>
              <a:t>.</a:t>
            </a:r>
            <a:r>
              <a:rPr kumimoji="0" lang="pt-BR" b="0" i="0" u="none" strike="noStrike" cap="none" normalizeH="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r>
              <a:rPr lang="pt-BR" dirty="0" smtClean="0">
                <a:solidFill>
                  <a:schemeClr val="tx1">
                    <a:lumMod val="95000"/>
                    <a:lumOff val="5000"/>
                  </a:schemeClr>
                </a:solidFill>
                <a:latin typeface="Times New Roman" pitchFamily="18" charset="0"/>
                <a:ea typeface="Calibri" pitchFamily="34" charset="0"/>
                <a:cs typeface="Times New Roman" pitchFamily="18" charset="0"/>
              </a:rPr>
              <a:t>Premissa ideologica: </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centralização do poder e estatalidade da função jurisdicional.</a:t>
            </a:r>
          </a:p>
          <a:p>
            <a:pPr lvl="0" fontAlgn="base">
              <a:spcBef>
                <a:spcPct val="0"/>
              </a:spcBef>
              <a:spcAft>
                <a:spcPct val="0"/>
              </a:spcAft>
              <a:buFont typeface="Arial" pitchFamily="34" charset="0"/>
              <a:buChar char="•"/>
            </a:pPr>
            <a:endParaRPr lang="pt-BR" dirty="0">
              <a:solidFill>
                <a:schemeClr val="tx1">
                  <a:lumMod val="95000"/>
                  <a:lumOff val="5000"/>
                </a:schemeClr>
              </a:solidFill>
              <a:latin typeface="Times New Roman" pitchFamily="18" charset="0"/>
              <a:ea typeface="Calibri" pitchFamily="34" charset="0"/>
              <a:cs typeface="Times New Roman" pitchFamily="18" charset="0"/>
            </a:endParaRPr>
          </a:p>
          <a:p>
            <a:pPr lvl="0" algn="just" fontAlgn="base">
              <a:spcBef>
                <a:spcPct val="0"/>
              </a:spcBef>
              <a:spcAft>
                <a:spcPct val="0"/>
              </a:spcAft>
              <a:buFont typeface="Arial" pitchFamily="34" charset="0"/>
              <a:buChar char="•"/>
            </a:pP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a:t>
            </a:r>
            <a:r>
              <a:rPr lang="pt-BR" dirty="0" smtClean="0">
                <a:latin typeface="Times New Roman" pitchFamily="18" charset="0"/>
                <a:cs typeface="Times New Roman" pitchFamily="18" charset="0"/>
              </a:rPr>
              <a:t>Adoção de um </a:t>
            </a:r>
            <a:r>
              <a:rPr lang="pt-BR" dirty="0">
                <a:latin typeface="Times New Roman" pitchFamily="18" charset="0"/>
                <a:cs typeface="Times New Roman" pitchFamily="18" charset="0"/>
              </a:rPr>
              <a:t>diploma legal restritivo e </a:t>
            </a:r>
            <a:r>
              <a:rPr lang="pt-BR" dirty="0" smtClean="0">
                <a:latin typeface="Times New Roman" pitchFamily="18" charset="0"/>
                <a:cs typeface="Times New Roman" pitchFamily="18" charset="0"/>
              </a:rPr>
              <a:t>regulação da </a:t>
            </a:r>
            <a:r>
              <a:rPr lang="pt-BR" dirty="0">
                <a:latin typeface="Times New Roman" pitchFamily="18" charset="0"/>
                <a:cs typeface="Times New Roman" pitchFamily="18" charset="0"/>
              </a:rPr>
              <a:t>arbitragem segundo pesadas e rigorosas </a:t>
            </a:r>
            <a:r>
              <a:rPr lang="pt-BR" dirty="0" smtClean="0">
                <a:latin typeface="Times New Roman" pitchFamily="18" charset="0"/>
                <a:cs typeface="Times New Roman" pitchFamily="18" charset="0"/>
              </a:rPr>
              <a:t>formalidades</a:t>
            </a:r>
            <a:r>
              <a:rPr kumimoji="0" lang="pt-BR"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a:t>
            </a:r>
          </a:p>
          <a:p>
            <a:pPr lvl="0" fontAlgn="base">
              <a:spcBef>
                <a:spcPct val="0"/>
              </a:spcBef>
              <a:spcAft>
                <a:spcPct val="0"/>
              </a:spcAft>
              <a:buFont typeface="Arial" pitchFamily="34" charset="0"/>
              <a:buChar char="•"/>
            </a:pPr>
            <a:endParaRPr lang="it-IT" dirty="0">
              <a:solidFill>
                <a:schemeClr val="tx1">
                  <a:lumMod val="95000"/>
                  <a:lumOff val="5000"/>
                </a:schemeClr>
              </a:solidFill>
              <a:latin typeface="Times New Roman" pitchFamily="18" charset="0"/>
              <a:cs typeface="Times New Roman" pitchFamily="18" charset="0"/>
            </a:endParaRPr>
          </a:p>
          <a:p>
            <a:pPr fontAlgn="base">
              <a:spcBef>
                <a:spcPct val="0"/>
              </a:spcBef>
              <a:spcAft>
                <a:spcPct val="0"/>
              </a:spcAft>
              <a:buFont typeface="Arial" pitchFamily="34" charset="0"/>
              <a:buChar char="•"/>
            </a:pPr>
            <a:r>
              <a:rPr lang="pt-BR" dirty="0" smtClean="0">
                <a:latin typeface="Times New Roman" pitchFamily="18" charset="0"/>
                <a:cs typeface="Times New Roman" pitchFamily="18" charset="0"/>
              </a:rPr>
              <a:t> Código italiano 1865: influência do </a:t>
            </a:r>
            <a:r>
              <a:rPr lang="pt-BR" dirty="0">
                <a:latin typeface="Times New Roman" pitchFamily="18" charset="0"/>
                <a:cs typeface="Times New Roman" pitchFamily="18" charset="0"/>
              </a:rPr>
              <a:t>Código </a:t>
            </a:r>
            <a:r>
              <a:rPr lang="pt-BR" dirty="0" smtClean="0">
                <a:latin typeface="Times New Roman" pitchFamily="18" charset="0"/>
                <a:cs typeface="Times New Roman" pitchFamily="18" charset="0"/>
              </a:rPr>
              <a:t>francês e da Lei Processuale civil do </a:t>
            </a:r>
            <a:r>
              <a:rPr lang="pt-BR" dirty="0">
                <a:latin typeface="Times New Roman" pitchFamily="18" charset="0"/>
                <a:cs typeface="Times New Roman" pitchFamily="18" charset="0"/>
              </a:rPr>
              <a:t>Cantão de Genebra de </a:t>
            </a:r>
            <a:r>
              <a:rPr lang="pt-BR" dirty="0" smtClean="0">
                <a:latin typeface="Times New Roman" pitchFamily="18" charset="0"/>
                <a:cs typeface="Times New Roman" pitchFamily="18" charset="0"/>
              </a:rPr>
              <a:t>1819. </a:t>
            </a:r>
          </a:p>
          <a:p>
            <a:pPr algn="just" fontAlgn="base">
              <a:spcBef>
                <a:spcPct val="0"/>
              </a:spcBef>
              <a:spcAft>
                <a:spcPct val="0"/>
              </a:spcAft>
              <a:buFont typeface="Arial" pitchFamily="34" charset="0"/>
              <a:buChar char="•"/>
            </a:pPr>
            <a:endParaRPr lang="pt-BR" dirty="0" smtClean="0">
              <a:latin typeface="Times New Roman" pitchFamily="18" charset="0"/>
              <a:cs typeface="Times New Roman" pitchFamily="18" charset="0"/>
            </a:endParaRPr>
          </a:p>
          <a:p>
            <a:pPr algn="just" fontAlgn="base">
              <a:spcBef>
                <a:spcPct val="0"/>
              </a:spcBef>
              <a:spcAft>
                <a:spcPct val="0"/>
              </a:spcAft>
              <a:buFont typeface="Arial" pitchFamily="34" charset="0"/>
              <a:buChar char="•"/>
            </a:pPr>
            <a:r>
              <a:rPr lang="it-IT" dirty="0" smtClean="0">
                <a:latin typeface="Times New Roman" pitchFamily="18" charset="0"/>
                <a:cs typeface="Times New Roman" pitchFamily="18" charset="0"/>
              </a:rPr>
              <a:t> </a:t>
            </a:r>
            <a:r>
              <a:rPr lang="pt-BR" dirty="0" smtClean="0">
                <a:latin typeface="Times New Roman" pitchFamily="18" charset="0"/>
                <a:cs typeface="Times New Roman" pitchFamily="18" charset="0"/>
              </a:rPr>
              <a:t>Tratamento legislativo desestimulante, apesar da declaração de favor pela arbitragem contida no Relatório do Ministro da Justiça Giuseppe Pisanelli e da sua colocação na parte preliminar do Código.</a:t>
            </a:r>
          </a:p>
          <a:p>
            <a:pPr fontAlgn="base">
              <a:spcBef>
                <a:spcPct val="0"/>
              </a:spcBef>
              <a:spcAft>
                <a:spcPct val="0"/>
              </a:spcAft>
              <a:buFont typeface="Arial" pitchFamily="34" charset="0"/>
              <a:buChar char="•"/>
            </a:pPr>
            <a:endParaRPr lang="it-IT" dirty="0">
              <a:latin typeface="Times New Roman" pitchFamily="18" charset="0"/>
              <a:cs typeface="Times New Roman" pitchFamily="18" charset="0"/>
            </a:endParaRPr>
          </a:p>
          <a:p>
            <a:pPr fontAlgn="base">
              <a:spcBef>
                <a:spcPct val="0"/>
              </a:spcBef>
              <a:spcAft>
                <a:spcPct val="0"/>
              </a:spcAft>
              <a:buFont typeface="Arial" pitchFamily="34" charset="0"/>
              <a:buChar char="•"/>
            </a:pPr>
            <a:r>
              <a:rPr lang="pt-BR" dirty="0" smtClean="0">
                <a:latin typeface="Times New Roman" pitchFamily="18" charset="0"/>
                <a:cs typeface="Times New Roman" pitchFamily="18" charset="0"/>
              </a:rPr>
              <a:t> Código italiano </a:t>
            </a:r>
            <a:r>
              <a:rPr lang="pt-BR" dirty="0">
                <a:latin typeface="Times New Roman" pitchFamily="18" charset="0"/>
                <a:cs typeface="Times New Roman" pitchFamily="18" charset="0"/>
              </a:rPr>
              <a:t>de </a:t>
            </a:r>
            <a:r>
              <a:rPr lang="pt-BR" dirty="0" smtClean="0">
                <a:latin typeface="Times New Roman" pitchFamily="18" charset="0"/>
                <a:cs typeface="Times New Roman" pitchFamily="18" charset="0"/>
              </a:rPr>
              <a:t>1940 e postura </a:t>
            </a:r>
            <a:r>
              <a:rPr lang="pt-BR" dirty="0">
                <a:latin typeface="Times New Roman" pitchFamily="18" charset="0"/>
                <a:cs typeface="Times New Roman" pitchFamily="18" charset="0"/>
              </a:rPr>
              <a:t>ainda mais adversa e </a:t>
            </a:r>
            <a:r>
              <a:rPr lang="pt-BR" dirty="0" smtClean="0">
                <a:latin typeface="Times New Roman" pitchFamily="18" charset="0"/>
                <a:cs typeface="Times New Roman" pitchFamily="18" charset="0"/>
              </a:rPr>
              <a:t>desconfiada: arbitragem vista como uma ofensa à unidade da função judiciária (Dino Grandi). </a:t>
            </a:r>
            <a:endParaRPr lang="pt-BR" dirty="0">
              <a:latin typeface="Times New Roman" pitchFamily="18" charset="0"/>
              <a:cs typeface="Times New Roman" pitchFamily="18" charset="0"/>
            </a:endParaRPr>
          </a:p>
          <a:p>
            <a:pPr lvl="0" fontAlgn="base">
              <a:spcBef>
                <a:spcPct val="0"/>
              </a:spcBef>
              <a:spcAft>
                <a:spcPct val="0"/>
              </a:spcAft>
              <a:buFont typeface="Arial" pitchFamily="34" charset="0"/>
              <a:buChar char="•"/>
            </a:pPr>
            <a:endParaRPr kumimoji="0" lang="pt-BR"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87016" y="177606"/>
            <a:ext cx="8461448"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Obstáculos normativos ao desvolvimento da arbitragem</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lang="it-IT" sz="2200" b="1" dirty="0">
              <a:latin typeface="Times New Roman" pitchFamily="18" charset="0"/>
              <a:ea typeface="Calibri" pitchFamily="34" charset="0"/>
              <a:cs typeface="Times New Roman" pitchFamily="18" charset="0"/>
            </a:endParaRPr>
          </a:p>
          <a:p>
            <a:pPr lvl="0" algn="just" fontAlgn="base">
              <a:spcBef>
                <a:spcPct val="0"/>
              </a:spcBef>
              <a:spcAft>
                <a:spcPct val="0"/>
              </a:spcAft>
              <a:buFont typeface="Arial" pitchFamily="34" charset="0"/>
              <a:buChar char="•"/>
            </a:pPr>
            <a:r>
              <a:rPr kumimoji="0" lang="it-IT"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pt-BR" dirty="0">
                <a:latin typeface="Times New Roman" pitchFamily="18" charset="0"/>
                <a:cs typeface="Times New Roman" pitchFamily="18" charset="0"/>
              </a:rPr>
              <a:t>Ausência de uma disciplina expressa da cláusula compromissória no CPC Fr. 1806 e no CC Br. 1916 e CPC Br. </a:t>
            </a:r>
            <a:r>
              <a:rPr lang="pt-BR" dirty="0" smtClean="0">
                <a:latin typeface="Times New Roman" pitchFamily="18" charset="0"/>
                <a:cs typeface="Times New Roman" pitchFamily="18" charset="0"/>
              </a:rPr>
              <a:t>1973, diferentemente do CPC italiano;</a:t>
            </a:r>
          </a:p>
          <a:p>
            <a:pPr lvl="0" algn="just" fontAlgn="base">
              <a:spcBef>
                <a:spcPct val="0"/>
              </a:spcBef>
              <a:spcAft>
                <a:spcPct val="0"/>
              </a:spcAft>
              <a:buFont typeface="Arial" pitchFamily="34" charset="0"/>
              <a:buChar char="•"/>
            </a:pPr>
            <a:endParaRPr lang="pt-BR" dirty="0" smtClean="0">
              <a:latin typeface="Times New Roman" pitchFamily="18" charset="0"/>
              <a:cs typeface="Times New Roman" pitchFamily="18" charset="0"/>
            </a:endParaRPr>
          </a:p>
          <a:p>
            <a:pPr lvl="0" algn="just" fontAlgn="base">
              <a:spcBef>
                <a:spcPct val="0"/>
              </a:spcBef>
              <a:spcAft>
                <a:spcPct val="0"/>
              </a:spcAft>
              <a:buFont typeface="Arial" pitchFamily="34" charset="0"/>
              <a:buChar char="•"/>
            </a:pPr>
            <a:r>
              <a:rPr lang="pt-BR" dirty="0" smtClean="0">
                <a:latin typeface="Times New Roman" pitchFamily="18" charset="0"/>
                <a:cs typeface="Times New Roman" pitchFamily="18" charset="0"/>
              </a:rPr>
              <a:t> Atitude </a:t>
            </a:r>
            <a:r>
              <a:rPr lang="pt-BR" dirty="0">
                <a:latin typeface="Times New Roman" pitchFamily="18" charset="0"/>
                <a:cs typeface="Times New Roman" pitchFamily="18" charset="0"/>
              </a:rPr>
              <a:t>desestimulante da jurisprudência francesa e </a:t>
            </a:r>
            <a:r>
              <a:rPr lang="pt-BR" dirty="0" smtClean="0">
                <a:latin typeface="Times New Roman" pitchFamily="18" charset="0"/>
                <a:cs typeface="Times New Roman" pitchFamily="18" charset="0"/>
              </a:rPr>
              <a:t>brasileira. A decisão de 1843 da Corte de cassação francesa (</a:t>
            </a:r>
            <a:r>
              <a:rPr lang="pt-BR" i="1" dirty="0" smtClean="0">
                <a:latin typeface="Times New Roman" pitchFamily="18" charset="0"/>
                <a:cs typeface="Times New Roman" pitchFamily="18" charset="0"/>
              </a:rPr>
              <a:t>arrêt</a:t>
            </a:r>
            <a:r>
              <a:rPr lang="pt-BR" dirty="0" smtClean="0">
                <a:latin typeface="Times New Roman" pitchFamily="18" charset="0"/>
                <a:cs typeface="Times New Roman" pitchFamily="18" charset="0"/>
              </a:rPr>
              <a:t> </a:t>
            </a:r>
            <a:r>
              <a:rPr lang="pt-BR" i="1" dirty="0" smtClean="0">
                <a:latin typeface="Times New Roman" pitchFamily="18" charset="0"/>
                <a:cs typeface="Times New Roman" pitchFamily="18" charset="0"/>
              </a:rPr>
              <a:t>Prunier</a:t>
            </a:r>
            <a:r>
              <a:rPr lang="pt-BR" dirty="0" smtClean="0">
                <a:latin typeface="Times New Roman" pitchFamily="18" charset="0"/>
                <a:cs typeface="Times New Roman" pitchFamily="18" charset="0"/>
              </a:rPr>
              <a:t>) e a regra </a:t>
            </a:r>
            <a:r>
              <a:rPr lang="pt-BR" dirty="0">
                <a:latin typeface="Times New Roman" pitchFamily="18" charset="0"/>
                <a:cs typeface="Times New Roman" pitchFamily="18" charset="0"/>
              </a:rPr>
              <a:t>da nulidade da cláusula </a:t>
            </a:r>
            <a:r>
              <a:rPr lang="pt-BR" dirty="0" smtClean="0">
                <a:latin typeface="Times New Roman" pitchFamily="18" charset="0"/>
                <a:cs typeface="Times New Roman" pitchFamily="18" charset="0"/>
              </a:rPr>
              <a:t>compromissória, para proteger os cidadãos das próprias irreflexão e precipitação acerca da escolha da via arbitral; “</a:t>
            </a:r>
            <a:r>
              <a:rPr lang="pt-BR" i="1" dirty="0" smtClean="0">
                <a:latin typeface="Times New Roman" pitchFamily="18" charset="0"/>
                <a:cs typeface="Times New Roman" pitchFamily="18" charset="0"/>
              </a:rPr>
              <a:t>la compétence des tribunaux est de droit commun”. </a:t>
            </a:r>
            <a:r>
              <a:rPr lang="pt-BR" dirty="0" smtClean="0">
                <a:latin typeface="Times New Roman" pitchFamily="18" charset="0"/>
                <a:cs typeface="Times New Roman" pitchFamily="18" charset="0"/>
              </a:rPr>
              <a:t> </a:t>
            </a:r>
          </a:p>
          <a:p>
            <a:pPr lvl="0" algn="just" fontAlgn="base">
              <a:spcBef>
                <a:spcPct val="0"/>
              </a:spcBef>
              <a:spcAft>
                <a:spcPct val="0"/>
              </a:spcAft>
              <a:buFont typeface="Arial" pitchFamily="34" charset="0"/>
              <a:buChar char="•"/>
            </a:pPr>
            <a:endParaRPr lang="pt-BR" dirty="0" smtClean="0">
              <a:latin typeface="Times New Roman" pitchFamily="18" charset="0"/>
              <a:cs typeface="Times New Roman" pitchFamily="18" charset="0"/>
            </a:endParaRPr>
          </a:p>
          <a:p>
            <a:pPr lvl="0" algn="just" fontAlgn="base">
              <a:spcBef>
                <a:spcPct val="0"/>
              </a:spcBef>
              <a:spcAft>
                <a:spcPct val="0"/>
              </a:spcAft>
              <a:buFont typeface="Arial" pitchFamily="34" charset="0"/>
              <a:buChar char="•"/>
            </a:pPr>
            <a:r>
              <a:rPr lang="pt-BR" dirty="0">
                <a:latin typeface="Times New Roman" pitchFamily="18" charset="0"/>
                <a:cs typeface="Times New Roman" pitchFamily="18" charset="0"/>
              </a:rPr>
              <a:t>Nulidade da convenção de arbitragem vazia ou </a:t>
            </a:r>
            <a:r>
              <a:rPr lang="pt-BR" dirty="0" smtClean="0">
                <a:latin typeface="Times New Roman" pitchFamily="18" charset="0"/>
                <a:cs typeface="Times New Roman" pitchFamily="18" charset="0"/>
              </a:rPr>
              <a:t>incompleta; </a:t>
            </a:r>
          </a:p>
          <a:p>
            <a:pPr lvl="0" algn="just" fontAlgn="base">
              <a:spcBef>
                <a:spcPct val="0"/>
              </a:spcBef>
              <a:spcAft>
                <a:spcPct val="0"/>
              </a:spcAft>
            </a:pPr>
            <a:r>
              <a:rPr lang="pt-BR" dirty="0" smtClean="0">
                <a:latin typeface="Times New Roman" pitchFamily="18" charset="0"/>
                <a:cs typeface="Times New Roman" pitchFamily="18" charset="0"/>
              </a:rPr>
              <a:t> </a:t>
            </a:r>
          </a:p>
          <a:p>
            <a:pPr lvl="0" algn="just" fontAlgn="base">
              <a:spcBef>
                <a:spcPct val="0"/>
              </a:spcBef>
              <a:spcAft>
                <a:spcPct val="0"/>
              </a:spcAft>
              <a:buFont typeface="Arial" pitchFamily="34" charset="0"/>
              <a:buChar char="•"/>
            </a:pP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Recusa </a:t>
            </a:r>
            <a:r>
              <a:rPr lang="pt-BR" dirty="0">
                <a:latin typeface="Times New Roman" pitchFamily="18" charset="0"/>
                <a:cs typeface="Times New Roman" pitchFamily="18" charset="0"/>
              </a:rPr>
              <a:t>do princípio </a:t>
            </a:r>
            <a:r>
              <a:rPr lang="pt-BR" dirty="0" smtClean="0">
                <a:latin typeface="Times New Roman" pitchFamily="18" charset="0"/>
                <a:cs typeface="Times New Roman" pitchFamily="18" charset="0"/>
              </a:rPr>
              <a:t>Kompetenz-Kompetenz </a:t>
            </a:r>
            <a:r>
              <a:rPr lang="pt-BR" dirty="0">
                <a:latin typeface="Times New Roman" pitchFamily="18" charset="0"/>
                <a:cs typeface="Times New Roman" pitchFamily="18" charset="0"/>
              </a:rPr>
              <a:t>e do princípio da autonomia da cláusula </a:t>
            </a:r>
            <a:r>
              <a:rPr lang="pt-BR" dirty="0" smtClean="0">
                <a:latin typeface="Times New Roman" pitchFamily="18" charset="0"/>
                <a:cs typeface="Times New Roman" pitchFamily="18" charset="0"/>
              </a:rPr>
              <a:t>compromissória; </a:t>
            </a:r>
          </a:p>
          <a:p>
            <a:pPr lvl="0" algn="just" fontAlgn="base">
              <a:spcBef>
                <a:spcPct val="0"/>
              </a:spcBef>
              <a:spcAft>
                <a:spcPct val="0"/>
              </a:spcAft>
              <a:buFont typeface="Arial" pitchFamily="34" charset="0"/>
              <a:buChar char="•"/>
            </a:pPr>
            <a:endParaRPr lang="pt-BR" dirty="0" smtClean="0">
              <a:latin typeface="Times New Roman" pitchFamily="18" charset="0"/>
              <a:cs typeface="Times New Roman" pitchFamily="18" charset="0"/>
            </a:endParaRPr>
          </a:p>
          <a:p>
            <a:pPr algn="just" fontAlgn="base">
              <a:spcBef>
                <a:spcPct val="0"/>
              </a:spcBef>
              <a:spcAft>
                <a:spcPct val="0"/>
              </a:spcAft>
              <a:buFont typeface="Arial" pitchFamily="34" charset="0"/>
              <a:buChar char="•"/>
            </a:pPr>
            <a:r>
              <a:rPr lang="pt-BR" dirty="0" smtClean="0">
                <a:latin typeface="Times New Roman" pitchFamily="18" charset="0"/>
                <a:cs typeface="Times New Roman" pitchFamily="18" charset="0"/>
              </a:rPr>
              <a:t>Interpretação estrita da convenção de arbitragem (Cass. It., 10 giugno 1998, n. 5717): a derrogação da jurisdição estatal devia ter sido expressa sempre de maneira clara e formal; </a:t>
            </a:r>
          </a:p>
          <a:p>
            <a:pPr algn="just" fontAlgn="base">
              <a:spcBef>
                <a:spcPct val="0"/>
              </a:spcBef>
              <a:spcAft>
                <a:spcPct val="0"/>
              </a:spcAft>
              <a:buFont typeface="Arial" pitchFamily="34" charset="0"/>
              <a:buChar char="•"/>
            </a:pPr>
            <a:endParaRPr lang="pt-BR" dirty="0" smtClean="0">
              <a:latin typeface="Times New Roman" pitchFamily="18" charset="0"/>
              <a:cs typeface="Times New Roman" pitchFamily="18" charset="0"/>
            </a:endParaRPr>
          </a:p>
          <a:p>
            <a:pPr algn="just" fontAlgn="base">
              <a:spcBef>
                <a:spcPct val="0"/>
              </a:spcBef>
              <a:spcAft>
                <a:spcPct val="0"/>
              </a:spcAft>
              <a:buFont typeface="Arial" pitchFamily="34" charset="0"/>
              <a:buChar char="•"/>
            </a:pPr>
            <a:r>
              <a:rPr lang="pt-BR" dirty="0" smtClean="0">
                <a:latin typeface="Times New Roman" pitchFamily="18" charset="0"/>
                <a:cs typeface="Times New Roman" pitchFamily="18" charset="0"/>
              </a:rPr>
              <a:t>Prevalência da forma irritual da arbitragem em caso de dúvida na interpretação da vontade das partes (Cass. It., 1 febbraio 1999, n. 833).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pt-B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pt-BR" sz="2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15616" y="980729"/>
            <a:ext cx="7272808" cy="6740307"/>
          </a:xfrm>
          <a:prstGeom prst="rect">
            <a:avLst/>
          </a:prstGeom>
          <a:noFill/>
        </p:spPr>
        <p:txBody>
          <a:bodyPr wrap="square" rtlCol="0">
            <a:spAutoFit/>
          </a:bodyPr>
          <a:lstStyle/>
          <a:p>
            <a:pPr algn="just" fontAlgn="base">
              <a:spcBef>
                <a:spcPct val="0"/>
              </a:spcBef>
              <a:spcAft>
                <a:spcPct val="0"/>
              </a:spcAft>
              <a:buFont typeface="Arial" pitchFamily="34" charset="0"/>
              <a:buChar char="•"/>
            </a:pPr>
            <a:r>
              <a:rPr lang="pt-BR" dirty="0" smtClean="0">
                <a:latin typeface="Times New Roman" pitchFamily="18" charset="0"/>
                <a:cs typeface="Times New Roman" pitchFamily="18" charset="0"/>
              </a:rPr>
              <a:t>Proibição pelos </a:t>
            </a:r>
            <a:r>
              <a:rPr lang="pt-BR" u="sng" dirty="0" smtClean="0">
                <a:latin typeface="Times New Roman" pitchFamily="18" charset="0"/>
                <a:cs typeface="Times New Roman" pitchFamily="18" charset="0"/>
              </a:rPr>
              <a:t>estrangeiros</a:t>
            </a:r>
            <a:r>
              <a:rPr lang="pt-BR" dirty="0" smtClean="0">
                <a:latin typeface="Times New Roman" pitchFamily="18" charset="0"/>
                <a:cs typeface="Times New Roman" pitchFamily="18" charset="0"/>
              </a:rPr>
              <a:t> de desempenhar a função de árbitro (art. 812 CPC It. 1940; art. 1.031, III, CPC Br. 1939); </a:t>
            </a:r>
          </a:p>
          <a:p>
            <a:pPr algn="just" fontAlgn="base">
              <a:spcBef>
                <a:spcPct val="0"/>
              </a:spcBef>
              <a:spcAft>
                <a:spcPct val="0"/>
              </a:spcAft>
              <a:buFont typeface="Arial" pitchFamily="34" charset="0"/>
              <a:buChar char="•"/>
            </a:pPr>
            <a:endParaRPr lang="pt-BR" dirty="0" smtClean="0">
              <a:latin typeface="Times New Roman" pitchFamily="18" charset="0"/>
              <a:cs typeface="Times New Roman" pitchFamily="18" charset="0"/>
            </a:endParaRPr>
          </a:p>
          <a:p>
            <a:pPr algn="just" fontAlgn="base">
              <a:spcBef>
                <a:spcPct val="0"/>
              </a:spcBef>
              <a:spcAft>
                <a:spcPct val="0"/>
              </a:spcAft>
              <a:buFont typeface="Arial" pitchFamily="34" charset="0"/>
              <a:buChar char="•"/>
            </a:pPr>
            <a:r>
              <a:rPr lang="pt-BR" dirty="0" smtClean="0">
                <a:latin typeface="Times New Roman" pitchFamily="18" charset="0"/>
                <a:cs typeface="Times New Roman" pitchFamily="18" charset="0"/>
              </a:rPr>
              <a:t>Vedação pelos árbitros de decretar </a:t>
            </a:r>
            <a:r>
              <a:rPr lang="pt-BR" u="sng" dirty="0" smtClean="0">
                <a:latin typeface="Times New Roman" pitchFamily="18" charset="0"/>
                <a:cs typeface="Times New Roman" pitchFamily="18" charset="0"/>
              </a:rPr>
              <a:t>medidas cautelares </a:t>
            </a:r>
            <a:r>
              <a:rPr lang="pt-BR" dirty="0" smtClean="0">
                <a:latin typeface="Times New Roman" pitchFamily="18" charset="0"/>
                <a:cs typeface="Times New Roman" pitchFamily="18" charset="0"/>
              </a:rPr>
              <a:t>(art. 818 CPC It.); </a:t>
            </a:r>
          </a:p>
          <a:p>
            <a:pPr algn="just" fontAlgn="base">
              <a:spcBef>
                <a:spcPct val="0"/>
              </a:spcBef>
              <a:spcAft>
                <a:spcPct val="0"/>
              </a:spcAft>
              <a:buFont typeface="Arial" pitchFamily="34" charset="0"/>
              <a:buChar char="•"/>
            </a:pPr>
            <a:endParaRPr lang="pt-BR" dirty="0" smtClean="0">
              <a:latin typeface="Times New Roman" pitchFamily="18" charset="0"/>
              <a:cs typeface="Times New Roman" pitchFamily="18" charset="0"/>
            </a:endParaRPr>
          </a:p>
          <a:p>
            <a:pPr algn="just" fontAlgn="base">
              <a:spcBef>
                <a:spcPct val="0"/>
              </a:spcBef>
              <a:spcAft>
                <a:spcPct val="0"/>
              </a:spcAft>
              <a:buFont typeface="Arial" pitchFamily="34" charset="0"/>
              <a:buChar char="•"/>
            </a:pPr>
            <a:r>
              <a:rPr lang="pt-BR" dirty="0" smtClean="0">
                <a:latin typeface="Times New Roman" pitchFamily="18" charset="0"/>
                <a:cs typeface="Times New Roman" pitchFamily="18" charset="0"/>
              </a:rPr>
              <a:t>Regra da </a:t>
            </a:r>
            <a:r>
              <a:rPr lang="pt-BR" u="sng" dirty="0" smtClean="0">
                <a:latin typeface="Times New Roman" pitchFamily="18" charset="0"/>
                <a:cs typeface="Times New Roman" pitchFamily="18" charset="0"/>
              </a:rPr>
              <a:t>vis atrativa </a:t>
            </a:r>
            <a:r>
              <a:rPr lang="pt-BR" dirty="0" smtClean="0">
                <a:latin typeface="Times New Roman" pitchFamily="18" charset="0"/>
                <a:cs typeface="Times New Roman" pitchFamily="18" charset="0"/>
              </a:rPr>
              <a:t>em caso de conexão processo arbitral e processo estatal (Cass. It., 22 ottobre 1991, n. 11197). </a:t>
            </a:r>
          </a:p>
          <a:p>
            <a:pPr algn="just" fontAlgn="base">
              <a:spcBef>
                <a:spcPct val="0"/>
              </a:spcBef>
              <a:spcAft>
                <a:spcPct val="0"/>
              </a:spcAft>
              <a:buFont typeface="Arial" pitchFamily="34" charset="0"/>
              <a:buChar char="•"/>
            </a:pPr>
            <a:endParaRPr lang="pt-BR" dirty="0" smtClean="0">
              <a:latin typeface="Times New Roman" pitchFamily="18" charset="0"/>
              <a:cs typeface="Times New Roman" pitchFamily="18" charset="0"/>
            </a:endParaRPr>
          </a:p>
          <a:p>
            <a:pPr algn="just" fontAlgn="base">
              <a:spcBef>
                <a:spcPct val="0"/>
              </a:spcBef>
              <a:spcAft>
                <a:spcPct val="0"/>
              </a:spcAft>
              <a:buFont typeface="Arial" pitchFamily="34" charset="0"/>
              <a:buChar char="•"/>
            </a:pPr>
            <a:r>
              <a:rPr lang="pt-BR" u="sng" dirty="0" smtClean="0">
                <a:latin typeface="Times New Roman" pitchFamily="18" charset="0"/>
                <a:cs typeface="Times New Roman" pitchFamily="18" charset="0"/>
              </a:rPr>
              <a:t>Processualização da arbitragem</a:t>
            </a:r>
            <a:r>
              <a:rPr lang="pt-BR" dirty="0" smtClean="0">
                <a:latin typeface="Times New Roman" pitchFamily="18" charset="0"/>
                <a:cs typeface="Times New Roman" pitchFamily="18" charset="0"/>
              </a:rPr>
              <a:t>: ao procedimento arbitral se deviam aplicar as regras do processo ordinário (comum), salvo se as partes tivessem acordado de modo diferente (art. 1009 CPC Fr. 1806). </a:t>
            </a:r>
          </a:p>
          <a:p>
            <a:pPr algn="just" fontAlgn="base">
              <a:spcBef>
                <a:spcPct val="0"/>
              </a:spcBef>
              <a:spcAft>
                <a:spcPct val="0"/>
              </a:spcAft>
              <a:buFont typeface="Arial" pitchFamily="34" charset="0"/>
              <a:buChar char="•"/>
            </a:pPr>
            <a:endParaRPr lang="pt-BR" dirty="0" smtClean="0">
              <a:latin typeface="Times New Roman" pitchFamily="18" charset="0"/>
              <a:cs typeface="Times New Roman" pitchFamily="18" charset="0"/>
            </a:endParaRPr>
          </a:p>
          <a:p>
            <a:pPr algn="just" fontAlgn="base">
              <a:spcBef>
                <a:spcPct val="0"/>
              </a:spcBef>
              <a:spcAft>
                <a:spcPct val="0"/>
              </a:spcAft>
              <a:buFont typeface="Arial" pitchFamily="34" charset="0"/>
              <a:buChar char="•"/>
            </a:pPr>
            <a:r>
              <a:rPr lang="pt-BR" dirty="0" smtClean="0">
                <a:latin typeface="Times New Roman" pitchFamily="18" charset="0"/>
                <a:cs typeface="Times New Roman" pitchFamily="18" charset="0"/>
              </a:rPr>
              <a:t> </a:t>
            </a:r>
            <a:r>
              <a:rPr lang="pt-BR" u="sng" dirty="0" smtClean="0">
                <a:latin typeface="Times New Roman" pitchFamily="18" charset="0"/>
                <a:cs typeface="Times New Roman" pitchFamily="18" charset="0"/>
              </a:rPr>
              <a:t>Homologação obrigatória da sentença </a:t>
            </a:r>
            <a:r>
              <a:rPr lang="pt-BR" dirty="0" smtClean="0">
                <a:latin typeface="Times New Roman" pitchFamily="18" charset="0"/>
                <a:cs typeface="Times New Roman" pitchFamily="18" charset="0"/>
              </a:rPr>
              <a:t>sob pena de nulidade (art. 24 CPC It. 1865 e art. 825 CPC It. 1940; art. 1045 CPC Br. 1939, CPC Br. 1973) e imposição da dupla homologação da sentença arbitral estrangeira; </a:t>
            </a:r>
          </a:p>
          <a:p>
            <a:pPr algn="just" fontAlgn="base">
              <a:spcBef>
                <a:spcPct val="0"/>
              </a:spcBef>
              <a:spcAft>
                <a:spcPct val="0"/>
              </a:spcAft>
              <a:buFont typeface="Arial" pitchFamily="34" charset="0"/>
              <a:buChar char="•"/>
            </a:pPr>
            <a:endParaRPr lang="pt-BR" u="sng" dirty="0" smtClean="0">
              <a:latin typeface="Times New Roman" pitchFamily="18" charset="0"/>
              <a:cs typeface="Times New Roman" pitchFamily="18" charset="0"/>
            </a:endParaRPr>
          </a:p>
          <a:p>
            <a:pPr algn="just" fontAlgn="base">
              <a:spcBef>
                <a:spcPct val="0"/>
              </a:spcBef>
              <a:spcAft>
                <a:spcPct val="0"/>
              </a:spcAft>
              <a:buFont typeface="Arial" pitchFamily="34" charset="0"/>
              <a:buChar char="•"/>
            </a:pPr>
            <a:r>
              <a:rPr lang="pt-BR" u="sng" dirty="0" smtClean="0">
                <a:latin typeface="Times New Roman" pitchFamily="18" charset="0"/>
                <a:cs typeface="Times New Roman" pitchFamily="18" charset="0"/>
              </a:rPr>
              <a:t>Impugnação</a:t>
            </a:r>
            <a:r>
              <a:rPr lang="pt-BR" dirty="0" smtClean="0">
                <a:latin typeface="Times New Roman" pitchFamily="18" charset="0"/>
                <a:cs typeface="Times New Roman" pitchFamily="18" charset="0"/>
              </a:rPr>
              <a:t>: contra a sentença arbitral cabia geralmente a apelação; a regra da indivisibilidade da sentença arbitral (art. 830 CPC It., versão original 1940), segundo a qual a anulação da sentença era sempre total, embora apenas um de seus capitulos fosse írrito (Cass, 21 ottobre 1961, n. 2276).</a:t>
            </a:r>
          </a:p>
          <a:p>
            <a:pPr lvl="0" algn="just" fontAlgn="base">
              <a:spcBef>
                <a:spcPct val="0"/>
              </a:spcBef>
              <a:spcAft>
                <a:spcPct val="0"/>
              </a:spcAft>
            </a:pPr>
            <a:endParaRPr lang="it-IT" dirty="0" smtClean="0"/>
          </a:p>
          <a:p>
            <a:pPr lvl="0" algn="just" fontAlgn="base">
              <a:spcBef>
                <a:spcPct val="0"/>
              </a:spcBef>
              <a:spcAft>
                <a:spcPct val="0"/>
              </a:spcAft>
            </a:pPr>
            <a:endParaRPr lang="it-IT" dirty="0" smtClean="0"/>
          </a:p>
          <a:p>
            <a:pPr lvl="0" algn="just" fontAlgn="base">
              <a:spcBef>
                <a:spcPct val="0"/>
              </a:spcBef>
              <a:spcAft>
                <a:spcPct val="0"/>
              </a:spcAft>
            </a:pPr>
            <a:endParaRPr lang="it-IT" dirty="0" smtClean="0"/>
          </a:p>
          <a:p>
            <a:pPr lvl="0" algn="just" fontAlgn="base">
              <a:spcBef>
                <a:spcPct val="0"/>
              </a:spcBef>
              <a:spcAft>
                <a:spcPct val="0"/>
              </a:spcAft>
            </a:pPr>
            <a:endParaRPr lang="pt-B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11560" y="476673"/>
            <a:ext cx="7992888" cy="5416868"/>
          </a:xfrm>
          <a:prstGeom prst="rect">
            <a:avLst/>
          </a:prstGeom>
        </p:spPr>
        <p:txBody>
          <a:bodyPr wrap="square">
            <a:spAutoFit/>
          </a:bodyPr>
          <a:lstStyle/>
          <a:p>
            <a:pPr algn="ctr"/>
            <a:r>
              <a:rPr lang="pt-BR" sz="2200" b="1" dirty="0" smtClean="0">
                <a:latin typeface="Times New Roman" pitchFamily="18" charset="0"/>
                <a:cs typeface="Times New Roman" pitchFamily="18" charset="0"/>
              </a:rPr>
              <a:t>As construções da doutrina sobre a natureza da arbitragem </a:t>
            </a:r>
          </a:p>
          <a:p>
            <a:pPr algn="just">
              <a:buFont typeface="Arial" pitchFamily="34" charset="0"/>
              <a:buChar char="•"/>
            </a:pPr>
            <a:endParaRPr lang="it-IT" dirty="0" smtClean="0">
              <a:latin typeface="Times New Roman" pitchFamily="18" charset="0"/>
              <a:cs typeface="Times New Roman" pitchFamily="18" charset="0"/>
            </a:endParaRPr>
          </a:p>
          <a:p>
            <a:pPr lvl="0" algn="just">
              <a:buFont typeface="Arial" pitchFamily="34" charset="0"/>
              <a:buChar char="•"/>
            </a:pPr>
            <a:r>
              <a:rPr lang="pt-BR" dirty="0" smtClean="0">
                <a:latin typeface="Times New Roman" pitchFamily="18" charset="0"/>
                <a:cs typeface="Times New Roman" pitchFamily="18" charset="0"/>
              </a:rPr>
              <a:t> Todas as construções da doutrina sobre a natureza da arbitragem se baseavam num presupposto de fundo: o princípio do monopolio estatual da jurisdição. </a:t>
            </a:r>
          </a:p>
          <a:p>
            <a:pPr lvl="0" algn="just">
              <a:buFont typeface="Arial" pitchFamily="34" charset="0"/>
              <a:buChar char="•"/>
            </a:pPr>
            <a:endParaRPr lang="pt-BR" dirty="0" smtClean="0">
              <a:latin typeface="Times New Roman" pitchFamily="18" charset="0"/>
              <a:cs typeface="Times New Roman" pitchFamily="18" charset="0"/>
            </a:endParaRPr>
          </a:p>
          <a:p>
            <a:pPr lvl="0" algn="just">
              <a:buFont typeface="Arial" pitchFamily="34" charset="0"/>
              <a:buChar char="•"/>
            </a:pPr>
            <a:r>
              <a:rPr lang="it-IT" dirty="0" smtClean="0">
                <a:latin typeface="Times New Roman" pitchFamily="18" charset="0"/>
                <a:cs typeface="Times New Roman" pitchFamily="18" charset="0"/>
              </a:rPr>
              <a:t>CHIOVENDA, </a:t>
            </a:r>
            <a:r>
              <a:rPr lang="it-IT" i="1" dirty="0" smtClean="0">
                <a:latin typeface="Times New Roman" pitchFamily="18" charset="0"/>
                <a:cs typeface="Times New Roman" pitchFamily="18" charset="0"/>
              </a:rPr>
              <a:t>Principi di diritto processuale civile</a:t>
            </a:r>
            <a:r>
              <a:rPr lang="it-IT" dirty="0" smtClean="0">
                <a:latin typeface="Times New Roman" pitchFamily="18" charset="0"/>
                <a:cs typeface="Times New Roman" pitchFamily="18" charset="0"/>
              </a:rPr>
              <a:t>, 1923: «</a:t>
            </a:r>
            <a:r>
              <a:rPr lang="it-IT" i="1" dirty="0" smtClean="0">
                <a:latin typeface="Times New Roman" pitchFamily="18" charset="0"/>
                <a:cs typeface="Times New Roman" pitchFamily="18" charset="0"/>
              </a:rPr>
              <a:t>la giurisdizione consiste nella attuazione della legge mediante la sostituzione dell’attività di organi pubblici all’attività altrui</a:t>
            </a:r>
            <a:r>
              <a:rPr lang="it-IT" dirty="0" smtClean="0">
                <a:latin typeface="Times New Roman" pitchFamily="18" charset="0"/>
                <a:cs typeface="Times New Roman" pitchFamily="18" charset="0"/>
              </a:rPr>
              <a:t>»; MORTARA, </a:t>
            </a:r>
            <a:r>
              <a:rPr lang="it-IT" i="1" dirty="0" smtClean="0">
                <a:latin typeface="Times New Roman" pitchFamily="18" charset="0"/>
                <a:cs typeface="Times New Roman" pitchFamily="18" charset="0"/>
              </a:rPr>
              <a:t>Commentario del codice e delle leggi di procedura civile</a:t>
            </a:r>
            <a:r>
              <a:rPr lang="it-IT" dirty="0" smtClean="0">
                <a:latin typeface="Times New Roman" pitchFamily="18" charset="0"/>
                <a:cs typeface="Times New Roman" pitchFamily="18" charset="0"/>
              </a:rPr>
              <a:t>, 1923: «</a:t>
            </a:r>
            <a:r>
              <a:rPr lang="it-IT" i="1" dirty="0" smtClean="0">
                <a:latin typeface="Times New Roman" pitchFamily="18" charset="0"/>
                <a:cs typeface="Times New Roman" pitchFamily="18" charset="0"/>
              </a:rPr>
              <a:t>la giurisdizione è attribuzione esclusiva e </a:t>
            </a:r>
            <a:r>
              <a:rPr lang="it-IT" i="1" dirty="0" err="1" smtClean="0">
                <a:latin typeface="Times New Roman" pitchFamily="18" charset="0"/>
                <a:cs typeface="Times New Roman" pitchFamily="18" charset="0"/>
              </a:rPr>
              <a:t>imprenscindibile</a:t>
            </a:r>
            <a:r>
              <a:rPr lang="it-IT" i="1" dirty="0" smtClean="0">
                <a:latin typeface="Times New Roman" pitchFamily="18" charset="0"/>
                <a:cs typeface="Times New Roman" pitchFamily="18" charset="0"/>
              </a:rPr>
              <a:t> della sovranità</a:t>
            </a:r>
            <a:r>
              <a:rPr lang="it-IT" dirty="0" smtClean="0">
                <a:latin typeface="Times New Roman" pitchFamily="18" charset="0"/>
                <a:cs typeface="Times New Roman" pitchFamily="18" charset="0"/>
              </a:rPr>
              <a:t>»; </a:t>
            </a:r>
            <a:r>
              <a:rPr lang="pt-BR" dirty="0" smtClean="0">
                <a:latin typeface="Times New Roman" pitchFamily="18" charset="0"/>
                <a:cs typeface="Times New Roman" pitchFamily="18" charset="0"/>
              </a:rPr>
              <a:t>CARNELUTTI, </a:t>
            </a:r>
            <a:r>
              <a:rPr lang="pt-BR" i="1" dirty="0" smtClean="0">
                <a:latin typeface="Times New Roman" pitchFamily="18" charset="0"/>
                <a:cs typeface="Times New Roman" pitchFamily="18" charset="0"/>
              </a:rPr>
              <a:t>Sistema di diritto processuale civile</a:t>
            </a:r>
            <a:r>
              <a:rPr lang="pt-BR" dirty="0" smtClean="0">
                <a:latin typeface="Times New Roman" pitchFamily="18" charset="0"/>
                <a:cs typeface="Times New Roman" pitchFamily="18" charset="0"/>
              </a:rPr>
              <a:t>, I, Padova, 1936),</a:t>
            </a:r>
            <a:r>
              <a:rPr lang="pt-BR" i="1" dirty="0" smtClean="0">
                <a:latin typeface="Times New Roman" pitchFamily="18" charset="0"/>
                <a:cs typeface="Times New Roman" pitchFamily="18" charset="0"/>
              </a:rPr>
              <a:t> equivalentes jurisdicionais</a:t>
            </a:r>
            <a:r>
              <a:rPr lang="pt-BR"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F. SANTORO PASSARELLI, </a:t>
            </a:r>
            <a:r>
              <a:rPr lang="it-IT" i="1" dirty="0" smtClean="0">
                <a:latin typeface="Times New Roman" pitchFamily="18" charset="0"/>
                <a:cs typeface="Times New Roman" pitchFamily="18" charset="0"/>
              </a:rPr>
              <a:t>Negozio e giudizio</a:t>
            </a:r>
            <a:r>
              <a:rPr lang="it-IT" dirty="0" smtClean="0">
                <a:latin typeface="Times New Roman" pitchFamily="18" charset="0"/>
                <a:cs typeface="Times New Roman" pitchFamily="18" charset="0"/>
              </a:rPr>
              <a:t>, in </a:t>
            </a:r>
            <a:r>
              <a:rPr lang="it-IT" i="1" dirty="0" err="1" smtClean="0">
                <a:latin typeface="Times New Roman" pitchFamily="18" charset="0"/>
                <a:cs typeface="Times New Roman" pitchFamily="18" charset="0"/>
              </a:rPr>
              <a:t>Riv</a:t>
            </a:r>
            <a:r>
              <a:rPr lang="it-IT" i="1" dirty="0" smtClean="0">
                <a:latin typeface="Times New Roman" pitchFamily="18" charset="0"/>
                <a:cs typeface="Times New Roman" pitchFamily="18" charset="0"/>
              </a:rPr>
              <a:t>. trim. dir. proc. civ.</a:t>
            </a:r>
            <a:r>
              <a:rPr lang="it-IT" dirty="0" smtClean="0">
                <a:latin typeface="Times New Roman" pitchFamily="18" charset="0"/>
                <a:cs typeface="Times New Roman" pitchFamily="18" charset="0"/>
              </a:rPr>
              <a:t>, 1956: «</a:t>
            </a:r>
            <a:r>
              <a:rPr lang="it-IT" i="1" dirty="0" smtClean="0">
                <a:latin typeface="Times New Roman" pitchFamily="18" charset="0"/>
                <a:cs typeface="Times New Roman" pitchFamily="18" charset="0"/>
              </a:rPr>
              <a:t>l’accertamento del diritto tra privati è prerogativa della giurisdizione. Il principio della esclusività giurisdizionale, stabilito dall’art. 2907 c.c., che va inteso nel significato dell’appartenenza esclusiva della giurisdizione dello Stato</a:t>
            </a:r>
            <a:r>
              <a:rPr lang="it-IT" dirty="0" smtClean="0">
                <a:latin typeface="Times New Roman" pitchFamily="18" charset="0"/>
                <a:cs typeface="Times New Roman" pitchFamily="18" charset="0"/>
              </a:rPr>
              <a:t>”. </a:t>
            </a:r>
          </a:p>
          <a:p>
            <a:pPr algn="just">
              <a:buFont typeface="Arial" pitchFamily="34" charset="0"/>
              <a:buChar char="•"/>
            </a:pPr>
            <a:endParaRPr lang="it-IT" dirty="0" smtClean="0">
              <a:latin typeface="Times New Roman" pitchFamily="18" charset="0"/>
              <a:cs typeface="Times New Roman" pitchFamily="18" charset="0"/>
            </a:endParaRPr>
          </a:p>
          <a:p>
            <a:pPr algn="just">
              <a:buFont typeface="Arial" pitchFamily="34" charset="0"/>
              <a:buChar char="•"/>
            </a:pPr>
            <a:r>
              <a:rPr lang="pt-BR" dirty="0" smtClean="0">
                <a:latin typeface="Times New Roman" pitchFamily="18" charset="0"/>
                <a:cs typeface="Times New Roman" pitchFamily="18" charset="0"/>
              </a:rPr>
              <a:t> Três correntes sobre a natureza da arbitragem: a privatista-contratual (Chiovenda e Calamandrei); a publicista-jurisdicional (Mortara e Zanobini); a intermediária-mista-híbrida (Carnelutti). </a:t>
            </a:r>
            <a:endParaRPr lang="pt-BR"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5619"/>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pt-B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Teoria privatista: fracionamento das operações do juízo e “</a:t>
            </a:r>
            <a:r>
              <a:rPr kumimoji="0" lang="pt-BR"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collaborazione di soggetti privati alla formazione delle premesse logiche della sentenza</a:t>
            </a:r>
            <a:r>
              <a:rPr kumimoji="0" lang="pt-B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os árbitros  preparavam somente a matéria logica da sentença arbitral que era tuda no provimento homologatório do juíz. Satta e a reduçao da arbitragem ao arbitramento: os árbitros prenchiam a vontade deixada em branco pelas partes contendentes.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pt-B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Teoria publicista: o laudo como verdadeira sentença e homologação como um simples “visto de legalidade”, de natureza meramente administrativa; os árbitros como “órgãos impróprios de jurisdição” e sujeitos investidos provisoriamente da função pública.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pt-B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Teoria intermediária: árbitro e juíz da homologação detinham ambos o poder jurisdição; sentença arbitral como um ato complexo, decorrente da fução entre o laudo e o decreto homologatório. </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lang="pt-BR"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lang="pt-BR" dirty="0" smtClean="0">
                <a:latin typeface="Times New Roman" pitchFamily="18" charset="0"/>
                <a:cs typeface="Times New Roman" pitchFamily="18" charset="0"/>
              </a:rPr>
              <a:t> Na França, Merlin e a tese da natureza contratual: a estrita ligação entre o comprimisso e a sentença arbitral; </a:t>
            </a:r>
            <a:r>
              <a:rPr lang="pt-BR" i="1" dirty="0" smtClean="0">
                <a:latin typeface="Times New Roman" pitchFamily="18" charset="0"/>
                <a:cs typeface="Times New Roman" pitchFamily="18" charset="0"/>
              </a:rPr>
              <a:t>arrêt</a:t>
            </a:r>
            <a:r>
              <a:rPr lang="pt-BR" dirty="0" smtClean="0">
                <a:latin typeface="Times New Roman" pitchFamily="18" charset="0"/>
                <a:cs typeface="Times New Roman" pitchFamily="18" charset="0"/>
              </a:rPr>
              <a:t> </a:t>
            </a:r>
            <a:r>
              <a:rPr lang="pt-BR" i="1" dirty="0" smtClean="0">
                <a:latin typeface="Times New Roman" pitchFamily="18" charset="0"/>
                <a:cs typeface="Times New Roman" pitchFamily="18" charset="0"/>
              </a:rPr>
              <a:t>Roses</a:t>
            </a:r>
            <a:r>
              <a:rPr lang="pt-BR" dirty="0" smtClean="0">
                <a:latin typeface="Times New Roman" pitchFamily="18" charset="0"/>
                <a:cs typeface="Times New Roman" pitchFamily="18" charset="0"/>
              </a:rPr>
              <a:t> de 1937 da Corte de cassação: “as sentenças arbitrais que têm por base um compromisso a ele se integram e participam de sua caractarística convencional”.</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lang="pt-BR"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lang="pt-BR" dirty="0" smtClean="0">
                <a:latin typeface="Times New Roman" pitchFamily="18" charset="0"/>
                <a:cs typeface="Times New Roman" pitchFamily="18" charset="0"/>
              </a:rPr>
              <a:t> A tese da natureza publicistica defendida pelo prof. Lainé e acolhida pela Corte de Apelação de Paris em 1901: o compromisso como contrato especial de direito público, do qual decorre a atribuição da jurisdição aos árbitros.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18762" y="67997"/>
            <a:ext cx="8917734"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Mudança de </a:t>
            </a:r>
            <a:r>
              <a:rPr lang="pt-BR" sz="2200" b="1" dirty="0" smtClean="0">
                <a:latin typeface="Times New Roman" pitchFamily="18" charset="0"/>
                <a:ea typeface="Calibri" pitchFamily="34" charset="0"/>
                <a:cs typeface="Times New Roman" pitchFamily="18" charset="0"/>
              </a:rPr>
              <a:t>postura</a:t>
            </a:r>
          </a:p>
          <a:p>
            <a:pPr marL="0" marR="0" lvl="0" indent="0" algn="ctr" defTabSz="914400" rtl="0" eaLnBrk="1" fontAlgn="base" latinLnBrk="0" hangingPunct="1">
              <a:lnSpc>
                <a:spcPct val="100000"/>
              </a:lnSpc>
              <a:spcBef>
                <a:spcPct val="0"/>
              </a:spcBef>
              <a:spcAft>
                <a:spcPct val="0"/>
              </a:spcAft>
              <a:buClrTx/>
              <a:buSzTx/>
              <a:buFontTx/>
              <a:buNone/>
              <a:tabLst/>
            </a:pPr>
            <a:endParaRPr lang="it-IT" sz="2200" b="1" dirty="0">
              <a:latin typeface="Times New Roman" pitchFamily="18" charset="0"/>
              <a:cs typeface="Times New Roman" pitchFamily="18" charset="0"/>
            </a:endParaRPr>
          </a:p>
          <a:p>
            <a:pPr algn="just">
              <a:buFont typeface="Arial" pitchFamily="34" charset="0"/>
              <a:buChar char="•"/>
            </a:pPr>
            <a:r>
              <a:rPr kumimoji="0" lang="it-IT"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it-IT" b="0" i="0" u="sng" strike="noStrike" cap="none" normalizeH="0" baseline="0" dirty="0" err="1" smtClean="0">
                <a:ln>
                  <a:noFill/>
                </a:ln>
                <a:solidFill>
                  <a:schemeClr val="tx1"/>
                </a:solidFill>
                <a:effectLst/>
                <a:latin typeface="Times New Roman" pitchFamily="18" charset="0"/>
                <a:cs typeface="Times New Roman" pitchFamily="18" charset="0"/>
              </a:rPr>
              <a:t>Primeiros</a:t>
            </a:r>
            <a:r>
              <a:rPr kumimoji="0" lang="it-IT" b="0" i="0" u="sng" strike="noStrike" cap="none" normalizeH="0" baseline="0" dirty="0" smtClean="0">
                <a:ln>
                  <a:noFill/>
                </a:ln>
                <a:solidFill>
                  <a:schemeClr val="tx1"/>
                </a:solidFill>
                <a:effectLst/>
                <a:latin typeface="Times New Roman" pitchFamily="18" charset="0"/>
                <a:cs typeface="Times New Roman" pitchFamily="18" charset="0"/>
              </a:rPr>
              <a:t> </a:t>
            </a:r>
            <a:r>
              <a:rPr lang="pt-BR" u="sng" dirty="0" smtClean="0">
                <a:latin typeface="Times New Roman" pitchFamily="18" charset="0"/>
                <a:cs typeface="Times New Roman" pitchFamily="18" charset="0"/>
              </a:rPr>
              <a:t>avanços entre as duas guerras</a:t>
            </a:r>
            <a:r>
              <a:rPr lang="pt-BR" dirty="0" smtClean="0">
                <a:latin typeface="Times New Roman" pitchFamily="18" charset="0"/>
                <a:cs typeface="Times New Roman" pitchFamily="18" charset="0"/>
              </a:rPr>
              <a:t>: </a:t>
            </a:r>
          </a:p>
          <a:p>
            <a:pPr algn="just"/>
            <a:r>
              <a:rPr lang="pt-BR" dirty="0" smtClean="0">
                <a:latin typeface="Times New Roman" pitchFamily="18" charset="0"/>
                <a:cs typeface="Times New Roman" pitchFamily="18" charset="0"/>
              </a:rPr>
              <a:t>Protocollo </a:t>
            </a:r>
            <a:r>
              <a:rPr lang="pt-BR" dirty="0">
                <a:latin typeface="Times New Roman" pitchFamily="18" charset="0"/>
                <a:cs typeface="Times New Roman" pitchFamily="18" charset="0"/>
              </a:rPr>
              <a:t>sobre Cláusulas Arbitrais de Genebra de </a:t>
            </a:r>
            <a:r>
              <a:rPr lang="pt-BR" dirty="0" smtClean="0">
                <a:latin typeface="Times New Roman" pitchFamily="18" charset="0"/>
                <a:cs typeface="Times New Roman" pitchFamily="18" charset="0"/>
              </a:rPr>
              <a:t>1923; </a:t>
            </a:r>
          </a:p>
          <a:p>
            <a:pPr algn="just"/>
            <a:r>
              <a:rPr lang="pt-BR" dirty="0" smtClean="0">
                <a:latin typeface="Times New Roman" pitchFamily="18" charset="0"/>
                <a:cs typeface="Times New Roman" pitchFamily="18" charset="0"/>
              </a:rPr>
              <a:t>admissibilidade </a:t>
            </a:r>
            <a:r>
              <a:rPr lang="pt-BR" dirty="0">
                <a:latin typeface="Times New Roman" pitchFamily="18" charset="0"/>
                <a:cs typeface="Times New Roman" pitchFamily="18" charset="0"/>
              </a:rPr>
              <a:t>na França (lei de 31 dezembro 1925) da cláusula compromissória na controvérsias </a:t>
            </a:r>
            <a:r>
              <a:rPr lang="pt-BR" dirty="0" smtClean="0">
                <a:latin typeface="Times New Roman" pitchFamily="18" charset="0"/>
                <a:cs typeface="Times New Roman" pitchFamily="18" charset="0"/>
              </a:rPr>
              <a:t>comerciais; </a:t>
            </a:r>
          </a:p>
          <a:p>
            <a:pPr algn="just"/>
            <a:r>
              <a:rPr lang="pt-BR" dirty="0" smtClean="0">
                <a:latin typeface="Times New Roman" pitchFamily="18" charset="0"/>
                <a:cs typeface="Times New Roman" pitchFamily="18" charset="0"/>
              </a:rPr>
              <a:t>Convenção </a:t>
            </a:r>
            <a:r>
              <a:rPr lang="pt-BR" dirty="0">
                <a:latin typeface="Times New Roman" pitchFamily="18" charset="0"/>
                <a:cs typeface="Times New Roman" pitchFamily="18" charset="0"/>
              </a:rPr>
              <a:t>para a Execução de Sentenças Arbitrais Estrangeiras de Genebra de </a:t>
            </a:r>
            <a:r>
              <a:rPr lang="pt-BR" dirty="0" smtClean="0">
                <a:latin typeface="Times New Roman" pitchFamily="18" charset="0"/>
                <a:cs typeface="Times New Roman" pitchFamily="18" charset="0"/>
              </a:rPr>
              <a:t>1927; </a:t>
            </a:r>
          </a:p>
          <a:p>
            <a:pPr algn="just"/>
            <a:r>
              <a:rPr lang="pt-BR" dirty="0">
                <a:latin typeface="Times New Roman" pitchFamily="18" charset="0"/>
                <a:cs typeface="Times New Roman" pitchFamily="18" charset="0"/>
              </a:rPr>
              <a:t>C</a:t>
            </a:r>
            <a:r>
              <a:rPr lang="pt-BR" dirty="0" smtClean="0">
                <a:latin typeface="Times New Roman" pitchFamily="18" charset="0"/>
                <a:cs typeface="Times New Roman" pitchFamily="18" charset="0"/>
              </a:rPr>
              <a:t>riação </a:t>
            </a:r>
            <a:r>
              <a:rPr lang="pt-BR" dirty="0">
                <a:latin typeface="Times New Roman" pitchFamily="18" charset="0"/>
                <a:cs typeface="Times New Roman" pitchFamily="18" charset="0"/>
              </a:rPr>
              <a:t>da nocão da arbitragem internacional </a:t>
            </a:r>
            <a:r>
              <a:rPr lang="pt-BR" dirty="0" smtClean="0">
                <a:latin typeface="Times New Roman" pitchFamily="18" charset="0"/>
                <a:cs typeface="Times New Roman" pitchFamily="18" charset="0"/>
              </a:rPr>
              <a:t>na jurisprudência </a:t>
            </a:r>
            <a:r>
              <a:rPr lang="pt-BR" dirty="0">
                <a:latin typeface="Times New Roman" pitchFamily="18" charset="0"/>
                <a:cs typeface="Times New Roman" pitchFamily="18" charset="0"/>
              </a:rPr>
              <a:t>francesa </a:t>
            </a:r>
            <a:r>
              <a:rPr lang="pt-BR" dirty="0" smtClean="0">
                <a:latin typeface="Times New Roman" pitchFamily="18" charset="0"/>
                <a:cs typeface="Times New Roman" pitchFamily="18" charset="0"/>
              </a:rPr>
              <a:t>(Cass</a:t>
            </a:r>
            <a:r>
              <a:rPr lang="pt-BR" dirty="0">
                <a:latin typeface="Times New Roman" pitchFamily="18" charset="0"/>
                <a:cs typeface="Times New Roman" pitchFamily="18" charset="0"/>
              </a:rPr>
              <a:t>., 19 febbraio </a:t>
            </a:r>
            <a:r>
              <a:rPr lang="pt-BR" dirty="0" smtClean="0">
                <a:latin typeface="Times New Roman" pitchFamily="18" charset="0"/>
                <a:cs typeface="Times New Roman" pitchFamily="18" charset="0"/>
              </a:rPr>
              <a:t>1930).</a:t>
            </a:r>
          </a:p>
          <a:p>
            <a:endParaRPr lang="pt-BR" u="sng" dirty="0" smtClean="0">
              <a:latin typeface="Times New Roman" pitchFamily="18" charset="0"/>
              <a:cs typeface="Times New Roman" pitchFamily="18" charset="0"/>
            </a:endParaRPr>
          </a:p>
          <a:p>
            <a:pPr>
              <a:buFont typeface="Arial" pitchFamily="34" charset="0"/>
              <a:buChar char="•"/>
            </a:pPr>
            <a:r>
              <a:rPr lang="pt-BR" dirty="0">
                <a:latin typeface="Times New Roman" pitchFamily="18" charset="0"/>
                <a:cs typeface="Times New Roman" pitchFamily="18" charset="0"/>
              </a:rPr>
              <a:t> </a:t>
            </a:r>
            <a:r>
              <a:rPr lang="pt-BR" u="sng" dirty="0" smtClean="0">
                <a:latin typeface="Times New Roman" pitchFamily="18" charset="0"/>
                <a:cs typeface="Times New Roman" pitchFamily="18" charset="0"/>
              </a:rPr>
              <a:t>Anos </a:t>
            </a:r>
            <a:r>
              <a:rPr lang="pt-BR" u="sng" dirty="0">
                <a:latin typeface="Times New Roman" pitchFamily="18" charset="0"/>
                <a:cs typeface="Times New Roman" pitchFamily="18" charset="0"/>
              </a:rPr>
              <a:t>cinquenta e </a:t>
            </a:r>
            <a:r>
              <a:rPr lang="pt-BR" u="sng" dirty="0" smtClean="0">
                <a:latin typeface="Times New Roman" pitchFamily="18" charset="0"/>
                <a:cs typeface="Times New Roman" pitchFamily="18" charset="0"/>
              </a:rPr>
              <a:t>sessenta e o começo da nova postura</a:t>
            </a:r>
            <a:r>
              <a:rPr lang="pt-BR" dirty="0" smtClean="0">
                <a:latin typeface="Times New Roman" pitchFamily="18" charset="0"/>
                <a:cs typeface="Times New Roman" pitchFamily="18" charset="0"/>
              </a:rPr>
              <a:t>: </a:t>
            </a:r>
          </a:p>
          <a:p>
            <a:r>
              <a:rPr lang="pt-BR" dirty="0" smtClean="0">
                <a:latin typeface="Times New Roman" pitchFamily="18" charset="0"/>
                <a:cs typeface="Times New Roman" pitchFamily="18" charset="0"/>
              </a:rPr>
              <a:t>Convenção </a:t>
            </a:r>
            <a:r>
              <a:rPr lang="pt-BR" dirty="0">
                <a:latin typeface="Times New Roman" pitchFamily="18" charset="0"/>
                <a:cs typeface="Times New Roman" pitchFamily="18" charset="0"/>
              </a:rPr>
              <a:t>de Nova Iorque em 1958 sobre o Reconhecimento e Execução de Sentenças Arbitrais </a:t>
            </a:r>
            <a:r>
              <a:rPr lang="pt-BR" dirty="0" smtClean="0">
                <a:latin typeface="Times New Roman" pitchFamily="18" charset="0"/>
                <a:cs typeface="Times New Roman" pitchFamily="18" charset="0"/>
              </a:rPr>
              <a:t>Estrangeiras; </a:t>
            </a:r>
          </a:p>
          <a:p>
            <a:r>
              <a:rPr lang="pt-BR" dirty="0" smtClean="0">
                <a:latin typeface="Times New Roman" pitchFamily="18" charset="0"/>
                <a:cs typeface="Times New Roman" pitchFamily="18" charset="0"/>
              </a:rPr>
              <a:t>Convenção </a:t>
            </a:r>
            <a:r>
              <a:rPr lang="pt-BR" dirty="0">
                <a:latin typeface="Times New Roman" pitchFamily="18" charset="0"/>
                <a:cs typeface="Times New Roman" pitchFamily="18" charset="0"/>
              </a:rPr>
              <a:t>Europeia da Lei Uniforme em Arbitragem de </a:t>
            </a:r>
            <a:r>
              <a:rPr lang="pt-BR" dirty="0" smtClean="0">
                <a:latin typeface="Times New Roman" pitchFamily="18" charset="0"/>
                <a:cs typeface="Times New Roman" pitchFamily="18" charset="0"/>
              </a:rPr>
              <a:t>1966; </a:t>
            </a:r>
          </a:p>
          <a:p>
            <a:r>
              <a:rPr lang="pt-BR" dirty="0" smtClean="0">
                <a:latin typeface="Times New Roman" pitchFamily="18" charset="0"/>
                <a:cs typeface="Times New Roman" pitchFamily="18" charset="0"/>
              </a:rPr>
              <a:t>  </a:t>
            </a:r>
            <a:endParaRPr lang="pt-BR" dirty="0">
              <a:latin typeface="Times New Roman" pitchFamily="18" charset="0"/>
              <a:cs typeface="Times New Roman" pitchFamily="18" charset="0"/>
            </a:endParaRPr>
          </a:p>
          <a:p>
            <a:pPr algn="just">
              <a:buFont typeface="Arial" pitchFamily="34" charset="0"/>
              <a:buChar char="•"/>
            </a:pPr>
            <a:r>
              <a:rPr lang="pt-BR" dirty="0" smtClean="0">
                <a:latin typeface="Times New Roman" pitchFamily="18" charset="0"/>
                <a:cs typeface="Times New Roman" pitchFamily="18" charset="0"/>
              </a:rPr>
              <a:t> </a:t>
            </a:r>
            <a:r>
              <a:rPr lang="pt-BR" u="sng" dirty="0" smtClean="0">
                <a:latin typeface="Times New Roman" pitchFamily="18" charset="0"/>
                <a:cs typeface="Times New Roman" pitchFamily="18" charset="0"/>
              </a:rPr>
              <a:t>Favor </a:t>
            </a:r>
            <a:r>
              <a:rPr lang="pt-BR" u="sng" dirty="0">
                <a:latin typeface="Times New Roman" pitchFamily="18" charset="0"/>
                <a:cs typeface="Times New Roman" pitchFamily="18" charset="0"/>
              </a:rPr>
              <a:t>arbitral </a:t>
            </a:r>
            <a:r>
              <a:rPr lang="pt-BR" u="sng" dirty="0" smtClean="0">
                <a:latin typeface="Times New Roman" pitchFamily="18" charset="0"/>
                <a:cs typeface="Times New Roman" pitchFamily="18" charset="0"/>
              </a:rPr>
              <a:t>na </a:t>
            </a:r>
            <a:r>
              <a:rPr lang="pt-BR" u="sng" dirty="0">
                <a:latin typeface="Times New Roman" pitchFamily="18" charset="0"/>
                <a:cs typeface="Times New Roman" pitchFamily="18" charset="0"/>
              </a:rPr>
              <a:t>jurisprudência </a:t>
            </a:r>
            <a:r>
              <a:rPr lang="pt-BR" u="sng" dirty="0" smtClean="0">
                <a:latin typeface="Times New Roman" pitchFamily="18" charset="0"/>
                <a:cs typeface="Times New Roman" pitchFamily="18" charset="0"/>
              </a:rPr>
              <a:t>francesa</a:t>
            </a:r>
            <a:r>
              <a:rPr lang="pt-BR" dirty="0" smtClean="0">
                <a:latin typeface="Times New Roman" pitchFamily="18" charset="0"/>
                <a:cs typeface="Times New Roman" pitchFamily="18" charset="0"/>
              </a:rPr>
              <a:t>: Arrêt </a:t>
            </a:r>
            <a:r>
              <a:rPr lang="pt-BR" dirty="0">
                <a:latin typeface="Times New Roman" pitchFamily="18" charset="0"/>
                <a:cs typeface="Times New Roman" pitchFamily="18" charset="0"/>
              </a:rPr>
              <a:t>Gosset </a:t>
            </a:r>
            <a:r>
              <a:rPr lang="pt-BR" dirty="0" smtClean="0">
                <a:latin typeface="Times New Roman" pitchFamily="18" charset="0"/>
                <a:cs typeface="Times New Roman" pitchFamily="18" charset="0"/>
              </a:rPr>
              <a:t>de </a:t>
            </a:r>
            <a:r>
              <a:rPr lang="pt-BR" dirty="0">
                <a:latin typeface="Times New Roman" pitchFamily="18" charset="0"/>
                <a:cs typeface="Times New Roman" pitchFamily="18" charset="0"/>
              </a:rPr>
              <a:t>1963 (Cass. civ. 7 mai 1963</a:t>
            </a:r>
            <a:r>
              <a:rPr lang="pt-BR" dirty="0" smtClean="0">
                <a:latin typeface="Times New Roman" pitchFamily="18" charset="0"/>
                <a:cs typeface="Times New Roman" pitchFamily="18" charset="0"/>
              </a:rPr>
              <a:t>) e o </a:t>
            </a:r>
            <a:r>
              <a:rPr lang="pt-BR" dirty="0">
                <a:latin typeface="Times New Roman" pitchFamily="18" charset="0"/>
                <a:cs typeface="Times New Roman" pitchFamily="18" charset="0"/>
              </a:rPr>
              <a:t>princípio da autonomia da cláusula compromissória em matéria de arbitragem </a:t>
            </a:r>
            <a:r>
              <a:rPr lang="pt-BR" dirty="0" smtClean="0">
                <a:latin typeface="Times New Roman" pitchFamily="18" charset="0"/>
                <a:cs typeface="Times New Roman" pitchFamily="18" charset="0"/>
              </a:rPr>
              <a:t>internacional</a:t>
            </a:r>
          </a:p>
          <a:p>
            <a:pPr algn="just">
              <a:buFont typeface="Arial" pitchFamily="34" charset="0"/>
              <a:buChar char="•"/>
            </a:pPr>
            <a:endParaRPr lang="pt-BR" dirty="0">
              <a:latin typeface="Times New Roman" pitchFamily="18" charset="0"/>
              <a:cs typeface="Times New Roman" pitchFamily="18" charset="0"/>
            </a:endParaRPr>
          </a:p>
          <a:p>
            <a:pPr algn="just">
              <a:buFont typeface="Arial" pitchFamily="34" charset="0"/>
              <a:buChar char="•"/>
            </a:pPr>
            <a:r>
              <a:rPr lang="it-IT" dirty="0" smtClean="0">
                <a:latin typeface="Times New Roman" pitchFamily="18" charset="0"/>
                <a:cs typeface="Times New Roman" pitchFamily="18" charset="0"/>
              </a:rPr>
              <a:t> </a:t>
            </a:r>
            <a:r>
              <a:rPr lang="it-IT" u="sng" dirty="0" smtClean="0">
                <a:latin typeface="Times New Roman" pitchFamily="18" charset="0"/>
                <a:cs typeface="Times New Roman" pitchFamily="18" charset="0"/>
              </a:rPr>
              <a:t>Mudança </a:t>
            </a:r>
            <a:r>
              <a:rPr lang="it-IT" u="sng" dirty="0">
                <a:latin typeface="Times New Roman" pitchFamily="18" charset="0"/>
                <a:cs typeface="Times New Roman" pitchFamily="18" charset="0"/>
              </a:rPr>
              <a:t>na postura da </a:t>
            </a:r>
            <a:r>
              <a:rPr lang="it-IT" u="sng" dirty="0" err="1">
                <a:latin typeface="Times New Roman" pitchFamily="18" charset="0"/>
                <a:cs typeface="Times New Roman" pitchFamily="18" charset="0"/>
              </a:rPr>
              <a:t>doutrina</a:t>
            </a:r>
            <a:r>
              <a:rPr lang="it-IT" u="sng" dirty="0">
                <a:latin typeface="Times New Roman" pitchFamily="18" charset="0"/>
                <a:cs typeface="Times New Roman" pitchFamily="18" charset="0"/>
              </a:rPr>
              <a:t> </a:t>
            </a:r>
            <a:r>
              <a:rPr lang="it-IT" u="sng" dirty="0" smtClean="0">
                <a:latin typeface="Times New Roman" pitchFamily="18" charset="0"/>
                <a:cs typeface="Times New Roman" pitchFamily="18" charset="0"/>
              </a:rPr>
              <a:t>italiana e </a:t>
            </a:r>
            <a:r>
              <a:rPr lang="it-IT" u="sng" dirty="0" err="1" smtClean="0">
                <a:latin typeface="Times New Roman" pitchFamily="18" charset="0"/>
                <a:cs typeface="Times New Roman" pitchFamily="18" charset="0"/>
              </a:rPr>
              <a:t>francesa</a:t>
            </a:r>
            <a:r>
              <a:rPr lang="it-IT" dirty="0" smtClean="0">
                <a:latin typeface="Times New Roman" pitchFamily="18" charset="0"/>
                <a:cs typeface="Times New Roman" pitchFamily="18" charset="0"/>
              </a:rPr>
              <a:t>: Liebman</a:t>
            </a:r>
            <a:r>
              <a:rPr lang="pt-BR" dirty="0" smtClean="0">
                <a:latin typeface="Times New Roman" pitchFamily="18" charset="0"/>
                <a:cs typeface="Times New Roman" pitchFamily="18" charset="0"/>
              </a:rPr>
              <a:t> e critica da </a:t>
            </a:r>
            <a:r>
              <a:rPr lang="pt-BR" dirty="0">
                <a:latin typeface="Times New Roman" pitchFamily="18" charset="0"/>
                <a:cs typeface="Times New Roman" pitchFamily="18" charset="0"/>
              </a:rPr>
              <a:t>regra da vis </a:t>
            </a:r>
            <a:r>
              <a:rPr lang="pt-BR" dirty="0" smtClean="0">
                <a:latin typeface="Times New Roman" pitchFamily="18" charset="0"/>
                <a:cs typeface="Times New Roman" pitchFamily="18" charset="0"/>
              </a:rPr>
              <a:t>atrativa; Satta e o </a:t>
            </a:r>
            <a:r>
              <a:rPr lang="pt-BR" dirty="0">
                <a:latin typeface="Times New Roman" pitchFamily="18" charset="0"/>
                <a:cs typeface="Times New Roman" pitchFamily="18" charset="0"/>
              </a:rPr>
              <a:t>preconceito acerca do monopolio estatual da jurisdição; </a:t>
            </a:r>
            <a:r>
              <a:rPr lang="pt-BR" dirty="0" smtClean="0">
                <a:latin typeface="Times New Roman" pitchFamily="18" charset="0"/>
                <a:cs typeface="Times New Roman" pitchFamily="18" charset="0"/>
              </a:rPr>
              <a:t>Carnacini definiu </a:t>
            </a:r>
            <a:r>
              <a:rPr lang="pt-BR" dirty="0">
                <a:latin typeface="Times New Roman" pitchFamily="18" charset="0"/>
                <a:cs typeface="Times New Roman" pitchFamily="18" charset="0"/>
              </a:rPr>
              <a:t>como estúpida e incongruente a vedação aos estrangeiros de aceitar o cargo de </a:t>
            </a:r>
            <a:r>
              <a:rPr lang="pt-BR" dirty="0" smtClean="0">
                <a:latin typeface="Times New Roman" pitchFamily="18" charset="0"/>
                <a:cs typeface="Times New Roman" pitchFamily="18" charset="0"/>
              </a:rPr>
              <a:t>árbitros; Cornu e Foyer,  Motusky, Arets e o concepto da jurisdição privada arbitral .</a:t>
            </a:r>
            <a:r>
              <a:rPr lang="pt-BR" dirty="0" smtClean="0"/>
              <a:t> </a:t>
            </a:r>
            <a:endParaRPr kumimoji="0" lang="pt-B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755576" y="476672"/>
            <a:ext cx="7344816" cy="6309420"/>
          </a:xfrm>
          <a:prstGeom prst="rect">
            <a:avLst/>
          </a:prstGeom>
        </p:spPr>
        <p:txBody>
          <a:bodyPr wrap="square">
            <a:spAutoFit/>
          </a:bodyPr>
          <a:lstStyle/>
          <a:p>
            <a:pPr algn="ctr"/>
            <a:r>
              <a:rPr lang="pt-BR" sz="2200" b="1" dirty="0">
                <a:latin typeface="Times New Roman" pitchFamily="18" charset="0"/>
                <a:cs typeface="Times New Roman" pitchFamily="18" charset="0"/>
              </a:rPr>
              <a:t>Anos </a:t>
            </a:r>
            <a:r>
              <a:rPr lang="pt-BR" sz="2200" b="1" dirty="0" smtClean="0">
                <a:latin typeface="Times New Roman" pitchFamily="18" charset="0"/>
                <a:cs typeface="Times New Roman" pitchFamily="18" charset="0"/>
              </a:rPr>
              <a:t>oitenta: a </a:t>
            </a:r>
            <a:r>
              <a:rPr lang="pt-BR" sz="2200" b="1" dirty="0">
                <a:latin typeface="Times New Roman" pitchFamily="18" charset="0"/>
                <a:cs typeface="Times New Roman" pitchFamily="18" charset="0"/>
              </a:rPr>
              <a:t>reviravolta </a:t>
            </a:r>
            <a:r>
              <a:rPr lang="pt-BR" sz="2200" b="1" dirty="0" smtClean="0">
                <a:latin typeface="Times New Roman" pitchFamily="18" charset="0"/>
                <a:cs typeface="Times New Roman" pitchFamily="18" charset="0"/>
              </a:rPr>
              <a:t>normativa</a:t>
            </a:r>
          </a:p>
          <a:p>
            <a:endParaRPr lang="pt-BR" dirty="0" smtClean="0">
              <a:latin typeface="Times New Roman" pitchFamily="18" charset="0"/>
              <a:cs typeface="Times New Roman" pitchFamily="18" charset="0"/>
            </a:endParaRPr>
          </a:p>
          <a:p>
            <a:pPr algn="just">
              <a:buFont typeface="Arial" pitchFamily="34" charset="0"/>
              <a:buChar char="•"/>
            </a:pPr>
            <a:r>
              <a:rPr lang="pt-BR" dirty="0">
                <a:latin typeface="Times New Roman" pitchFamily="18" charset="0"/>
                <a:cs typeface="Times New Roman" pitchFamily="18" charset="0"/>
              </a:rPr>
              <a:t> </a:t>
            </a:r>
            <a:r>
              <a:rPr lang="pt-BR" u="sng" dirty="0" smtClean="0">
                <a:latin typeface="Times New Roman" pitchFamily="18" charset="0"/>
                <a:cs typeface="Times New Roman" pitchFamily="18" charset="0"/>
              </a:rPr>
              <a:t>Começo do vento reformador na Europa </a:t>
            </a:r>
            <a:r>
              <a:rPr lang="pt-BR" dirty="0" smtClean="0">
                <a:latin typeface="Times New Roman" pitchFamily="18" charset="0"/>
                <a:cs typeface="Times New Roman" pitchFamily="18" charset="0"/>
              </a:rPr>
              <a:t>segundo novas diretrizes (palavras de ordem): </a:t>
            </a:r>
            <a:r>
              <a:rPr lang="pt-BR" dirty="0">
                <a:latin typeface="Times New Roman" pitchFamily="18" charset="0"/>
                <a:cs typeface="Times New Roman" pitchFamily="18" charset="0"/>
              </a:rPr>
              <a:t>autonomia, </a:t>
            </a:r>
            <a:r>
              <a:rPr lang="pt-BR" dirty="0" smtClean="0">
                <a:latin typeface="Times New Roman" pitchFamily="18" charset="0"/>
                <a:cs typeface="Times New Roman" pitchFamily="18" charset="0"/>
              </a:rPr>
              <a:t>independencia</a:t>
            </a:r>
            <a:r>
              <a:rPr lang="pt-BR" dirty="0">
                <a:latin typeface="Times New Roman" pitchFamily="18" charset="0"/>
                <a:cs typeface="Times New Roman" pitchFamily="18" charset="0"/>
              </a:rPr>
              <a:t>, </a:t>
            </a:r>
            <a:r>
              <a:rPr lang="pt-BR" dirty="0" smtClean="0">
                <a:latin typeface="Times New Roman" pitchFamily="18" charset="0"/>
                <a:cs typeface="Times New Roman" pitchFamily="18" charset="0"/>
              </a:rPr>
              <a:t>liberalismo, </a:t>
            </a:r>
            <a:r>
              <a:rPr lang="pt-BR" dirty="0">
                <a:latin typeface="Times New Roman" pitchFamily="18" charset="0"/>
                <a:cs typeface="Times New Roman" pitchFamily="18" charset="0"/>
              </a:rPr>
              <a:t>eficácia e efetividade da </a:t>
            </a:r>
            <a:r>
              <a:rPr lang="pt-BR" dirty="0" smtClean="0">
                <a:latin typeface="Times New Roman" pitchFamily="18" charset="0"/>
                <a:cs typeface="Times New Roman" pitchFamily="18" charset="0"/>
              </a:rPr>
              <a:t>arbitragem; </a:t>
            </a:r>
          </a:p>
          <a:p>
            <a:pPr>
              <a:buFont typeface="Arial" pitchFamily="34" charset="0"/>
              <a:buChar char="•"/>
            </a:pPr>
            <a:endParaRPr lang="pt-BR" dirty="0" smtClean="0">
              <a:latin typeface="Times New Roman" pitchFamily="18" charset="0"/>
              <a:cs typeface="Times New Roman" pitchFamily="18" charset="0"/>
            </a:endParaRPr>
          </a:p>
          <a:p>
            <a:pPr algn="just">
              <a:buFont typeface="Arial" pitchFamily="34" charset="0"/>
              <a:buChar char="•"/>
            </a:pPr>
            <a:r>
              <a:rPr lang="pt-BR" dirty="0">
                <a:latin typeface="Times New Roman" pitchFamily="18" charset="0"/>
                <a:cs typeface="Times New Roman" pitchFamily="18" charset="0"/>
              </a:rPr>
              <a:t> </a:t>
            </a:r>
            <a:r>
              <a:rPr lang="pt-BR" u="sng" dirty="0" smtClean="0">
                <a:latin typeface="Times New Roman" pitchFamily="18" charset="0"/>
                <a:cs typeface="Times New Roman" pitchFamily="18" charset="0"/>
              </a:rPr>
              <a:t>Primeiro vento</a:t>
            </a: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reforma francesa de 1980 e </a:t>
            </a:r>
            <a:r>
              <a:rPr lang="pt-BR" dirty="0" smtClean="0">
                <a:latin typeface="Times New Roman" pitchFamily="18" charset="0"/>
                <a:cs typeface="Times New Roman" pitchFamily="18" charset="0"/>
              </a:rPr>
              <a:t>1981, </a:t>
            </a:r>
            <a:r>
              <a:rPr lang="pt-BR" dirty="0">
                <a:latin typeface="Times New Roman" pitchFamily="18" charset="0"/>
                <a:cs typeface="Times New Roman" pitchFamily="18" charset="0"/>
              </a:rPr>
              <a:t>reforma italiana 1983, austriaca 1983, belga 1985, holandesa 1986, portuguesa 1986, suiça </a:t>
            </a:r>
            <a:r>
              <a:rPr lang="pt-BR" dirty="0" smtClean="0">
                <a:latin typeface="Times New Roman" pitchFamily="18" charset="0"/>
                <a:cs typeface="Times New Roman" pitchFamily="18" charset="0"/>
              </a:rPr>
              <a:t>1987,  </a:t>
            </a:r>
            <a:r>
              <a:rPr lang="pt-BR" dirty="0">
                <a:latin typeface="Times New Roman" pitchFamily="18" charset="0"/>
                <a:cs typeface="Times New Roman" pitchFamily="18" charset="0"/>
              </a:rPr>
              <a:t>espanhola </a:t>
            </a:r>
            <a:r>
              <a:rPr lang="pt-BR" dirty="0" smtClean="0">
                <a:latin typeface="Times New Roman" pitchFamily="18" charset="0"/>
                <a:cs typeface="Times New Roman" pitchFamily="18" charset="0"/>
              </a:rPr>
              <a:t>1988; Lei </a:t>
            </a:r>
            <a:r>
              <a:rPr lang="pt-BR" dirty="0">
                <a:latin typeface="Times New Roman" pitchFamily="18" charset="0"/>
                <a:cs typeface="Times New Roman" pitchFamily="18" charset="0"/>
              </a:rPr>
              <a:t>Modelo sobre Arbitragem Comercial Internacional em </a:t>
            </a:r>
            <a:r>
              <a:rPr lang="pt-BR" dirty="0" smtClean="0">
                <a:latin typeface="Times New Roman" pitchFamily="18" charset="0"/>
                <a:cs typeface="Times New Roman" pitchFamily="18" charset="0"/>
              </a:rPr>
              <a:t>1985 (alterada </a:t>
            </a:r>
            <a:r>
              <a:rPr lang="pt-BR" dirty="0">
                <a:latin typeface="Times New Roman" pitchFamily="18" charset="0"/>
                <a:cs typeface="Times New Roman" pitchFamily="18" charset="0"/>
              </a:rPr>
              <a:t>em </a:t>
            </a:r>
            <a:r>
              <a:rPr lang="pt-BR" dirty="0" smtClean="0">
                <a:latin typeface="Times New Roman" pitchFamily="18" charset="0"/>
                <a:cs typeface="Times New Roman" pitchFamily="18" charset="0"/>
              </a:rPr>
              <a:t>2006); </a:t>
            </a:r>
          </a:p>
          <a:p>
            <a:pPr>
              <a:buFont typeface="Arial" pitchFamily="34" charset="0"/>
              <a:buChar char="•"/>
            </a:pPr>
            <a:endParaRPr lang="pt-BR" dirty="0" smtClean="0">
              <a:latin typeface="Times New Roman" pitchFamily="18" charset="0"/>
              <a:cs typeface="Times New Roman" pitchFamily="18" charset="0"/>
            </a:endParaRPr>
          </a:p>
          <a:p>
            <a:pPr algn="just">
              <a:buFont typeface="Arial" pitchFamily="34" charset="0"/>
              <a:buChar char="•"/>
            </a:pPr>
            <a:r>
              <a:rPr lang="pt-BR" dirty="0" smtClean="0">
                <a:latin typeface="Times New Roman" pitchFamily="18" charset="0"/>
                <a:cs typeface="Times New Roman" pitchFamily="18" charset="0"/>
              </a:rPr>
              <a:t> </a:t>
            </a:r>
            <a:r>
              <a:rPr lang="pt-BR" u="sng" dirty="0" smtClean="0">
                <a:latin typeface="Times New Roman" pitchFamily="18" charset="0"/>
                <a:cs typeface="Times New Roman" pitchFamily="18" charset="0"/>
              </a:rPr>
              <a:t>A França como </a:t>
            </a:r>
            <a:r>
              <a:rPr lang="pt-BR" u="sng" dirty="0">
                <a:latin typeface="Times New Roman" pitchFamily="18" charset="0"/>
                <a:cs typeface="Times New Roman" pitchFamily="18" charset="0"/>
              </a:rPr>
              <a:t>modelo </a:t>
            </a:r>
            <a:r>
              <a:rPr lang="pt-BR" u="sng" dirty="0" smtClean="0">
                <a:latin typeface="Times New Roman" pitchFamily="18" charset="0"/>
                <a:cs typeface="Times New Roman" pitchFamily="18" charset="0"/>
              </a:rPr>
              <a:t>das legislações europeias </a:t>
            </a:r>
            <a:r>
              <a:rPr lang="pt-BR" dirty="0" smtClean="0">
                <a:latin typeface="Times New Roman" pitchFamily="18" charset="0"/>
                <a:cs typeface="Times New Roman" pitchFamily="18" charset="0"/>
              </a:rPr>
              <a:t>(Loquin, Vigoriti, Gaillard</a:t>
            </a:r>
            <a:r>
              <a:rPr lang="it-IT" dirty="0" smtClean="0">
                <a:latin typeface="Times New Roman" pitchFamily="18" charset="0"/>
                <a:cs typeface="Times New Roman" pitchFamily="18" charset="0"/>
              </a:rPr>
              <a:t>). </a:t>
            </a:r>
          </a:p>
          <a:p>
            <a:pPr algn="just">
              <a:buFont typeface="Arial" pitchFamily="34" charset="0"/>
              <a:buChar char="•"/>
            </a:pPr>
            <a:endParaRPr lang="it-IT" dirty="0" smtClean="0">
              <a:latin typeface="Times New Roman" pitchFamily="18" charset="0"/>
              <a:cs typeface="Times New Roman" pitchFamily="18" charset="0"/>
            </a:endParaRPr>
          </a:p>
          <a:p>
            <a:pPr algn="just">
              <a:buFont typeface="Arial" pitchFamily="34" charset="0"/>
              <a:buChar char="•"/>
            </a:pP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Segundo</a:t>
            </a:r>
            <a:r>
              <a:rPr lang="it-IT" dirty="0" smtClean="0">
                <a:latin typeface="Times New Roman" pitchFamily="18" charset="0"/>
                <a:cs typeface="Times New Roman" pitchFamily="18" charset="0"/>
              </a:rPr>
              <a:t> vento: </a:t>
            </a:r>
            <a:r>
              <a:rPr lang="pt-BR" dirty="0" smtClean="0">
                <a:latin typeface="Times New Roman" pitchFamily="18" charset="0"/>
                <a:cs typeface="Times New Roman" pitchFamily="18" charset="0"/>
              </a:rPr>
              <a:t>segunda (1994) e terceira (2006) italiana; espanhola 2003, modificada em 2011; segunda reforma francesa em 2011; portuguesa 2011.</a:t>
            </a:r>
            <a:r>
              <a:rPr lang="it-IT" dirty="0" smtClean="0">
                <a:latin typeface="Times New Roman" pitchFamily="18" charset="0"/>
                <a:cs typeface="Times New Roman" pitchFamily="18" charset="0"/>
              </a:rPr>
              <a:t> </a:t>
            </a:r>
          </a:p>
          <a:p>
            <a:pPr algn="just">
              <a:buFont typeface="Arial" pitchFamily="34" charset="0"/>
              <a:buChar char="•"/>
            </a:pPr>
            <a:endParaRPr lang="it-IT" dirty="0" smtClean="0">
              <a:latin typeface="Times New Roman" pitchFamily="18" charset="0"/>
              <a:cs typeface="Times New Roman" pitchFamily="18" charset="0"/>
            </a:endParaRPr>
          </a:p>
          <a:p>
            <a:pPr algn="just">
              <a:buFont typeface="Arial" pitchFamily="34" charset="0"/>
              <a:buChar char="•"/>
            </a:pPr>
            <a:endParaRPr lang="pt-BR" dirty="0">
              <a:latin typeface="Times New Roman" pitchFamily="18" charset="0"/>
              <a:cs typeface="Times New Roman" pitchFamily="18" charset="0"/>
            </a:endParaRPr>
          </a:p>
          <a:p>
            <a:pPr>
              <a:buFont typeface="Arial" pitchFamily="34" charset="0"/>
              <a:buChar char="•"/>
            </a:pPr>
            <a:endParaRPr lang="it-IT" dirty="0" smtClean="0"/>
          </a:p>
          <a:p>
            <a:pPr>
              <a:buFont typeface="Arial" pitchFamily="34" charset="0"/>
              <a:buChar char="•"/>
            </a:pPr>
            <a:endParaRPr lang="pt-BR" dirty="0" smtClean="0"/>
          </a:p>
          <a:p>
            <a:endParaRPr lang="pt-BR" dirty="0"/>
          </a:p>
          <a:p>
            <a:r>
              <a:rPr lang="pt-BR" dirty="0" smtClean="0"/>
              <a:t> </a:t>
            </a:r>
            <a:r>
              <a:rPr lang="pt-BR" sz="2200" dirty="0" smtClean="0"/>
              <a:t> </a:t>
            </a:r>
            <a:endParaRPr lang="pt-BR"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3814</Words>
  <Application>Microsoft Office PowerPoint</Application>
  <PresentationFormat>Presentazione su schermo (4:3)</PresentationFormat>
  <Paragraphs>199</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71</cp:revision>
  <dcterms:created xsi:type="dcterms:W3CDTF">2013-08-19T18:23:17Z</dcterms:created>
  <dcterms:modified xsi:type="dcterms:W3CDTF">2013-08-22T22:59:44Z</dcterms:modified>
</cp:coreProperties>
</file>