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47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55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4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70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13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80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73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34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20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47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3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443B-EEB4-F64A-9147-CD658D5CA722}" type="datetimeFigureOut">
              <a:rPr lang="en-US" smtClean="0"/>
              <a:pPr/>
              <a:t>3/27/2020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D9A58-8239-334E-9C91-6215B06CD4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87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space.bc.uepb.edu.br/jspui/bitstream/123456789/5328/1/PDF%20-%20Heleno%20Alves%20de%20Almeida%20Neto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770" y="1457565"/>
            <a:ext cx="9023230" cy="2355311"/>
          </a:xfrm>
        </p:spPr>
        <p:txBody>
          <a:bodyPr>
            <a:normAutofit/>
          </a:bodyPr>
          <a:lstStyle/>
          <a:p>
            <a:r>
              <a:rPr lang="pt-BR" dirty="0" smtClean="0"/>
              <a:t>Exemplo </a:t>
            </a:r>
            <a:br>
              <a:rPr lang="pt-BR" dirty="0" smtClean="0"/>
            </a:br>
            <a:r>
              <a:rPr lang="pt-BR" dirty="0" smtClean="0"/>
              <a:t>de </a:t>
            </a:r>
            <a:br>
              <a:rPr lang="pt-BR" dirty="0" smtClean="0"/>
            </a:br>
            <a:r>
              <a:rPr lang="pt-BR" dirty="0" smtClean="0"/>
              <a:t>eventos subsequentes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7645" y="51054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Heleno Alves de Almeida Neto</a:t>
            </a:r>
          </a:p>
          <a:p>
            <a:r>
              <a:rPr lang="pt-BR" dirty="0" smtClean="0"/>
              <a:t>UEPB, 2014</a:t>
            </a:r>
          </a:p>
          <a:p>
            <a:r>
              <a:rPr lang="pt-BR" sz="1900" dirty="0">
                <a:hlinkClick r:id="rId2"/>
              </a:rPr>
              <a:t>http://dspace.bc.uepb.edu.br/jspui/bitstream/123456789/5328/1/PDF%20-%20Heleno%20Alves%20de%20Almeida%20Neto.pdf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344314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09074"/>
              </p:ext>
            </p:extLst>
          </p:nvPr>
        </p:nvGraphicFramePr>
        <p:xfrm>
          <a:off x="205962" y="669282"/>
          <a:ext cx="8753526" cy="5962963"/>
        </p:xfrm>
        <a:graphic>
          <a:graphicData uri="http://schemas.openxmlformats.org/drawingml/2006/table">
            <a:tbl>
              <a:tblPr firstRow="1" firstCol="1" bandRow="1"/>
              <a:tblGrid>
                <a:gridCol w="983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34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Instituição</a:t>
                      </a:r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76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ABC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 de Recursos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 de Recursos (2)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8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Bradesco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Recursos;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Incorporação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Parceria;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Aquisição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Ações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Aquisição de Ações; Parceria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2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Brasil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Incorporação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(2);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Reestruturação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Societária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(2); Parceria (2);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Recursos;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Apresentação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Status;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Aquisição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Ações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Parceria; Incorporação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 de Recursos; Criação de Subsidiária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02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BTG Pactual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Incorporação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(2);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Recursos; Parceria;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Reestruturação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Societária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</a:t>
                      </a:r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Fusão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Incorporação (2); Aquisição de Ações (2); Captação de Recursos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4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Daycoval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 de Recursos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Recursos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816" y="51484"/>
            <a:ext cx="8753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Quadro</a:t>
            </a:r>
            <a:r>
              <a:rPr lang="en-US" b="1" i="1" dirty="0"/>
              <a:t> 03: </a:t>
            </a:r>
            <a:r>
              <a:rPr lang="en-US" b="1" i="1" dirty="0" err="1"/>
              <a:t>Naturezas</a:t>
            </a:r>
            <a:r>
              <a:rPr lang="en-US" b="1" i="1" dirty="0"/>
              <a:t> dos </a:t>
            </a:r>
            <a:r>
              <a:rPr lang="en-US" b="1" i="1" dirty="0" err="1"/>
              <a:t>Eventos</a:t>
            </a:r>
            <a:r>
              <a:rPr lang="en-US" b="1" i="1" dirty="0"/>
              <a:t> </a:t>
            </a:r>
            <a:r>
              <a:rPr lang="en-US" b="1" i="1" dirty="0" err="1"/>
              <a:t>Subsequentes</a:t>
            </a:r>
            <a:r>
              <a:rPr lang="en-US" b="1" i="1" dirty="0"/>
              <a:t> </a:t>
            </a:r>
            <a:r>
              <a:rPr lang="en-US" b="1" i="1" dirty="0" err="1"/>
              <a:t>divulgados</a:t>
            </a:r>
            <a:r>
              <a:rPr lang="en-US" b="1" i="1" dirty="0"/>
              <a:t> </a:t>
            </a:r>
            <a:r>
              <a:rPr lang="en-US" b="1" i="1" dirty="0" err="1"/>
              <a:t>pelos</a:t>
            </a:r>
            <a:r>
              <a:rPr lang="en-US" b="1" i="1" dirty="0"/>
              <a:t> </a:t>
            </a:r>
            <a:r>
              <a:rPr lang="en-US" b="1" i="1" dirty="0" err="1"/>
              <a:t>Bancos</a:t>
            </a:r>
            <a:r>
              <a:rPr lang="en-US" b="1" i="1" dirty="0"/>
              <a:t> </a:t>
            </a:r>
            <a:r>
              <a:rPr lang="en-US" b="1" i="1" dirty="0" err="1"/>
              <a:t>listados</a:t>
            </a:r>
            <a:r>
              <a:rPr lang="en-US" b="1" i="1" dirty="0"/>
              <a:t> </a:t>
            </a:r>
            <a:r>
              <a:rPr lang="en-US" b="1" i="1" dirty="0" err="1"/>
              <a:t>na</a:t>
            </a:r>
            <a:r>
              <a:rPr lang="en-US" b="1" i="1" dirty="0"/>
              <a:t> </a:t>
            </a:r>
            <a:r>
              <a:rPr lang="en-US" b="1" i="1" dirty="0" err="1"/>
              <a:t>Bovespa</a:t>
            </a:r>
            <a:r>
              <a:rPr lang="en-US" b="1" i="1" dirty="0"/>
              <a:t> no </a:t>
            </a:r>
            <a:r>
              <a:rPr lang="en-US" b="1" i="1" dirty="0" err="1"/>
              <a:t>período</a:t>
            </a:r>
            <a:r>
              <a:rPr lang="en-US" b="1" i="1" dirty="0"/>
              <a:t> de 2010 a 2013. 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23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6895"/>
              </p:ext>
            </p:extLst>
          </p:nvPr>
        </p:nvGraphicFramePr>
        <p:xfrm>
          <a:off x="188802" y="171610"/>
          <a:ext cx="8753526" cy="6469730"/>
        </p:xfrm>
        <a:graphic>
          <a:graphicData uri="http://schemas.openxmlformats.org/drawingml/2006/table">
            <a:tbl>
              <a:tblPr/>
              <a:tblGrid>
                <a:gridCol w="1149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Instituição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2013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3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Banco do Est. PA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Eleição/Alteração do Conselho de Administração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Banco Est. RS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 de Recursos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3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Industrial Com.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Recursos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(2);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Incorporação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Aquisição de Ações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 de Recursos (2); Aquisição de Ações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09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Indusval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Aquisição de Ações; Alteração do Controle da Companhia; Alteração de Nome Fantasia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Parceria; Aquisição de Ações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Mercantil BR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 de Recursos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5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106615"/>
              </p:ext>
            </p:extLst>
          </p:nvPr>
        </p:nvGraphicFramePr>
        <p:xfrm>
          <a:off x="154472" y="223094"/>
          <a:ext cx="8864029" cy="6352948"/>
        </p:xfrm>
        <a:graphic>
          <a:graphicData uri="http://schemas.openxmlformats.org/drawingml/2006/table">
            <a:tbl>
              <a:tblPr/>
              <a:tblGrid>
                <a:gridCol w="1294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7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7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7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Instituição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9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Panamericano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Cancelamento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Ações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Aquisição de Ações (2); Alteração do Controle da Companhia (2); Captação de Recursos; Cessão de Direitos junto ao FGC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Incorporação; Não adesão a resolução.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Aquisição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Ativo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Intangível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6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Patagônia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Distribuição de Dividendos; Criação de Programa/Sistema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Distribuição de Dividendos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9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Pine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Contrato de Empréstimo; Criação de Fundo de Investimento; Captação de Recursos; Aquisição de Ações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 de Recursos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Recursos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0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95848"/>
              </p:ext>
            </p:extLst>
          </p:nvPr>
        </p:nvGraphicFramePr>
        <p:xfrm>
          <a:off x="171637" y="360381"/>
          <a:ext cx="8719196" cy="6050239"/>
        </p:xfrm>
        <a:graphic>
          <a:graphicData uri="http://schemas.openxmlformats.org/drawingml/2006/table">
            <a:tbl>
              <a:tblPr firstRow="1" firstCol="1" bandRow="1"/>
              <a:tblGrid>
                <a:gridCol w="1081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4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3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Instituição</a:t>
                      </a:r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Ano 2013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9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Santander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Captação de Recursos; Eleição do Conselho de Administração; Redução de Capital Social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4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Sofisa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Venda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 Ativo Intangível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Venda de Subsidiária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Criação de Programa/Sistema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8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BRB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Pagamento de Juros s/ Capital Próprio; Resgate de Cotas do Fip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8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Itau</a:t>
                      </a: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́ Unibanco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Aquisição de Ações (2); Parceria; Captação de Recursos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Incorporação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99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Itausa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Aquisição de Ações (2); Parceria; Captação de Recursos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Incorporação; Revisão do Plano de Previdência Privada; Aquisição de Ações; Parceria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1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560</Words>
  <Application>Microsoft Office PowerPoint</Application>
  <PresentationFormat>Apresentação na tela (4:3)</PresentationFormat>
  <Paragraphs>115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Exemplo  de  eventos subsequentes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Maisa</dc:creator>
  <cp:lastModifiedBy>Maisa</cp:lastModifiedBy>
  <cp:revision>7</cp:revision>
  <dcterms:created xsi:type="dcterms:W3CDTF">2015-05-06T19:56:30Z</dcterms:created>
  <dcterms:modified xsi:type="dcterms:W3CDTF">2020-03-27T19:22:03Z</dcterms:modified>
</cp:coreProperties>
</file>