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8" r:id="rId2"/>
    <p:sldId id="350" r:id="rId3"/>
    <p:sldId id="344" r:id="rId4"/>
    <p:sldId id="339" r:id="rId5"/>
    <p:sldId id="340" r:id="rId6"/>
    <p:sldId id="341" r:id="rId7"/>
    <p:sldId id="342" r:id="rId8"/>
    <p:sldId id="343" r:id="rId9"/>
    <p:sldId id="346" r:id="rId10"/>
    <p:sldId id="347" r:id="rId11"/>
    <p:sldId id="348" r:id="rId12"/>
    <p:sldId id="345" r:id="rId13"/>
    <p:sldId id="353" r:id="rId14"/>
    <p:sldId id="351" r:id="rId15"/>
    <p:sldId id="349" r:id="rId16"/>
    <p:sldId id="352" r:id="rId17"/>
    <p:sldId id="354" r:id="rId18"/>
    <p:sldId id="355" r:id="rId19"/>
    <p:sldId id="357" r:id="rId20"/>
    <p:sldId id="366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B2249-CD6C-4715-9E7C-380F778A9F1F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05B94-CE5F-4A1A-B8D0-C2C80185B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64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O que são "dados" ?
https://www.polleverywhere.com/free_text_polls/OkmnE6cvgTPyi7fNk9GbC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5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510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O que é estatística?
https://www.polleverywhere.com/multiple_choice_polls/20o3EpDZp3Y7kK8VeLePD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23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507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A primeira fase do método estatístico é:
https://www.polleverywhere.com/multiple_choice_polls/i3H2Wzf8VAe2FiseyFvTX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24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467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A primeira fase do método estatístico é:
https://www.polleverywhere.com/multiple_choice_polls/i3H2Wzf8VAe2FiseyFvTX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25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401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A primeira fase do método estatístico é:
https://www.polleverywhere.com/multiple_choice_polls/i3H2Wzf8VAe2FiseyFvTX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26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02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A primeira fase do método estatístico é:
https://www.polleverywhere.com/multiple_choice_polls/i3H2Wzf8VAe2FiseyFvTX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27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465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A primeira fase do método estatístico é:
https://www.polleverywhere.com/multiple_choice_polls/i3H2Wzf8VAe2FiseyFvTX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28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03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O que é informação?
https://www.polleverywhere.com/free_text_polls/NMebDlRHYCKuFAHAKQzOd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6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893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O que é conhecimento?
https://www.polleverywhere.com/free_text_polls/Hb2TOnJHBpEPY22xdKLAT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7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662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Quais áreas do conhecimento espera-se que estejam ligadas a disciolina Tratamento e Análise de Dados e Informações?
https://www.polleverywhere.com/free_text_polls/x75ItFp5FyLkyQuI47vqC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9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332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O que é estatística?
https://www.polleverywhere.com/free_text_polls/9VYjRt3HpkynKqz1e7jJ8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11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555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O que é método?
https://www.polleverywhere.com/free_text_polls/AVX9TZWPwvO4y6ywY3DMX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14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64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O que é método de pesquisa?
https://www.polleverywhere.com/multiple_choice_polls/xQSa77LXHOWy61JMWitg9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20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325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O método experimental consiste em:
https://www.polleverywhere.com/multiple_choice_polls/iBlXC9jKcMQaEReqvPkyo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21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817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
Poll Title: As ciências humanas e socias, para obter os dados que buscam, lançam de que método:
https://www.polleverywhere.com/multiple_choice_polls/cGzyA8rBm6sWH0W2t8sQj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05B94-CE5F-4A1A-B8D0-C2C80185B70C}" type="slidenum">
              <a:rPr lang="pt-BR" smtClean="0"/>
              <a:t>22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87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27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0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78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71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84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6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9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92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59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32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6622-7359-4B47-92B7-DBE8D61D0071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32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36622-7359-4B47-92B7-DBE8D61D0071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3BE43-6AF7-4E66-9150-33115C25D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10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ersonnassor@usp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ollev.com/GERSONNASSOR56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471986"/>
            <a:ext cx="7687235" cy="100227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Tratamento e Análise de Dados e Informações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171731"/>
            <a:ext cx="9723120" cy="3059251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Prof. Economista Gerson Nassor Cardoso</a:t>
            </a:r>
          </a:p>
          <a:p>
            <a:r>
              <a:rPr lang="pt-BR" dirty="0" smtClean="0">
                <a:hlinkClick r:id="rId2"/>
              </a:rPr>
              <a:t>gersonnassor@usp.br</a:t>
            </a:r>
            <a:r>
              <a:rPr lang="pt-BR" dirty="0" smtClean="0"/>
              <a:t>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Mestre em Economia Aplicada – UFSCar</a:t>
            </a:r>
          </a:p>
          <a:p>
            <a:r>
              <a:rPr lang="pt-BR" dirty="0" smtClean="0"/>
              <a:t>Mestrando em Modelagem Sistemas Complexos </a:t>
            </a:r>
            <a:r>
              <a:rPr lang="pt-BR" dirty="0" smtClean="0"/>
              <a:t>– USP</a:t>
            </a:r>
          </a:p>
          <a:p>
            <a:endParaRPr lang="pt-BR" dirty="0" smtClean="0"/>
          </a:p>
          <a:p>
            <a:r>
              <a:rPr lang="pt-BR" dirty="0" smtClean="0"/>
              <a:t>Áreas de pesquisa: Econofísica, Finanças, Ciência de Dados e Redes Complexas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9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Matemática:</a:t>
            </a:r>
          </a:p>
          <a:p>
            <a:pPr marL="457200" lvl="1" indent="0">
              <a:buNone/>
            </a:pPr>
            <a:r>
              <a:rPr lang="pt-BR" dirty="0" smtClean="0"/>
              <a:t>“Ciência que une à clareza do raciocínio à síntese da linguagem”</a:t>
            </a:r>
          </a:p>
          <a:p>
            <a:pPr marL="457200" lvl="1" indent="0">
              <a:buNone/>
            </a:pPr>
            <a:r>
              <a:rPr lang="pt-BR" dirty="0" smtClean="0"/>
              <a:t>“</a:t>
            </a:r>
            <a:r>
              <a:rPr lang="pt-BR" i="1" dirty="0"/>
              <a:t>A</a:t>
            </a:r>
            <a:r>
              <a:rPr lang="pt-BR" i="1" dirty="0" smtClean="0"/>
              <a:t>quilo </a:t>
            </a:r>
            <a:r>
              <a:rPr lang="pt-BR" i="1" dirty="0"/>
              <a:t>que se pode </a:t>
            </a:r>
            <a:r>
              <a:rPr lang="pt-BR" i="1" dirty="0" smtClean="0"/>
              <a:t>aprender”.</a:t>
            </a:r>
          </a:p>
          <a:p>
            <a:pPr marL="457200" lvl="1" indent="0">
              <a:buNone/>
            </a:pPr>
            <a:endParaRPr lang="pt-BR" i="1" dirty="0" smtClean="0"/>
          </a:p>
          <a:p>
            <a:pPr marL="457200" lvl="1" indent="0">
              <a:buNone/>
            </a:pPr>
            <a:r>
              <a:rPr lang="pt-BR" i="1" dirty="0"/>
              <a:t>"A matemática não é apenas outra linguagem: </a:t>
            </a:r>
            <a:br>
              <a:rPr lang="pt-BR" i="1" dirty="0"/>
            </a:br>
            <a:r>
              <a:rPr lang="pt-BR" i="1" dirty="0"/>
              <a:t>é uma linguagem mais o raciocínio; </a:t>
            </a:r>
            <a:br>
              <a:rPr lang="pt-BR" i="1" dirty="0"/>
            </a:br>
            <a:r>
              <a:rPr lang="pt-BR" i="1" dirty="0"/>
              <a:t>é uma linguagem mais a lógica; </a:t>
            </a:r>
            <a:br>
              <a:rPr lang="pt-BR" i="1" dirty="0"/>
            </a:br>
            <a:r>
              <a:rPr lang="pt-BR" i="1" dirty="0"/>
              <a:t>é um instrumento para </a:t>
            </a:r>
            <a:r>
              <a:rPr lang="pt-BR" i="1" dirty="0" smtClean="0"/>
              <a:t>raciocinar".</a:t>
            </a:r>
          </a:p>
          <a:p>
            <a:pPr marL="457200" lvl="1" indent="0">
              <a:buNone/>
            </a:pPr>
            <a:r>
              <a:rPr lang="pt-BR" sz="1400" i="1" dirty="0"/>
              <a:t>Richard Philips </a:t>
            </a:r>
            <a:r>
              <a:rPr lang="pt-BR" sz="1400" i="1" dirty="0" smtClean="0"/>
              <a:t>Feynman , nascido em Nova Iorque em 1918 foi  físico ganhador do Nobel  em 1965 pioneiro no estudo da eletrodinâmica.</a:t>
            </a:r>
            <a:r>
              <a:rPr lang="pt-BR" sz="1400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00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0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33303"/>
            <a:ext cx="10515600" cy="361841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Estatística:</a:t>
            </a:r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r>
              <a:rPr lang="pt-BR" dirty="0" smtClean="0"/>
              <a:t>“Não é somente a catalogação de dados numéricos, mas também o estudo de como chegar a conclusões sobre o todo (população), partindo da observação de partes desse todo (amostras)”.</a:t>
            </a:r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“A estatística é uma parte da Matemática Aplicada que fornece métodos para a coleta, organização , descrição, análise e interpretação de dados e para utilização dos mesmos na tomada de decisões”</a:t>
            </a:r>
          </a:p>
        </p:txBody>
      </p:sp>
    </p:spTree>
    <p:extLst>
      <p:ext uri="{BB962C8B-B14F-4D97-AF65-F5344CB8AC3E}">
        <p14:creationId xmlns:p14="http://schemas.microsoft.com/office/powerpoint/2010/main" val="1736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5760" y="1120230"/>
            <a:ext cx="11560629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Aspecto essencial da Estatística é o de proporcionar </a:t>
            </a:r>
            <a:r>
              <a:rPr lang="pt-BR" b="1" dirty="0" smtClean="0"/>
              <a:t>métodos inferenciais </a:t>
            </a:r>
            <a:r>
              <a:rPr lang="pt-BR" dirty="0" smtClean="0"/>
              <a:t>que permitam </a:t>
            </a:r>
            <a:r>
              <a:rPr lang="pt-BR" b="1" dirty="0" smtClean="0"/>
              <a:t>conclusões</a:t>
            </a:r>
            <a:r>
              <a:rPr lang="pt-BR" dirty="0" smtClean="0"/>
              <a:t> que transcendam os dados obtidos inicialmente.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Assim a </a:t>
            </a:r>
            <a:r>
              <a:rPr lang="pt-BR" b="1" dirty="0" smtClean="0"/>
              <a:t>análise e interpretação dos dados estatísticos </a:t>
            </a:r>
            <a:r>
              <a:rPr lang="pt-BR" dirty="0" smtClean="0"/>
              <a:t>tornam possível o diagnóstico de uma empresa, o </a:t>
            </a:r>
            <a:r>
              <a:rPr lang="pt-BR" b="1" dirty="0" smtClean="0"/>
              <a:t>conhecimento</a:t>
            </a:r>
            <a:r>
              <a:rPr lang="pt-BR" dirty="0" smtClean="0"/>
              <a:t> de seus problemas e a </a:t>
            </a:r>
            <a:r>
              <a:rPr lang="pt-BR" b="1" dirty="0" smtClean="0"/>
              <a:t>formulação de soluções </a:t>
            </a:r>
            <a:r>
              <a:rPr lang="pt-BR" dirty="0" smtClean="0"/>
              <a:t>apropriadas e um planejamento específico de 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1778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3515" y="13423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Método é um conjunto de meios organizados de forma a alcançar um objetivo, um fim que se deseja.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Dentre os métodos que a ciência utiliza, destacam-se o </a:t>
            </a:r>
            <a:r>
              <a:rPr lang="pt-BR" b="1" dirty="0" smtClean="0"/>
              <a:t>experimental</a:t>
            </a:r>
            <a:r>
              <a:rPr lang="pt-BR" dirty="0" smtClean="0"/>
              <a:t> e o </a:t>
            </a:r>
            <a:r>
              <a:rPr lang="pt-BR" b="1" dirty="0" smtClean="0"/>
              <a:t>estatístico.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82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3697" y="1054917"/>
            <a:ext cx="10515600" cy="4351338"/>
          </a:xfrm>
        </p:spPr>
        <p:txBody>
          <a:bodyPr/>
          <a:lstStyle/>
          <a:p>
            <a:pPr algn="just"/>
            <a:r>
              <a:rPr lang="pt-BR" dirty="0" smtClean="0"/>
              <a:t>Método Experimental:</a:t>
            </a:r>
          </a:p>
          <a:p>
            <a:pPr marL="457200" lvl="1" indent="0" algn="just">
              <a:buNone/>
            </a:pPr>
            <a:r>
              <a:rPr lang="pt-BR" dirty="0" smtClean="0"/>
              <a:t>Consiste em manter constante todas as causas (fatores), menos uma, e variar esta causa de modo que o pesquisador possa descobrir seus efeitos caso existam.</a:t>
            </a:r>
          </a:p>
          <a:p>
            <a:pPr marL="457200" lvl="1" indent="0" algn="just">
              <a:buNone/>
            </a:pPr>
            <a:endParaRPr lang="pt-BR" dirty="0" smtClean="0"/>
          </a:p>
          <a:p>
            <a:pPr marL="457200" lvl="1" indent="0" algn="just">
              <a:buNone/>
            </a:pPr>
            <a:endParaRPr lang="pt-BR" dirty="0"/>
          </a:p>
          <a:p>
            <a:pPr marL="228600" lvl="1" algn="just">
              <a:spcBef>
                <a:spcPts val="1000"/>
              </a:spcBef>
            </a:pPr>
            <a:r>
              <a:rPr lang="pt-BR" sz="2800" dirty="0"/>
              <a:t>Método Estatístico:</a:t>
            </a:r>
          </a:p>
          <a:p>
            <a:pPr marL="457200" lvl="1" indent="0" algn="just">
              <a:buNone/>
            </a:pPr>
            <a:r>
              <a:rPr lang="pt-BR" dirty="0" smtClean="0"/>
              <a:t>Diante da impossibilidade de manter as causas constantes, admite todas essas causas presentes variando-as, registrando essas variações e procurando determinar, no resultado final, que influências cabem a cada uma delas.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8768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Fases do Método Estatístico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Coleta de Dados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Direta</a:t>
            </a:r>
          </a:p>
          <a:p>
            <a:pPr lvl="2"/>
            <a:r>
              <a:rPr lang="pt-BR" dirty="0" smtClean="0"/>
              <a:t>Contínua (registro): quando feita continuamente, número de nascimentos, de </a:t>
            </a:r>
            <a:r>
              <a:rPr lang="pt-BR" dirty="0" err="1" smtClean="0"/>
              <a:t>óbitos,etc</a:t>
            </a:r>
            <a:endParaRPr lang="pt-BR" dirty="0" smtClean="0"/>
          </a:p>
          <a:p>
            <a:pPr lvl="2"/>
            <a:r>
              <a:rPr lang="pt-BR" dirty="0" smtClean="0"/>
              <a:t>Periódica: quando feita em intervalos constantes de tempo, como o censos 10-10 anos</a:t>
            </a:r>
          </a:p>
          <a:p>
            <a:pPr lvl="2"/>
            <a:r>
              <a:rPr lang="pt-BR" dirty="0" smtClean="0"/>
              <a:t>Ocasional: quando feita ocasionalmente, a fim de atender uma conjuntura: dados de epidemias, </a:t>
            </a:r>
            <a:r>
              <a:rPr lang="pt-BR" dirty="0" err="1" smtClean="0"/>
              <a:t>etc</a:t>
            </a:r>
            <a:endParaRPr lang="pt-BR" dirty="0" smtClean="0"/>
          </a:p>
          <a:p>
            <a:pPr lvl="2"/>
            <a:endParaRPr lang="pt-BR" dirty="0" smtClean="0"/>
          </a:p>
          <a:p>
            <a:pPr lvl="1"/>
            <a:r>
              <a:rPr lang="pt-BR" dirty="0" smtClean="0"/>
              <a:t>Indireta: quando é inferida de elementos conhecidos e/ou do conhecimento de outros fenômenos. Ex. a maioria dos índices IDH, mortalidade, </a:t>
            </a:r>
            <a:r>
              <a:rPr lang="pt-BR" dirty="0" err="1" smtClean="0"/>
              <a:t>Gini</a:t>
            </a:r>
            <a:r>
              <a:rPr lang="pt-BR" dirty="0" smtClean="0"/>
              <a:t>, IPCA...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1089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80596"/>
            <a:ext cx="10515600" cy="4351338"/>
          </a:xfrm>
        </p:spPr>
        <p:txBody>
          <a:bodyPr/>
          <a:lstStyle/>
          <a:p>
            <a:r>
              <a:rPr lang="pt-BR" b="1" dirty="0" smtClean="0"/>
              <a:t>Crítica dos Dados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Obtidos os dados eles devem criticados a procura de falhas e imperfeições</a:t>
            </a:r>
          </a:p>
          <a:p>
            <a:pPr marL="0" indent="0">
              <a:buNone/>
            </a:pPr>
            <a:endParaRPr lang="pt-BR" dirty="0"/>
          </a:p>
          <a:p>
            <a:pPr lvl="1"/>
            <a:r>
              <a:rPr lang="pt-BR" dirty="0" smtClean="0"/>
              <a:t>Crítica Externa: quando visa às causas dos erros por parte do informante, por distração ou má interpretação 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Crítica Interna: quando visa os elementos originais dos dados coletados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8460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8565" y="245018"/>
            <a:ext cx="10515600" cy="6312536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Apuração dos Dados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Processamento dos dados para sua disposição</a:t>
            </a:r>
          </a:p>
          <a:p>
            <a:pPr marL="0" indent="0" algn="just">
              <a:buNone/>
            </a:pPr>
            <a:endParaRPr lang="pt-BR" dirty="0"/>
          </a:p>
          <a:p>
            <a:pPr algn="just">
              <a:lnSpc>
                <a:spcPct val="100000"/>
              </a:lnSpc>
            </a:pPr>
            <a:r>
              <a:rPr lang="pt-BR" b="1" dirty="0"/>
              <a:t>Exposição ou Apresentação dos </a:t>
            </a:r>
            <a:r>
              <a:rPr lang="pt-BR" b="1" dirty="0" smtClean="0"/>
              <a:t>Dados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Apresentação adequado dos dados em formas de tabelas, gráficos facilitando a sua compreensão e o alcance dos objetivos os quais se propôs.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</a:pPr>
            <a:r>
              <a:rPr lang="pt-BR" b="1" dirty="0" smtClean="0"/>
              <a:t>Análise dos Resultados</a:t>
            </a:r>
          </a:p>
          <a:p>
            <a:pPr marL="0" indent="0" algn="just">
              <a:buNone/>
            </a:pPr>
            <a:r>
              <a:rPr lang="pt-BR" dirty="0"/>
              <a:t>Como o objetivo da </a:t>
            </a:r>
            <a:r>
              <a:rPr lang="pt-BR" dirty="0" smtClean="0"/>
              <a:t>estatística é tirar conclusões sobre o todo a partir de amostras, realizadas as fases anteriores fazemos uma análise dos resultados obtidos através dos métodos da </a:t>
            </a:r>
            <a:r>
              <a:rPr lang="pt-BR" b="1" dirty="0" smtClean="0"/>
              <a:t>Estatística Inferencial.</a:t>
            </a:r>
            <a:endParaRPr lang="pt-BR" b="1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045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8313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pt-BR" sz="3200" b="1" dirty="0"/>
              <a:t>Programa da Disciplina: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17511"/>
            <a:ext cx="10515600" cy="3713026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pt-BR" sz="2600" dirty="0"/>
              <a:t>1. </a:t>
            </a:r>
            <a:r>
              <a:rPr lang="pt-BR" sz="2600" dirty="0"/>
              <a:t>Introdução</a:t>
            </a:r>
            <a:r>
              <a:rPr lang="pt-BR" sz="2600" dirty="0"/>
              <a:t>: estatística descritiva e tipos de dados; proporções e porcentagens. </a:t>
            </a:r>
            <a:endParaRPr lang="pt-BR" sz="2600" dirty="0" smtClean="0"/>
          </a:p>
          <a:p>
            <a:pPr>
              <a:lnSpc>
                <a:spcPct val="70000"/>
              </a:lnSpc>
            </a:pPr>
            <a:endParaRPr lang="pt-BR" sz="2600" dirty="0"/>
          </a:p>
          <a:p>
            <a:pPr marL="0" indent="0">
              <a:lnSpc>
                <a:spcPct val="70000"/>
              </a:lnSpc>
              <a:buNone/>
            </a:pPr>
            <a:r>
              <a:rPr lang="pt-BR" sz="2600" dirty="0"/>
              <a:t>2</a:t>
            </a:r>
            <a:r>
              <a:rPr lang="pt-BR" sz="2600" dirty="0"/>
              <a:t>. </a:t>
            </a:r>
            <a:r>
              <a:rPr lang="pt-BR" sz="2600" dirty="0"/>
              <a:t>Gráficos e tabelas de dados. </a:t>
            </a:r>
            <a:endParaRPr lang="pt-BR" sz="2600" dirty="0" smtClean="0"/>
          </a:p>
          <a:p>
            <a:pPr marL="0" indent="0">
              <a:lnSpc>
                <a:spcPct val="70000"/>
              </a:lnSpc>
              <a:buNone/>
            </a:pPr>
            <a:endParaRPr lang="pt-BR" sz="2600" dirty="0"/>
          </a:p>
          <a:p>
            <a:pPr marL="0" indent="0">
              <a:lnSpc>
                <a:spcPct val="70000"/>
              </a:lnSpc>
              <a:buNone/>
            </a:pPr>
            <a:r>
              <a:rPr lang="pt-BR" sz="2600" dirty="0"/>
              <a:t>3</a:t>
            </a:r>
            <a:r>
              <a:rPr lang="pt-BR" sz="2600" dirty="0"/>
              <a:t>. </a:t>
            </a:r>
            <a:r>
              <a:rPr lang="pt-BR" sz="2600" dirty="0"/>
              <a:t>Medidas Resumo de posição e de dispersão. </a:t>
            </a:r>
            <a:endParaRPr lang="pt-BR" sz="2600" dirty="0" smtClean="0"/>
          </a:p>
          <a:p>
            <a:pPr marL="0" indent="0">
              <a:lnSpc>
                <a:spcPct val="70000"/>
              </a:lnSpc>
              <a:buNone/>
            </a:pPr>
            <a:endParaRPr lang="pt-BR" sz="2600" dirty="0"/>
          </a:p>
          <a:p>
            <a:pPr marL="0" indent="0">
              <a:lnSpc>
                <a:spcPct val="70000"/>
              </a:lnSpc>
              <a:buNone/>
            </a:pPr>
            <a:r>
              <a:rPr lang="pt-BR" sz="2600" dirty="0"/>
              <a:t>4. Análise de Dados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861793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95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76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16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66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31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39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30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42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8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2886" y="1041853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3500" b="1" dirty="0">
                <a:latin typeface="+mj-lt"/>
                <a:ea typeface="+mj-ea"/>
                <a:cs typeface="+mj-cs"/>
              </a:rPr>
              <a:t>Avaliação</a:t>
            </a:r>
          </a:p>
          <a:p>
            <a:r>
              <a:rPr lang="pt-BR" dirty="0" smtClean="0"/>
              <a:t>50</a:t>
            </a:r>
            <a:r>
              <a:rPr lang="pt-BR" dirty="0"/>
              <a:t>% </a:t>
            </a:r>
            <a:r>
              <a:rPr lang="pt-BR" dirty="0" smtClean="0"/>
              <a:t>exercícios (25% interatividade e 25% lista)</a:t>
            </a:r>
            <a:endParaRPr lang="pt-BR" dirty="0"/>
          </a:p>
          <a:p>
            <a:r>
              <a:rPr lang="pt-BR" dirty="0" smtClean="0"/>
              <a:t>50</a:t>
            </a:r>
            <a:r>
              <a:rPr lang="pt-BR" dirty="0"/>
              <a:t>% prova </a:t>
            </a:r>
            <a:r>
              <a:rPr lang="pt-BR" dirty="0" smtClean="0"/>
              <a:t>final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sz="3500" b="1" dirty="0">
                <a:latin typeface="+mj-lt"/>
                <a:ea typeface="+mj-ea"/>
                <a:cs typeface="+mj-cs"/>
              </a:rPr>
              <a:t>B</a:t>
            </a:r>
            <a:r>
              <a:rPr lang="pt-BR" sz="3500" b="1" dirty="0">
                <a:latin typeface="+mj-lt"/>
                <a:ea typeface="+mj-ea"/>
                <a:cs typeface="+mj-cs"/>
              </a:rPr>
              <a:t>ibliografia</a:t>
            </a:r>
            <a:r>
              <a:rPr lang="pt-BR" sz="3500" b="1" dirty="0">
                <a:latin typeface="+mj-lt"/>
                <a:ea typeface="+mj-ea"/>
                <a:cs typeface="+mj-cs"/>
              </a:rPr>
              <a:t> </a:t>
            </a:r>
            <a:endParaRPr lang="pt-BR" sz="3500" b="1" dirty="0">
              <a:latin typeface="+mj-lt"/>
              <a:ea typeface="+mj-ea"/>
              <a:cs typeface="+mj-cs"/>
            </a:endParaRPr>
          </a:p>
          <a:p>
            <a:r>
              <a:rPr lang="pt-BR" dirty="0"/>
              <a:t>W. O. </a:t>
            </a:r>
            <a:r>
              <a:rPr lang="pt-BR" dirty="0" err="1"/>
              <a:t>Bussab</a:t>
            </a:r>
            <a:r>
              <a:rPr lang="pt-BR" dirty="0"/>
              <a:t>, P. A. </a:t>
            </a:r>
            <a:r>
              <a:rPr lang="pt-BR" dirty="0" err="1"/>
              <a:t>Morettin</a:t>
            </a:r>
            <a:r>
              <a:rPr lang="pt-BR" dirty="0"/>
              <a:t>, Estatística Básica, 8a ed., São Paulo: Editora Saraiva, 2013. M. N</a:t>
            </a:r>
            <a:r>
              <a:rPr lang="pt-BR" dirty="0" smtClean="0"/>
              <a:t>.</a:t>
            </a:r>
          </a:p>
          <a:p>
            <a:r>
              <a:rPr lang="pt-BR" dirty="0"/>
              <a:t>Crespo, Antonio </a:t>
            </a:r>
            <a:r>
              <a:rPr lang="pt-BR" dirty="0" err="1"/>
              <a:t>Arnot</a:t>
            </a:r>
            <a:r>
              <a:rPr lang="pt-BR" dirty="0"/>
              <a:t>. Estatística Fácil, 19ª Edição, São Paulo: Editora Saraiva, 2009.</a:t>
            </a:r>
          </a:p>
          <a:p>
            <a:r>
              <a:rPr lang="pt-BR" dirty="0"/>
              <a:t>Magalhães, A. C. Pedroso de Lima, Noções de Probabilidade e Estatística, 7a ed., 2ª reimpressão revista, São Paulo: Edusp, </a:t>
            </a:r>
            <a:r>
              <a:rPr lang="pt-BR" dirty="0" smtClean="0"/>
              <a:t>2013.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463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44828" y="218479"/>
            <a:ext cx="6116863" cy="591692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pollev.com/GERSONNASSOR565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1514" y="155858"/>
            <a:ext cx="997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err="1"/>
              <a:t>Quizz</a:t>
            </a:r>
            <a:endParaRPr lang="pt-BR" sz="28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2111" t="20772" r="37116" b="19945"/>
          <a:stretch/>
        </p:blipFill>
        <p:spPr>
          <a:xfrm>
            <a:off x="391514" y="1277460"/>
            <a:ext cx="3369136" cy="540572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41111" t="21399" r="37495" b="19042"/>
          <a:stretch/>
        </p:blipFill>
        <p:spPr>
          <a:xfrm>
            <a:off x="4787154" y="1277460"/>
            <a:ext cx="3505182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2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6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29709" t="35662" r="30502" b="25367"/>
          <a:stretch/>
        </p:blipFill>
        <p:spPr>
          <a:xfrm>
            <a:off x="0" y="1533467"/>
            <a:ext cx="6911789" cy="492162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7234517" y="1210737"/>
            <a:ext cx="45585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000" dirty="0"/>
              <a:t>Os </a:t>
            </a:r>
            <a:r>
              <a:rPr lang="pt-BR" sz="2000" b="1" dirty="0"/>
              <a:t>dados</a:t>
            </a:r>
            <a:r>
              <a:rPr lang="pt-BR" sz="2000" dirty="0"/>
              <a:t> são o conjunto de elementos numéricos, textuais, gráficos, etc. e não possui significado relevante e não conduz a nenhuma compreensão a princípio. </a:t>
            </a:r>
          </a:p>
          <a:p>
            <a:pPr algn="just" fontAlgn="base"/>
            <a:r>
              <a:rPr lang="pt-BR" sz="2000" dirty="0"/>
              <a:t> </a:t>
            </a:r>
            <a:endParaRPr lang="pt-BR" sz="2000" dirty="0" smtClean="0"/>
          </a:p>
          <a:p>
            <a:pPr algn="just" fontAlgn="base"/>
            <a:endParaRPr lang="pt-BR" sz="2000" dirty="0"/>
          </a:p>
          <a:p>
            <a:pPr algn="just" fontAlgn="base"/>
            <a:r>
              <a:rPr lang="pt-BR" sz="2000" dirty="0"/>
              <a:t>A </a:t>
            </a:r>
            <a:r>
              <a:rPr lang="pt-BR" sz="2000" b="1" dirty="0"/>
              <a:t>informação</a:t>
            </a:r>
            <a:r>
              <a:rPr lang="pt-BR" sz="2000" dirty="0"/>
              <a:t> é a ordenação, organização e categorização dos dados afim de se encontrar a um significado e sua compreensão dentro de um determinado ambiente/contexto. </a:t>
            </a:r>
          </a:p>
          <a:p>
            <a:pPr algn="just" fontAlgn="base"/>
            <a:endParaRPr lang="pt-BR" sz="2000" dirty="0" smtClean="0"/>
          </a:p>
          <a:p>
            <a:pPr algn="just" fontAlgn="base"/>
            <a:endParaRPr lang="pt-BR" sz="2000" dirty="0"/>
          </a:p>
          <a:p>
            <a:pPr algn="just" fontAlgn="base"/>
            <a:r>
              <a:rPr lang="pt-BR" sz="2000" dirty="0"/>
              <a:t>Com base nessa informação se fundamenta a construção de um </a:t>
            </a:r>
            <a:r>
              <a:rPr lang="pt-BR" sz="2000" b="1" dirty="0"/>
              <a:t>conhecimento</a:t>
            </a:r>
            <a:r>
              <a:rPr lang="pt-BR" sz="2000" dirty="0"/>
              <a:t> a seu respeito.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408686" y="191851"/>
            <a:ext cx="4996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+mj-lt"/>
                <a:ea typeface="+mj-ea"/>
                <a:cs typeface="+mj-cs"/>
              </a:rPr>
              <a:t>Construção do Conhecimento</a:t>
            </a:r>
          </a:p>
        </p:txBody>
      </p:sp>
    </p:spTree>
    <p:extLst>
      <p:ext uri="{BB962C8B-B14F-4D97-AF65-F5344CB8AC3E}">
        <p14:creationId xmlns:p14="http://schemas.microsoft.com/office/powerpoint/2010/main" val="1880564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ae2055a-8d55-4a14-a04c-d9847358f2f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63a81e0-8435-4025-b6b6-f5c73ed9edc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af88562-2eb5-4c34-8486-b51ff5e053f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a17154e-0356-4a4a-84c3-03281ae8010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73039cf-c7e6-40fd-8183-b59a045ba69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1097e57-e7ed-4bfe-a494-35accfc6169b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e5af0a8-2a5e-47a3-98ce-378acc32033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b6bd2fd-822e-427b-95ea-5077c2fd679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4cbdb8c-8633-43aa-9505-142d3ac7bc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3a0e532-4ab1-4496-b2f6-58974a1925a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0bb3508-d2ec-43f0-917c-aa14d7e894e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fbca5c6-6ef3-4ff8-94d9-80f7feb2cf3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7ffe3fd-d4ad-4aa8-ae32-946ec42b388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44a4ea3-6e81-4ccc-967e-9fa73a570a0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060d1aa-881e-431a-952b-705ab57efa18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6429</TotalTime>
  <Words>619</Words>
  <Application>Microsoft Office PowerPoint</Application>
  <PresentationFormat>Widescreen</PresentationFormat>
  <Paragraphs>118</Paragraphs>
  <Slides>28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do Office</vt:lpstr>
      <vt:lpstr>Tratamento e Análise de Dados e Informações</vt:lpstr>
      <vt:lpstr>Programa da Disciplina: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Contexto</vt:lpstr>
      <vt:lpstr>Apresentação do PowerPoint</vt:lpstr>
      <vt:lpstr>Contexto</vt:lpstr>
      <vt:lpstr>Apresentação do PowerPoint</vt:lpstr>
      <vt:lpstr>Apresentação do PowerPoint</vt:lpstr>
      <vt:lpstr>Apresentação do PowerPoint</vt:lpstr>
      <vt:lpstr>Apresentação do PowerPoint</vt:lpstr>
      <vt:lpstr>Fases do Método Estatístico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Economia para Computação</dc:title>
  <dc:creator>Gerson Nassor</dc:creator>
  <cp:lastModifiedBy>Gerson Nassor</cp:lastModifiedBy>
  <cp:revision>127</cp:revision>
  <dcterms:created xsi:type="dcterms:W3CDTF">2018-09-11T11:27:28Z</dcterms:created>
  <dcterms:modified xsi:type="dcterms:W3CDTF">2019-02-24T15:48:52Z</dcterms:modified>
</cp:coreProperties>
</file>