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7" r:id="rId6"/>
    <p:sldId id="279" r:id="rId7"/>
    <p:sldId id="280" r:id="rId8"/>
    <p:sldId id="278" r:id="rId9"/>
    <p:sldId id="274" r:id="rId10"/>
    <p:sldId id="275" r:id="rId11"/>
    <p:sldId id="260" r:id="rId12"/>
    <p:sldId id="271" r:id="rId13"/>
    <p:sldId id="272" r:id="rId14"/>
    <p:sldId id="273" r:id="rId15"/>
    <p:sldId id="261" r:id="rId16"/>
    <p:sldId id="262" r:id="rId17"/>
    <p:sldId id="263" r:id="rId18"/>
    <p:sldId id="264" r:id="rId19"/>
    <p:sldId id="28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2" autoAdjust="0"/>
    <p:restoredTop sz="94660"/>
  </p:normalViewPr>
  <p:slideViewPr>
    <p:cSldViewPr>
      <p:cViewPr varScale="1">
        <p:scale>
          <a:sx n="65" d="100"/>
          <a:sy n="65" d="100"/>
        </p:scale>
        <p:origin x="-126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pPr/>
              <a:t>23/04/2020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pPr/>
              <a:t>23/04/2020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pPr/>
              <a:t>23/04/2020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pPr/>
              <a:t>23/04/2020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pPr/>
              <a:t>23/04/2020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pPr/>
              <a:t>23/04/2020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pPr/>
              <a:t>23/04/2020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pPr/>
              <a:t>23/04/2020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pPr/>
              <a:t>23/04/2020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pPr/>
              <a:t>23/04/2020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pPr/>
              <a:t>23/04/2020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17B2DA1-B2F9-47F6-B7F6-A1666E3FA233}" type="datetimeFigureOut">
              <a:rPr lang="pt-BR" smtClean="0"/>
              <a:pPr/>
              <a:t>23/04/2020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858195D-367E-498E-B610-1D3EB10B9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Paralisia cerebral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Caso clínico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514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Exame físico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6021288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Reflexo de preensão plantar e tônus do grupo flexor plantar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444208" y="2050798"/>
            <a:ext cx="2376264" cy="175432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Escala 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B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Ashworth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modificada Classificações: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 1, 1+, 2, 3, </a:t>
            </a: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2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funcionais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021288"/>
            <a:ext cx="8507288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0</a:t>
            </a:r>
            <a:r>
              <a:rPr lang="pt-BR" sz="2000" dirty="0" smtClean="0"/>
              <a:t>. Rola em bloco</a:t>
            </a:r>
          </a:p>
          <a:p>
            <a:pPr marL="0" indent="0">
              <a:buNone/>
            </a:pPr>
            <a:r>
              <a:rPr lang="pt-BR" sz="2000" dirty="0" smtClean="0"/>
              <a:t>1. Não passa para posição sentada a partir do decúbito dorsal ou ventral</a:t>
            </a:r>
          </a:p>
        </p:txBody>
      </p:sp>
    </p:spTree>
    <p:extLst>
      <p:ext uri="{BB962C8B-B14F-4D97-AF65-F5344CB8AC3E}">
        <p14:creationId xmlns:p14="http://schemas.microsoft.com/office/powerpoint/2010/main" xmlns="" val="15996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funcionais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9354" y="6165304"/>
            <a:ext cx="8694646" cy="1512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2. Mantem a posição sentada cifótica e apenas com apoio dos MMSS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89513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funcionais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4876800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3. Não passa para a posição em pé, mesmo com apoio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4. Não mantem a posição em pé sem apoiar membros  superiores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5661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funcionais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556792"/>
            <a:ext cx="3178696" cy="4876800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5. Não troca passos/ seu meio de  locomoção é o rolar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19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4690864" cy="990600"/>
          </a:xfrm>
        </p:spPr>
        <p:txBody>
          <a:bodyPr/>
          <a:lstStyle/>
          <a:p>
            <a:r>
              <a:rPr lang="pt-BR" dirty="0" smtClean="0"/>
              <a:t>Fatores relacionados 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539552" y="2132856"/>
            <a:ext cx="3849568" cy="36004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Músculo- esqueléticos/biomecânicos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539552" y="2636912"/>
            <a:ext cx="3960440" cy="3752776"/>
          </a:xfrm>
        </p:spPr>
        <p:txBody>
          <a:bodyPr/>
          <a:lstStyle/>
          <a:p>
            <a:r>
              <a:rPr lang="pt-BR" dirty="0" err="1" smtClean="0"/>
              <a:t>hipomobilidade</a:t>
            </a:r>
            <a:r>
              <a:rPr lang="pt-BR" dirty="0" smtClean="0"/>
              <a:t> pélvica</a:t>
            </a:r>
          </a:p>
          <a:p>
            <a:r>
              <a:rPr lang="pt-BR" dirty="0" smtClean="0"/>
              <a:t>encurtamento dos grupos musculares flexores de quadril</a:t>
            </a:r>
          </a:p>
          <a:p>
            <a:r>
              <a:rPr lang="pt-BR" dirty="0" smtClean="0"/>
              <a:t>fraqueza abdominal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837232" y="2132856"/>
            <a:ext cx="3849568" cy="360040"/>
          </a:xfrm>
        </p:spPr>
        <p:txBody>
          <a:bodyPr>
            <a:normAutofit fontScale="92500" lnSpcReduction="10000"/>
          </a:bodyPr>
          <a:lstStyle/>
          <a:p>
            <a:r>
              <a:rPr lang="pt-BR" dirty="0" err="1" smtClean="0"/>
              <a:t>Neuromotores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176464" cy="3752776"/>
          </a:xfrm>
        </p:spPr>
        <p:txBody>
          <a:bodyPr/>
          <a:lstStyle/>
          <a:p>
            <a:r>
              <a:rPr lang="pt-BR" dirty="0" smtClean="0"/>
              <a:t>reações </a:t>
            </a:r>
            <a:r>
              <a:rPr lang="pt-BR" dirty="0" err="1" smtClean="0"/>
              <a:t>endireitamento</a:t>
            </a:r>
            <a:r>
              <a:rPr lang="pt-BR" dirty="0" smtClean="0"/>
              <a:t> e proteção incompletas</a:t>
            </a:r>
          </a:p>
          <a:p>
            <a:r>
              <a:rPr lang="pt-BR" dirty="0" smtClean="0"/>
              <a:t>sinergia em massa das cinturas pélvica e escapular</a:t>
            </a:r>
          </a:p>
          <a:p>
            <a:r>
              <a:rPr lang="pt-BR" dirty="0" smtClean="0"/>
              <a:t>hipertonia dos grupos musculares extensores de joelhos (</a:t>
            </a:r>
            <a:r>
              <a:rPr lang="pt-BR" dirty="0" err="1" smtClean="0"/>
              <a:t>Ashworth</a:t>
            </a:r>
            <a:r>
              <a:rPr lang="pt-BR" dirty="0" smtClean="0"/>
              <a:t> 1)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317663" y="628099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Problema funcional </a:t>
            </a:r>
            <a:r>
              <a:rPr lang="pt-BR" dirty="0" smtClean="0">
                <a:solidFill>
                  <a:srgbClr val="0070C0"/>
                </a:solidFill>
              </a:rPr>
              <a:t>1: </a:t>
            </a:r>
          </a:p>
          <a:p>
            <a:r>
              <a:rPr lang="pt-BR" dirty="0" smtClean="0">
                <a:solidFill>
                  <a:srgbClr val="0070C0"/>
                </a:solidFill>
              </a:rPr>
              <a:t>Não passa para posição sentada a partir do decúbito dorsal ou ventral</a:t>
            </a:r>
          </a:p>
        </p:txBody>
      </p:sp>
    </p:spTree>
    <p:extLst>
      <p:ext uri="{BB962C8B-B14F-4D97-AF65-F5344CB8AC3E}">
        <p14:creationId xmlns:p14="http://schemas.microsoft.com/office/powerpoint/2010/main" xmlns="" val="1825666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4834880" cy="990600"/>
          </a:xfrm>
        </p:spPr>
        <p:txBody>
          <a:bodyPr/>
          <a:lstStyle/>
          <a:p>
            <a:r>
              <a:rPr lang="pt-BR" dirty="0" smtClean="0"/>
              <a:t>Fatores relacionados 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539552" y="2132856"/>
            <a:ext cx="3849568" cy="36004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Músculo- esqueléticos/biomecânicos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539552" y="2636912"/>
            <a:ext cx="3849568" cy="3752776"/>
          </a:xfrm>
        </p:spPr>
        <p:txBody>
          <a:bodyPr/>
          <a:lstStyle/>
          <a:p>
            <a:r>
              <a:rPr lang="pt-BR" dirty="0" err="1" smtClean="0"/>
              <a:t>Hipercifose</a:t>
            </a:r>
            <a:r>
              <a:rPr lang="pt-BR" dirty="0" smtClean="0"/>
              <a:t> global, apoio sacro</a:t>
            </a:r>
          </a:p>
          <a:p>
            <a:r>
              <a:rPr lang="pt-BR" dirty="0" smtClean="0"/>
              <a:t>Encurtamento dos grupos musculares flexores de joelho</a:t>
            </a:r>
          </a:p>
          <a:p>
            <a:r>
              <a:rPr lang="pt-BR" dirty="0" smtClean="0"/>
              <a:t>Fraqueza abdominal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837232" y="2132856"/>
            <a:ext cx="3849568" cy="36004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Neuromotores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837232" y="2636912"/>
            <a:ext cx="3849568" cy="3752776"/>
          </a:xfrm>
        </p:spPr>
        <p:txBody>
          <a:bodyPr/>
          <a:lstStyle/>
          <a:p>
            <a:r>
              <a:rPr lang="pt-BR" dirty="0" smtClean="0"/>
              <a:t>Reação de proteção incompleta (apenas reação anterior+) </a:t>
            </a:r>
          </a:p>
          <a:p>
            <a:r>
              <a:rPr lang="pt-BR" dirty="0" smtClean="0"/>
              <a:t>Hipotonia axial</a:t>
            </a:r>
          </a:p>
          <a:p>
            <a:r>
              <a:rPr lang="pt-BR" dirty="0" smtClean="0"/>
              <a:t>Hipertonia do grupo muscular dos extensores de joelhos (</a:t>
            </a:r>
            <a:r>
              <a:rPr lang="pt-BR" dirty="0" err="1" smtClean="0"/>
              <a:t>Ashworth</a:t>
            </a:r>
            <a:r>
              <a:rPr lang="pt-BR" dirty="0" smtClean="0"/>
              <a:t> 1)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292080" y="620688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Problema Funcional 2: </a:t>
            </a:r>
            <a:r>
              <a:rPr lang="pt-BR" dirty="0" smtClean="0"/>
              <a:t>Mantem a posição sentada apenas com apoio dos membros superiores</a:t>
            </a:r>
          </a:p>
        </p:txBody>
      </p:sp>
    </p:spTree>
    <p:extLst>
      <p:ext uri="{BB962C8B-B14F-4D97-AF65-F5344CB8AC3E}">
        <p14:creationId xmlns:p14="http://schemas.microsoft.com/office/powerpoint/2010/main" xmlns="" val="149319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4834880" cy="990600"/>
          </a:xfrm>
        </p:spPr>
        <p:txBody>
          <a:bodyPr/>
          <a:lstStyle/>
          <a:p>
            <a:r>
              <a:rPr lang="pt-BR" dirty="0" smtClean="0"/>
              <a:t>Fatores relacionados 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539552" y="2132856"/>
            <a:ext cx="3849568" cy="36004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Músculo- esqueléticos/biomecânicos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395536" y="2636912"/>
            <a:ext cx="4176464" cy="3752776"/>
          </a:xfrm>
        </p:spPr>
        <p:txBody>
          <a:bodyPr>
            <a:normAutofit/>
          </a:bodyPr>
          <a:lstStyle/>
          <a:p>
            <a:r>
              <a:rPr lang="pt-BR" dirty="0" err="1" smtClean="0"/>
              <a:t>Hipomobilidade</a:t>
            </a:r>
            <a:r>
              <a:rPr lang="pt-BR" dirty="0" smtClean="0"/>
              <a:t> pélvica</a:t>
            </a:r>
          </a:p>
          <a:p>
            <a:r>
              <a:rPr lang="pt-BR" dirty="0" smtClean="0"/>
              <a:t>Encurtamentos musculares </a:t>
            </a:r>
          </a:p>
          <a:p>
            <a:pPr lvl="1"/>
            <a:r>
              <a:rPr lang="pt-BR" dirty="0" smtClean="0"/>
              <a:t>flexores de quadril</a:t>
            </a:r>
          </a:p>
          <a:p>
            <a:pPr lvl="1"/>
            <a:r>
              <a:rPr lang="pt-BR" dirty="0" smtClean="0"/>
              <a:t>flexores plantares</a:t>
            </a:r>
          </a:p>
          <a:p>
            <a:r>
              <a:rPr lang="pt-BR" dirty="0" smtClean="0"/>
              <a:t>Fraqueza muscular</a:t>
            </a:r>
          </a:p>
          <a:p>
            <a:pPr lvl="1"/>
            <a:r>
              <a:rPr lang="pt-BR" dirty="0" smtClean="0"/>
              <a:t>Extensores de quadril</a:t>
            </a:r>
          </a:p>
          <a:p>
            <a:pPr lvl="1"/>
            <a:r>
              <a:rPr lang="pt-BR" dirty="0" smtClean="0"/>
              <a:t>abdutores de quadril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837232" y="2132856"/>
            <a:ext cx="3849568" cy="36004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Neuromotores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572000" y="2636912"/>
            <a:ext cx="4114800" cy="375277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Reações posturais deficitárias </a:t>
            </a:r>
          </a:p>
          <a:p>
            <a:r>
              <a:rPr lang="pt-BR" dirty="0" smtClean="0"/>
              <a:t>Persistência de reflexos e reações primitivas:</a:t>
            </a:r>
          </a:p>
          <a:p>
            <a:pPr lvl="1"/>
            <a:r>
              <a:rPr lang="pt-BR" dirty="0" smtClean="0"/>
              <a:t>reação positiva de suporte</a:t>
            </a:r>
          </a:p>
          <a:p>
            <a:pPr lvl="1"/>
            <a:r>
              <a:rPr lang="pt-BR" dirty="0" smtClean="0"/>
              <a:t>RTCS</a:t>
            </a:r>
          </a:p>
          <a:p>
            <a:r>
              <a:rPr lang="pt-BR" dirty="0" smtClean="0"/>
              <a:t>Pobre seletividade muscular de cintura pélvica e MI</a:t>
            </a:r>
          </a:p>
          <a:p>
            <a:r>
              <a:rPr lang="pt-BR" dirty="0" smtClean="0"/>
              <a:t>Hipotonia axial</a:t>
            </a:r>
          </a:p>
          <a:p>
            <a:r>
              <a:rPr lang="pt-BR" dirty="0" smtClean="0"/>
              <a:t>Hipertonia dos músculos flexores plantares (</a:t>
            </a:r>
            <a:r>
              <a:rPr lang="pt-BR" dirty="0" err="1" smtClean="0"/>
              <a:t>Ashworth</a:t>
            </a:r>
            <a:r>
              <a:rPr lang="pt-BR" dirty="0" smtClean="0"/>
              <a:t> 2) e flexores de quadril (</a:t>
            </a:r>
            <a:r>
              <a:rPr lang="pt-BR" dirty="0" err="1" smtClean="0"/>
              <a:t>Ashworth</a:t>
            </a:r>
            <a:r>
              <a:rPr lang="pt-BR" dirty="0" smtClean="0"/>
              <a:t> 1)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148064" y="620688"/>
            <a:ext cx="35283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Problema Funcional </a:t>
            </a:r>
            <a:r>
              <a:rPr lang="pt-BR" dirty="0" smtClean="0">
                <a:solidFill>
                  <a:srgbClr val="0070C0"/>
                </a:solidFill>
              </a:rPr>
              <a:t>3 e 4: </a:t>
            </a:r>
          </a:p>
          <a:p>
            <a:r>
              <a:rPr lang="pt-BR" dirty="0" smtClean="0">
                <a:solidFill>
                  <a:srgbClr val="0070C0"/>
                </a:solidFill>
              </a:rPr>
              <a:t>Não passa para </a:t>
            </a:r>
            <a:r>
              <a:rPr lang="pt-BR" dirty="0" err="1" smtClean="0">
                <a:solidFill>
                  <a:srgbClr val="0070C0"/>
                </a:solidFill>
              </a:rPr>
              <a:t>ortostatismo</a:t>
            </a:r>
            <a:r>
              <a:rPr lang="pt-BR" dirty="0" smtClean="0">
                <a:solidFill>
                  <a:srgbClr val="0070C0"/>
                </a:solidFill>
              </a:rPr>
              <a:t> Não </a:t>
            </a:r>
            <a:r>
              <a:rPr lang="pt-BR" dirty="0">
                <a:solidFill>
                  <a:srgbClr val="0070C0"/>
                </a:solidFill>
              </a:rPr>
              <a:t>mantem </a:t>
            </a:r>
            <a:r>
              <a:rPr lang="pt-BR" dirty="0" err="1" smtClean="0">
                <a:solidFill>
                  <a:srgbClr val="0070C0"/>
                </a:solidFill>
              </a:rPr>
              <a:t>ortostatismo</a:t>
            </a:r>
            <a:r>
              <a:rPr lang="pt-BR" dirty="0" smtClean="0">
                <a:solidFill>
                  <a:srgbClr val="0070C0"/>
                </a:solidFill>
              </a:rPr>
              <a:t> sem apoio externo</a:t>
            </a:r>
            <a:endParaRPr lang="pt-BR" dirty="0">
              <a:solidFill>
                <a:srgbClr val="0070C0"/>
              </a:solidFill>
            </a:endParaRPr>
          </a:p>
          <a:p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634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4834880" cy="990600"/>
          </a:xfrm>
        </p:spPr>
        <p:txBody>
          <a:bodyPr/>
          <a:lstStyle/>
          <a:p>
            <a:r>
              <a:rPr lang="pt-BR" dirty="0" smtClean="0"/>
              <a:t>Fatores relacionados 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529208" y="1700808"/>
            <a:ext cx="3849568" cy="36004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Músculo- esqueléticos/biomecânicos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31540" y="2132856"/>
            <a:ext cx="4032448" cy="3752776"/>
          </a:xfrm>
        </p:spPr>
        <p:txBody>
          <a:bodyPr>
            <a:normAutofit/>
          </a:bodyPr>
          <a:lstStyle/>
          <a:p>
            <a:r>
              <a:rPr lang="pt-BR" sz="2000" dirty="0" err="1" smtClean="0"/>
              <a:t>Hipomobilidade</a:t>
            </a:r>
            <a:r>
              <a:rPr lang="pt-BR" sz="2000" dirty="0" smtClean="0"/>
              <a:t> pélvica e de MI</a:t>
            </a:r>
          </a:p>
          <a:p>
            <a:r>
              <a:rPr lang="pt-BR" sz="2000" dirty="0" smtClean="0"/>
              <a:t>Encurtamentos musculares </a:t>
            </a:r>
          </a:p>
          <a:p>
            <a:pPr lvl="1"/>
            <a:r>
              <a:rPr lang="pt-BR" dirty="0" smtClean="0"/>
              <a:t>flexores de quadril</a:t>
            </a:r>
          </a:p>
          <a:p>
            <a:pPr lvl="1"/>
            <a:r>
              <a:rPr lang="pt-BR" dirty="0" smtClean="0"/>
              <a:t>flexores plantares</a:t>
            </a:r>
          </a:p>
          <a:p>
            <a:r>
              <a:rPr lang="pt-BR" sz="2000" dirty="0" smtClean="0"/>
              <a:t>Fraqueza muscular</a:t>
            </a:r>
          </a:p>
          <a:p>
            <a:pPr lvl="1"/>
            <a:r>
              <a:rPr lang="pt-BR" dirty="0" smtClean="0"/>
              <a:t>extensores de quadril</a:t>
            </a:r>
          </a:p>
          <a:p>
            <a:pPr lvl="1"/>
            <a:r>
              <a:rPr lang="pt-BR" dirty="0" smtClean="0"/>
              <a:t>abdutores de quadril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826888" y="1700808"/>
            <a:ext cx="3849568" cy="36004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Neuromotores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608004" y="2132856"/>
            <a:ext cx="4114800" cy="3752776"/>
          </a:xfrm>
        </p:spPr>
        <p:txBody>
          <a:bodyPr>
            <a:noAutofit/>
          </a:bodyPr>
          <a:lstStyle/>
          <a:p>
            <a:r>
              <a:rPr lang="pt-BR" sz="2000" dirty="0" smtClean="0"/>
              <a:t>Requisitos da marcha* pouco desenvolvidos</a:t>
            </a:r>
          </a:p>
          <a:p>
            <a:r>
              <a:rPr lang="pt-BR" sz="2000" dirty="0" smtClean="0"/>
              <a:t> Persistência da:</a:t>
            </a:r>
          </a:p>
          <a:p>
            <a:pPr lvl="1"/>
            <a:r>
              <a:rPr lang="pt-BR" dirty="0" smtClean="0"/>
              <a:t>reação positiva de suporte</a:t>
            </a:r>
          </a:p>
          <a:p>
            <a:pPr lvl="1"/>
            <a:r>
              <a:rPr lang="pt-BR" dirty="0" smtClean="0"/>
              <a:t>RTCS</a:t>
            </a:r>
          </a:p>
          <a:p>
            <a:r>
              <a:rPr lang="pt-BR" sz="2000" dirty="0" smtClean="0"/>
              <a:t>Pobre seletividade muscular e excessiva </a:t>
            </a:r>
            <a:r>
              <a:rPr lang="pt-BR" sz="2000" dirty="0" err="1" smtClean="0"/>
              <a:t>co-contração</a:t>
            </a:r>
            <a:r>
              <a:rPr lang="pt-BR" sz="2000" dirty="0" smtClean="0"/>
              <a:t> de cintura pélvica e MI </a:t>
            </a:r>
          </a:p>
          <a:p>
            <a:r>
              <a:rPr lang="pt-BR" sz="2000" dirty="0" smtClean="0"/>
              <a:t>Hipotonia axial</a:t>
            </a:r>
          </a:p>
          <a:p>
            <a:r>
              <a:rPr lang="pt-BR" sz="2000" dirty="0" smtClean="0"/>
              <a:t>Hipertonia dos músculos flexores plantares (</a:t>
            </a:r>
            <a:r>
              <a:rPr lang="pt-BR" sz="2000" dirty="0" err="1" smtClean="0"/>
              <a:t>Ashworth</a:t>
            </a:r>
            <a:r>
              <a:rPr lang="pt-BR" sz="2000" dirty="0" smtClean="0"/>
              <a:t> 2) e flexores de quadril (Ashworth1)</a:t>
            </a:r>
            <a:endParaRPr lang="pt-BR" sz="2000" dirty="0"/>
          </a:p>
        </p:txBody>
      </p:sp>
      <p:sp>
        <p:nvSpPr>
          <p:cNvPr id="9" name="Retângulo 8"/>
          <p:cNvSpPr/>
          <p:nvPr/>
        </p:nvSpPr>
        <p:spPr>
          <a:xfrm>
            <a:off x="5076056" y="620688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Problema Funcional </a:t>
            </a:r>
            <a:r>
              <a:rPr lang="pt-BR" dirty="0" smtClean="0">
                <a:solidFill>
                  <a:srgbClr val="0070C0"/>
                </a:solidFill>
              </a:rPr>
              <a:t>5: Não troca passos 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23529" y="6309320"/>
            <a:ext cx="8352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93A299"/>
              </a:buClr>
              <a:buSzPct val="85000"/>
            </a:pPr>
            <a:r>
              <a:rPr lang="pt-BR" sz="1200" dirty="0" smtClean="0">
                <a:solidFill>
                  <a:srgbClr val="292934"/>
                </a:solidFill>
              </a:rPr>
              <a:t>* apoio </a:t>
            </a:r>
            <a:r>
              <a:rPr lang="pt-BR" sz="1200" dirty="0" err="1">
                <a:solidFill>
                  <a:srgbClr val="292934"/>
                </a:solidFill>
              </a:rPr>
              <a:t>antigravidade</a:t>
            </a:r>
            <a:r>
              <a:rPr lang="pt-BR" sz="1200" dirty="0">
                <a:solidFill>
                  <a:srgbClr val="292934"/>
                </a:solidFill>
              </a:rPr>
              <a:t>, estabilização pélvica na </a:t>
            </a:r>
            <a:r>
              <a:rPr lang="pt-BR" sz="1200" dirty="0" smtClean="0">
                <a:solidFill>
                  <a:srgbClr val="292934"/>
                </a:solidFill>
              </a:rPr>
              <a:t>vertical (contrapeso),  </a:t>
            </a:r>
            <a:r>
              <a:rPr lang="pt-BR" sz="1200" dirty="0">
                <a:solidFill>
                  <a:srgbClr val="292934"/>
                </a:solidFill>
              </a:rPr>
              <a:t>controle do deslocamento anteroposterior, </a:t>
            </a:r>
            <a:r>
              <a:rPr lang="pt-BR" sz="1200" dirty="0" smtClean="0">
                <a:solidFill>
                  <a:srgbClr val="292934"/>
                </a:solidFill>
              </a:rPr>
              <a:t>lateral, reações de proteção</a:t>
            </a:r>
            <a:endParaRPr lang="pt-BR" sz="12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599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/>
              <a:t>CAMPBELL, S. Decision Making in pediatric neurologic physical therapy, Churchill Livingstone. 31-83 p, 1999.</a:t>
            </a:r>
            <a:endParaRPr lang="en-US" sz="1800" dirty="0" smtClean="0"/>
          </a:p>
          <a:p>
            <a:r>
              <a:rPr lang="pt-BR" sz="1800" dirty="0"/>
              <a:t>LEVITT, S. O tratamento da paralisia cerebral e do retardo motor. Manole. 2001. </a:t>
            </a:r>
            <a:endParaRPr lang="pt-BR" sz="1800" dirty="0" smtClean="0"/>
          </a:p>
          <a:p>
            <a:r>
              <a:rPr lang="en-US" sz="1800" dirty="0" smtClean="0"/>
              <a:t>J LOOPER, LS CHANDLER</a:t>
            </a:r>
            <a:r>
              <a:rPr lang="en-US" sz="1800" b="1" dirty="0" smtClean="0"/>
              <a:t>. </a:t>
            </a:r>
            <a:r>
              <a:rPr lang="en-US" sz="1800" dirty="0"/>
              <a:t>How do toddlers increase their gait velocity?</a:t>
            </a:r>
          </a:p>
          <a:p>
            <a:pPr fontAlgn="ctr"/>
            <a:r>
              <a:rPr lang="en-US" sz="1800" dirty="0"/>
              <a:t> </a:t>
            </a:r>
            <a:r>
              <a:rPr lang="en-US" sz="1800" dirty="0" smtClean="0"/>
              <a:t>Gait</a:t>
            </a:r>
            <a:r>
              <a:rPr lang="en-US" sz="1800" dirty="0"/>
              <a:t> &amp; </a:t>
            </a:r>
            <a:r>
              <a:rPr lang="en-US" sz="1800" dirty="0" smtClean="0"/>
              <a:t>Posture. Vol 37</a:t>
            </a:r>
            <a:r>
              <a:rPr lang="en-US" sz="1800" dirty="0"/>
              <a:t>, </a:t>
            </a:r>
            <a:r>
              <a:rPr lang="en-US" sz="1800" dirty="0" smtClean="0"/>
              <a:t>4,631-633, 2013.</a:t>
            </a:r>
            <a:endParaRPr lang="en-US" sz="1800" dirty="0"/>
          </a:p>
          <a:p>
            <a:r>
              <a:rPr lang="pt-BR" sz="1800" dirty="0" smtClean="0"/>
              <a:t>MARTIN</a:t>
            </a:r>
            <a:r>
              <a:rPr lang="pt-BR" sz="1800" dirty="0"/>
              <a:t>, S; KESSLER, M. </a:t>
            </a:r>
            <a:r>
              <a:rPr lang="pt-BR" sz="1800" dirty="0" err="1"/>
              <a:t>Neurologic</a:t>
            </a:r>
            <a:r>
              <a:rPr lang="pt-BR" sz="1800" dirty="0"/>
              <a:t> </a:t>
            </a:r>
            <a:r>
              <a:rPr lang="pt-BR" sz="1800" dirty="0" err="1"/>
              <a:t>Intervention</a:t>
            </a:r>
            <a:r>
              <a:rPr lang="pt-BR" sz="1800" dirty="0"/>
              <a:t> for </a:t>
            </a:r>
            <a:r>
              <a:rPr lang="pt-BR" sz="1800" dirty="0" err="1"/>
              <a:t>Physical</a:t>
            </a:r>
            <a:r>
              <a:rPr lang="pt-BR" sz="1800" dirty="0"/>
              <a:t> </a:t>
            </a:r>
            <a:r>
              <a:rPr lang="pt-BR" sz="1800" dirty="0" err="1"/>
              <a:t>Therapist</a:t>
            </a:r>
            <a:r>
              <a:rPr lang="pt-BR" sz="1800" dirty="0"/>
              <a:t> </a:t>
            </a:r>
            <a:r>
              <a:rPr lang="pt-BR" sz="1800" dirty="0" err="1"/>
              <a:t>Assistants</a:t>
            </a:r>
            <a:r>
              <a:rPr lang="pt-BR" sz="1800" dirty="0"/>
              <a:t>. WB. </a:t>
            </a:r>
            <a:r>
              <a:rPr lang="pt-BR" sz="1800" dirty="0" err="1"/>
              <a:t>Saunders</a:t>
            </a:r>
            <a:r>
              <a:rPr lang="pt-BR" sz="1800" dirty="0"/>
              <a:t>. 1</a:t>
            </a:r>
            <a:r>
              <a:rPr lang="pt-BR" sz="1800" baseline="30000" dirty="0"/>
              <a:t>st</a:t>
            </a:r>
            <a:r>
              <a:rPr lang="pt-BR" sz="1800" dirty="0"/>
              <a:t>. Ed.2000</a:t>
            </a:r>
            <a:r>
              <a:rPr lang="pt-BR" sz="1800" dirty="0" smtClean="0"/>
              <a:t>.</a:t>
            </a:r>
          </a:p>
          <a:p>
            <a:r>
              <a:rPr lang="en-US" sz="1800" dirty="0" smtClean="0"/>
              <a:t>BISI MC, STAGNI R. Evaluation </a:t>
            </a:r>
            <a:r>
              <a:rPr lang="en-US" sz="1800" dirty="0"/>
              <a:t>of toddler different strategies during the first six-months of independent walking: A longitudinal </a:t>
            </a:r>
            <a:r>
              <a:rPr lang="en-US" sz="1800" dirty="0" smtClean="0"/>
              <a:t>study. Gait </a:t>
            </a:r>
            <a:r>
              <a:rPr lang="en-US" sz="1800" dirty="0"/>
              <a:t>&amp; Posture, </a:t>
            </a:r>
            <a:r>
              <a:rPr lang="en-US" sz="1800" dirty="0" smtClean="0"/>
              <a:t>Vol </a:t>
            </a:r>
            <a:r>
              <a:rPr lang="en-US" sz="1800" dirty="0"/>
              <a:t>41, </a:t>
            </a:r>
            <a:r>
              <a:rPr lang="en-US" sz="1800" dirty="0" smtClean="0"/>
              <a:t>2, 574-579, 2015</a:t>
            </a:r>
            <a:r>
              <a:rPr lang="en-US" sz="1800" dirty="0"/>
              <a:t>.</a:t>
            </a:r>
            <a:endParaRPr lang="en-US" sz="1800" dirty="0" smtClean="0"/>
          </a:p>
          <a:p>
            <a:r>
              <a:rPr lang="pt-BR" sz="1800" dirty="0" smtClean="0"/>
              <a:t>PRICE C, MORRISON SC, HASHMI F, PHETHEAN J, NESTER C. </a:t>
            </a:r>
            <a:r>
              <a:rPr lang="en-US" sz="1800" dirty="0" smtClean="0"/>
              <a:t>Biomechanics </a:t>
            </a:r>
            <a:r>
              <a:rPr lang="en-US" sz="1800" dirty="0"/>
              <a:t>of the infant foot during the transition to independent walking: A narrative </a:t>
            </a:r>
            <a:r>
              <a:rPr lang="en-US" sz="1800" dirty="0" smtClean="0"/>
              <a:t>review. Gait </a:t>
            </a:r>
            <a:r>
              <a:rPr lang="en-US" sz="1800" dirty="0"/>
              <a:t>&amp; Posture, </a:t>
            </a:r>
            <a:r>
              <a:rPr lang="en-US" sz="1800" dirty="0" smtClean="0"/>
              <a:t>Vol 59,140-1462018</a:t>
            </a:r>
            <a:endParaRPr lang="en-US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1062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clínico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Paciente:  JFS,  registro HC  1452806G, DN 26/09/17</a:t>
            </a:r>
          </a:p>
          <a:p>
            <a:r>
              <a:rPr lang="pt-BR" dirty="0" smtClean="0"/>
              <a:t>Idade:  1 ano e 4  meses</a:t>
            </a:r>
          </a:p>
          <a:p>
            <a:r>
              <a:rPr lang="pt-BR" dirty="0" smtClean="0"/>
              <a:t>Diagnóstico médico: </a:t>
            </a:r>
            <a:r>
              <a:rPr lang="pt-BR" dirty="0" err="1" smtClean="0"/>
              <a:t>leucomalácia</a:t>
            </a:r>
            <a:r>
              <a:rPr lang="pt-BR" dirty="0" smtClean="0"/>
              <a:t> </a:t>
            </a:r>
            <a:r>
              <a:rPr lang="pt-BR" dirty="0" err="1" smtClean="0"/>
              <a:t>periventricular</a:t>
            </a:r>
            <a:r>
              <a:rPr lang="pt-BR" dirty="0" smtClean="0"/>
              <a:t> e </a:t>
            </a:r>
            <a:r>
              <a:rPr lang="pt-BR" dirty="0" err="1" smtClean="0"/>
              <a:t>anóxia</a:t>
            </a:r>
            <a:r>
              <a:rPr lang="pt-BR" dirty="0" smtClean="0"/>
              <a:t> neonatal</a:t>
            </a:r>
          </a:p>
          <a:p>
            <a:r>
              <a:rPr lang="pt-BR" dirty="0" smtClean="0"/>
              <a:t> Queixa principal (mãe): mãe quer que a criança fique mais firme e ande.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2975" y="4207797"/>
            <a:ext cx="5472608" cy="234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02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 pregressa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RNPT 28 semanas,  </a:t>
            </a:r>
            <a:r>
              <a:rPr lang="pt-BR" dirty="0" err="1" smtClean="0"/>
              <a:t>gemelar</a:t>
            </a:r>
            <a:r>
              <a:rPr lang="pt-BR" dirty="0" smtClean="0"/>
              <a:t> (óbito do irmão)</a:t>
            </a:r>
          </a:p>
          <a:p>
            <a:r>
              <a:rPr lang="pt-BR" dirty="0" smtClean="0"/>
              <a:t>Parto </a:t>
            </a:r>
            <a:r>
              <a:rPr lang="pt-BR" dirty="0" err="1" smtClean="0"/>
              <a:t>cesária</a:t>
            </a:r>
            <a:endParaRPr lang="pt-BR" dirty="0" smtClean="0"/>
          </a:p>
          <a:p>
            <a:r>
              <a:rPr lang="pt-BR" dirty="0" err="1" smtClean="0"/>
              <a:t>Apgar</a:t>
            </a:r>
            <a:r>
              <a:rPr lang="pt-BR" dirty="0" smtClean="0"/>
              <a:t> 2/5</a:t>
            </a:r>
          </a:p>
          <a:p>
            <a:r>
              <a:rPr lang="pt-BR" dirty="0" smtClean="0"/>
              <a:t>Detectado em US </a:t>
            </a:r>
            <a:r>
              <a:rPr lang="pt-BR" dirty="0" err="1" smtClean="0"/>
              <a:t>leucomalácia</a:t>
            </a:r>
            <a:r>
              <a:rPr lang="pt-BR" dirty="0" smtClean="0"/>
              <a:t> </a:t>
            </a:r>
            <a:r>
              <a:rPr lang="pt-BR" dirty="0" err="1" smtClean="0"/>
              <a:t>periventricular</a:t>
            </a:r>
            <a:r>
              <a:rPr lang="pt-BR" dirty="0" smtClean="0"/>
              <a:t> e  hemorragia </a:t>
            </a:r>
            <a:r>
              <a:rPr lang="pt-BR" dirty="0" err="1" smtClean="0"/>
              <a:t>periventricular</a:t>
            </a:r>
            <a:r>
              <a:rPr lang="pt-BR" dirty="0" smtClean="0"/>
              <a:t> grau II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632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 da moléstia atual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876800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 AIMS = 28 pontos </a:t>
            </a:r>
          </a:p>
          <a:p>
            <a:pPr marL="0" indent="0">
              <a:buNone/>
            </a:pPr>
            <a:r>
              <a:rPr lang="pt-BR" dirty="0" smtClean="0"/>
              <a:t>(&lt; percentil 5%)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582" y="3121481"/>
            <a:ext cx="6343689" cy="3568325"/>
          </a:xfrm>
          <a:prstGeom prst="rect">
            <a:avLst/>
          </a:prstGeom>
        </p:spPr>
      </p:pic>
      <p:grpSp>
        <p:nvGrpSpPr>
          <p:cNvPr id="8" name="Grupo 7"/>
          <p:cNvGrpSpPr/>
          <p:nvPr/>
        </p:nvGrpSpPr>
        <p:grpSpPr>
          <a:xfrm>
            <a:off x="4716016" y="1340768"/>
            <a:ext cx="4392488" cy="5349038"/>
            <a:chOff x="4716016" y="1340768"/>
            <a:chExt cx="4392488" cy="5349038"/>
          </a:xfrm>
        </p:grpSpPr>
        <p:grpSp>
          <p:nvGrpSpPr>
            <p:cNvPr id="6" name="Grupo 5"/>
            <p:cNvGrpSpPr/>
            <p:nvPr/>
          </p:nvGrpSpPr>
          <p:grpSpPr>
            <a:xfrm>
              <a:off x="4716016" y="1340768"/>
              <a:ext cx="4392488" cy="5349038"/>
              <a:chOff x="4716016" y="1340768"/>
              <a:chExt cx="4392488" cy="5349038"/>
            </a:xfrm>
          </p:grpSpPr>
          <p:pic>
            <p:nvPicPr>
              <p:cNvPr id="1026" name="Picture 2" descr="Alberta Infant Motor Scale (AIMS) centile ranks graph.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6016" y="1340768"/>
                <a:ext cx="4021597" cy="53490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5" name="Conector reto 4"/>
              <p:cNvCxnSpPr/>
              <p:nvPr/>
            </p:nvCxnSpPr>
            <p:spPr>
              <a:xfrm flipH="1">
                <a:off x="7884368" y="4015287"/>
                <a:ext cx="504056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ector reto 6"/>
              <p:cNvCxnSpPr/>
              <p:nvPr/>
            </p:nvCxnSpPr>
            <p:spPr>
              <a:xfrm flipV="1">
                <a:off x="7884368" y="4015287"/>
                <a:ext cx="0" cy="220341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CaixaDeTexto 10"/>
              <p:cNvSpPr txBox="1"/>
              <p:nvPr/>
            </p:nvSpPr>
            <p:spPr>
              <a:xfrm>
                <a:off x="8688337" y="3748390"/>
                <a:ext cx="4201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>
                    <a:solidFill>
                      <a:srgbClr val="FF0000"/>
                    </a:solidFill>
                  </a:rPr>
                  <a:t>28</a:t>
                </a:r>
                <a:endParaRPr lang="pt-BR" sz="1200" b="1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13" name="Conector de seta reta 12"/>
            <p:cNvCxnSpPr/>
            <p:nvPr/>
          </p:nvCxnSpPr>
          <p:spPr>
            <a:xfrm flipH="1">
              <a:off x="8460432" y="3956139"/>
              <a:ext cx="144015" cy="6925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4715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Exame físico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620595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Decúbito ventral e alcances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9896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Exame físico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1560" y="6021288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Decúbito dorsal e  alcance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4015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Exame físico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1560" y="6021288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Sentada e reações de proteção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7165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Exame físico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75324" y="6189513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Decúbito dorsal e  rolar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0358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Exame físico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7356" y="6022160"/>
            <a:ext cx="5628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Reação de paraquedas -; reação positiva de apoio +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534472" y="4061197"/>
            <a:ext cx="2609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92D050"/>
                </a:solidFill>
                <a:latin typeface="Roboto"/>
              </a:rPr>
              <a:t>REFLEXO PRIMITIVO DE APOIO </a:t>
            </a:r>
            <a:r>
              <a:rPr lang="pt-BR" sz="800" dirty="0">
                <a:latin typeface="Roboto"/>
              </a:rPr>
              <a:t>- (0 a 02 meses</a:t>
            </a:r>
            <a:r>
              <a:rPr lang="pt-BR" sz="800" dirty="0" smtClean="0">
                <a:latin typeface="Roboto"/>
              </a:rPr>
              <a:t>)</a:t>
            </a:r>
          </a:p>
          <a:p>
            <a:r>
              <a:rPr lang="pt-BR" sz="800" dirty="0" smtClean="0">
                <a:latin typeface="Roboto"/>
              </a:rPr>
              <a:t>posição </a:t>
            </a:r>
            <a:r>
              <a:rPr lang="pt-BR" sz="800" dirty="0">
                <a:latin typeface="Roboto"/>
              </a:rPr>
              <a:t>de teste: Criança suspensa verticalmente pelo examinador </a:t>
            </a:r>
            <a:endParaRPr lang="pt-BR" sz="800" dirty="0" smtClean="0">
              <a:latin typeface="Roboto"/>
            </a:endParaRPr>
          </a:p>
          <a:p>
            <a:r>
              <a:rPr lang="pt-BR" sz="800" dirty="0" smtClean="0">
                <a:latin typeface="Roboto"/>
              </a:rPr>
              <a:t>estímulo</a:t>
            </a:r>
            <a:r>
              <a:rPr lang="pt-BR" sz="800" dirty="0">
                <a:latin typeface="Roboto"/>
              </a:rPr>
              <a:t>: Apoio plantar dos pés da superfície da mesa. </a:t>
            </a:r>
            <a:endParaRPr lang="pt-BR" sz="800" dirty="0" smtClean="0">
              <a:latin typeface="Roboto"/>
            </a:endParaRPr>
          </a:p>
          <a:p>
            <a:r>
              <a:rPr lang="pt-BR" sz="800" dirty="0" smtClean="0">
                <a:latin typeface="Roboto"/>
              </a:rPr>
              <a:t>Resposta</a:t>
            </a:r>
            <a:r>
              <a:rPr lang="pt-BR" sz="800" dirty="0">
                <a:latin typeface="Roboto"/>
              </a:rPr>
              <a:t>: Aumento do Tônus extensor dos membros inferiores provocando extensão de joelho e quadril.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6534472" y="2852936"/>
            <a:ext cx="2430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 smtClean="0">
                <a:solidFill>
                  <a:srgbClr val="387866"/>
                </a:solidFill>
                <a:latin typeface="Roboto"/>
              </a:rPr>
              <a:t>Reação paraquedas</a:t>
            </a:r>
            <a:endParaRPr lang="pt-BR" sz="900" dirty="0">
              <a:solidFill>
                <a:srgbClr val="616366"/>
              </a:solidFill>
              <a:latin typeface="Roboto"/>
            </a:endParaRPr>
          </a:p>
          <a:p>
            <a:r>
              <a:rPr lang="pt-BR" sz="900" dirty="0">
                <a:solidFill>
                  <a:srgbClr val="656668"/>
                </a:solidFill>
                <a:latin typeface="Roboto"/>
              </a:rPr>
              <a:t>É desencadeado colocando-se a criança de ponta cabeça. Observa-se a extensão dos braços para frente, como se para amparar a queda. É o último reflexo postural a aparecer. Está presente a partir de 8 a 9 meses de idade.  Deve estar obrigatoriamente presente aos 12 meses.  </a:t>
            </a:r>
            <a:endParaRPr lang="pt-BR" sz="900" b="0" i="0" dirty="0">
              <a:solidFill>
                <a:srgbClr val="656668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6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699</TotalTime>
  <Words>655</Words>
  <Application>Microsoft Office PowerPoint</Application>
  <PresentationFormat>Apresentação na tela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Brilho</vt:lpstr>
      <vt:lpstr>Paralisia cerebral</vt:lpstr>
      <vt:lpstr>Caso clínico </vt:lpstr>
      <vt:lpstr>História pregressa</vt:lpstr>
      <vt:lpstr>História da moléstia atual </vt:lpstr>
      <vt:lpstr>Exame físico </vt:lpstr>
      <vt:lpstr>Exame físico </vt:lpstr>
      <vt:lpstr>Exame físico </vt:lpstr>
      <vt:lpstr>Exame físico </vt:lpstr>
      <vt:lpstr>Exame físico </vt:lpstr>
      <vt:lpstr>Exame físico </vt:lpstr>
      <vt:lpstr>Problemas funcionais</vt:lpstr>
      <vt:lpstr>Problemas funcionais</vt:lpstr>
      <vt:lpstr>Problemas funcionais</vt:lpstr>
      <vt:lpstr>Problemas funcionais</vt:lpstr>
      <vt:lpstr>Fatores relacionados </vt:lpstr>
      <vt:lpstr>Fatores relacionados </vt:lpstr>
      <vt:lpstr>Fatores relacionados </vt:lpstr>
      <vt:lpstr>Fatores relacionados </vt:lpstr>
      <vt:lpstr>Referências Bibliográficas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Paralisia cerebral</dc:title>
  <dc:creator>Lab</dc:creator>
  <cp:lastModifiedBy>Ana Claudia</cp:lastModifiedBy>
  <cp:revision>63</cp:revision>
  <dcterms:created xsi:type="dcterms:W3CDTF">2019-03-07T12:36:51Z</dcterms:created>
  <dcterms:modified xsi:type="dcterms:W3CDTF">2020-04-23T13:36:58Z</dcterms:modified>
</cp:coreProperties>
</file>