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6B1A0-0D15-4D75-AF11-759A1AB5A8E6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1449-FE98-4FE0-AEC1-177A0BCA1C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6B1A0-0D15-4D75-AF11-759A1AB5A8E6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1449-FE98-4FE0-AEC1-177A0BCA1C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6B1A0-0D15-4D75-AF11-759A1AB5A8E6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1449-FE98-4FE0-AEC1-177A0BCA1C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6B1A0-0D15-4D75-AF11-759A1AB5A8E6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1449-FE98-4FE0-AEC1-177A0BCA1C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6B1A0-0D15-4D75-AF11-759A1AB5A8E6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1449-FE98-4FE0-AEC1-177A0BCA1C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6B1A0-0D15-4D75-AF11-759A1AB5A8E6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1449-FE98-4FE0-AEC1-177A0BCA1C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6B1A0-0D15-4D75-AF11-759A1AB5A8E6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1449-FE98-4FE0-AEC1-177A0BCA1C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6B1A0-0D15-4D75-AF11-759A1AB5A8E6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1449-FE98-4FE0-AEC1-177A0BCA1C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6B1A0-0D15-4D75-AF11-759A1AB5A8E6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1449-FE98-4FE0-AEC1-177A0BCA1C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6B1A0-0D15-4D75-AF11-759A1AB5A8E6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1449-FE98-4FE0-AEC1-177A0BCA1C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6B1A0-0D15-4D75-AF11-759A1AB5A8E6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1449-FE98-4FE0-AEC1-177A0BCA1C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6B1A0-0D15-4D75-AF11-759A1AB5A8E6}" type="datetimeFigureOut">
              <a:rPr lang="pt-BR" smtClean="0"/>
              <a:pPr/>
              <a:t>14/08/2018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91449-FE98-4FE0-AEC1-177A0BCA1CF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1470025"/>
          </a:xfrm>
        </p:spPr>
        <p:txBody>
          <a:bodyPr>
            <a:normAutofit/>
          </a:bodyPr>
          <a:lstStyle/>
          <a:p>
            <a:r>
              <a:rPr lang="pt-BR" b="1" dirty="0" smtClean="0"/>
              <a:t>ANÁLISE DOCUMENTÁRIA EM ARQUIVOLOGIA</a:t>
            </a:r>
            <a:endParaRPr lang="pt-BR" b="1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714480" y="5429240"/>
            <a:ext cx="7429520" cy="14287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Introdução</a:t>
            </a:r>
            <a:r>
              <a:rPr kumimoji="0" lang="pt-BR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à Organização de Arquivos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600" i="1" baseline="0" dirty="0" smtClean="0"/>
              <a:t>Dra. </a:t>
            </a:r>
            <a:r>
              <a:rPr lang="pt-BR" sz="2600" i="1" dirty="0" smtClean="0"/>
              <a:t>Cibele A. C. Marques dos Santos</a:t>
            </a:r>
            <a:endParaRPr kumimoji="0" lang="pt-BR" sz="260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600" i="1" dirty="0" smtClean="0"/>
              <a:t>Esp. Marcos Ulisses Cavalheiro</a:t>
            </a:r>
            <a:endParaRPr kumimoji="0" lang="pt-BR" sz="260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98" name="AutoShape 2" descr="Resultado de imagem para analise de documen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100" name="AutoShape 4" descr="Resultado de imagem para analise de documen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102" name="AutoShape 6" descr="Resultado de imagem para analise de documen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104" name="AutoShape 8" descr="Resultado de imagem para analise de documen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106" name="AutoShape 10" descr="Resultado de imagem para analise de documen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108" name="AutoShape 12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4112" name="Picture 16" descr="Resultado de imagem para analise de documen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000240"/>
            <a:ext cx="4357718" cy="32682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Referências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FUJITA, M. S. A leitura em Análise Documentária. </a:t>
            </a:r>
            <a:r>
              <a:rPr lang="pt-BR" b="1" dirty="0" err="1" smtClean="0"/>
              <a:t>Transinformação</a:t>
            </a:r>
            <a:r>
              <a:rPr lang="pt-BR" dirty="0" smtClean="0"/>
              <a:t>, v. 10, n. 3, p. 13-31, set. / dez., 1998. </a:t>
            </a:r>
          </a:p>
          <a:p>
            <a:r>
              <a:rPr lang="fr-FR" dirty="0" smtClean="0"/>
              <a:t>GARDIN, J. C. </a:t>
            </a:r>
            <a:r>
              <a:rPr lang="fr-FR" b="1" dirty="0" smtClean="0"/>
              <a:t>La logique du plausible</a:t>
            </a:r>
            <a:r>
              <a:rPr lang="fr-FR" dirty="0" smtClean="0"/>
              <a:t>. Paris: Editions de la Maison des Sciences de l´homme, 1981.</a:t>
            </a:r>
            <a:endParaRPr lang="pt-BR" dirty="0" smtClean="0"/>
          </a:p>
          <a:p>
            <a:r>
              <a:rPr lang="pt-BR" dirty="0" smtClean="0"/>
              <a:t>THOMASSEM, Theo. Uma primeira introdução à Arquivologia. </a:t>
            </a:r>
            <a:r>
              <a:rPr lang="pt-BR" b="1" dirty="0" err="1" smtClean="0"/>
              <a:t>Arq</a:t>
            </a:r>
            <a:r>
              <a:rPr lang="pt-BR" b="1" dirty="0" smtClean="0"/>
              <a:t>. &amp; </a:t>
            </a:r>
            <a:r>
              <a:rPr lang="pt-BR" b="1" dirty="0" err="1" smtClean="0"/>
              <a:t>Adm</a:t>
            </a:r>
            <a:r>
              <a:rPr lang="pt-BR" b="1" dirty="0" smtClean="0"/>
              <a:t>.</a:t>
            </a:r>
            <a:r>
              <a:rPr lang="pt-BR" dirty="0" smtClean="0"/>
              <a:t>, Rio de Janeiro, v. 5, n. 1, jan./jul. 2006.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Resultado de imagem para manuscrito machado de ass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3074" y="241950"/>
            <a:ext cx="6285073" cy="6258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ANÁLISE DOCUMENTÁRIA (AD)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“Um conjunto de procedimentos efetuados com a finalidade de </a:t>
            </a:r>
            <a:r>
              <a:rPr lang="pt-BR" b="1" dirty="0" smtClean="0"/>
              <a:t>expressar o conteúdo de documentos </a:t>
            </a:r>
            <a:r>
              <a:rPr lang="pt-BR" dirty="0" smtClean="0"/>
              <a:t>científicos, sob formas destinadas a facilitar a </a:t>
            </a:r>
            <a:r>
              <a:rPr lang="pt-BR" b="1" dirty="0" smtClean="0"/>
              <a:t>recuperação da informação</a:t>
            </a:r>
            <a:r>
              <a:rPr lang="pt-BR" dirty="0" smtClean="0"/>
              <a:t>” (GARDIN, 1981, p. 29). </a:t>
            </a:r>
          </a:p>
          <a:p>
            <a:pPr algn="just"/>
            <a:r>
              <a:rPr lang="pt-BR" b="1" dirty="0" smtClean="0"/>
              <a:t>AD</a:t>
            </a:r>
            <a:r>
              <a:rPr lang="pt-BR" dirty="0" smtClean="0"/>
              <a:t> = “Tratamento documentário de conteúdo com a finalidade de elaborar representações condensadas do que está contido em textos” (FUJITA, 1998, p. 21). INDEXAÇÃO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AS OPERAÇÕES EM AD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b="1" u="sng" dirty="0" smtClean="0"/>
              <a:t>Análise</a:t>
            </a:r>
            <a:r>
              <a:rPr lang="pt-BR" dirty="0" smtClean="0"/>
              <a:t>: leitura e segmentação do texto para identificação de conceitos; </a:t>
            </a:r>
          </a:p>
          <a:p>
            <a:pPr algn="just"/>
            <a:r>
              <a:rPr lang="pt-BR" b="1" u="sng" dirty="0" smtClean="0"/>
              <a:t>Síntese</a:t>
            </a:r>
            <a:r>
              <a:rPr lang="pt-BR" dirty="0" smtClean="0"/>
              <a:t>: Construção do texto documentário com os conceitos selecionados; </a:t>
            </a:r>
          </a:p>
          <a:p>
            <a:pPr algn="just"/>
            <a:r>
              <a:rPr lang="pt-BR" b="1" u="sng" dirty="0" smtClean="0"/>
              <a:t>Representação</a:t>
            </a:r>
            <a:r>
              <a:rPr lang="pt-BR" dirty="0" smtClean="0"/>
              <a:t>: condensação do texto e definição de uma linguagem documentária que tem como função a normalização das unidades significantes ou conceituais presentes no texto (LARA, 1993, p. 5). 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NORMA ISO 5953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1</a:t>
            </a:r>
            <a:r>
              <a:rPr lang="pt-BR" b="1" dirty="0" smtClean="0"/>
              <a:t>. Exame do documento </a:t>
            </a:r>
            <a:r>
              <a:rPr lang="pt-BR" dirty="0" smtClean="0"/>
              <a:t>(título, resumo, lista de conteúdos, introdução, escopo, símbolos </a:t>
            </a:r>
            <a:r>
              <a:rPr lang="pt-BR" dirty="0" err="1" smtClean="0"/>
              <a:t>etc</a:t>
            </a:r>
            <a:r>
              <a:rPr lang="pt-BR" dirty="0" smtClean="0"/>
              <a:t>);</a:t>
            </a:r>
          </a:p>
          <a:p>
            <a:pPr algn="just"/>
            <a:r>
              <a:rPr lang="pt-BR" b="1" dirty="0" smtClean="0"/>
              <a:t>2. Identificação dos conceitos</a:t>
            </a:r>
            <a:r>
              <a:rPr lang="pt-BR" dirty="0" smtClean="0"/>
              <a:t> (assunto, função, objeto, agentes, contexto, variáveis </a:t>
            </a:r>
            <a:r>
              <a:rPr lang="pt-BR" dirty="0" err="1" smtClean="0"/>
              <a:t>etc</a:t>
            </a:r>
            <a:r>
              <a:rPr lang="pt-BR" dirty="0" smtClean="0"/>
              <a:t>);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 “</a:t>
            </a:r>
            <a:r>
              <a:rPr lang="en-US" i="1" dirty="0" smtClean="0"/>
              <a:t>O </a:t>
            </a:r>
            <a:r>
              <a:rPr lang="en-US" i="1" dirty="0" err="1" smtClean="0"/>
              <a:t>documento</a:t>
            </a:r>
            <a:r>
              <a:rPr lang="en-US" i="1" dirty="0" smtClean="0"/>
              <a:t> </a:t>
            </a:r>
            <a:r>
              <a:rPr lang="en-US" i="1" dirty="0" err="1" smtClean="0"/>
              <a:t>possui</a:t>
            </a:r>
            <a:r>
              <a:rPr lang="en-US" i="1" dirty="0" smtClean="0"/>
              <a:t> </a:t>
            </a:r>
            <a:r>
              <a:rPr lang="en-US" i="1" dirty="0" err="1" smtClean="0"/>
              <a:t>em</a:t>
            </a:r>
            <a:r>
              <a:rPr lang="en-US" i="1" dirty="0" smtClean="0"/>
              <a:t> </a:t>
            </a:r>
            <a:r>
              <a:rPr lang="en-US" i="1" dirty="0" err="1" smtClean="0"/>
              <a:t>seu</a:t>
            </a:r>
            <a:r>
              <a:rPr lang="en-US" i="1" dirty="0" smtClean="0"/>
              <a:t> </a:t>
            </a:r>
            <a:r>
              <a:rPr lang="en-US" i="1" dirty="0" err="1" smtClean="0"/>
              <a:t>contexto</a:t>
            </a:r>
            <a:r>
              <a:rPr lang="en-US" i="1" dirty="0" smtClean="0"/>
              <a:t> um </a:t>
            </a:r>
            <a:r>
              <a:rPr lang="en-US" i="1" dirty="0" err="1" smtClean="0"/>
              <a:t>objeto</a:t>
            </a:r>
            <a:r>
              <a:rPr lang="en-US" i="1" dirty="0" smtClean="0"/>
              <a:t> sob </a:t>
            </a:r>
            <a:r>
              <a:rPr lang="en-US" i="1" dirty="0" err="1" smtClean="0"/>
              <a:t>efeito</a:t>
            </a:r>
            <a:r>
              <a:rPr lang="en-US" i="1" dirty="0" smtClean="0"/>
              <a:t> de </a:t>
            </a:r>
            <a:r>
              <a:rPr lang="en-US" i="1" dirty="0" err="1" smtClean="0"/>
              <a:t>uma</a:t>
            </a:r>
            <a:r>
              <a:rPr lang="en-US" i="1" dirty="0" smtClean="0"/>
              <a:t> </a:t>
            </a:r>
            <a:r>
              <a:rPr lang="en-US" i="1" dirty="0" err="1" smtClean="0"/>
              <a:t>atividade</a:t>
            </a:r>
            <a:r>
              <a:rPr lang="pt-BR" i="1" dirty="0" smtClean="0"/>
              <a:t>? O assunto contém um ativo (por exemplo, uma ação, uma operação, um processo?)</a:t>
            </a:r>
            <a:r>
              <a:rPr lang="pt-BR" dirty="0" smtClean="0"/>
              <a:t>” (ISO, 1985, p. 4).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AD EM ARQUIVOLOGIA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Instrumento analítico na </a:t>
            </a:r>
            <a:r>
              <a:rPr lang="pt-BR" b="1" dirty="0" smtClean="0"/>
              <a:t>Biblioteconomia</a:t>
            </a:r>
            <a:r>
              <a:rPr lang="pt-BR" dirty="0" smtClean="0"/>
              <a:t>: </a:t>
            </a:r>
            <a:r>
              <a:rPr lang="pt-BR" b="1" dirty="0" smtClean="0"/>
              <a:t>ASSUNTO</a:t>
            </a:r>
            <a:r>
              <a:rPr lang="pt-BR" dirty="0" smtClean="0"/>
              <a:t>;</a:t>
            </a:r>
          </a:p>
          <a:p>
            <a:pPr algn="just"/>
            <a:r>
              <a:rPr lang="pt-BR" dirty="0" smtClean="0"/>
              <a:t>Instrumento analítico na </a:t>
            </a:r>
            <a:r>
              <a:rPr lang="pt-BR" b="1" dirty="0" smtClean="0"/>
              <a:t>Arquivologia</a:t>
            </a:r>
            <a:r>
              <a:rPr lang="pt-BR" dirty="0" smtClean="0"/>
              <a:t>: </a:t>
            </a:r>
            <a:r>
              <a:rPr lang="pt-BR" b="1" dirty="0" smtClean="0"/>
              <a:t>FUNÇÃO</a:t>
            </a:r>
            <a:r>
              <a:rPr lang="pt-BR" dirty="0" smtClean="0"/>
              <a:t>. </a:t>
            </a:r>
          </a:p>
          <a:p>
            <a:pPr algn="just"/>
            <a:r>
              <a:rPr lang="pt-BR" dirty="0" smtClean="0"/>
              <a:t>As chaves para AD em arquivos são: função, forma, estrutura e contexto (THOMASSEM, 2006). </a:t>
            </a:r>
          </a:p>
          <a:p>
            <a:pPr algn="just"/>
            <a:r>
              <a:rPr lang="pt-BR" dirty="0" smtClean="0"/>
              <a:t>Essas chaves norteiam todo o processo de análise, síntese, organização e representação da informação nos arquivos.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O CARÁTER INTERDISCIPLINAR DA AD EM ARQUIVOLOGIA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b="1" dirty="0" smtClean="0"/>
              <a:t>Paleografia</a:t>
            </a:r>
            <a:r>
              <a:rPr lang="pt-BR" dirty="0" smtClean="0"/>
              <a:t> (estudo da escrita antiga);</a:t>
            </a:r>
          </a:p>
          <a:p>
            <a:pPr algn="just"/>
            <a:r>
              <a:rPr lang="pt-BR" b="1" dirty="0" smtClean="0"/>
              <a:t>Diplomática Clássica</a:t>
            </a:r>
            <a:r>
              <a:rPr lang="pt-BR" dirty="0" smtClean="0"/>
              <a:t> (estudo das formas documentais);</a:t>
            </a:r>
          </a:p>
          <a:p>
            <a:pPr algn="just"/>
            <a:r>
              <a:rPr lang="pt-BR" b="1" dirty="0" smtClean="0"/>
              <a:t>Diplomática</a:t>
            </a:r>
            <a:r>
              <a:rPr lang="pt-BR" dirty="0" smtClean="0"/>
              <a:t> Contemporânea (estudo dos tipos documentais em arquivos);</a:t>
            </a:r>
          </a:p>
          <a:p>
            <a:pPr algn="just"/>
            <a:r>
              <a:rPr lang="pt-BR" b="1" dirty="0" smtClean="0"/>
              <a:t>Direito</a:t>
            </a:r>
            <a:r>
              <a:rPr lang="pt-BR" dirty="0" smtClean="0"/>
              <a:t> (estudo das questões legais que regem a composição do documento);</a:t>
            </a:r>
          </a:p>
          <a:p>
            <a:pPr algn="just"/>
            <a:r>
              <a:rPr lang="pt-BR" b="1" dirty="0" smtClean="0"/>
              <a:t>Informática</a:t>
            </a:r>
            <a:r>
              <a:rPr lang="pt-BR" dirty="0" smtClean="0"/>
              <a:t> (estudo das novas formas de registrar, estocar e validar a informação). </a:t>
            </a:r>
          </a:p>
          <a:p>
            <a:pPr algn="just"/>
            <a:r>
              <a:rPr lang="pt-BR" b="1" dirty="0" smtClean="0"/>
              <a:t>Outros idiomas </a:t>
            </a:r>
            <a:r>
              <a:rPr lang="pt-BR" dirty="0" smtClean="0"/>
              <a:t>(estudo dos documentos estrangeiros).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FUNÇÕES ARQUIVÍSTICAS A PARTIR DA AD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b="1" dirty="0" smtClean="0"/>
              <a:t>Identificação arquivística</a:t>
            </a:r>
            <a:r>
              <a:rPr lang="pt-BR" dirty="0" smtClean="0"/>
              <a:t>: Reconhecer o documento de arquivo e sua proveniência, chamá-lo pelo nome, conferir a ele sua identidade própria (unicidade);</a:t>
            </a:r>
          </a:p>
          <a:p>
            <a:pPr algn="just"/>
            <a:r>
              <a:rPr lang="pt-BR" b="1" dirty="0" smtClean="0"/>
              <a:t>Classificação arquivística</a:t>
            </a:r>
            <a:r>
              <a:rPr lang="pt-BR" dirty="0" smtClean="0"/>
              <a:t>: Organização intelectual da documentação arquivística, em classes estruturais e/ou funcionais, e sua representação gráfica (plano de classificação);</a:t>
            </a:r>
          </a:p>
          <a:p>
            <a:pPr algn="just"/>
            <a:r>
              <a:rPr lang="pt-BR" b="1" dirty="0" smtClean="0"/>
              <a:t>Descrição arquivística</a:t>
            </a:r>
            <a:r>
              <a:rPr lang="pt-BR" dirty="0" smtClean="0"/>
              <a:t>: Representação da informação nos arquivos, e a confecção de seus instrumentos de acesso (guias, inventários, catálogos, </a:t>
            </a:r>
            <a:r>
              <a:rPr lang="pt-BR" dirty="0" err="1" smtClean="0"/>
              <a:t>etc</a:t>
            </a:r>
            <a:r>
              <a:rPr lang="pt-BR" dirty="0" smtClean="0"/>
              <a:t>). 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CONCEITOS FUNDAMENTAIS PARA AD EM ARQUIVOLOGIA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b="1" dirty="0" smtClean="0"/>
              <a:t>Documento </a:t>
            </a:r>
            <a:r>
              <a:rPr lang="pt-BR" dirty="0" smtClean="0"/>
              <a:t>x </a:t>
            </a:r>
            <a:r>
              <a:rPr lang="pt-BR" b="1" dirty="0" smtClean="0"/>
              <a:t>Documento de Arquivo</a:t>
            </a:r>
            <a:r>
              <a:rPr lang="pt-BR" dirty="0" smtClean="0"/>
              <a:t>;</a:t>
            </a:r>
          </a:p>
          <a:p>
            <a:pPr algn="just"/>
            <a:r>
              <a:rPr lang="pt-BR" b="1" dirty="0" smtClean="0"/>
              <a:t>Informação</a:t>
            </a:r>
            <a:r>
              <a:rPr lang="pt-BR" dirty="0" smtClean="0"/>
              <a:t> x </a:t>
            </a:r>
            <a:r>
              <a:rPr lang="pt-BR" b="1" dirty="0" smtClean="0"/>
              <a:t>Informação</a:t>
            </a:r>
            <a:r>
              <a:rPr lang="pt-BR" dirty="0" smtClean="0"/>
              <a:t> </a:t>
            </a:r>
            <a:r>
              <a:rPr lang="pt-BR" b="1" dirty="0" smtClean="0"/>
              <a:t>Arquivística</a:t>
            </a:r>
            <a:r>
              <a:rPr lang="pt-BR" dirty="0" smtClean="0"/>
              <a:t>;</a:t>
            </a:r>
          </a:p>
          <a:p>
            <a:pPr algn="just"/>
            <a:r>
              <a:rPr lang="pt-BR" b="1" dirty="0" smtClean="0"/>
              <a:t>Suporte</a:t>
            </a:r>
            <a:r>
              <a:rPr lang="pt-BR" dirty="0" smtClean="0"/>
              <a:t> de Informação;</a:t>
            </a:r>
          </a:p>
          <a:p>
            <a:pPr algn="just"/>
            <a:r>
              <a:rPr lang="pt-BR" b="1" dirty="0" smtClean="0"/>
              <a:t>Gênero documental</a:t>
            </a:r>
            <a:r>
              <a:rPr lang="pt-BR" dirty="0" smtClean="0"/>
              <a:t>: textual, audiovisual, fotográfico, sonoro, digital etc. </a:t>
            </a:r>
          </a:p>
          <a:p>
            <a:pPr algn="just"/>
            <a:r>
              <a:rPr lang="pt-BR" b="1" dirty="0" smtClean="0"/>
              <a:t>Espécie documental</a:t>
            </a:r>
            <a:r>
              <a:rPr lang="pt-BR" dirty="0" smtClean="0"/>
              <a:t>: forma documental (atestado, certificado, edital, ofício </a:t>
            </a:r>
            <a:r>
              <a:rPr lang="pt-BR" dirty="0" err="1" smtClean="0"/>
              <a:t>etc</a:t>
            </a:r>
            <a:r>
              <a:rPr lang="pt-BR" dirty="0" smtClean="0"/>
              <a:t>);</a:t>
            </a:r>
          </a:p>
          <a:p>
            <a:pPr algn="just"/>
            <a:r>
              <a:rPr lang="pt-BR" b="1" dirty="0" smtClean="0"/>
              <a:t>Tipo documental</a:t>
            </a:r>
            <a:r>
              <a:rPr lang="pt-BR" dirty="0" smtClean="0"/>
              <a:t>: espécie + função (atestado de matrícula, certificado de conclusão, edital de abertura de concurso, ofício de solicitação </a:t>
            </a:r>
            <a:r>
              <a:rPr lang="pt-BR" dirty="0" err="1" smtClean="0"/>
              <a:t>etc</a:t>
            </a:r>
            <a:r>
              <a:rPr lang="pt-BR" dirty="0" smtClean="0"/>
              <a:t>). 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615</Words>
  <Application>Microsoft Office PowerPoint</Application>
  <PresentationFormat>Apresentação na tela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ANÁLISE DOCUMENTÁRIA EM ARQUIVOLOGIA</vt:lpstr>
      <vt:lpstr>Slide 2</vt:lpstr>
      <vt:lpstr>ANÁLISE DOCUMENTÁRIA (AD)</vt:lpstr>
      <vt:lpstr>AS OPERAÇÕES EM AD</vt:lpstr>
      <vt:lpstr>NORMA ISO 5953</vt:lpstr>
      <vt:lpstr>AD EM ARQUIVOLOGIA</vt:lpstr>
      <vt:lpstr>O CARÁTER INTERDISCIPLINAR DA AD EM ARQUIVOLOGIA</vt:lpstr>
      <vt:lpstr>FUNÇÕES ARQUIVÍSTICAS A PARTIR DA AD </vt:lpstr>
      <vt:lpstr>CONCEITOS FUNDAMENTAIS PARA AD EM ARQUIVOLOGIA</vt:lpstr>
      <vt:lpstr>Referências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DOCUMENTÁRIA EM ARQUIVOLOGIA</dc:title>
  <dc:creator>Adriana</dc:creator>
  <cp:lastModifiedBy>Adriana</cp:lastModifiedBy>
  <cp:revision>4</cp:revision>
  <dcterms:created xsi:type="dcterms:W3CDTF">2018-03-23T16:50:36Z</dcterms:created>
  <dcterms:modified xsi:type="dcterms:W3CDTF">2018-08-14T14:15:18Z</dcterms:modified>
</cp:coreProperties>
</file>